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Default Extension="fntdata" ContentType="application/x-fontdata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embedTrueTypeFonts="1">
  <p:sldMasterIdLst>
    <p:sldMasterId r:id="rId1"/>
  </p:sldMasterIdLst>
  <p:notesMasterIdLst>
    <p:notesMasterId r:id="rId14"/>
  </p:notesMasterIdLst>
  <p:handoutMasterIdLst>
    <p:handoutMasterId r:id="rId15"/>
  </p:handoutMasterIdLst>
  <p:sldIdLst>
    <p:sldId id="298" r:id="rId2"/>
    <p:sldId id="342" r:id="rId3"/>
    <p:sldId id="344" r:id="rId4"/>
    <p:sldId id="345" r:id="rId5"/>
    <p:sldId id="346" r:id="rId6"/>
    <p:sldId id="347" r:id="rId7"/>
    <p:sldId id="348" r:id="rId8"/>
    <p:sldId id="324" r:id="rId9"/>
    <p:sldId id="325" r:id="rId10"/>
    <p:sldId id="332" r:id="rId11"/>
    <p:sldId id="334" r:id="rId12"/>
    <p:sldId id="335" r:id="rId13"/>
  </p:sldIdLst>
  <p:sldSz cx="9144000" cy="6858000" type="letter"/>
  <p:notesSz cx="7315200" cy="9601200"/>
  <p:embeddedFontLst>
    <p:embeddedFont>
      <p:font typeface="Monotype Sorts" charset="2"/>
      <p:regular r:id="rId16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Mead Bold" pitchFamily="2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Mead Bold" pitchFamily="2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Mead Bold" pitchFamily="2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Mead Bold" pitchFamily="2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Mead Bold" pitchFamily="2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Mead Bold" pitchFamily="2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Mead Bold" pitchFamily="2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Mead Bold" pitchFamily="2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Mead Bold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A69306"/>
    <a:srgbClr val="0033CC"/>
    <a:srgbClr val="FAEB7E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21664" autoAdjust="0"/>
    <p:restoredTop sz="69809" autoAdjust="0"/>
  </p:normalViewPr>
  <p:slideViewPr>
    <p:cSldViewPr>
      <p:cViewPr>
        <p:scale>
          <a:sx n="70" d="100"/>
          <a:sy n="70" d="100"/>
        </p:scale>
        <p:origin x="-3232" y="-94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2028" y="-90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font" Target="fonts/font1.fntdata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81003" y="223838"/>
            <a:ext cx="2372889" cy="3255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5438" tIns="46881" rIns="95438" bIns="46881" anchor="ctr">
            <a:spAutoFit/>
          </a:bodyPr>
          <a:lstStyle/>
          <a:p>
            <a:pPr algn="l" defTabSz="965200">
              <a:defRPr/>
            </a:pPr>
            <a:r>
              <a:rPr lang="en-US" sz="1500" dirty="0" smtClean="0"/>
              <a:t>9-freedom of Speech (Part 3)</a:t>
            </a:r>
            <a:endParaRPr lang="en-US" sz="150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354721" y="9063795"/>
            <a:ext cx="622345" cy="3255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5438" tIns="46881" rIns="95438" bIns="46881" anchor="ctr">
            <a:spAutoFit/>
          </a:bodyPr>
          <a:lstStyle/>
          <a:p>
            <a:pPr algn="r" defTabSz="965200">
              <a:defRPr/>
            </a:pPr>
            <a:r>
              <a:rPr lang="en-US" sz="1500" dirty="0" smtClean="0"/>
              <a:t>9-</a:t>
            </a:r>
            <a:fld id="{3D4D4ECE-73A9-4890-844A-D346CD8EA00B}" type="slidenum">
              <a:rPr lang="en-US" sz="1500" smtClean="0"/>
              <a:pPr algn="r" defTabSz="965200">
                <a:defRPr/>
              </a:pPr>
              <a:t>‹#›</a:t>
            </a:fld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5682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7" y="4560889"/>
            <a:ext cx="5365750" cy="4319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438" tIns="46881" rIns="95438" bIns="468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69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28601" y="228600"/>
            <a:ext cx="2520750" cy="3255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5438" tIns="46881" rIns="95438" bIns="46881" anchor="ctr">
            <a:spAutoFit/>
          </a:bodyPr>
          <a:lstStyle/>
          <a:p>
            <a:pPr algn="l" defTabSz="965200">
              <a:defRPr/>
            </a:pPr>
            <a:r>
              <a:rPr lang="en-US" sz="1500" dirty="0" smtClean="0"/>
              <a:t>9 – Freedom</a:t>
            </a:r>
            <a:r>
              <a:rPr lang="en-US" sz="1500" baseline="0" dirty="0" smtClean="0"/>
              <a:t> of Speech (Part 3)</a:t>
            </a:r>
            <a:endParaRPr lang="en-US" sz="1500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74614" y="9183652"/>
            <a:ext cx="902871" cy="3255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5438" tIns="46881" rIns="95438" bIns="46881" anchor="ctr">
            <a:spAutoFit/>
          </a:bodyPr>
          <a:lstStyle/>
          <a:p>
            <a:pPr algn="l" defTabSz="965200">
              <a:defRPr/>
            </a:pPr>
            <a:fld id="{14C37F38-5772-43BE-B22B-CBAD92265624}" type="datetime1">
              <a:rPr lang="en-US" sz="1500"/>
              <a:pPr algn="l" defTabSz="965200">
                <a:defRPr/>
              </a:pPr>
              <a:t>3/14/13</a:t>
            </a:fld>
            <a:endParaRPr lang="en-US" sz="150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618247" y="9182858"/>
            <a:ext cx="622345" cy="3255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5438" tIns="46881" rIns="95438" bIns="46881" anchor="ctr">
            <a:spAutoFit/>
          </a:bodyPr>
          <a:lstStyle/>
          <a:p>
            <a:pPr algn="r" defTabSz="965200">
              <a:defRPr/>
            </a:pPr>
            <a:r>
              <a:rPr lang="en-US" sz="1500" dirty="0" smtClean="0"/>
              <a:t>9-</a:t>
            </a:r>
            <a:fld id="{DA53FF21-39CA-45E6-AAE2-88A1123F9739}" type="slidenum">
              <a:rPr lang="en-US" sz="1500" smtClean="0"/>
              <a:pPr algn="r" defTabSz="965200">
                <a:defRPr/>
              </a:pPr>
              <a:t>‹#›</a:t>
            </a:fld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0129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ead Bold" pitchFamily="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ead Bold" pitchFamily="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ead Bold" pitchFamily="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ead Bold" pitchFamily="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ead Bold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Image from scienceblogs.com (may be subject to copyright)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682304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763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http://blog.ucstrategies.com/index.php/2010/12/22/net-neutrality-the-fcc-muddies-the-waters/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http://www.fcc.gov/Daily_Releases/Daily_Business/2010/db1223/FCC-10-201A1.pdf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Facebook, cellphones, Skype used by dissidents in Iran, Vietnam, Arab Spring,</a:t>
            </a:r>
            <a:r>
              <a:rPr lang="en-US" baseline="0" dirty="0" smtClean="0"/>
              <a:t> </a:t>
            </a:r>
            <a:r>
              <a:rPr lang="en-US" dirty="0" smtClean="0"/>
              <a:t>due to strong</a:t>
            </a:r>
            <a:r>
              <a:rPr lang="en-US" baseline="0" dirty="0" smtClean="0"/>
              <a:t> encryption used in them. Emails and faxes played significant roles in </a:t>
            </a:r>
            <a:r>
              <a:rPr lang="en-US" baseline="0" dirty="0" err="1" smtClean="0"/>
              <a:t>collaps</a:t>
            </a:r>
            <a:r>
              <a:rPr lang="en-US" baseline="0" dirty="0" smtClean="0"/>
              <a:t> of Soviet Union and Tiananmen Square.</a:t>
            </a:r>
          </a:p>
          <a:p>
            <a:endParaRPr lang="en-US" dirty="0" smtClean="0"/>
          </a:p>
          <a:p>
            <a:r>
              <a:rPr lang="en-US" dirty="0" smtClean="0"/>
              <a:t>In 1995,</a:t>
            </a:r>
            <a:r>
              <a:rPr lang="en-US" baseline="0" dirty="0" smtClean="0"/>
              <a:t> German prosecutors told </a:t>
            </a:r>
            <a:r>
              <a:rPr lang="en-US" baseline="0" dirty="0" err="1" smtClean="0"/>
              <a:t>CompuServ</a:t>
            </a:r>
            <a:r>
              <a:rPr lang="en-US" baseline="0" dirty="0" smtClean="0"/>
              <a:t> to block access by German subscribers to </a:t>
            </a:r>
            <a:r>
              <a:rPr lang="en-US" baseline="0" dirty="0" err="1" smtClean="0"/>
              <a:t>newsgrps</a:t>
            </a:r>
            <a:r>
              <a:rPr lang="en-US" baseline="0" dirty="0" smtClean="0"/>
              <a:t> with indecent/offensive materials. </a:t>
            </a:r>
            <a:r>
              <a:rPr lang="en-US" baseline="0" dirty="0" err="1" smtClean="0"/>
              <a:t>CompuServ</a:t>
            </a:r>
            <a:r>
              <a:rPr lang="en-US" baseline="0" dirty="0" smtClean="0"/>
              <a:t> shut down &gt; 200 to everybody. Later restored to all but 5.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1999, two antiracism organizations sued Yahoo in a French court, because French can view Nazi memorabilia offered by Yahoo’s US-based auction sites.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Saudi Arabia: </a:t>
            </a:r>
            <a:r>
              <a:rPr lang="en-US" dirty="0" smtClean="0"/>
              <a:t>Pornography</a:t>
            </a:r>
            <a:r>
              <a:rPr lang="en-US" baseline="0" dirty="0" smtClean="0"/>
              <a:t>, gambling, religion, Sites about </a:t>
            </a:r>
            <a:r>
              <a:rPr lang="en-US" baseline="0" dirty="0" err="1" smtClean="0"/>
              <a:t>anonymizers</a:t>
            </a:r>
            <a:r>
              <a:rPr lang="en-US" baseline="0" dirty="0" smtClean="0"/>
              <a:t>, counter-filtering, decryption</a:t>
            </a:r>
          </a:p>
          <a:p>
            <a:r>
              <a:rPr lang="en-US" b="1" baseline="0" dirty="0" smtClean="0"/>
              <a:t>Iran:</a:t>
            </a:r>
            <a:r>
              <a:rPr lang="en-US" baseline="0" dirty="0" smtClean="0"/>
              <a:t> Amazon, Wikipedia, NY Times, YouTube</a:t>
            </a:r>
          </a:p>
          <a:p>
            <a:r>
              <a:rPr lang="en-US" b="1" baseline="0" dirty="0" smtClean="0"/>
              <a:t>Pakistan: </a:t>
            </a:r>
            <a:r>
              <a:rPr lang="en-US" baseline="0" dirty="0" smtClean="0"/>
              <a:t>Internet telephony</a:t>
            </a:r>
          </a:p>
          <a:p>
            <a:r>
              <a:rPr lang="en-US" b="1" baseline="0" dirty="0" smtClean="0"/>
              <a:t>Burma: </a:t>
            </a:r>
            <a:r>
              <a:rPr lang="en-US" baseline="0" dirty="0" smtClean="0"/>
              <a:t>Posting, creating web pages need permissions</a:t>
            </a:r>
          </a:p>
          <a:p>
            <a:r>
              <a:rPr lang="en-US" b="1" baseline="0" dirty="0" smtClean="0"/>
              <a:t>China:</a:t>
            </a:r>
            <a:r>
              <a:rPr lang="en-US" baseline="0" dirty="0" smtClean="0"/>
              <a:t> prohibit “producing, retrieving, duplicating, and spreading info. That may hinder public order”</a:t>
            </a:r>
          </a:p>
          <a:p>
            <a:r>
              <a:rPr lang="en-US" b="1" dirty="0" smtClean="0"/>
              <a:t>Singapore</a:t>
            </a:r>
            <a:r>
              <a:rPr lang="en-US" b="1" baseline="0" dirty="0" smtClean="0"/>
              <a:t>:</a:t>
            </a:r>
            <a:r>
              <a:rPr lang="en-US" baseline="0" dirty="0" smtClean="0"/>
              <a:t> political/religious groups need register with the government</a:t>
            </a:r>
          </a:p>
          <a:p>
            <a:r>
              <a:rPr lang="en-US" dirty="0" smtClean="0"/>
              <a:t>World map: http://www.lib.utexas.edu/maps/world_maps/txu-oclc-264266980-world_pol_2008-2.jpg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quote SaveTheInternet.com</a:t>
            </a:r>
            <a:br>
              <a:rPr lang="en-US" dirty="0" smtClean="0"/>
            </a:br>
            <a:r>
              <a:rPr lang="en-US" dirty="0" smtClean="0"/>
              <a:t>"</a:t>
            </a:r>
            <a:r>
              <a:rPr lang="en-US" b="1" dirty="0" smtClean="0"/>
              <a:t>Net Neutrality </a:t>
            </a:r>
            <a:r>
              <a:rPr lang="en-US" dirty="0" smtClean="0"/>
              <a:t>means no discrimination. Net Neutrality prevents Internet providers from blocking, speeding up or slowing down Web</a:t>
            </a:r>
            <a:br>
              <a:rPr lang="en-US" dirty="0" smtClean="0"/>
            </a:br>
            <a:r>
              <a:rPr lang="en-US" dirty="0" smtClean="0"/>
              <a:t>content based on its source, ownership or destination....The free and open Internet brings with it the revolutionary possibility that any</a:t>
            </a:r>
            <a:br>
              <a:rPr lang="en-US" dirty="0" smtClean="0"/>
            </a:br>
            <a:r>
              <a:rPr lang="en-US" dirty="0" smtClean="0"/>
              <a:t>Internet site could have the reach of a TV or radio station. The loss of Net Neutrality would end this unparalleled opportunity for freedom of expression."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9386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546975" cy="1143000"/>
          </a:xfrm>
        </p:spPr>
        <p:txBody>
          <a:bodyPr/>
          <a:lstStyle/>
          <a:p>
            <a:r>
              <a:rPr lang="en-US" sz="6000" dirty="0" smtClean="0"/>
              <a:t>CSE/ISE 312</a:t>
            </a:r>
            <a:endParaRPr lang="en-US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286000"/>
            <a:ext cx="7696200" cy="1905000"/>
          </a:xfrm>
        </p:spPr>
        <p:txBody>
          <a:bodyPr/>
          <a:lstStyle/>
          <a:p>
            <a:pPr algn="ctr"/>
            <a:r>
              <a:rPr lang="en-US" sz="4800" dirty="0" smtClean="0"/>
              <a:t>Freedom of Speech</a:t>
            </a:r>
            <a:br>
              <a:rPr lang="en-US" sz="4800" dirty="0" smtClean="0"/>
            </a:br>
            <a:r>
              <a:rPr lang="en-US" sz="4800" dirty="0" smtClean="0"/>
              <a:t>(Part 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Neutrality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610100"/>
          </a:xfrm>
        </p:spPr>
        <p:txBody>
          <a:bodyPr/>
          <a:lstStyle/>
          <a:p>
            <a:r>
              <a:rPr lang="en-US" sz="2800" dirty="0" smtClean="0"/>
              <a:t>“A </a:t>
            </a:r>
            <a:r>
              <a:rPr lang="en-US" sz="2800" b="1" dirty="0" smtClean="0"/>
              <a:t>neutral broadband network</a:t>
            </a:r>
            <a:r>
              <a:rPr lang="en-US" sz="2800" dirty="0" smtClean="0"/>
              <a:t> is one that is free of restrictions on content, sites, or platforms, on the kinds of equipment that may be attached, and on the modes of communication allowed” – Wikipedia</a:t>
            </a:r>
          </a:p>
          <a:p>
            <a:r>
              <a:rPr lang="en-US" sz="2800" dirty="0" smtClean="0"/>
              <a:t>Large content providers (e.g., eBay, Google, Amazon) are at risk to pay higher rates</a:t>
            </a:r>
          </a:p>
          <a:p>
            <a:r>
              <a:rPr lang="en-US" sz="2800" dirty="0" smtClean="0"/>
              <a:t>Special treatment based on content or content providers?</a:t>
            </a:r>
          </a:p>
          <a:p>
            <a:r>
              <a:rPr lang="en-US" sz="2800" dirty="0" smtClean="0"/>
              <a:t>Levels of Internet service at different price levels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Net Neutrality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/>
          <a:lstStyle/>
          <a:p>
            <a:pPr algn="ctr"/>
            <a:r>
              <a:rPr lang="en-US" sz="3600" dirty="0" smtClean="0"/>
              <a:t>Pros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4040188" cy="4221163"/>
          </a:xfrm>
        </p:spPr>
        <p:txBody>
          <a:bodyPr/>
          <a:lstStyle/>
          <a:p>
            <a:r>
              <a:rPr lang="en-US" sz="2800" dirty="0" smtClean="0"/>
              <a:t>Equal treatment of all customers, content</a:t>
            </a:r>
          </a:p>
          <a:p>
            <a:r>
              <a:rPr lang="en-US" sz="2800" dirty="0" smtClean="0"/>
              <a:t>Not enough competition among network providers to ensure fairness</a:t>
            </a:r>
          </a:p>
          <a:p>
            <a:r>
              <a:rPr lang="en-US" sz="2800" dirty="0" smtClean="0"/>
              <a:t>Consistent with other common carrier practices</a:t>
            </a:r>
            <a:endParaRPr lang="en-US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4041775" cy="639762"/>
          </a:xfrm>
        </p:spPr>
        <p:txBody>
          <a:bodyPr/>
          <a:lstStyle/>
          <a:p>
            <a:pPr algn="ctr"/>
            <a:r>
              <a:rPr lang="en-US" sz="3600" dirty="0" smtClean="0"/>
              <a:t>Cons</a:t>
            </a:r>
            <a:endParaRPr lang="en-US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041775" cy="4221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Flexibility and market incentives will benefit customers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Companies should be permitted to provide different levels of speed at different prices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Companies should be permitted to exclude or give special treatment to certain content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Net Neutrality Order (2010)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Transparency. </a:t>
            </a:r>
            <a:r>
              <a:rPr lang="en-US" sz="2400" b="1" dirty="0" smtClean="0">
                <a:solidFill>
                  <a:srgbClr val="000000"/>
                </a:solidFill>
              </a:rPr>
              <a:t>Fixed and mobile broadband providers must disclose the network </a:t>
            </a:r>
            <a:r>
              <a:rPr lang="en-US" sz="2400" dirty="0" smtClean="0">
                <a:solidFill>
                  <a:srgbClr val="000000"/>
                </a:solidFill>
              </a:rPr>
              <a:t>management practices, performance characteristics, terms and conditions of their broadband services</a:t>
            </a:r>
          </a:p>
          <a:p>
            <a:r>
              <a:rPr lang="en-US" sz="2800" b="1" dirty="0" smtClean="0">
                <a:solidFill>
                  <a:srgbClr val="000000"/>
                </a:solidFill>
              </a:rPr>
              <a:t>No blocking. </a:t>
            </a:r>
            <a:r>
              <a:rPr lang="en-US" sz="2400" b="1" dirty="0" smtClean="0">
                <a:solidFill>
                  <a:srgbClr val="000000"/>
                </a:solidFill>
              </a:rPr>
              <a:t>Fixed broadband providers may not block lawful content, applications, </a:t>
            </a:r>
            <a:r>
              <a:rPr lang="en-US" sz="2400" dirty="0" smtClean="0">
                <a:solidFill>
                  <a:srgbClr val="000000"/>
                </a:solidFill>
              </a:rPr>
              <a:t>services, or non-harmful devices; mobile broadband providers may not block lawful websites, or block applications that compete with their voice or video phone services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No unreasonable discrimination. </a:t>
            </a:r>
            <a:r>
              <a:rPr lang="en-US" sz="2400" b="1" dirty="0" smtClean="0">
                <a:solidFill>
                  <a:srgbClr val="000000"/>
                </a:solidFill>
              </a:rPr>
              <a:t>Fixed broadband providers may not unreasonably </a:t>
            </a:r>
            <a:r>
              <a:rPr lang="en-US" sz="2400" dirty="0" smtClean="0">
                <a:solidFill>
                  <a:srgbClr val="000000"/>
                </a:solidFill>
              </a:rPr>
              <a:t>discriminate in transmitting lawful network </a:t>
            </a:r>
            <a:r>
              <a:rPr lang="en-US" sz="2400" dirty="0" smtClean="0">
                <a:solidFill>
                  <a:srgbClr val="000000"/>
                </a:solidFill>
              </a:rPr>
              <a:t>traffic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Court challenges still on-going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00000"/>
                </a:solidFill>
              </a:rPr>
              <a:t>The Global </a:t>
            </a:r>
            <a:r>
              <a:rPr lang="en-US" sz="3200" dirty="0" smtClean="0">
                <a:solidFill>
                  <a:srgbClr val="000000"/>
                </a:solidFill>
              </a:rPr>
              <a:t>Net: Censorship and Political Freedom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52231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178800" cy="43815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The Global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Impact of Censorship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Global nature of the Internet protects against censorship (banned in one country, move to another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Also considered a tool for increased political freedom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The Net also makes it easier for one nation to impose restrictive standards on others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May </a:t>
            </a:r>
            <a:r>
              <a:rPr lang="en-US" sz="2400" dirty="0"/>
              <a:t>impose more restrictive censorship (block everything in an attempt to block one thing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8161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Tools for Oppression</a:t>
            </a:r>
            <a:endParaRPr lang="en-US" sz="4000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Censorship in </a:t>
            </a:r>
            <a:r>
              <a:rPr lang="en-US" sz="2800" dirty="0" smtClean="0">
                <a:solidFill>
                  <a:srgbClr val="000000"/>
                </a:solidFill>
              </a:rPr>
              <a:t>Other </a:t>
            </a:r>
            <a:r>
              <a:rPr lang="en-US" sz="2800" dirty="0">
                <a:solidFill>
                  <a:srgbClr val="000000"/>
                </a:solidFill>
              </a:rPr>
              <a:t>Nations: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Attempts to limit the flow of information on the Internet similar to earlier attempts to place limits on other communications media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Some countries own the Internet backbone within their countries, block at the border specific sites and content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Some countries ban all or certain types of access to the Internet</a:t>
            </a:r>
            <a:endParaRPr lang="en-US" sz="2800" dirty="0" smtClean="0"/>
          </a:p>
          <a:p>
            <a:pPr marL="457200" lvl="1" indent="0">
              <a:lnSpc>
                <a:spcPct val="90000"/>
              </a:lnSpc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8963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Aiding Foreign </a:t>
            </a:r>
            <a:r>
              <a:rPr lang="en-US" sz="4000" dirty="0" smtClean="0">
                <a:solidFill>
                  <a:schemeClr val="tx1"/>
                </a:solidFill>
              </a:rPr>
              <a:t>Censors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458200" cy="4610100"/>
          </a:xfrm>
        </p:spPr>
        <p:txBody>
          <a:bodyPr/>
          <a:lstStyle/>
          <a:p>
            <a:r>
              <a:rPr lang="en-US" sz="2800" dirty="0" smtClean="0"/>
              <a:t>Companies </a:t>
            </a:r>
            <a:r>
              <a:rPr lang="en-US" sz="2800" dirty="0"/>
              <a:t>who do business in countries that control Internet access must comply with the local </a:t>
            </a:r>
            <a:r>
              <a:rPr lang="en-US" sz="2800" dirty="0" smtClean="0"/>
              <a:t>laws</a:t>
            </a:r>
          </a:p>
          <a:p>
            <a:r>
              <a:rPr lang="en-US" sz="2800" dirty="0" smtClean="0"/>
              <a:t>What are trade-offs between providing services to the people and complying with the government’s censorship </a:t>
            </a:r>
            <a:r>
              <a:rPr lang="en-US" sz="2800" dirty="0" smtClean="0"/>
              <a:t>requirements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501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Examples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458200" cy="4610100"/>
          </a:xfrm>
        </p:spPr>
        <p:txBody>
          <a:bodyPr/>
          <a:lstStyle/>
          <a:p>
            <a:r>
              <a:rPr lang="en-US" sz="2800" dirty="0" smtClean="0"/>
              <a:t>Google initially refused to censor, reversal in 2006 with google.cn, withdrew in 2010, now increased operations that are not subject to censorship</a:t>
            </a:r>
          </a:p>
          <a:p>
            <a:pPr lvl="1"/>
            <a:r>
              <a:rPr lang="en-US" sz="2400" dirty="0" smtClean="0"/>
              <a:t>Google once argued that some access is better than no access</a:t>
            </a:r>
            <a:endParaRPr lang="en-US" sz="2400" dirty="0" smtClean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0886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00000"/>
                </a:solidFill>
              </a:rPr>
              <a:t>Selling Surveillance Tools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610100"/>
          </a:xfrm>
        </p:spPr>
        <p:txBody>
          <a:bodyPr/>
          <a:lstStyle/>
          <a:p>
            <a:r>
              <a:rPr lang="en-US" sz="2800" dirty="0" smtClean="0"/>
              <a:t>Repressive governments intercept citizen’s </a:t>
            </a:r>
            <a:r>
              <a:rPr lang="en-US" sz="2800" dirty="0" smtClean="0"/>
              <a:t>communications </a:t>
            </a:r>
            <a:r>
              <a:rPr lang="en-US" sz="2800" dirty="0" smtClean="0"/>
              <a:t>and filter Internet content</a:t>
            </a:r>
          </a:p>
          <a:p>
            <a:r>
              <a:rPr lang="en-US" sz="2800" dirty="0" smtClean="0"/>
              <a:t>Companies in Western democracies sell tools to filter, block, hack, collect and analyze, monitor and track</a:t>
            </a:r>
          </a:p>
          <a:p>
            <a:pPr lvl="1"/>
            <a:r>
              <a:rPr lang="en-US" sz="2400" dirty="0" smtClean="0"/>
              <a:t>The companies say the tools are for criminal investigations and do not violate the local </a:t>
            </a:r>
            <a:r>
              <a:rPr lang="en-US" sz="2400" dirty="0" smtClean="0"/>
              <a:t>laws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3460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Shutting Down Communications in Free Countries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305800" cy="4610100"/>
          </a:xfrm>
        </p:spPr>
        <p:txBody>
          <a:bodyPr/>
          <a:lstStyle/>
          <a:p>
            <a:r>
              <a:rPr lang="en-US" sz="2800" dirty="0" smtClean="0"/>
              <a:t>Combating coordinated violence or </a:t>
            </a:r>
            <a:r>
              <a:rPr lang="en-US" sz="2800" dirty="0"/>
              <a:t>disruptive activities </a:t>
            </a:r>
            <a:r>
              <a:rPr lang="en-US" sz="2800" dirty="0" smtClean="0"/>
              <a:t>using mobile devices and Internet </a:t>
            </a:r>
          </a:p>
          <a:p>
            <a:pPr lvl="1"/>
            <a:r>
              <a:rPr lang="en-US" sz="2400" dirty="0" smtClean="0"/>
              <a:t>to communicate about the location and number of police</a:t>
            </a:r>
          </a:p>
          <a:p>
            <a:r>
              <a:rPr lang="en-US" sz="2800" dirty="0" smtClean="0"/>
              <a:t>US and British cities considered laws to authorize the government agencies to shut down, block communications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36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00000"/>
                </a:solidFill>
              </a:rPr>
              <a:t>Net Neutrality Regulations or the Market?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>
                <a:solidFill>
                  <a:srgbClr val="000000"/>
                </a:solidFill>
              </a:rPr>
              <a:t>Common carriers </a:t>
            </a:r>
            <a:r>
              <a:rPr lang="en-US" sz="2800" dirty="0" smtClean="0">
                <a:solidFill>
                  <a:srgbClr val="000000"/>
                </a:solidFill>
              </a:rPr>
              <a:t>were prohibited from providing own content, and from discrimination based on content or source, called line-sharing (open-access) requirements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800" dirty="0" smtClean="0">
                <a:solidFill>
                  <a:srgbClr val="000000"/>
                </a:solidFill>
              </a:rPr>
              <a:t>It was argued that line-sharing/inflexible prices reduced incentive for investment to improve broadband capacity and innovation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FCC </a:t>
            </a:r>
            <a:r>
              <a:rPr lang="en-US" sz="2400" dirty="0">
                <a:solidFill>
                  <a:srgbClr val="000000"/>
                </a:solidFill>
              </a:rPr>
              <a:t>eliminated line-sharing requirements </a:t>
            </a:r>
            <a:r>
              <a:rPr lang="en-US" sz="2400" dirty="0" smtClean="0">
                <a:solidFill>
                  <a:srgbClr val="000000"/>
                </a:solidFill>
              </a:rPr>
              <a:t>(2003-2005)</a:t>
            </a:r>
            <a:endParaRPr lang="en-US" sz="2400" dirty="0">
              <a:solidFill>
                <a:srgbClr val="000000"/>
              </a:solidFill>
            </a:endParaRPr>
          </a:p>
          <a:p>
            <a:pPr marL="342900" lvl="1" indent="-342900">
              <a:lnSpc>
                <a:spcPct val="90000"/>
              </a:lnSpc>
              <a:spcBef>
                <a:spcPts val="1800"/>
              </a:spcBef>
              <a:buFont typeface="Monotype Sorts" pitchFamily="2" charset="2"/>
              <a:buChar char="z"/>
            </a:pPr>
            <a:r>
              <a:rPr lang="en-US" sz="2800" dirty="0">
                <a:solidFill>
                  <a:srgbClr val="000000"/>
                </a:solidFill>
              </a:rPr>
              <a:t>Net </a:t>
            </a:r>
            <a:r>
              <a:rPr lang="en-US" sz="2800" dirty="0" smtClean="0">
                <a:solidFill>
                  <a:srgbClr val="000000"/>
                </a:solidFill>
              </a:rPr>
              <a:t>Neutrality </a:t>
            </a:r>
            <a:r>
              <a:rPr lang="en-US" dirty="0" smtClean="0">
                <a:solidFill>
                  <a:srgbClr val="000000"/>
                </a:solidFill>
              </a:rPr>
              <a:t>refers </a:t>
            </a:r>
            <a:r>
              <a:rPr lang="en-US" dirty="0">
                <a:solidFill>
                  <a:srgbClr val="000000"/>
                </a:solidFill>
              </a:rPr>
              <a:t>to a variety of proposals for restrictions on how telephone and cable companies interact with their broadband customers </a:t>
            </a:r>
            <a:r>
              <a:rPr lang="en-US" dirty="0" smtClean="0">
                <a:solidFill>
                  <a:srgbClr val="000000"/>
                </a:solidFill>
              </a:rPr>
              <a:t>and </a:t>
            </a:r>
            <a:r>
              <a:rPr lang="en-US" dirty="0">
                <a:solidFill>
                  <a:srgbClr val="000000"/>
                </a:solidFill>
              </a:rPr>
              <a:t>set fees for </a:t>
            </a:r>
            <a:r>
              <a:rPr lang="en-US" dirty="0" smtClean="0">
                <a:solidFill>
                  <a:srgbClr val="000000"/>
                </a:solidFill>
              </a:rPr>
              <a:t>services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Net Neutrality or De-regulation? (cont.)</a:t>
            </a:r>
            <a:endParaRPr lang="en-US" sz="4000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Should companies be permitted to exclude or give special treatment to content transmitted based on the content itself or on the company that provides it?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800" dirty="0" smtClean="0"/>
              <a:t>Should companies be permitted to provide different levels of speed at different prices?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Net </a:t>
            </a:r>
            <a:r>
              <a:rPr lang="en-US" dirty="0">
                <a:solidFill>
                  <a:srgbClr val="000000"/>
                </a:solidFill>
              </a:rPr>
              <a:t>Neutrality</a:t>
            </a:r>
          </a:p>
          <a:p>
            <a:pPr lvl="1"/>
            <a:r>
              <a:rPr lang="en-US" dirty="0"/>
              <a:t>Argue for equal treatment of all customers</a:t>
            </a:r>
          </a:p>
          <a:p>
            <a:r>
              <a:rPr lang="en-US" dirty="0">
                <a:solidFill>
                  <a:srgbClr val="FF0000"/>
                </a:solidFill>
              </a:rPr>
              <a:t>De-regulation</a:t>
            </a:r>
          </a:p>
          <a:p>
            <a:pPr lvl="1"/>
            <a:r>
              <a:rPr lang="en-US" dirty="0"/>
              <a:t>Flexibility and market incentives will benefit customers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46319585</TotalTime>
  <Pages>23</Pages>
  <Words>1043</Words>
  <Application>Microsoft Office PowerPoint</Application>
  <PresentationFormat>Letter Paper (8.5x11 in)</PresentationFormat>
  <Paragraphs>77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Mead Bold</vt:lpstr>
      <vt:lpstr>Monotype Sorts</vt:lpstr>
      <vt:lpstr>Office Theme</vt:lpstr>
      <vt:lpstr>CSE/ISE 312</vt:lpstr>
      <vt:lpstr>The Global Net: Censorship and Political Freedom</vt:lpstr>
      <vt:lpstr>Tools for Oppression</vt:lpstr>
      <vt:lpstr>Aiding Foreign Censors</vt:lpstr>
      <vt:lpstr>Examples</vt:lpstr>
      <vt:lpstr>Selling Surveillance Tools</vt:lpstr>
      <vt:lpstr>Shutting Down Communications in Free Countries</vt:lpstr>
      <vt:lpstr>Net Neutrality Regulations or the Market?</vt:lpstr>
      <vt:lpstr>Net Neutrality or De-regulation? (cont.)</vt:lpstr>
      <vt:lpstr>Net Neutrality Issues</vt:lpstr>
      <vt:lpstr>Net Neutrality</vt:lpstr>
      <vt:lpstr>FCC Net Neutrality Order (2010)</vt:lpstr>
    </vt:vector>
  </TitlesOfParts>
  <Company>Stony Brook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</dc:title>
  <dc:subject>Introduction to Internet Programming</dc:subject>
  <dc:creator>Dr. R. kelly</dc:creator>
  <dc:description>Copyright, Robert F. Kelly, 2001-2007</dc:description>
  <cp:lastModifiedBy>Anthony Scarlatos</cp:lastModifiedBy>
  <cp:revision>234</cp:revision>
  <cp:lastPrinted>1999-08-19T02:29:51Z</cp:lastPrinted>
  <dcterms:created xsi:type="dcterms:W3CDTF">2013-03-14T17:37:54Z</dcterms:created>
  <dcterms:modified xsi:type="dcterms:W3CDTF">2013-03-14T17:42:31Z</dcterms:modified>
</cp:coreProperties>
</file>