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notesSlides/notesSlide9.xml" ContentType="application/vnd.openxmlformats-officedocument.presentationml.notesSlide+xml"/>
  <Override PartName="/ppt/slides/slide5.xml" ContentType="application/vnd.openxmlformats-officedocument.presentationml.slide+xml"/>
  <Override PartName="/ppt/slideLayouts/slideLayout11.xml" ContentType="application/vnd.openxmlformats-officedocument.presentationml.slideLayout+xml"/>
  <Override PartName="/ppt/notesSlides/notesSlide16.xml" ContentType="application/vnd.openxmlformats-officedocument.presentationml.notes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handoutMasters/handoutMaster1.xml" ContentType="application/vnd.openxmlformats-officedocument.presentationml.handoutMaster+xml"/>
  <Override PartName="/ppt/notesSlides/notesSlide12.xml" ContentType="application/vnd.openxmlformats-officedocument.presentationml.notesSlide+xml"/>
  <Default Extension="jpeg" ContentType="image/jpeg"/>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Default Extension="xml" ContentType="application/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notesSlides/notesSlide17.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xml" ContentType="application/vnd.openxmlformats-officedocument.presentationml.slide+xml"/>
  <Override PartName="/ppt/theme/theme3.xml" ContentType="application/vnd.openxmlformats-officedocument.theme+xml"/>
  <Override PartName="/ppt/slideLayouts/slideLayout2.xml" ContentType="application/vnd.openxmlformats-officedocument.presentationml.slideLayout+xml"/>
  <Default Extension="fntdata" ContentType="application/x-fontdata"/>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notesSlides/notesSlide18.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slideLayouts/slideLayout3.xml" ContentType="application/vnd.openxmlformats-officedocument.presentationml.slideLayou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notesSlides/notesSlide3.xml" ContentType="application/vnd.openxmlformats-officedocument.presentationml.notesSlide+xml"/>
  <Override PartName="/ppt/slides/slide1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notesSlides/notesSlide8.xml" ContentType="application/vnd.openxmlformats-officedocument.presentationml.notesSlide+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viewProps.xml" ContentType="application/vnd.openxmlformats-officedocument.presentationml.viewProps+xml"/>
  <Default Extension="bin" ContentType="application/vnd.openxmlformats-officedocument.presentationml.printerSettings"/>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embedTrueTypeFonts="1">
  <p:sldMasterIdLst>
    <p:sldMasterId r:id="rId1"/>
  </p:sldMasterIdLst>
  <p:notesMasterIdLst>
    <p:notesMasterId r:id="rId20"/>
  </p:notesMasterIdLst>
  <p:handoutMasterIdLst>
    <p:handoutMasterId r:id="rId21"/>
  </p:handoutMasterIdLst>
  <p:sldIdLst>
    <p:sldId id="298" r:id="rId2"/>
    <p:sldId id="332" r:id="rId3"/>
    <p:sldId id="347" r:id="rId4"/>
    <p:sldId id="348" r:id="rId5"/>
    <p:sldId id="358" r:id="rId6"/>
    <p:sldId id="359" r:id="rId7"/>
    <p:sldId id="361" r:id="rId8"/>
    <p:sldId id="360" r:id="rId9"/>
    <p:sldId id="362" r:id="rId10"/>
    <p:sldId id="333" r:id="rId11"/>
    <p:sldId id="363" r:id="rId12"/>
    <p:sldId id="364" r:id="rId13"/>
    <p:sldId id="331" r:id="rId14"/>
    <p:sldId id="365" r:id="rId15"/>
    <p:sldId id="320" r:id="rId16"/>
    <p:sldId id="366" r:id="rId17"/>
    <p:sldId id="321" r:id="rId18"/>
    <p:sldId id="322" r:id="rId19"/>
  </p:sldIdLst>
  <p:sldSz cx="9144000" cy="6858000" type="letter"/>
  <p:notesSz cx="7315200" cy="9601200"/>
  <p:embeddedFontLst>
    <p:embeddedFont>
      <p:font typeface="Monotype Sorts" charset="2"/>
      <p:regular r:id="rId22"/>
    </p:embeddedFont>
  </p:embeddedFontLst>
  <p:kinsoku lang="ja-JP" invalStChars="、。，．・：；？！゛゜ヽヾゝゞ々ー’”）〕］｝〉》」』】°‰′″℃￠％ぁぃぅぇぉっゃゅょゎァィゥェォッャュョヮヵヶ!%),.:;?]}｡｣､･ｧｨｩｪｫｬｭｮｯｰﾞﾟ" invalEndChars="‘“（〔［｛〈《「『【￥＄$([\{｢￡"/>
  <p:defaultTextStyle>
    <a:defPPr>
      <a:defRPr lang="en-US"/>
    </a:defPPr>
    <a:lvl1pPr algn="ctr" rtl="0" eaLnBrk="0" fontAlgn="base" hangingPunct="0">
      <a:spcBef>
        <a:spcPct val="0"/>
      </a:spcBef>
      <a:spcAft>
        <a:spcPct val="0"/>
      </a:spcAft>
      <a:defRPr sz="2800" kern="1200">
        <a:solidFill>
          <a:schemeClr val="tx1"/>
        </a:solidFill>
        <a:latin typeface="Mead Bold" pitchFamily="2" charset="0"/>
        <a:ea typeface="+mn-ea"/>
        <a:cs typeface="+mn-cs"/>
      </a:defRPr>
    </a:lvl1pPr>
    <a:lvl2pPr marL="457200" algn="ctr" rtl="0" eaLnBrk="0" fontAlgn="base" hangingPunct="0">
      <a:spcBef>
        <a:spcPct val="0"/>
      </a:spcBef>
      <a:spcAft>
        <a:spcPct val="0"/>
      </a:spcAft>
      <a:defRPr sz="2800" kern="1200">
        <a:solidFill>
          <a:schemeClr val="tx1"/>
        </a:solidFill>
        <a:latin typeface="Mead Bold" pitchFamily="2" charset="0"/>
        <a:ea typeface="+mn-ea"/>
        <a:cs typeface="+mn-cs"/>
      </a:defRPr>
    </a:lvl2pPr>
    <a:lvl3pPr marL="914400" algn="ctr" rtl="0" eaLnBrk="0" fontAlgn="base" hangingPunct="0">
      <a:spcBef>
        <a:spcPct val="0"/>
      </a:spcBef>
      <a:spcAft>
        <a:spcPct val="0"/>
      </a:spcAft>
      <a:defRPr sz="2800" kern="1200">
        <a:solidFill>
          <a:schemeClr val="tx1"/>
        </a:solidFill>
        <a:latin typeface="Mead Bold" pitchFamily="2" charset="0"/>
        <a:ea typeface="+mn-ea"/>
        <a:cs typeface="+mn-cs"/>
      </a:defRPr>
    </a:lvl3pPr>
    <a:lvl4pPr marL="1371600" algn="ctr" rtl="0" eaLnBrk="0" fontAlgn="base" hangingPunct="0">
      <a:spcBef>
        <a:spcPct val="0"/>
      </a:spcBef>
      <a:spcAft>
        <a:spcPct val="0"/>
      </a:spcAft>
      <a:defRPr sz="2800" kern="1200">
        <a:solidFill>
          <a:schemeClr val="tx1"/>
        </a:solidFill>
        <a:latin typeface="Mead Bold" pitchFamily="2" charset="0"/>
        <a:ea typeface="+mn-ea"/>
        <a:cs typeface="+mn-cs"/>
      </a:defRPr>
    </a:lvl4pPr>
    <a:lvl5pPr marL="1828800" algn="ctr" rtl="0" eaLnBrk="0" fontAlgn="base" hangingPunct="0">
      <a:spcBef>
        <a:spcPct val="0"/>
      </a:spcBef>
      <a:spcAft>
        <a:spcPct val="0"/>
      </a:spcAft>
      <a:defRPr sz="2800" kern="1200">
        <a:solidFill>
          <a:schemeClr val="tx1"/>
        </a:solidFill>
        <a:latin typeface="Mead Bold" pitchFamily="2" charset="0"/>
        <a:ea typeface="+mn-ea"/>
        <a:cs typeface="+mn-cs"/>
      </a:defRPr>
    </a:lvl5pPr>
    <a:lvl6pPr marL="2286000" algn="l" defTabSz="914400" rtl="0" eaLnBrk="1" latinLnBrk="0" hangingPunct="1">
      <a:defRPr sz="2800" kern="1200">
        <a:solidFill>
          <a:schemeClr val="tx1"/>
        </a:solidFill>
        <a:latin typeface="Mead Bold" pitchFamily="2" charset="0"/>
        <a:ea typeface="+mn-ea"/>
        <a:cs typeface="+mn-cs"/>
      </a:defRPr>
    </a:lvl6pPr>
    <a:lvl7pPr marL="2743200" algn="l" defTabSz="914400" rtl="0" eaLnBrk="1" latinLnBrk="0" hangingPunct="1">
      <a:defRPr sz="2800" kern="1200">
        <a:solidFill>
          <a:schemeClr val="tx1"/>
        </a:solidFill>
        <a:latin typeface="Mead Bold" pitchFamily="2" charset="0"/>
        <a:ea typeface="+mn-ea"/>
        <a:cs typeface="+mn-cs"/>
      </a:defRPr>
    </a:lvl7pPr>
    <a:lvl8pPr marL="3200400" algn="l" defTabSz="914400" rtl="0" eaLnBrk="1" latinLnBrk="0" hangingPunct="1">
      <a:defRPr sz="2800" kern="1200">
        <a:solidFill>
          <a:schemeClr val="tx1"/>
        </a:solidFill>
        <a:latin typeface="Mead Bold" pitchFamily="2" charset="0"/>
        <a:ea typeface="+mn-ea"/>
        <a:cs typeface="+mn-cs"/>
      </a:defRPr>
    </a:lvl8pPr>
    <a:lvl9pPr marL="3657600" algn="l" defTabSz="914400" rtl="0" eaLnBrk="1" latinLnBrk="0" hangingPunct="1">
      <a:defRPr sz="2800" kern="1200">
        <a:solidFill>
          <a:schemeClr val="tx1"/>
        </a:solidFill>
        <a:latin typeface="Mead Bold" pitchFamily="2"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useTimings="0">
    <p:present/>
    <p:sldAll/>
    <p:penClr>
      <a:schemeClr val="tx1"/>
    </p:penClr>
    <p:extLst>
      <p:ext uri="{EC167BDD-8182-4AB7-AECC-EB403E3ABB37}">
        <p14:laserClr xmlns:p14="http://schemas.microsoft.com/office/powerpoint/2010/main" xmlns:p="http://schemas.openxmlformats.org/presentationml/2006/main" xmlns:r="http://schemas.openxmlformats.org/officeDocument/2006/relationships" xmlns:a="http://schemas.openxmlformats.org/drawingml/2006/main" xmlns="">
          <a:srgbClr val="FF0000"/>
        </p14:laserClr>
      </p:ext>
      <p:ext uri="{2FDB2607-1784-4EEB-B798-7EB5836EED8A}">
        <p14:showMediaCtrls xmlns:p14="http://schemas.microsoft.com/office/powerpoint/2010/main" xmlns:p="http://schemas.openxmlformats.org/presentationml/2006/main" xmlns:r="http://schemas.openxmlformats.org/officeDocument/2006/relationships" xmlns:a="http://schemas.openxmlformats.org/drawingml/2006/main" xmlns="" val="1"/>
      </p:ext>
    </p:extLst>
  </p:showPr>
  <p:clrMru>
    <a:srgbClr val="A69306"/>
    <a:srgbClr val="0033CC"/>
    <a:srgbClr val="FAEB7E"/>
  </p:clrMru>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showOutlineIcons="0">
    <p:restoredLeft sz="21664" autoAdjust="0"/>
    <p:restoredTop sz="61761" autoAdjust="0"/>
  </p:normalViewPr>
  <p:slideViewPr>
    <p:cSldViewPr>
      <p:cViewPr>
        <p:scale>
          <a:sx n="60" d="100"/>
          <a:sy n="60" d="100"/>
        </p:scale>
        <p:origin x="-3520" y="-87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90" d="100"/>
        <a:sy n="90" d="100"/>
      </p:scale>
      <p:origin x="0" y="0"/>
    </p:cViewPr>
  </p:sorterViewPr>
  <p:notesViewPr>
    <p:cSldViewPr>
      <p:cViewPr varScale="1">
        <p:scale>
          <a:sx n="126" d="100"/>
          <a:sy n="126" d="100"/>
        </p:scale>
        <p:origin x="-3752" y="-104"/>
      </p:cViewPr>
      <p:guideLst>
        <p:guide orient="horz" pos="3023"/>
        <p:guide pos="2304"/>
      </p:guideLst>
    </p:cSldViewPr>
  </p:notes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font" Target="fonts/font1.fntdata"/><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381002" y="223838"/>
            <a:ext cx="2441561" cy="325510"/>
          </a:xfrm>
          <a:prstGeom prst="rect">
            <a:avLst/>
          </a:prstGeom>
          <a:noFill/>
          <a:ln w="12700">
            <a:noFill/>
            <a:miter lim="800000"/>
            <a:headEnd/>
            <a:tailEnd/>
          </a:ln>
          <a:effectLst/>
        </p:spPr>
        <p:txBody>
          <a:bodyPr wrap="none" lIns="95438" tIns="46881" rIns="95438" bIns="46881" anchor="ctr">
            <a:spAutoFit/>
          </a:bodyPr>
          <a:lstStyle/>
          <a:p>
            <a:pPr algn="l" defTabSz="965200">
              <a:defRPr/>
            </a:pPr>
            <a:r>
              <a:rPr lang="en-US" sz="1500" dirty="0" smtClean="0"/>
              <a:t>8- freedom of Speech (Part 2)</a:t>
            </a:r>
            <a:endParaRPr lang="en-US" sz="1500" dirty="0"/>
          </a:p>
        </p:txBody>
      </p:sp>
      <p:sp>
        <p:nvSpPr>
          <p:cNvPr id="3076" name="Rectangle 4"/>
          <p:cNvSpPr>
            <a:spLocks noChangeArrowheads="1"/>
          </p:cNvSpPr>
          <p:nvPr/>
        </p:nvSpPr>
        <p:spPr bwMode="auto">
          <a:xfrm>
            <a:off x="6349909" y="9063795"/>
            <a:ext cx="627154" cy="325510"/>
          </a:xfrm>
          <a:prstGeom prst="rect">
            <a:avLst/>
          </a:prstGeom>
          <a:noFill/>
          <a:ln w="12700">
            <a:noFill/>
            <a:miter lim="800000"/>
            <a:headEnd/>
            <a:tailEnd/>
          </a:ln>
          <a:effectLst/>
        </p:spPr>
        <p:txBody>
          <a:bodyPr wrap="none" lIns="95438" tIns="46881" rIns="95438" bIns="46881" anchor="ctr">
            <a:spAutoFit/>
          </a:bodyPr>
          <a:lstStyle/>
          <a:p>
            <a:pPr algn="r" defTabSz="965200">
              <a:defRPr/>
            </a:pPr>
            <a:r>
              <a:rPr lang="en-US" sz="1500" dirty="0" smtClean="0"/>
              <a:t>8-</a:t>
            </a:r>
            <a:fld id="{3D4D4ECE-73A9-4890-844A-D346CD8EA00B}" type="slidenum">
              <a:rPr lang="en-US" sz="1500" smtClean="0"/>
              <a:pPr algn="r" defTabSz="965200">
                <a:defRPr/>
              </a:pPr>
              <a:t>‹#›</a:t>
            </a:fld>
            <a:endParaRPr lang="en-US" sz="15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790549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74727" y="4560889"/>
            <a:ext cx="5365750" cy="4319587"/>
          </a:xfrm>
          <a:prstGeom prst="rect">
            <a:avLst/>
          </a:prstGeom>
          <a:noFill/>
          <a:ln w="12700">
            <a:noFill/>
            <a:miter lim="800000"/>
            <a:headEnd/>
            <a:tailEnd/>
          </a:ln>
          <a:effectLst/>
        </p:spPr>
        <p:txBody>
          <a:bodyPr vert="horz" wrap="square" lIns="95438" tIns="46881" rIns="95438" bIns="46881" numCol="1" anchor="t" anchorCtr="0" compatLnSpc="1">
            <a:prstTxWarp prst="textNoShape">
              <a:avLst/>
            </a:prstTxWarp>
          </a:bodyPr>
          <a:lstStyle/>
          <a:p>
            <a:pPr lvl="0"/>
            <a:r>
              <a:rPr lang="en-US" noProof="0" smtClean="0"/>
              <a:t>Click to edit Master notes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9699" name="Rectangle 3"/>
          <p:cNvSpPr>
            <a:spLocks noGrp="1" noRot="1" noChangeAspect="1" noChangeArrowheads="1" noTextEdit="1"/>
          </p:cNvSpPr>
          <p:nvPr>
            <p:ph type="sldImg" idx="2"/>
          </p:nvPr>
        </p:nvSpPr>
        <p:spPr bwMode="auto">
          <a:xfrm>
            <a:off x="1266825" y="727075"/>
            <a:ext cx="4781550" cy="3586163"/>
          </a:xfrm>
          <a:prstGeom prst="rect">
            <a:avLst/>
          </a:prstGeom>
          <a:noFill/>
          <a:ln w="12700">
            <a:solidFill>
              <a:schemeClr val="tx1"/>
            </a:solidFill>
            <a:miter lim="800000"/>
            <a:headEnd/>
            <a:tailEnd/>
          </a:ln>
        </p:spPr>
      </p:sp>
      <p:sp>
        <p:nvSpPr>
          <p:cNvPr id="2052" name="Rectangle 4"/>
          <p:cNvSpPr>
            <a:spLocks noChangeArrowheads="1"/>
          </p:cNvSpPr>
          <p:nvPr/>
        </p:nvSpPr>
        <p:spPr bwMode="auto">
          <a:xfrm>
            <a:off x="228601" y="152400"/>
            <a:ext cx="2401871" cy="325510"/>
          </a:xfrm>
          <a:prstGeom prst="rect">
            <a:avLst/>
          </a:prstGeom>
          <a:noFill/>
          <a:ln w="12700">
            <a:noFill/>
            <a:miter lim="800000"/>
            <a:headEnd/>
            <a:tailEnd/>
          </a:ln>
          <a:effectLst/>
        </p:spPr>
        <p:txBody>
          <a:bodyPr wrap="none" lIns="95438" tIns="46881" rIns="95438" bIns="46881" anchor="ctr">
            <a:spAutoFit/>
          </a:bodyPr>
          <a:lstStyle/>
          <a:p>
            <a:pPr algn="l" defTabSz="965200">
              <a:defRPr/>
            </a:pPr>
            <a:r>
              <a:rPr lang="en-US" sz="1500" dirty="0" smtClean="0"/>
              <a:t>8–Freedom</a:t>
            </a:r>
            <a:r>
              <a:rPr lang="en-US" sz="1500" baseline="0" dirty="0" smtClean="0"/>
              <a:t> of Speech (Part 2)</a:t>
            </a:r>
            <a:endParaRPr lang="en-US" sz="1500" dirty="0"/>
          </a:p>
        </p:txBody>
      </p:sp>
      <p:sp>
        <p:nvSpPr>
          <p:cNvPr id="2053" name="Rectangle 5"/>
          <p:cNvSpPr>
            <a:spLocks noChangeArrowheads="1"/>
          </p:cNvSpPr>
          <p:nvPr/>
        </p:nvSpPr>
        <p:spPr bwMode="auto">
          <a:xfrm>
            <a:off x="74614" y="9183652"/>
            <a:ext cx="907679" cy="325510"/>
          </a:xfrm>
          <a:prstGeom prst="rect">
            <a:avLst/>
          </a:prstGeom>
          <a:noFill/>
          <a:ln w="12700">
            <a:noFill/>
            <a:miter lim="800000"/>
            <a:headEnd/>
            <a:tailEnd/>
          </a:ln>
          <a:effectLst/>
        </p:spPr>
        <p:txBody>
          <a:bodyPr wrap="none" lIns="95438" tIns="46881" rIns="95438" bIns="46881" anchor="ctr">
            <a:spAutoFit/>
          </a:bodyPr>
          <a:lstStyle/>
          <a:p>
            <a:pPr algn="l" defTabSz="965200">
              <a:defRPr/>
            </a:pPr>
            <a:fld id="{14C37F38-5772-43BE-B22B-CBAD92265624}" type="datetime1">
              <a:rPr lang="en-US" sz="1500"/>
              <a:pPr algn="l" defTabSz="965200">
                <a:defRPr/>
              </a:pPr>
              <a:t>3/14/13</a:t>
            </a:fld>
            <a:endParaRPr lang="en-US" sz="1500"/>
          </a:p>
        </p:txBody>
      </p:sp>
      <p:sp>
        <p:nvSpPr>
          <p:cNvPr id="2054" name="Rectangle 6"/>
          <p:cNvSpPr>
            <a:spLocks noChangeArrowheads="1"/>
          </p:cNvSpPr>
          <p:nvPr/>
        </p:nvSpPr>
        <p:spPr bwMode="auto">
          <a:xfrm>
            <a:off x="6613435" y="9182858"/>
            <a:ext cx="627154" cy="325510"/>
          </a:xfrm>
          <a:prstGeom prst="rect">
            <a:avLst/>
          </a:prstGeom>
          <a:noFill/>
          <a:ln w="12700">
            <a:noFill/>
            <a:miter lim="800000"/>
            <a:headEnd/>
            <a:tailEnd/>
          </a:ln>
          <a:effectLst/>
        </p:spPr>
        <p:txBody>
          <a:bodyPr wrap="none" lIns="95438" tIns="46881" rIns="95438" bIns="46881" anchor="ctr">
            <a:spAutoFit/>
          </a:bodyPr>
          <a:lstStyle/>
          <a:p>
            <a:pPr algn="r" defTabSz="965200">
              <a:defRPr/>
            </a:pPr>
            <a:r>
              <a:rPr lang="en-US" sz="1500" dirty="0" smtClean="0"/>
              <a:t>8-</a:t>
            </a:r>
            <a:fld id="{DA53FF21-39CA-45E6-AAE2-88A1123F9739}" type="slidenum">
              <a:rPr lang="en-US" sz="1500" smtClean="0"/>
              <a:pPr algn="r" defTabSz="965200">
                <a:defRPr/>
              </a:pPr>
              <a:t>‹#›</a:t>
            </a:fld>
            <a:endParaRPr lang="en-US" sz="15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2674689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ead Bold" pitchFamily="2" charset="0"/>
        <a:ea typeface="+mn-ea"/>
        <a:cs typeface="+mn-cs"/>
      </a:defRPr>
    </a:lvl1pPr>
    <a:lvl2pPr marL="457200" algn="l" rtl="0" eaLnBrk="0" fontAlgn="base" hangingPunct="0">
      <a:spcBef>
        <a:spcPct val="30000"/>
      </a:spcBef>
      <a:spcAft>
        <a:spcPct val="0"/>
      </a:spcAft>
      <a:defRPr sz="1200" kern="1200">
        <a:solidFill>
          <a:schemeClr val="tx1"/>
        </a:solidFill>
        <a:latin typeface="Mead Bold" pitchFamily="2" charset="0"/>
        <a:ea typeface="+mn-ea"/>
        <a:cs typeface="+mn-cs"/>
      </a:defRPr>
    </a:lvl2pPr>
    <a:lvl3pPr marL="914400" algn="l" rtl="0" eaLnBrk="0" fontAlgn="base" hangingPunct="0">
      <a:spcBef>
        <a:spcPct val="30000"/>
      </a:spcBef>
      <a:spcAft>
        <a:spcPct val="0"/>
      </a:spcAft>
      <a:defRPr sz="1200" kern="1200">
        <a:solidFill>
          <a:schemeClr val="tx1"/>
        </a:solidFill>
        <a:latin typeface="Mead Bold" pitchFamily="2" charset="0"/>
        <a:ea typeface="+mn-ea"/>
        <a:cs typeface="+mn-cs"/>
      </a:defRPr>
    </a:lvl3pPr>
    <a:lvl4pPr marL="1371600" algn="l" rtl="0" eaLnBrk="0" fontAlgn="base" hangingPunct="0">
      <a:spcBef>
        <a:spcPct val="30000"/>
      </a:spcBef>
      <a:spcAft>
        <a:spcPct val="0"/>
      </a:spcAft>
      <a:defRPr sz="1200" kern="1200">
        <a:solidFill>
          <a:schemeClr val="tx1"/>
        </a:solidFill>
        <a:latin typeface="Mead Bold" pitchFamily="2" charset="0"/>
        <a:ea typeface="+mn-ea"/>
        <a:cs typeface="+mn-cs"/>
      </a:defRPr>
    </a:lvl4pPr>
    <a:lvl5pPr marL="1828800" algn="l" rtl="0" eaLnBrk="0" fontAlgn="base" hangingPunct="0">
      <a:spcBef>
        <a:spcPct val="30000"/>
      </a:spcBef>
      <a:spcAft>
        <a:spcPct val="0"/>
      </a:spcAft>
      <a:defRPr sz="1200" kern="1200">
        <a:solidFill>
          <a:schemeClr val="tx1"/>
        </a:solidFill>
        <a:latin typeface="Mead Bold" pitchFamily="2"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266825" y="727075"/>
            <a:ext cx="4781550" cy="3586163"/>
          </a:xfrm>
          <a:ln/>
        </p:spPr>
      </p:sp>
      <p:sp>
        <p:nvSpPr>
          <p:cNvPr id="30723" name="Notes Placeholder 2"/>
          <p:cNvSpPr>
            <a:spLocks noGrp="1"/>
          </p:cNvSpPr>
          <p:nvPr>
            <p:ph type="body" idx="1"/>
          </p:nvPr>
        </p:nvSpPr>
        <p:spPr>
          <a:noFill/>
          <a:ln w="9525"/>
        </p:spPr>
        <p:txBody>
          <a:bodyPr/>
          <a:lstStyle/>
          <a:p>
            <a:r>
              <a:rPr lang="en-US" dirty="0" smtClean="0"/>
              <a:t>Image from scienceblogs.com (may be subject to copyright)</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66825" y="727075"/>
            <a:ext cx="4781550" cy="3586163"/>
          </a:xfrm>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66825" y="727075"/>
            <a:ext cx="4781550" cy="3586163"/>
          </a:xfrm>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Text cites examples</a:t>
            </a:r>
            <a:r>
              <a:rPr lang="en-US" baseline="0" dirty="0" smtClean="0"/>
              <a:t> of anonymous publication, notably Thomas Paine and constitutional backers (e.g., Madison, et al). Also opponents of Constitution. Women in 19</a:t>
            </a:r>
            <a:r>
              <a:rPr lang="en-US" baseline="30000" dirty="0" smtClean="0"/>
              <a:t>th</a:t>
            </a:r>
            <a:r>
              <a:rPr lang="en-US" baseline="0" dirty="0" smtClean="0"/>
              <a:t> century to write books, sci. fiction authors, murder mysteries</a:t>
            </a:r>
          </a:p>
          <a:p>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66825" y="727075"/>
            <a:ext cx="4781550" cy="3586163"/>
          </a:xfrm>
        </p:spPr>
      </p:sp>
      <p:sp>
        <p:nvSpPr>
          <p:cNvPr id="3" name="Notes Placeholder 2"/>
          <p:cNvSpPr>
            <a:spLocks noGrp="1"/>
          </p:cNvSpPr>
          <p:nvPr>
            <p:ph type="body" idx="1"/>
          </p:nvPr>
        </p:nvSpPr>
        <p:spPr/>
        <p:txBody>
          <a:bodyPr>
            <a:normAutofit/>
          </a:bodyPr>
          <a:lstStyle/>
          <a:p>
            <a:r>
              <a:rPr lang="en-US" dirty="0" smtClean="0"/>
              <a:t>Reporters,</a:t>
            </a:r>
            <a:r>
              <a:rPr lang="en-US" baseline="0" dirty="0" smtClean="0"/>
              <a:t> human rights activists, citizens in repressive countries, and ordinary people use anonymous email to protect themselves.</a:t>
            </a:r>
          </a:p>
          <a:p>
            <a:endParaRPr lang="en-US" baseline="0" dirty="0" smtClean="0"/>
          </a:p>
          <a:p>
            <a:r>
              <a:rPr lang="en-US" baseline="0" dirty="0" smtClean="0"/>
              <a:t>Businesses, law enforcement agencies, and government intelligence services also use </a:t>
            </a:r>
            <a:r>
              <a:rPr lang="en-US" baseline="0" dirty="0" err="1" smtClean="0"/>
              <a:t>anonymizers</a:t>
            </a:r>
            <a:r>
              <a:rPr lang="en-US" baseline="0" dirty="0" smtClean="0"/>
              <a:t>.  A business might want to keep its research and planning about new products secret from competitors. If competitors can get logs of Web sites that a company’s employees visit, they might be able to figure out what the company is planning.</a:t>
            </a:r>
          </a:p>
          <a:p>
            <a:endParaRPr lang="en-US" baseline="0" dirty="0" smtClean="0"/>
          </a:p>
          <a:p>
            <a:r>
              <a:rPr lang="en-US" baseline="0" dirty="0" smtClean="0"/>
              <a:t>Anonymous Web surfing aids law enforcement investigations. Suppose law enforcement agents suspect a site contains child pornography, terrorist information, copyright-infringing material, or anything else relevant to an investigation. If they visit the site from their department computers, they might be blocked or see a bland page with nothing illegal. (Web sites can determine the IP addresses of a visitor and can block access from specified addresses or put up alternate pages for those visitors.)</a:t>
            </a:r>
            <a:endParaRPr lang="en-US" dirty="0" smtClean="0"/>
          </a:p>
          <a:p>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66825" y="727075"/>
            <a:ext cx="4781550" cy="3586163"/>
          </a:xfrm>
        </p:spPr>
      </p:sp>
      <p:sp>
        <p:nvSpPr>
          <p:cNvPr id="3" name="Notes Placeholder 2"/>
          <p:cNvSpPr>
            <a:spLocks noGrp="1"/>
          </p:cNvSpPr>
          <p:nvPr>
            <p:ph type="body" idx="1"/>
          </p:nvPr>
        </p:nvSpPr>
        <p:spPr/>
        <p:txBody>
          <a:bodyPr>
            <a:normAutofit/>
          </a:bodyPr>
          <a:lstStyle/>
          <a:p>
            <a:r>
              <a:rPr lang="en-US" dirty="0" smtClean="0"/>
              <a:t>In addition to disclosing</a:t>
            </a:r>
            <a:r>
              <a:rPr lang="en-US" baseline="0" dirty="0" smtClean="0"/>
              <a:t> your </a:t>
            </a:r>
            <a:r>
              <a:rPr lang="en-US" b="1" baseline="0" dirty="0" smtClean="0"/>
              <a:t>IP address</a:t>
            </a:r>
            <a:r>
              <a:rPr lang="en-US" baseline="0" dirty="0" smtClean="0"/>
              <a:t>, </a:t>
            </a:r>
            <a:r>
              <a:rPr lang="en-US" dirty="0" smtClean="0"/>
              <a:t>http headers include </a:t>
            </a:r>
            <a:r>
              <a:rPr lang="en-US" b="1" dirty="0" smtClean="0"/>
              <a:t>acceptable languages</a:t>
            </a:r>
            <a:r>
              <a:rPr lang="en-US" dirty="0" smtClean="0"/>
              <a:t>, </a:t>
            </a:r>
            <a:r>
              <a:rPr lang="en-US" b="1" dirty="0" smtClean="0"/>
              <a:t>address of the previous Web page (referrer</a:t>
            </a:r>
            <a:r>
              <a:rPr lang="en-US" dirty="0" smtClean="0"/>
              <a:t>), </a:t>
            </a:r>
            <a:r>
              <a:rPr lang="en-US" b="1" dirty="0" smtClean="0"/>
              <a:t>user agent</a:t>
            </a:r>
            <a:r>
              <a:rPr lang="en-US" dirty="0" smtClean="0"/>
              <a:t>,</a:t>
            </a:r>
            <a:r>
              <a:rPr lang="en-US" baseline="0" dirty="0" smtClean="0"/>
              <a:t> </a:t>
            </a:r>
            <a:r>
              <a:rPr lang="en-US" b="1" baseline="0" dirty="0" smtClean="0"/>
              <a:t>proxies</a:t>
            </a:r>
            <a:r>
              <a:rPr lang="en-US" baseline="0" dirty="0" smtClean="0"/>
              <a:t>, </a:t>
            </a:r>
          </a:p>
          <a:p>
            <a:r>
              <a:rPr lang="en-US" baseline="0" dirty="0" smtClean="0"/>
              <a:t>Check out </a:t>
            </a:r>
            <a:r>
              <a:rPr lang="en-US" u="sng" baseline="0" dirty="0" smtClean="0"/>
              <a:t>domaintools.com</a:t>
            </a:r>
            <a:r>
              <a:rPr lang="en-US" u="none" baseline="0" dirty="0" smtClean="0"/>
              <a:t> to </a:t>
            </a:r>
            <a:r>
              <a:rPr lang="en-US" baseline="0" dirty="0" smtClean="0"/>
              <a:t>see what information can be obtained.</a:t>
            </a:r>
          </a:p>
          <a:p>
            <a:r>
              <a:rPr lang="en-US" baseline="0" dirty="0" smtClean="0"/>
              <a:t>Networked anonymizers offer better security since single point can be broken by correlating user traffic with anonymizer traffic.</a:t>
            </a:r>
          </a:p>
          <a:p>
            <a:r>
              <a:rPr lang="en-US" baseline="0" dirty="0" smtClean="0"/>
              <a:t>There are a few patents on anonymizer technology.</a:t>
            </a:r>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66825" y="727075"/>
            <a:ext cx="4781550" cy="3586163"/>
          </a:xfrm>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66825" y="727075"/>
            <a:ext cx="4781550" cy="3586163"/>
          </a:xfrm>
        </p:spPr>
      </p:sp>
      <p:sp>
        <p:nvSpPr>
          <p:cNvPr id="3" name="Notes Placeholder 2"/>
          <p:cNvSpPr>
            <a:spLocks noGrp="1"/>
          </p:cNvSpPr>
          <p:nvPr>
            <p:ph type="body" idx="1"/>
          </p:nvPr>
        </p:nvSpPr>
        <p:spPr/>
        <p:txBody>
          <a:bodyPr>
            <a:normAutofit/>
          </a:bodyPr>
          <a:lstStyle/>
          <a:p>
            <a:r>
              <a:rPr lang="en-US" baseline="0" dirty="0" smtClean="0"/>
              <a:t>Supreme court ruled consistently that first amendment also protects anonymous speech.</a:t>
            </a:r>
            <a:endParaRPr lang="en-US" dirty="0" smtClean="0"/>
          </a:p>
          <a:p>
            <a:r>
              <a:rPr lang="en-US" b="1" dirty="0" smtClean="0"/>
              <a:t>Quote is</a:t>
            </a:r>
            <a:r>
              <a:rPr lang="en-US" b="1" baseline="0" dirty="0" smtClean="0"/>
              <a:t> from </a:t>
            </a:r>
            <a:r>
              <a:rPr lang="en-US" baseline="0" dirty="0" smtClean="0"/>
              <a:t>supreme court ruling in 1995 invalidate an Ohio state law. See </a:t>
            </a:r>
            <a:r>
              <a:rPr lang="en-US" dirty="0" smtClean="0"/>
              <a:t>P182:</a:t>
            </a:r>
          </a:p>
          <a:p>
            <a:endParaRPr lang="en-US" dirty="0" smtClean="0"/>
          </a:p>
          <a:p>
            <a:r>
              <a:rPr lang="en-US" b="1" dirty="0" smtClean="0"/>
              <a:t>Pernicious: </a:t>
            </a:r>
            <a:r>
              <a:rPr lang="en-US" dirty="0" smtClean="0"/>
              <a:t>highly injurious or destructive</a:t>
            </a:r>
          </a:p>
          <a:p>
            <a:r>
              <a:rPr lang="en-US" b="1" dirty="0" smtClean="0"/>
              <a:t>Advocacy:</a:t>
            </a:r>
            <a:r>
              <a:rPr lang="en-US" dirty="0" smtClean="0"/>
              <a:t> the act or process of advocating or supporting a cause or proposal </a:t>
            </a:r>
          </a:p>
          <a:p>
            <a:endParaRPr lang="en-US" dirty="0" smtClean="0"/>
          </a:p>
          <a:p>
            <a:r>
              <a:rPr lang="en-US" dirty="0" smtClean="0"/>
              <a:t>FEC: Federal Election</a:t>
            </a:r>
            <a:r>
              <a:rPr lang="en-US" baseline="0" dirty="0" smtClean="0"/>
              <a:t> Commission</a:t>
            </a:r>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66825" y="727075"/>
            <a:ext cx="4781550" cy="3586163"/>
          </a:xfrm>
        </p:spPr>
      </p:sp>
      <p:sp>
        <p:nvSpPr>
          <p:cNvPr id="3" name="Notes Placeholder 2"/>
          <p:cNvSpPr>
            <a:spLocks noGrp="1"/>
          </p:cNvSpPr>
          <p:nvPr>
            <p:ph type="body" idx="1"/>
          </p:nvPr>
        </p:nvSpPr>
        <p:spPr/>
        <p:txBody>
          <a:bodyPr>
            <a:normAutofit/>
          </a:bodyPr>
          <a:lstStyle/>
          <a:p>
            <a:pPr marL="0" lvl="1" defTabSz="966612" eaLnBrk="1" hangingPunct="1">
              <a:defRPr/>
            </a:pPr>
            <a:r>
              <a:rPr lang="en-US" sz="2700" dirty="0" smtClean="0"/>
              <a:t>Should it be the responsibility of law enforcement to develop tools to find criminals who hide behind anonymity, or should the task be made easier by requiring that we identify ourselves? </a:t>
            </a:r>
          </a:p>
          <a:p>
            <a:pPr marL="0" lvl="1" defTabSz="966612" eaLnBrk="1" hangingPunct="1">
              <a:defRPr/>
            </a:pPr>
            <a:endParaRPr lang="en-US" sz="2700" dirty="0" smtClean="0"/>
          </a:p>
          <a:p>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66825" y="727075"/>
            <a:ext cx="4781550" cy="3586163"/>
          </a:xfrm>
        </p:spPr>
      </p:sp>
      <p:sp>
        <p:nvSpPr>
          <p:cNvPr id="3" name="Notes Placeholder 2"/>
          <p:cNvSpPr>
            <a:spLocks noGrp="1"/>
          </p:cNvSpPr>
          <p:nvPr>
            <p:ph type="body" idx="1"/>
          </p:nvPr>
        </p:nvSpPr>
        <p:spPr/>
        <p:txBody>
          <a:bodyPr>
            <a:normAutofit/>
          </a:bodyPr>
          <a:lstStyle/>
          <a:p>
            <a:r>
              <a:rPr lang="en-US" dirty="0" smtClean="0"/>
              <a:t>P182: </a:t>
            </a:r>
            <a:r>
              <a:rPr lang="en-US" b="1" u="sng" dirty="0" smtClean="0"/>
              <a:t>Political speech </a:t>
            </a:r>
            <a:r>
              <a:rPr lang="en-US" dirty="0" smtClean="0"/>
              <a:t>is always protected.</a:t>
            </a:r>
            <a:r>
              <a:rPr lang="en-US" baseline="0" dirty="0" smtClean="0"/>
              <a:t> But </a:t>
            </a:r>
            <a:r>
              <a:rPr lang="en-US" b="1" u="sng" baseline="0" dirty="0" smtClean="0"/>
              <a:t>businesses and companies </a:t>
            </a:r>
            <a:r>
              <a:rPr lang="en-US" baseline="0" dirty="0" smtClean="0"/>
              <a:t>try to silence critics</a:t>
            </a:r>
            <a:endParaRPr lang="en-US" dirty="0" smtClean="0"/>
          </a:p>
          <a:p>
            <a:r>
              <a:rPr lang="en-US" dirty="0" smtClean="0"/>
              <a:t>In Georgia, Judge Marvin </a:t>
            </a:r>
            <a:r>
              <a:rPr lang="en-US" dirty="0" err="1" smtClean="0"/>
              <a:t>Shoob</a:t>
            </a:r>
            <a:r>
              <a:rPr lang="en-US" dirty="0" smtClean="0"/>
              <a:t> ruled that a state law forbidding anonymity online is unconstitutional since it violates free speech and free association rights. That</a:t>
            </a:r>
            <a:r>
              <a:rPr lang="en-US" baseline="0" dirty="0" smtClean="0"/>
              <a:t> state</a:t>
            </a:r>
            <a:r>
              <a:rPr lang="en-US" dirty="0" smtClean="0"/>
              <a:t> law is so broadly written, the judge indicated, that even America Online screen names could be considered illegal.</a:t>
            </a:r>
          </a:p>
          <a:p>
            <a:endParaRPr lang="en-US" dirty="0" smtClean="0"/>
          </a:p>
          <a:p>
            <a:r>
              <a:rPr lang="en-US" dirty="0" smtClean="0"/>
              <a:t>P184</a:t>
            </a:r>
            <a:r>
              <a:rPr lang="en-US" baseline="0" dirty="0" smtClean="0"/>
              <a:t> top: free speech advocates develop legal defenses for fighting subpoenas for the names of people </a:t>
            </a:r>
            <a:r>
              <a:rPr lang="en-US" u="sng" baseline="0" dirty="0" smtClean="0"/>
              <a:t>who are exercising free speec</a:t>
            </a:r>
            <a:r>
              <a:rPr lang="en-US" baseline="0" dirty="0" smtClean="0"/>
              <a:t>h and </a:t>
            </a:r>
            <a:r>
              <a:rPr lang="en-US" u="sng" baseline="0" dirty="0" smtClean="0"/>
              <a:t>not committing libel </a:t>
            </a:r>
            <a:r>
              <a:rPr lang="en-US" baseline="0" dirty="0" smtClean="0"/>
              <a:t>or </a:t>
            </a:r>
            <a:r>
              <a:rPr lang="en-US" u="sng" baseline="0" dirty="0" smtClean="0"/>
              <a:t>posting proprietary company material</a:t>
            </a:r>
            <a:r>
              <a:rPr lang="en-US" baseline="0" dirty="0" smtClean="0"/>
              <a:t>.</a:t>
            </a:r>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66825" y="727075"/>
            <a:ext cx="4781550" cy="3586163"/>
          </a:xfrm>
        </p:spPr>
      </p:sp>
      <p:sp>
        <p:nvSpPr>
          <p:cNvPr id="3" name="Notes Placeholder 2"/>
          <p:cNvSpPr>
            <a:spLocks noGrp="1"/>
          </p:cNvSpPr>
          <p:nvPr>
            <p:ph type="body" idx="1"/>
          </p:nvPr>
        </p:nvSpPr>
        <p:spPr/>
        <p:txBody>
          <a:bodyPr/>
          <a:lstStyle/>
          <a:p>
            <a:r>
              <a:rPr lang="en-US" dirty="0" smtClean="0"/>
              <a:t>P185 bottom. Like encryption, anonymity tech. poses strong challenges to law enforcement.</a:t>
            </a:r>
          </a:p>
          <a:p>
            <a:endParaRPr lang="en-US" dirty="0" smtClean="0"/>
          </a:p>
          <a:p>
            <a:r>
              <a:rPr lang="en-US" dirty="0" smtClean="0"/>
              <a:t>Civil libertarians, privacy advocates, ISPs object that they conflict with 1</a:t>
            </a:r>
            <a:r>
              <a:rPr lang="en-US" baseline="30000" dirty="0" smtClean="0"/>
              <a:t>st</a:t>
            </a:r>
            <a:r>
              <a:rPr lang="en-US" dirty="0" smtClean="0"/>
              <a:t> Amend. and</a:t>
            </a:r>
            <a:r>
              <a:rPr lang="en-US" baseline="0" dirty="0" smtClean="0"/>
              <a:t> privacy. Also the record keeping is expensive, open to potential illegal access. </a:t>
            </a:r>
          </a:p>
          <a:p>
            <a:endParaRPr lang="en-US" baseline="0" dirty="0" smtClean="0"/>
          </a:p>
          <a:p>
            <a:r>
              <a:rPr lang="en-US" baseline="0" dirty="0" smtClean="0"/>
              <a:t>We can send snail mail without a return </a:t>
            </a:r>
            <a:r>
              <a:rPr lang="en-US" baseline="0" dirty="0" err="1" smtClean="0"/>
              <a:t>addr</a:t>
            </a:r>
            <a:r>
              <a:rPr lang="en-US" baseline="0" dirty="0" smtClean="0"/>
              <a:t>, should there be more restrictions on anonymity on the Net than in other contexts?</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887099519"/>
      </p:ext>
    </p:extLst>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66825" y="727075"/>
            <a:ext cx="4781550" cy="3586163"/>
          </a:xfrm>
        </p:spPr>
      </p:sp>
      <p:sp>
        <p:nvSpPr>
          <p:cNvPr id="3" name="Notes Placeholder 2"/>
          <p:cNvSpPr>
            <a:spLocks noGrp="1"/>
          </p:cNvSpPr>
          <p:nvPr>
            <p:ph type="body" idx="1"/>
          </p:nvPr>
        </p:nvSpPr>
        <p:spPr/>
        <p:txBody>
          <a:bodyPr>
            <a:normAutofit/>
          </a:bodyPr>
          <a:lstStyle/>
          <a:p>
            <a:r>
              <a:rPr lang="en-US" b="1" dirty="0" smtClean="0"/>
              <a:t>Hoax: </a:t>
            </a:r>
            <a:r>
              <a:rPr lang="en-US" dirty="0" smtClean="0"/>
              <a:t>trick into believing or accepting as genuine something false and often preposterous </a:t>
            </a:r>
          </a:p>
          <a:p>
            <a:endParaRPr lang="en-US" dirty="0" smtClean="0"/>
          </a:p>
          <a:p>
            <a:r>
              <a:rPr lang="en-US" dirty="0" smtClean="0"/>
              <a:t>Or do they have social/ethical</a:t>
            </a:r>
            <a:r>
              <a:rPr lang="en-US" baseline="0" dirty="0" smtClean="0"/>
              <a:t> obligation to omit very offensive sites/materials?</a:t>
            </a:r>
          </a:p>
          <a:p>
            <a:r>
              <a:rPr lang="en-US" baseline="0" dirty="0" smtClean="0"/>
              <a:t>e.g., how to for suicide, making bombs, </a:t>
            </a:r>
          </a:p>
          <a:p>
            <a:endParaRPr lang="en-US" baseline="0" dirty="0" smtClean="0"/>
          </a:p>
          <a:p>
            <a:r>
              <a:rPr lang="en-US" baseline="0" dirty="0" smtClean="0"/>
              <a:t>A web site about suicide for terminally ill patients in constant, severe pain. Should it require a password (privacy against it)? Should it impose waiting period? Should it take it down? Ethical responsibility to seriously consider such questions.</a:t>
            </a:r>
          </a:p>
          <a:p>
            <a:endParaRPr lang="en-US" baseline="0" dirty="0" smtClean="0"/>
          </a:p>
          <a:p>
            <a:r>
              <a:rPr lang="en-US" baseline="0" dirty="0" err="1" smtClean="0"/>
              <a:t>Sb</a:t>
            </a:r>
            <a:r>
              <a:rPr lang="en-US" baseline="0" dirty="0" smtClean="0"/>
              <a:t> posts a false profile of a friend as a joke. A small group of friends might have a big laugh. How about the employer? Grandmother? Potential employer? </a:t>
            </a:r>
          </a:p>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66825" y="727075"/>
            <a:ext cx="4781550" cy="3586163"/>
          </a:xfrm>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66825" y="727075"/>
            <a:ext cx="4781550" cy="3586163"/>
          </a:xfrm>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66825" y="727075"/>
            <a:ext cx="4781550" cy="3586163"/>
          </a:xfrm>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66825" y="727075"/>
            <a:ext cx="4781550" cy="3586163"/>
          </a:xfrm>
        </p:spPr>
      </p:sp>
      <p:sp>
        <p:nvSpPr>
          <p:cNvPr id="3" name="Notes Placeholder 2"/>
          <p:cNvSpPr>
            <a:spLocks noGrp="1"/>
          </p:cNvSpPr>
          <p:nvPr>
            <p:ph type="body" idx="1"/>
          </p:nvPr>
        </p:nvSpPr>
        <p:spPr/>
        <p:txBody>
          <a:bodyPr>
            <a:normAutofit/>
          </a:bodyPr>
          <a:lstStyle/>
          <a:p>
            <a:r>
              <a:rPr lang="en-US" dirty="0" err="1" smtClean="0"/>
              <a:t>Climategate</a:t>
            </a:r>
            <a:r>
              <a:rPr lang="en-US" dirty="0" smtClean="0"/>
              <a:t> emails</a:t>
            </a:r>
            <a:r>
              <a:rPr lang="en-US" baseline="0" dirty="0" smtClean="0"/>
              <a:t> leaked in 2009 and 2011. The emails also described efforts to stop scientific journals from publishing papers by scientists who are considered skeptics about global warming. Investigations by the British government and other groups concluded that the emails did not show scientific misconduct, but the research center had broken Britain’s Freedom of Information Act. The reports criticized various procedures the research group used but not its scientific conclusions. Some emails discussed criticisms and uncertainties related to details of the argument that human activity causes global warming. Researchers discuss such uncertainties in papers and conferences, but news reports often exclude them. Is it important for the public to know what is in the emails? What criteria argue for or against these leaks?</a:t>
            </a:r>
          </a:p>
          <a:p>
            <a:endParaRPr lang="en-US" baseline="0" dirty="0" smtClean="0"/>
          </a:p>
          <a:p>
            <a:r>
              <a:rPr lang="en-US" baseline="0" dirty="0" err="1" smtClean="0"/>
              <a:t>WikiLeaks</a:t>
            </a:r>
            <a:r>
              <a:rPr lang="en-US" baseline="0" dirty="0" smtClean="0"/>
              <a:t>: </a:t>
            </a:r>
            <a:r>
              <a:rPr lang="en-US" i="0" dirty="0" smtClean="0"/>
              <a:t>When a long, costly war is controversial, does the public have a right to see the internal reports and vivid video that can inform debate? </a:t>
            </a:r>
            <a:r>
              <a:rPr lang="en-US" i="0" dirty="0" err="1" smtClean="0"/>
              <a:t>WikiLeaks</a:t>
            </a:r>
            <a:r>
              <a:rPr lang="en-US" i="0" dirty="0" smtClean="0"/>
              <a:t> released a large set of confidential U.S. diplomatic cables that included,</a:t>
            </a:r>
            <a:r>
              <a:rPr lang="en-US" i="0" baseline="0" dirty="0" smtClean="0"/>
              <a:t> among much else, discussions of the personalities of foreign leaders. </a:t>
            </a:r>
            <a:endParaRPr lang="en-US" i="0" dirty="0" smtClean="0"/>
          </a:p>
          <a:p>
            <a:endParaRPr lang="en-US" i="0" dirty="0" smtClean="0"/>
          </a:p>
          <a:p>
            <a:r>
              <a:rPr lang="en-US" b="1" i="0" dirty="0" smtClean="0"/>
              <a:t>When evaluating the ethics of leaking</a:t>
            </a:r>
            <a:r>
              <a:rPr lang="en-US" b="1" i="0" baseline="0" dirty="0" smtClean="0"/>
              <a:t> documents on political or highly politicized issues, it can be difficult to make judgments that are independent of our views on the issues themselves.</a:t>
            </a:r>
            <a:endParaRPr lang="en-US" b="1" i="0" dirty="0" smtClean="0"/>
          </a:p>
          <a:p>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66825" y="727075"/>
            <a:ext cx="4781550" cy="3586163"/>
          </a:xfrm>
        </p:spPr>
      </p:sp>
      <p:sp>
        <p:nvSpPr>
          <p:cNvPr id="3" name="Notes Placeholder 2"/>
          <p:cNvSpPr>
            <a:spLocks noGrp="1"/>
          </p:cNvSpPr>
          <p:nvPr>
            <p:ph type="body" idx="1"/>
          </p:nvPr>
        </p:nvSpPr>
        <p:spPr/>
        <p:txBody>
          <a:bodyPr>
            <a:normAutofit/>
          </a:bodyPr>
          <a:lstStyle/>
          <a:p>
            <a:r>
              <a:rPr lang="en-US" baseline="0" dirty="0" smtClean="0"/>
              <a:t>Some might defend publication of the list by arguing that it encourages better protection of the sites or that terrorists already know about the sites, but the risks seem to overwhelm any public value of this leak. </a:t>
            </a:r>
          </a:p>
          <a:p>
            <a:endParaRPr lang="en-US" baseline="0" dirty="0" smtClean="0"/>
          </a:p>
          <a:p>
            <a:r>
              <a:rPr lang="en-US" baseline="0" dirty="0" smtClean="0"/>
              <a:t>Some cables named whistleblowers, confidential informants, human rights activities, intelligence officers and Chinese people (in business, academia, and the Chinese government) who provided information about social and political conditions in China. The release of these documents put those people at risk.</a:t>
            </a:r>
          </a:p>
          <a:p>
            <a:endParaRPr lang="en-US" baseline="0" dirty="0" smtClean="0"/>
          </a:p>
          <a:p>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66825" y="727075"/>
            <a:ext cx="4781550" cy="3586163"/>
          </a:xfrm>
        </p:spPr>
      </p:sp>
      <p:sp>
        <p:nvSpPr>
          <p:cNvPr id="3" name="Notes Placeholder 2"/>
          <p:cNvSpPr>
            <a:spLocks noGrp="1"/>
          </p:cNvSpPr>
          <p:nvPr>
            <p:ph type="body" idx="1"/>
          </p:nvPr>
        </p:nvSpPr>
        <p:spPr/>
        <p:txBody>
          <a:bodyPr>
            <a:normAutofit/>
          </a:bodyPr>
          <a:lstStyle/>
          <a:p>
            <a:r>
              <a:rPr lang="en-US" baseline="0" dirty="0" smtClean="0"/>
              <a:t>In the spirit of the Web, leakers can now let the public search through the documents for those of special interest. This can be valuable, but it can be wrong. Recall that an important justification for leaking documents that belong to someone else is that the leaker knows they contain information that the public should see. On the other hand, selective disclosure can distort information by presenting it without context.</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66825" y="727075"/>
            <a:ext cx="4781550" cy="3586163"/>
          </a:xfrm>
        </p:spPr>
      </p:sp>
      <p:sp>
        <p:nvSpPr>
          <p:cNvPr id="3" name="Notes Placeholder 2"/>
          <p:cNvSpPr>
            <a:spLocks noGrp="1"/>
          </p:cNvSpPr>
          <p:nvPr>
            <p:ph type="body" idx="1"/>
          </p:nvPr>
        </p:nvSpPr>
        <p:spPr/>
        <p:txBody>
          <a:bodyPr>
            <a:normAutofit/>
          </a:bodyPr>
          <a:lstStyle/>
          <a:p>
            <a:r>
              <a:rPr lang="en-US" b="0" dirty="0" smtClean="0"/>
              <a:t>The site must have sufficient security to protect whistleblowers – </a:t>
            </a:r>
            <a:r>
              <a:rPr lang="en-US" b="1" dirty="0" smtClean="0"/>
              <a:t>the people who supply the documents</a:t>
            </a:r>
            <a:r>
              <a:rPr lang="en-US" b="0" dirty="0" smtClean="0"/>
              <a:t>. There should be a well-thought-out policy about how to handle requests or demands from law enforcement agencies (of various countries) for the identity of a person supplying documents. Verification of the authenticity and validity of leaked documents, while it can be difficult, is the responsibility of the site operators. </a:t>
            </a:r>
          </a:p>
          <a:p>
            <a:endParaRPr lang="en-US" b="0" dirty="0" smtClean="0"/>
          </a:p>
          <a:p>
            <a:r>
              <a:rPr lang="en-US" b="1" dirty="0" smtClean="0">
                <a:solidFill>
                  <a:srgbClr val="FF0000"/>
                </a:solidFill>
              </a:rPr>
              <a:t>Freedom of speech and of the press leave us with the ethical responsibility for what we say and publish.</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hyperlink" Target="http://www.anonymizer.co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5" name="Rectangle 2"/>
          <p:cNvSpPr>
            <a:spLocks noGrp="1" noChangeArrowheads="1"/>
          </p:cNvSpPr>
          <p:nvPr>
            <p:ph type="ctrTitle"/>
          </p:nvPr>
        </p:nvSpPr>
        <p:spPr>
          <a:xfrm>
            <a:off x="914401" y="685800"/>
            <a:ext cx="7546975" cy="1143000"/>
          </a:xfrm>
        </p:spPr>
        <p:txBody>
          <a:bodyPr/>
          <a:lstStyle/>
          <a:p>
            <a:r>
              <a:rPr lang="en-US" sz="6000" dirty="0" smtClean="0"/>
              <a:t>CSE/ISE 312</a:t>
            </a:r>
            <a:endParaRPr lang="en-US" dirty="0" smtClean="0"/>
          </a:p>
        </p:txBody>
      </p:sp>
      <p:sp>
        <p:nvSpPr>
          <p:cNvPr id="3076" name="Rectangle 3"/>
          <p:cNvSpPr>
            <a:spLocks noGrp="1" noChangeArrowheads="1"/>
          </p:cNvSpPr>
          <p:nvPr>
            <p:ph type="subTitle" idx="1"/>
          </p:nvPr>
        </p:nvSpPr>
        <p:spPr>
          <a:xfrm>
            <a:off x="762000" y="2286000"/>
            <a:ext cx="7696200" cy="1905000"/>
          </a:xfrm>
        </p:spPr>
        <p:txBody>
          <a:bodyPr/>
          <a:lstStyle/>
          <a:p>
            <a:pPr algn="ctr"/>
            <a:r>
              <a:rPr lang="en-US" sz="4800" dirty="0" smtClean="0"/>
              <a:t>Freedom of Speech</a:t>
            </a:r>
            <a:br>
              <a:rPr lang="en-US" sz="4800" dirty="0" smtClean="0"/>
            </a:br>
            <a:r>
              <a:rPr lang="en-US" sz="4800" dirty="0" smtClean="0"/>
              <a:t>(Part 2)</a:t>
            </a:r>
          </a:p>
        </p:txBody>
      </p:sp>
      <p:sp>
        <p:nvSpPr>
          <p:cNvPr id="5" name="TextBox 4"/>
          <p:cNvSpPr txBox="1"/>
          <p:nvPr/>
        </p:nvSpPr>
        <p:spPr>
          <a:xfrm>
            <a:off x="533400" y="4495800"/>
            <a:ext cx="8001000" cy="1384995"/>
          </a:xfrm>
          <a:prstGeom prst="rect">
            <a:avLst/>
          </a:prstGeom>
          <a:noFill/>
        </p:spPr>
        <p:txBody>
          <a:bodyPr wrap="square" rtlCol="0">
            <a:spAutoFit/>
          </a:bodyPr>
          <a:lstStyle/>
          <a:p>
            <a:pPr algn="l"/>
            <a:r>
              <a:rPr lang="en-US" dirty="0" smtClean="0"/>
              <a:t>“Anonymity is a shield from the tyranny of the majority”</a:t>
            </a:r>
            <a:r>
              <a:rPr lang="en-US" dirty="0" smtClean="0"/>
              <a:t/>
            </a:r>
            <a:br>
              <a:rPr lang="en-US" dirty="0" smtClean="0"/>
            </a:br>
            <a:r>
              <a:rPr lang="en-US" dirty="0" smtClean="0"/>
              <a:t>- US </a:t>
            </a:r>
            <a:r>
              <a:rPr lang="en-US" dirty="0" smtClean="0"/>
              <a:t>Supreme Court</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406400" y="304800"/>
            <a:ext cx="8356600" cy="1600200"/>
          </a:xfrm>
        </p:spPr>
        <p:txBody>
          <a:bodyPr/>
          <a:lstStyle/>
          <a:p>
            <a:r>
              <a:rPr lang="en-US" dirty="0" smtClean="0"/>
              <a:t>Guidelines on Posting Sensitive Materials</a:t>
            </a:r>
            <a:endParaRPr lang="en-US" dirty="0"/>
          </a:p>
        </p:txBody>
      </p:sp>
      <p:sp>
        <p:nvSpPr>
          <p:cNvPr id="54275" name="Rectangle 3"/>
          <p:cNvSpPr>
            <a:spLocks noGrp="1" noChangeArrowheads="1"/>
          </p:cNvSpPr>
          <p:nvPr>
            <p:ph idx="1"/>
          </p:nvPr>
        </p:nvSpPr>
        <p:spPr>
          <a:xfrm>
            <a:off x="457200" y="2133600"/>
            <a:ext cx="8178800" cy="3771900"/>
          </a:xfrm>
        </p:spPr>
        <p:txBody>
          <a:bodyPr/>
          <a:lstStyle/>
          <a:p>
            <a:r>
              <a:rPr lang="en-US" dirty="0" smtClean="0"/>
              <a:t>Consider unintended readers or users</a:t>
            </a:r>
          </a:p>
          <a:p>
            <a:r>
              <a:rPr lang="en-US" dirty="0" smtClean="0"/>
              <a:t>Consider potential risks</a:t>
            </a:r>
          </a:p>
          <a:p>
            <a:r>
              <a:rPr lang="en-US" dirty="0" smtClean="0"/>
              <a:t>Consider ways to limit access to intended users</a:t>
            </a:r>
          </a:p>
          <a:p>
            <a:r>
              <a:rPr lang="en-US" dirty="0" smtClean="0"/>
              <a:t>Remember it is difficult to remove material from the Net once you have posted it</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3000311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sz="4000" dirty="0" smtClean="0">
                <a:solidFill>
                  <a:srgbClr val="000000"/>
                </a:solidFill>
              </a:rPr>
              <a:t>Anonymity</a:t>
            </a:r>
            <a:endParaRPr lang="en-US" sz="4000" dirty="0">
              <a:solidFill>
                <a:srgbClr val="000000"/>
              </a:solidFill>
            </a:endParaRPr>
          </a:p>
        </p:txBody>
      </p:sp>
      <p:sp>
        <p:nvSpPr>
          <p:cNvPr id="54275" name="Rectangle 3"/>
          <p:cNvSpPr>
            <a:spLocks noGrp="1" noChangeArrowheads="1"/>
          </p:cNvSpPr>
          <p:nvPr>
            <p:ph idx="1"/>
          </p:nvPr>
        </p:nvSpPr>
        <p:spPr>
          <a:xfrm>
            <a:off x="457200" y="1371600"/>
            <a:ext cx="8178800" cy="4533900"/>
          </a:xfrm>
        </p:spPr>
        <p:txBody>
          <a:bodyPr/>
          <a:lstStyle/>
          <a:p>
            <a:pPr defTabSz="966612" eaLnBrk="1" hangingPunct="1">
              <a:defRPr/>
            </a:pPr>
            <a:r>
              <a:rPr lang="en-US" sz="2800" dirty="0"/>
              <a:t>Historical precedent for anonymous publication </a:t>
            </a:r>
            <a:endParaRPr lang="en-US" sz="2800" dirty="0" smtClean="0"/>
          </a:p>
          <a:p>
            <a:pPr lvl="1" defTabSz="966612" eaLnBrk="1" hangingPunct="1">
              <a:defRPr/>
            </a:pPr>
            <a:r>
              <a:rPr lang="en-US" sz="2400" dirty="0" smtClean="0"/>
              <a:t>Thomas </a:t>
            </a:r>
            <a:r>
              <a:rPr lang="en-US" sz="2400" dirty="0"/>
              <a:t>Paine’s name did not appear on the first printings of </a:t>
            </a:r>
            <a:r>
              <a:rPr lang="en-US" sz="2400" i="1" dirty="0"/>
              <a:t>Common Sense</a:t>
            </a:r>
            <a:r>
              <a:rPr lang="en-US" sz="2400" dirty="0"/>
              <a:t>, the book that roused support for the American Revolution.</a:t>
            </a:r>
          </a:p>
          <a:p>
            <a:pPr lvl="1" defTabSz="966612" eaLnBrk="1" hangingPunct="1">
              <a:defRPr/>
            </a:pPr>
            <a:endParaRPr lang="en-US" sz="2400" dirty="0"/>
          </a:p>
          <a:p>
            <a:pPr lvl="1" defTabSz="966612" eaLnBrk="1" hangingPunct="1">
              <a:defRPr/>
            </a:pPr>
            <a:r>
              <a:rPr lang="en-US" sz="2400" dirty="0"/>
              <a:t>The Federalist Papers, published in newspapers in 1787 and 1788, argued for adoption of the U.S. Constitution. The authors, Alexander Hamilton, James Madison, and John Jay, used the pseudonym, </a:t>
            </a:r>
            <a:r>
              <a:rPr lang="en-US" sz="2400" dirty="0" err="1"/>
              <a:t>Publius</a:t>
            </a:r>
            <a:r>
              <a:rPr lang="en-US" sz="2400" dirty="0"/>
              <a:t>. </a:t>
            </a:r>
          </a:p>
          <a:p>
            <a:pPr lvl="1"/>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8517980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sz="4000" dirty="0">
                <a:solidFill>
                  <a:srgbClr val="000000"/>
                </a:solidFill>
              </a:rPr>
              <a:t>Positive </a:t>
            </a:r>
            <a:r>
              <a:rPr lang="en-US" sz="4000" dirty="0" smtClean="0">
                <a:solidFill>
                  <a:srgbClr val="000000"/>
                </a:solidFill>
              </a:rPr>
              <a:t>Uses </a:t>
            </a:r>
            <a:r>
              <a:rPr lang="en-US" sz="4000" dirty="0">
                <a:solidFill>
                  <a:srgbClr val="000000"/>
                </a:solidFill>
              </a:rPr>
              <a:t>of </a:t>
            </a:r>
            <a:r>
              <a:rPr lang="en-US" sz="4000" dirty="0" smtClean="0">
                <a:solidFill>
                  <a:srgbClr val="000000"/>
                </a:solidFill>
              </a:rPr>
              <a:t>Anonymity</a:t>
            </a:r>
            <a:endParaRPr lang="en-US" sz="4000" dirty="0">
              <a:solidFill>
                <a:srgbClr val="000000"/>
              </a:solidFill>
            </a:endParaRPr>
          </a:p>
        </p:txBody>
      </p:sp>
      <p:sp>
        <p:nvSpPr>
          <p:cNvPr id="54275" name="Rectangle 3"/>
          <p:cNvSpPr>
            <a:spLocks noGrp="1" noChangeArrowheads="1"/>
          </p:cNvSpPr>
          <p:nvPr>
            <p:ph idx="1"/>
          </p:nvPr>
        </p:nvSpPr>
        <p:spPr>
          <a:xfrm>
            <a:off x="457200" y="1371600"/>
            <a:ext cx="8178800" cy="4533900"/>
          </a:xfrm>
        </p:spPr>
        <p:txBody>
          <a:bodyPr/>
          <a:lstStyle/>
          <a:p>
            <a:r>
              <a:rPr lang="en-US" sz="2800" dirty="0"/>
              <a:t>Protecting privacy, against identity theft/profiling</a:t>
            </a:r>
          </a:p>
          <a:p>
            <a:r>
              <a:rPr lang="en-US" sz="2800" dirty="0" smtClean="0"/>
              <a:t>Protect </a:t>
            </a:r>
            <a:r>
              <a:rPr lang="en-US" sz="2800" dirty="0"/>
              <a:t>political speech</a:t>
            </a:r>
          </a:p>
          <a:p>
            <a:r>
              <a:rPr lang="en-US" sz="2800" dirty="0"/>
              <a:t>Protect against retaliation and </a:t>
            </a:r>
            <a:r>
              <a:rPr lang="en-US" sz="2800" dirty="0" smtClean="0"/>
              <a:t>embarrassment</a:t>
            </a:r>
          </a:p>
          <a:p>
            <a:r>
              <a:rPr lang="en-US" sz="2800" dirty="0" smtClean="0"/>
              <a:t>Company new products development</a:t>
            </a:r>
          </a:p>
          <a:p>
            <a:endParaRPr lang="en-US" dirty="0"/>
          </a:p>
          <a:p>
            <a:r>
              <a:rPr lang="en-US" sz="2800" dirty="0" err="1"/>
              <a:t>Anonymizing</a:t>
            </a:r>
            <a:r>
              <a:rPr lang="en-US" sz="2800" dirty="0"/>
              <a:t> services</a:t>
            </a:r>
          </a:p>
          <a:p>
            <a:pPr lvl="1"/>
            <a:r>
              <a:rPr lang="en-US" sz="2400" dirty="0"/>
              <a:t>Services available to send anonymous email (</a:t>
            </a:r>
            <a:r>
              <a:rPr lang="en-US" sz="2400" dirty="0">
                <a:hlinkClick r:id="rId3"/>
              </a:rPr>
              <a:t>Anonymizer.com</a:t>
            </a:r>
            <a:r>
              <a:rPr lang="en-US" sz="2400" dirty="0"/>
              <a:t>)</a:t>
            </a:r>
          </a:p>
          <a:p>
            <a:pPr lvl="1"/>
            <a:r>
              <a:rPr lang="en-US" sz="2400" dirty="0" smtClean="0"/>
              <a:t>used </a:t>
            </a:r>
            <a:r>
              <a:rPr lang="en-US" sz="2400" dirty="0"/>
              <a:t>by individuals, businesses, law enforcement agencies, and government intelligence services</a:t>
            </a:r>
          </a:p>
          <a:p>
            <a:pPr lvl="1"/>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5824271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rgbClr val="000000"/>
                </a:solidFill>
              </a:rPr>
              <a:t>Anonymizer Technology</a:t>
            </a:r>
            <a:endParaRPr lang="en-US" sz="4000" dirty="0">
              <a:solidFill>
                <a:srgbClr val="000000"/>
              </a:solidFill>
            </a:endParaRPr>
          </a:p>
        </p:txBody>
      </p:sp>
      <p:sp>
        <p:nvSpPr>
          <p:cNvPr id="3" name="Content Placeholder 2"/>
          <p:cNvSpPr>
            <a:spLocks noGrp="1"/>
          </p:cNvSpPr>
          <p:nvPr>
            <p:ph idx="1"/>
          </p:nvPr>
        </p:nvSpPr>
        <p:spPr>
          <a:xfrm>
            <a:off x="457200" y="1371600"/>
            <a:ext cx="8229600" cy="4754563"/>
          </a:xfrm>
        </p:spPr>
        <p:txBody>
          <a:bodyPr/>
          <a:lstStyle/>
          <a:p>
            <a:r>
              <a:rPr lang="en-US" dirty="0" smtClean="0"/>
              <a:t>Use proxies (either single point or networked)</a:t>
            </a:r>
          </a:p>
          <a:p>
            <a:pPr lvl="1"/>
            <a:r>
              <a:rPr lang="en-US" dirty="0" smtClean="0"/>
              <a:t>E.g., one remailer, or many intermediate remailers</a:t>
            </a:r>
          </a:p>
          <a:p>
            <a:pPr lvl="1"/>
            <a:r>
              <a:rPr lang="en-US" dirty="0" smtClean="0"/>
              <a:t>May allow two-way anonymous communications</a:t>
            </a:r>
          </a:p>
          <a:p>
            <a:r>
              <a:rPr lang="en-US" dirty="0" smtClean="0"/>
              <a:t>Usually encrypts user/browser communication</a:t>
            </a:r>
          </a:p>
          <a:p>
            <a:r>
              <a:rPr lang="en-US" dirty="0" smtClean="0"/>
              <a:t>Proxy removes any identifying information from transmission to server</a:t>
            </a:r>
          </a:p>
          <a:p>
            <a:r>
              <a:rPr lang="en-US" dirty="0" smtClean="0"/>
              <a:t>Product offered at anonymizer.com</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sz="4000" dirty="0" smtClean="0">
                <a:solidFill>
                  <a:srgbClr val="000000"/>
                </a:solidFill>
              </a:rPr>
              <a:t>Negative Uses of Anonymity</a:t>
            </a:r>
            <a:endParaRPr lang="en-US" sz="4000" dirty="0">
              <a:solidFill>
                <a:srgbClr val="000000"/>
              </a:solidFill>
            </a:endParaRPr>
          </a:p>
        </p:txBody>
      </p:sp>
      <p:sp>
        <p:nvSpPr>
          <p:cNvPr id="54275" name="Rectangle 3"/>
          <p:cNvSpPr>
            <a:spLocks noGrp="1" noChangeArrowheads="1"/>
          </p:cNvSpPr>
          <p:nvPr>
            <p:ph idx="1"/>
          </p:nvPr>
        </p:nvSpPr>
        <p:spPr>
          <a:xfrm>
            <a:off x="457200" y="1371600"/>
            <a:ext cx="8178800" cy="4533900"/>
          </a:xfrm>
        </p:spPr>
        <p:txBody>
          <a:bodyPr/>
          <a:lstStyle/>
          <a:p>
            <a:r>
              <a:rPr lang="en-US" dirty="0"/>
              <a:t>hides </a:t>
            </a:r>
            <a:r>
              <a:rPr lang="en-US" dirty="0" smtClean="0"/>
              <a:t>crime, protects </a:t>
            </a:r>
            <a:r>
              <a:rPr lang="en-US" dirty="0"/>
              <a:t>criminal and antisocial activities</a:t>
            </a:r>
          </a:p>
          <a:p>
            <a:r>
              <a:rPr lang="en-US" dirty="0"/>
              <a:t>aids fraud, harassment, extortion, </a:t>
            </a:r>
            <a:r>
              <a:rPr lang="en-US" dirty="0" smtClean="0"/>
              <a:t>libel, distribution </a:t>
            </a:r>
            <a:r>
              <a:rPr lang="en-US" dirty="0"/>
              <a:t>of child pornography, theft, and copyright infringement</a:t>
            </a:r>
          </a:p>
          <a:p>
            <a:r>
              <a:rPr lang="en-US" dirty="0"/>
              <a:t>masks illegal surveillance by government </a:t>
            </a:r>
            <a:r>
              <a:rPr lang="en-US" dirty="0" smtClean="0"/>
              <a:t>agencies</a:t>
            </a:r>
          </a:p>
          <a:p>
            <a:pPr>
              <a:lnSpc>
                <a:spcPct val="90000"/>
              </a:lnSpc>
            </a:pPr>
            <a:r>
              <a:rPr lang="en-US" dirty="0"/>
              <a:t>g</a:t>
            </a:r>
            <a:r>
              <a:rPr lang="en-US" dirty="0" smtClean="0"/>
              <a:t>lowing </a:t>
            </a:r>
            <a:r>
              <a:rPr lang="en-US" dirty="0"/>
              <a:t>reviews (such as those posted on eBay or Amazon.com) may actually be from the author, publisher, seller, or their friends</a:t>
            </a:r>
          </a:p>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5824271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en-US" sz="4000" dirty="0" smtClean="0">
                <a:solidFill>
                  <a:schemeClr val="tx1"/>
                </a:solidFill>
              </a:rPr>
              <a:t>The First Amendment</a:t>
            </a:r>
            <a:endParaRPr lang="en-US" sz="4000" dirty="0">
              <a:solidFill>
                <a:schemeClr val="tx1"/>
              </a:solidFill>
            </a:endParaRPr>
          </a:p>
        </p:txBody>
      </p:sp>
      <p:sp>
        <p:nvSpPr>
          <p:cNvPr id="70659" name="Rectangle 3"/>
          <p:cNvSpPr>
            <a:spLocks noGrp="1" noChangeArrowheads="1"/>
          </p:cNvSpPr>
          <p:nvPr>
            <p:ph idx="1"/>
          </p:nvPr>
        </p:nvSpPr>
        <p:spPr>
          <a:xfrm>
            <a:off x="457200" y="1295400"/>
            <a:ext cx="8229600" cy="4610100"/>
          </a:xfrm>
        </p:spPr>
        <p:txBody>
          <a:bodyPr/>
          <a:lstStyle/>
          <a:p>
            <a:r>
              <a:rPr lang="en-US" sz="2800" dirty="0" smtClean="0">
                <a:solidFill>
                  <a:srgbClr val="000000"/>
                </a:solidFill>
              </a:rPr>
              <a:t>Anonymity </a:t>
            </a:r>
            <a:r>
              <a:rPr lang="en-US" sz="2800" dirty="0">
                <a:solidFill>
                  <a:srgbClr val="000000"/>
                </a:solidFill>
              </a:rPr>
              <a:t>protected by the First </a:t>
            </a:r>
            <a:r>
              <a:rPr lang="en-US" sz="2800" dirty="0" smtClean="0">
                <a:solidFill>
                  <a:srgbClr val="000000"/>
                </a:solidFill>
              </a:rPr>
              <a:t>Amendment</a:t>
            </a:r>
          </a:p>
          <a:p>
            <a:endParaRPr lang="en-US" sz="2800" dirty="0" smtClean="0">
              <a:solidFill>
                <a:srgbClr val="000000"/>
              </a:solidFill>
            </a:endParaRPr>
          </a:p>
          <a:p>
            <a:r>
              <a:rPr lang="en-US" sz="2800" dirty="0" smtClean="0">
                <a:solidFill>
                  <a:srgbClr val="000000"/>
                </a:solidFill>
              </a:rPr>
              <a:t>“Anonymous pamphleteering is not a pernicious, fraudulent practice, but an honorable tradition of advocacy and of dissent. Anonymity is a shield from the tyranny of the majority” – Supreme court, 1995</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sz="4000" dirty="0" smtClean="0">
                <a:solidFill>
                  <a:srgbClr val="000000"/>
                </a:solidFill>
              </a:rPr>
              <a:t>Is Anonymity Protected?</a:t>
            </a:r>
            <a:endParaRPr lang="en-US" sz="4000" dirty="0">
              <a:solidFill>
                <a:srgbClr val="000000"/>
              </a:solidFill>
            </a:endParaRPr>
          </a:p>
        </p:txBody>
      </p:sp>
      <p:sp>
        <p:nvSpPr>
          <p:cNvPr id="54275" name="Rectangle 3"/>
          <p:cNvSpPr>
            <a:spLocks noGrp="1" noChangeArrowheads="1"/>
          </p:cNvSpPr>
          <p:nvPr>
            <p:ph idx="1"/>
          </p:nvPr>
        </p:nvSpPr>
        <p:spPr>
          <a:xfrm>
            <a:off x="457200" y="1371600"/>
            <a:ext cx="8178800" cy="4533900"/>
          </a:xfrm>
        </p:spPr>
        <p:txBody>
          <a:bodyPr/>
          <a:lstStyle/>
          <a:p>
            <a:r>
              <a:rPr lang="en-US" sz="3000" dirty="0" smtClean="0"/>
              <a:t>Many </a:t>
            </a:r>
            <a:r>
              <a:rPr lang="en-US" sz="3000" dirty="0"/>
              <a:t>legal issues about anonymity are similar to those discussed in Chapter </a:t>
            </a:r>
            <a:r>
              <a:rPr lang="en-US" sz="3000" dirty="0" smtClean="0"/>
              <a:t>2</a:t>
            </a:r>
            <a:endParaRPr lang="en-US" sz="3000" dirty="0"/>
          </a:p>
          <a:p>
            <a:pPr marL="342900" lvl="1" indent="-342900">
              <a:spcBef>
                <a:spcPts val="1200"/>
              </a:spcBef>
              <a:buFont typeface="Monotype Sorts" pitchFamily="2" charset="2"/>
              <a:buChar char="z"/>
            </a:pPr>
            <a:r>
              <a:rPr lang="en-US" sz="2700" dirty="0"/>
              <a:t>Should ISPs be required to notify a member when the ISP receives a subpoena for the member’s identity, so the person has an opportunity to fight a subpoena in court</a:t>
            </a:r>
            <a:r>
              <a:rPr lang="en-US" sz="2700" dirty="0" smtClean="0"/>
              <a:t>?</a:t>
            </a:r>
          </a:p>
          <a:p>
            <a:pPr marL="342900" lvl="1" indent="-342900">
              <a:spcBef>
                <a:spcPts val="1200"/>
              </a:spcBef>
              <a:buFont typeface="Monotype Sorts" pitchFamily="2" charset="2"/>
              <a:buChar char="z"/>
            </a:pPr>
            <a:r>
              <a:rPr lang="en-US" sz="2700" dirty="0"/>
              <a:t>Does the potential for harm by criminals who use anonymity to hide from law enforcement outweigh the loss of privacy and restraint on freedom of speech for honest people who use anonymity responsibly?</a:t>
            </a:r>
          </a:p>
          <a:p>
            <a:pPr marL="342900" lvl="1" indent="-342900">
              <a:buFont typeface="Monotype Sorts" pitchFamily="2" charset="2"/>
              <a:buChar char="z"/>
            </a:pPr>
            <a:endParaRPr lang="en-US" sz="2700" dirty="0"/>
          </a:p>
          <a:p>
            <a:endParaRPr lang="en-US" dirty="0"/>
          </a:p>
          <a:p>
            <a:pPr lvl="1"/>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5824271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en-US" dirty="0" smtClean="0"/>
              <a:t>SLAPP</a:t>
            </a:r>
            <a:endParaRPr lang="en-US" dirty="0"/>
          </a:p>
        </p:txBody>
      </p:sp>
      <p:sp>
        <p:nvSpPr>
          <p:cNvPr id="74755" name="Rectangle 3"/>
          <p:cNvSpPr>
            <a:spLocks noGrp="1" noChangeArrowheads="1"/>
          </p:cNvSpPr>
          <p:nvPr>
            <p:ph idx="1"/>
          </p:nvPr>
        </p:nvSpPr>
        <p:spPr>
          <a:xfrm>
            <a:off x="457200" y="1295400"/>
            <a:ext cx="8229600" cy="4724400"/>
          </a:xfrm>
        </p:spPr>
        <p:txBody>
          <a:bodyPr/>
          <a:lstStyle/>
          <a:p>
            <a:pPr>
              <a:lnSpc>
                <a:spcPct val="80000"/>
              </a:lnSpc>
              <a:spcAft>
                <a:spcPts val="600"/>
              </a:spcAft>
            </a:pPr>
            <a:r>
              <a:rPr lang="en-US" sz="2800" dirty="0" smtClean="0">
                <a:solidFill>
                  <a:srgbClr val="000000"/>
                </a:solidFill>
              </a:rPr>
              <a:t>SLAPP (Strategic </a:t>
            </a:r>
            <a:r>
              <a:rPr lang="en-US" sz="2800" dirty="0">
                <a:solidFill>
                  <a:srgbClr val="000000"/>
                </a:solidFill>
              </a:rPr>
              <a:t>Lawsuit Against Public </a:t>
            </a:r>
            <a:r>
              <a:rPr lang="en-US" sz="2800" dirty="0" smtClean="0">
                <a:solidFill>
                  <a:srgbClr val="000000"/>
                </a:solidFill>
              </a:rPr>
              <a:t>Participation)</a:t>
            </a:r>
          </a:p>
          <a:p>
            <a:pPr marL="400050" lvl="1" indent="0">
              <a:lnSpc>
                <a:spcPct val="80000"/>
              </a:lnSpc>
              <a:spcAft>
                <a:spcPts val="600"/>
              </a:spcAft>
              <a:buNone/>
            </a:pPr>
            <a:r>
              <a:rPr lang="en-US" dirty="0" smtClean="0"/>
              <a:t>A SLAPP is a lawsuit filed (generally libel) intended to censor/intimidate/silence critics by burdening them with the cost of a legal defense. Identities of critics obtained via subpoena</a:t>
            </a:r>
          </a:p>
          <a:p>
            <a:pPr>
              <a:lnSpc>
                <a:spcPct val="80000"/>
              </a:lnSpc>
              <a:spcAft>
                <a:spcPts val="600"/>
              </a:spcAft>
            </a:pPr>
            <a:r>
              <a:rPr lang="en-US" sz="2800" dirty="0" smtClean="0"/>
              <a:t>At least 26 states have enacted anti-SLAPP laws</a:t>
            </a:r>
          </a:p>
          <a:p>
            <a:pPr lvl="1">
              <a:lnSpc>
                <a:spcPct val="80000"/>
              </a:lnSpc>
              <a:spcAft>
                <a:spcPts val="600"/>
              </a:spcAft>
            </a:pPr>
            <a:r>
              <a:rPr lang="en-US" sz="2400" dirty="0" smtClean="0"/>
              <a:t>Allows subject to file a motion</a:t>
            </a:r>
          </a:p>
          <a:p>
            <a:pPr lvl="1">
              <a:lnSpc>
                <a:spcPct val="80000"/>
              </a:lnSpc>
              <a:spcAft>
                <a:spcPts val="600"/>
              </a:spcAft>
            </a:pPr>
            <a:r>
              <a:rPr lang="en-US" sz="2400" dirty="0" smtClean="0"/>
              <a:t>If granted, motion reduces legal requirements of defendant and awards legal fees to defendant</a:t>
            </a:r>
          </a:p>
          <a:p>
            <a:pPr>
              <a:lnSpc>
                <a:spcPct val="80000"/>
              </a:lnSpc>
              <a:spcAft>
                <a:spcPts val="600"/>
              </a:spcAft>
            </a:pPr>
            <a:r>
              <a:rPr lang="en-US" sz="2800" dirty="0" smtClean="0"/>
              <a:t>Issue of action when an ISP receives a subpoena for the identity of an “anonymous” user</a:t>
            </a:r>
          </a:p>
          <a:p>
            <a:pPr>
              <a:lnSpc>
                <a:spcPct val="80000"/>
              </a:lnSpc>
            </a:pPr>
            <a:endParaRPr lang="en-US" sz="28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5780" name="Rectangle 1028"/>
          <p:cNvSpPr>
            <a:spLocks noGrp="1" noChangeArrowheads="1"/>
          </p:cNvSpPr>
          <p:nvPr>
            <p:ph type="title"/>
          </p:nvPr>
        </p:nvSpPr>
        <p:spPr/>
        <p:txBody>
          <a:bodyPr/>
          <a:lstStyle/>
          <a:p>
            <a:r>
              <a:rPr lang="en-US" dirty="0" smtClean="0"/>
              <a:t>Laws against Anonymity</a:t>
            </a:r>
            <a:endParaRPr lang="en-US" dirty="0"/>
          </a:p>
        </p:txBody>
      </p:sp>
      <p:sp>
        <p:nvSpPr>
          <p:cNvPr id="75781" name="Rectangle 1029"/>
          <p:cNvSpPr>
            <a:spLocks noGrp="1" noChangeArrowheads="1"/>
          </p:cNvSpPr>
          <p:nvPr>
            <p:ph idx="1"/>
          </p:nvPr>
        </p:nvSpPr>
        <p:spPr/>
        <p:txBody>
          <a:bodyPr/>
          <a:lstStyle/>
          <a:p>
            <a:pPr>
              <a:lnSpc>
                <a:spcPct val="90000"/>
              </a:lnSpc>
            </a:pPr>
            <a:r>
              <a:rPr lang="en-US" sz="2800" dirty="0" smtClean="0"/>
              <a:t>U.S</a:t>
            </a:r>
            <a:r>
              <a:rPr lang="en-US" sz="2800" dirty="0"/>
              <a:t>. and European countries working on laws that require ISPs to maintain records of the true identity of each user and maintain records of online activity for potential use in criminal </a:t>
            </a:r>
            <a:r>
              <a:rPr lang="en-US" sz="2800" dirty="0" smtClean="0"/>
              <a:t>investigations</a:t>
            </a:r>
          </a:p>
          <a:p>
            <a:pPr>
              <a:lnSpc>
                <a:spcPct val="90000"/>
              </a:lnSpc>
            </a:pPr>
            <a:endParaRPr lang="en-US" sz="2800" dirty="0" smtClean="0"/>
          </a:p>
          <a:p>
            <a:pPr>
              <a:lnSpc>
                <a:spcPct val="90000"/>
              </a:lnSpc>
            </a:pPr>
            <a:r>
              <a:rPr lang="en-US" sz="2800" dirty="0" smtClean="0"/>
              <a:t>Does the potential for harm by criminals who use anonymity to hide outweigh the loss of privacy and restraint on freedom of speech for honest people who use anonymity responsibly?</a:t>
            </a:r>
          </a:p>
          <a:p>
            <a:pPr>
              <a:lnSpc>
                <a:spcPct val="90000"/>
              </a:lnSpc>
            </a:pPr>
            <a:r>
              <a:rPr lang="en-US" sz="2800" dirty="0" smtClean="0"/>
              <a:t>Is anonymity an important protection against possible abuse of government power?</a:t>
            </a:r>
            <a:endParaRPr lang="en-US"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sz="3600" dirty="0" smtClean="0"/>
              <a:t>Posting, Selling, Leaking Sensitive Material</a:t>
            </a:r>
            <a:endParaRPr lang="en-US" sz="3600" dirty="0"/>
          </a:p>
        </p:txBody>
      </p:sp>
      <p:sp>
        <p:nvSpPr>
          <p:cNvPr id="54275" name="Rectangle 3"/>
          <p:cNvSpPr>
            <a:spLocks noGrp="1" noChangeArrowheads="1"/>
          </p:cNvSpPr>
          <p:nvPr>
            <p:ph idx="1"/>
          </p:nvPr>
        </p:nvSpPr>
        <p:spPr>
          <a:xfrm>
            <a:off x="457200" y="1219200"/>
            <a:ext cx="8229600" cy="4906963"/>
          </a:xfrm>
        </p:spPr>
        <p:txBody>
          <a:bodyPr/>
          <a:lstStyle/>
          <a:p>
            <a:r>
              <a:rPr lang="en-US" sz="2600" dirty="0" smtClean="0"/>
              <a:t>There are social and ethical issues on publication and distribution of legal material that is sensitive</a:t>
            </a:r>
          </a:p>
          <a:p>
            <a:pPr lvl="1"/>
            <a:r>
              <a:rPr lang="en-US" sz="2600" dirty="0" smtClean="0"/>
              <a:t>Hoaxes, legal adult entertainment, vicious personal attacks by bloggers, info on how to make bombs</a:t>
            </a:r>
          </a:p>
          <a:p>
            <a:r>
              <a:rPr lang="en-US" sz="2600" dirty="0" smtClean="0"/>
              <a:t>Do web sites/search engines have a social, ethical obligation for complete content/search results?</a:t>
            </a:r>
          </a:p>
          <a:p>
            <a:pPr lvl="1"/>
            <a:r>
              <a:rPr lang="en-US" sz="2600" dirty="0" smtClean="0"/>
              <a:t>Web companies face difficult questions when setting policies</a:t>
            </a:r>
          </a:p>
          <a:p>
            <a:r>
              <a:rPr lang="en-US" sz="2600" dirty="0" smtClean="0"/>
              <a:t>Individuals should use discretion when posting </a:t>
            </a:r>
          </a:p>
          <a:p>
            <a:pPr lvl="1"/>
            <a:endParaRPr lang="en-US" sz="26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3787088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dirty="0" smtClean="0"/>
              <a:t>Posting Sensitive Material</a:t>
            </a:r>
            <a:endParaRPr lang="en-US" dirty="0"/>
          </a:p>
        </p:txBody>
      </p:sp>
      <p:sp>
        <p:nvSpPr>
          <p:cNvPr id="54275" name="Rectangle 3"/>
          <p:cNvSpPr>
            <a:spLocks noGrp="1" noChangeArrowheads="1"/>
          </p:cNvSpPr>
          <p:nvPr>
            <p:ph idx="1"/>
          </p:nvPr>
        </p:nvSpPr>
        <p:spPr/>
        <p:txBody>
          <a:bodyPr/>
          <a:lstStyle/>
          <a:p>
            <a:r>
              <a:rPr lang="en-US" dirty="0">
                <a:solidFill>
                  <a:srgbClr val="000000"/>
                </a:solidFill>
              </a:rPr>
              <a:t>Policies of large companies</a:t>
            </a:r>
          </a:p>
          <a:p>
            <a:pPr marL="400050" lvl="1" indent="0">
              <a:buNone/>
            </a:pPr>
            <a:r>
              <a:rPr lang="en-US" dirty="0"/>
              <a:t>Do search engine providers have a social or ethical obligation to provide complete search results to all queries, or do they have a social or ethical obligation to omit very offensive sites from search results?</a:t>
            </a:r>
          </a:p>
          <a:p>
            <a:r>
              <a:rPr lang="en-US" dirty="0">
                <a:solidFill>
                  <a:srgbClr val="000000"/>
                </a:solidFill>
              </a:rPr>
              <a:t>A Web site with risks</a:t>
            </a:r>
          </a:p>
          <a:p>
            <a:pPr marL="400050" lvl="1" indent="0">
              <a:buNone/>
            </a:pPr>
            <a:r>
              <a:rPr lang="en-US" dirty="0"/>
              <a:t>People should consider potential risks of posting material. They should consider unintended readers or users and should consider ways to prevent access by unintended users.</a:t>
            </a:r>
          </a:p>
          <a:p>
            <a:pPr lvl="1"/>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7549485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sz="3600" dirty="0" smtClean="0"/>
              <a:t>Leaking Sensitive Material</a:t>
            </a:r>
            <a:endParaRPr lang="en-US" sz="3600" dirty="0"/>
          </a:p>
        </p:txBody>
      </p:sp>
      <p:sp>
        <p:nvSpPr>
          <p:cNvPr id="54275" name="Rectangle 3"/>
          <p:cNvSpPr>
            <a:spLocks noGrp="1" noChangeArrowheads="1"/>
          </p:cNvSpPr>
          <p:nvPr>
            <p:ph idx="1"/>
          </p:nvPr>
        </p:nvSpPr>
        <p:spPr/>
        <p:txBody>
          <a:bodyPr/>
          <a:lstStyle/>
          <a:p>
            <a:r>
              <a:rPr lang="en-US" dirty="0"/>
              <a:t>Leaks</a:t>
            </a:r>
            <a:endParaRPr lang="en-US" sz="3600" dirty="0"/>
          </a:p>
          <a:p>
            <a:pPr lvl="1"/>
            <a:r>
              <a:rPr lang="en-US" dirty="0"/>
              <a:t>Type of material</a:t>
            </a:r>
          </a:p>
          <a:p>
            <a:pPr lvl="1"/>
            <a:r>
              <a:rPr lang="en-US" dirty="0"/>
              <a:t>Value to society</a:t>
            </a:r>
          </a:p>
          <a:p>
            <a:pPr lvl="1"/>
            <a:r>
              <a:rPr lang="en-US" dirty="0"/>
              <a:t>Risks to society and individuals</a:t>
            </a:r>
          </a:p>
          <a:p>
            <a:pPr lvl="1"/>
            <a:endParaRPr lang="en-US" dirty="0"/>
          </a:p>
          <a:p>
            <a:r>
              <a:rPr lang="en-US" sz="2800" dirty="0"/>
              <a:t>The Web is a convenient and powerful tool for whistle blowers. Some leaks serve valuable social purposes</a:t>
            </a:r>
          </a:p>
          <a:p>
            <a:pPr lvl="1"/>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7549485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sz="3600" dirty="0" smtClean="0"/>
              <a:t>Leaking: Right or Wrong?</a:t>
            </a:r>
            <a:endParaRPr lang="en-US" sz="3600" dirty="0"/>
          </a:p>
        </p:txBody>
      </p:sp>
      <p:sp>
        <p:nvSpPr>
          <p:cNvPr id="54275" name="Rectangle 3"/>
          <p:cNvSpPr>
            <a:spLocks noGrp="1" noChangeArrowheads="1"/>
          </p:cNvSpPr>
          <p:nvPr>
            <p:ph idx="1"/>
          </p:nvPr>
        </p:nvSpPr>
        <p:spPr>
          <a:xfrm>
            <a:off x="457200" y="1371600"/>
            <a:ext cx="8229600" cy="4754563"/>
          </a:xfrm>
        </p:spPr>
        <p:txBody>
          <a:bodyPr/>
          <a:lstStyle/>
          <a:p>
            <a:r>
              <a:rPr lang="en-US" sz="2800" dirty="0"/>
              <a:t>We should remember that leaking begins with a strong ethical case against it</a:t>
            </a:r>
          </a:p>
          <a:p>
            <a:pPr lvl="1"/>
            <a:r>
              <a:rPr lang="en-US" sz="2400" dirty="0"/>
              <a:t>Freedom of speech and press do not legitimate stealing files and publishing them</a:t>
            </a:r>
          </a:p>
          <a:p>
            <a:pPr lvl="1"/>
            <a:r>
              <a:rPr lang="en-US" sz="2400" dirty="0"/>
              <a:t>This does not mean that leaking is always wrong</a:t>
            </a:r>
          </a:p>
          <a:p>
            <a:pPr lvl="1"/>
            <a:r>
              <a:rPr lang="en-US" sz="2400" dirty="0"/>
              <a:t>It means that the reasons for leaking the material must be strong enough to overcome the ethical arguments against it, and the publisher of the leaked material must handle it responsibly</a:t>
            </a:r>
            <a:endParaRPr lang="en-US" dirty="0"/>
          </a:p>
          <a:p>
            <a:r>
              <a:rPr lang="en-US" sz="2800" dirty="0"/>
              <a:t>Documents that include significant evidence of serious wrongdoing are reasonable candidates for leaks</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8517980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sz="3600" dirty="0" smtClean="0"/>
              <a:t>Leaking Sensitive Material - Examples</a:t>
            </a:r>
            <a:endParaRPr lang="en-US" sz="3600" dirty="0"/>
          </a:p>
        </p:txBody>
      </p:sp>
      <p:sp>
        <p:nvSpPr>
          <p:cNvPr id="54275" name="Rectangle 3"/>
          <p:cNvSpPr>
            <a:spLocks noGrp="1" noChangeArrowheads="1"/>
          </p:cNvSpPr>
          <p:nvPr>
            <p:ph idx="1"/>
          </p:nvPr>
        </p:nvSpPr>
        <p:spPr/>
        <p:txBody>
          <a:bodyPr/>
          <a:lstStyle/>
          <a:p>
            <a:r>
              <a:rPr lang="en-US" dirty="0" err="1" smtClean="0"/>
              <a:t>WikiLeaks</a:t>
            </a:r>
            <a:r>
              <a:rPr lang="en-US" dirty="0" smtClean="0"/>
              <a:t> </a:t>
            </a:r>
          </a:p>
          <a:p>
            <a:pPr marL="400050" lvl="1" indent="0">
              <a:buNone/>
            </a:pPr>
            <a:r>
              <a:rPr lang="en-US" dirty="0" smtClean="0"/>
              <a:t>released </a:t>
            </a:r>
            <a:r>
              <a:rPr lang="en-US" dirty="0"/>
              <a:t>U.S. military documents related to the wars in Iraq and Afghanistan, including videos of shooting </a:t>
            </a:r>
            <a:r>
              <a:rPr lang="en-US" dirty="0" smtClean="0"/>
              <a:t>incidents; </a:t>
            </a:r>
            <a:r>
              <a:rPr lang="en-US" dirty="0"/>
              <a:t>confidential U.S. diplomatic cables </a:t>
            </a:r>
            <a:endParaRPr lang="en-US" sz="3200" dirty="0"/>
          </a:p>
          <a:p>
            <a:r>
              <a:rPr lang="en-US" dirty="0" err="1" smtClean="0"/>
              <a:t>Climategate</a:t>
            </a:r>
            <a:r>
              <a:rPr lang="en-US" dirty="0" smtClean="0"/>
              <a:t>: </a:t>
            </a:r>
          </a:p>
          <a:p>
            <a:pPr marL="400050" lvl="1" indent="0">
              <a:buNone/>
            </a:pPr>
            <a:r>
              <a:rPr lang="en-US" dirty="0" smtClean="0"/>
              <a:t>leaked emails show that researchers </a:t>
            </a:r>
            <a:r>
              <a:rPr lang="en-US" dirty="0"/>
              <a:t>at the University of East Anglia pursued a variety of methods to deny access to their temperature data by scientists who question some aspects of global </a:t>
            </a:r>
            <a:r>
              <a:rPr lang="en-US" dirty="0" smtClean="0"/>
              <a:t>warming</a:t>
            </a:r>
            <a:endParaRPr lang="en-US" dirty="0"/>
          </a:p>
          <a:p>
            <a:pPr lvl="1"/>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8517980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sz="3600" dirty="0"/>
              <a:t>Potentially </a:t>
            </a:r>
            <a:r>
              <a:rPr lang="en-US" sz="3600" dirty="0" smtClean="0"/>
              <a:t>Dangerous Leaks</a:t>
            </a:r>
            <a:endParaRPr lang="en-US" sz="3600" dirty="0"/>
          </a:p>
        </p:txBody>
      </p:sp>
      <p:sp>
        <p:nvSpPr>
          <p:cNvPr id="54275" name="Rectangle 3"/>
          <p:cNvSpPr>
            <a:spLocks noGrp="1" noChangeArrowheads="1"/>
          </p:cNvSpPr>
          <p:nvPr>
            <p:ph idx="1"/>
          </p:nvPr>
        </p:nvSpPr>
        <p:spPr/>
        <p:txBody>
          <a:bodyPr/>
          <a:lstStyle/>
          <a:p>
            <a:r>
              <a:rPr lang="en-US" sz="2800" dirty="0" err="1" smtClean="0"/>
              <a:t>WikiLeaks</a:t>
            </a:r>
            <a:r>
              <a:rPr lang="en-US" sz="2800" dirty="0" smtClean="0"/>
              <a:t> </a:t>
            </a:r>
            <a:r>
              <a:rPr lang="en-US" sz="2800" dirty="0"/>
              <a:t>released a secret U.S. government cable listing critical sites, such as telecommunications hubs, dams, pipelines, supplies of critical minerals, manufacturing complexes, and so on, where damage or disruption would cause significant </a:t>
            </a:r>
            <a:r>
              <a:rPr lang="en-US" sz="2800" dirty="0" smtClean="0"/>
              <a:t>harm</a:t>
            </a:r>
          </a:p>
          <a:p>
            <a:endParaRPr lang="en-US" sz="2800" dirty="0" smtClean="0"/>
          </a:p>
          <a:p>
            <a:r>
              <a:rPr lang="en-US" sz="2800" dirty="0"/>
              <a:t>Some cables named whistleblowers, confidential informants, human rights activities, intelligence </a:t>
            </a:r>
            <a:r>
              <a:rPr lang="en-US" sz="2800" dirty="0" smtClean="0"/>
              <a:t>officers. These put those people at risk</a:t>
            </a:r>
            <a:endParaRPr lang="en-US" sz="2800" dirty="0"/>
          </a:p>
          <a:p>
            <a:pPr lvl="1"/>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8517980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sz="3600" dirty="0"/>
              <a:t>Releasing a </a:t>
            </a:r>
            <a:r>
              <a:rPr lang="en-US" sz="3600" dirty="0" smtClean="0"/>
              <a:t>Large Mass </a:t>
            </a:r>
            <a:r>
              <a:rPr lang="en-US" sz="3600" dirty="0"/>
              <a:t>of D</a:t>
            </a:r>
            <a:r>
              <a:rPr lang="en-US" sz="3600" dirty="0" smtClean="0"/>
              <a:t>ocuments</a:t>
            </a:r>
            <a:endParaRPr lang="en-US" sz="3600" dirty="0"/>
          </a:p>
        </p:txBody>
      </p:sp>
      <p:sp>
        <p:nvSpPr>
          <p:cNvPr id="54275" name="Rectangle 3"/>
          <p:cNvSpPr>
            <a:spLocks noGrp="1" noChangeArrowheads="1"/>
          </p:cNvSpPr>
          <p:nvPr>
            <p:ph idx="1"/>
          </p:nvPr>
        </p:nvSpPr>
        <p:spPr/>
        <p:txBody>
          <a:bodyPr/>
          <a:lstStyle/>
          <a:p>
            <a:r>
              <a:rPr lang="en-US" sz="2800" dirty="0" err="1" smtClean="0"/>
              <a:t>WikiLeaks</a:t>
            </a:r>
            <a:r>
              <a:rPr lang="en-US" sz="2800" dirty="0" smtClean="0"/>
              <a:t> made public ~250,000 </a:t>
            </a:r>
            <a:r>
              <a:rPr lang="en-US" sz="2800" dirty="0"/>
              <a:t>diplomatic cables </a:t>
            </a:r>
            <a:r>
              <a:rPr lang="en-US" sz="2800" dirty="0" smtClean="0"/>
              <a:t>of the US government and </a:t>
            </a:r>
            <a:r>
              <a:rPr lang="en-US" sz="2800" dirty="0"/>
              <a:t>thousands of other </a:t>
            </a:r>
            <a:r>
              <a:rPr lang="en-US" sz="2800" dirty="0" smtClean="0"/>
              <a:t>documents</a:t>
            </a:r>
          </a:p>
          <a:p>
            <a:r>
              <a:rPr lang="en-US" sz="2800" dirty="0" err="1"/>
              <a:t>Climategate</a:t>
            </a:r>
            <a:r>
              <a:rPr lang="en-US" sz="2800" dirty="0"/>
              <a:t> leaks included thousands of </a:t>
            </a:r>
            <a:r>
              <a:rPr lang="en-US" sz="2800" dirty="0" smtClean="0"/>
              <a:t>documents</a:t>
            </a:r>
          </a:p>
          <a:p>
            <a:r>
              <a:rPr lang="en-US" sz="2800" dirty="0"/>
              <a:t>Did the leakers review and evaluate all the documents they released to be sure they met reasonable criteria to justify the leaks? Should they have</a:t>
            </a:r>
            <a:r>
              <a:rPr lang="en-US" sz="2800" dirty="0" smtClean="0"/>
              <a:t>?</a:t>
            </a:r>
            <a:endParaRPr lang="en-US" sz="2800" dirty="0" smtClean="0"/>
          </a:p>
          <a:p>
            <a:pPr marL="400050" lvl="1" indent="0">
              <a:buNone/>
            </a:pPr>
            <a:endParaRPr lang="en-US" dirty="0" smtClean="0">
              <a:solidFill>
                <a:schemeClr val="accent6">
                  <a:lumMod val="75000"/>
                </a:schemeClr>
              </a:solidFill>
            </a:endParaRPr>
          </a:p>
          <a:p>
            <a:pPr lvl="1"/>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8517980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406400" y="228600"/>
            <a:ext cx="8509000" cy="1066800"/>
          </a:xfrm>
        </p:spPr>
        <p:txBody>
          <a:bodyPr/>
          <a:lstStyle/>
          <a:p>
            <a:pPr lvl="1"/>
            <a:r>
              <a:rPr lang="en-US" sz="3600" dirty="0"/>
              <a:t>Responsibilities of operators of </a:t>
            </a:r>
            <a:r>
              <a:rPr lang="en-US" sz="3600" dirty="0" smtClean="0"/>
              <a:t/>
            </a:r>
            <a:br>
              <a:rPr lang="en-US" sz="3600" dirty="0" smtClean="0"/>
            </a:br>
            <a:r>
              <a:rPr lang="en-US" sz="3600" dirty="0" smtClean="0"/>
              <a:t>Web </a:t>
            </a:r>
            <a:r>
              <a:rPr lang="en-US" sz="3600" dirty="0"/>
              <a:t>sites for leaks</a:t>
            </a:r>
          </a:p>
        </p:txBody>
      </p:sp>
      <p:sp>
        <p:nvSpPr>
          <p:cNvPr id="54275" name="Rectangle 3"/>
          <p:cNvSpPr>
            <a:spLocks noGrp="1" noChangeArrowheads="1"/>
          </p:cNvSpPr>
          <p:nvPr>
            <p:ph idx="1"/>
          </p:nvPr>
        </p:nvSpPr>
        <p:spPr/>
        <p:txBody>
          <a:bodyPr/>
          <a:lstStyle/>
          <a:p>
            <a:r>
              <a:rPr lang="en-US" sz="2800" dirty="0"/>
              <a:t>A person or organization establishing a site to publish leaked documents that serve an important public purpose should consider the various points already raised, but also has responsibilities to avoid abuse of the </a:t>
            </a:r>
            <a:r>
              <a:rPr lang="en-US" sz="2800" dirty="0" smtClean="0"/>
              <a:t>site</a:t>
            </a:r>
          </a:p>
          <a:p>
            <a:r>
              <a:rPr lang="en-US" sz="2800" dirty="0"/>
              <a:t>The site must have sufficient security to protect whistleblowers </a:t>
            </a:r>
            <a:endParaRPr lang="en-US" sz="2800" dirty="0" smtClean="0"/>
          </a:p>
          <a:p>
            <a:r>
              <a:rPr lang="en-US" sz="2800" dirty="0" smtClean="0"/>
              <a:t>A well-thought-out </a:t>
            </a:r>
            <a:r>
              <a:rPr lang="en-US" sz="2800" dirty="0"/>
              <a:t>policy about how to handle requests or demands from law enforcement agencies </a:t>
            </a:r>
            <a:endParaRPr lang="en-US" sz="2800" dirty="0" smtClean="0"/>
          </a:p>
          <a:p>
            <a:r>
              <a:rPr lang="en-US" sz="2800" dirty="0"/>
              <a:t>Verification of the authenticity and validity of leaked documents</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8517980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46319322</TotalTime>
  <Pages>23</Pages>
  <Words>2274</Words>
  <Application>Microsoft Office PowerPoint</Application>
  <PresentationFormat>Letter Paper (8.5x11 in)</PresentationFormat>
  <Paragraphs>145</Paragraphs>
  <Slides>18</Slides>
  <Notes>18</Notes>
  <HiddenSlides>0</HiddenSlides>
  <MMClips>0</MMClips>
  <ScaleCrop>false</ScaleCrop>
  <HeadingPairs>
    <vt:vector size="6" baseType="variant">
      <vt:variant>
        <vt:lpstr>Fonts Used</vt:lpstr>
      </vt:variant>
      <vt:variant>
        <vt:i4>2</vt:i4>
      </vt:variant>
      <vt:variant>
        <vt:lpstr>Design Template</vt:lpstr>
      </vt:variant>
      <vt:variant>
        <vt:i4>1</vt:i4>
      </vt:variant>
      <vt:variant>
        <vt:lpstr>Slide Titles</vt:lpstr>
      </vt:variant>
      <vt:variant>
        <vt:i4>18</vt:i4>
      </vt:variant>
    </vt:vector>
  </HeadingPairs>
  <TitlesOfParts>
    <vt:vector size="21" baseType="lpstr">
      <vt:lpstr>Monotype Sorts</vt:lpstr>
      <vt:lpstr>Mead Bold</vt:lpstr>
      <vt:lpstr>Office Theme</vt:lpstr>
      <vt:lpstr>CSE/ISE 312</vt:lpstr>
      <vt:lpstr>Posting, Selling, Leaking Sensitive Material</vt:lpstr>
      <vt:lpstr>Posting Sensitive Material</vt:lpstr>
      <vt:lpstr>Leaking Sensitive Material</vt:lpstr>
      <vt:lpstr>Leaking: Right or Wrong?</vt:lpstr>
      <vt:lpstr>Leaking Sensitive Material - Examples</vt:lpstr>
      <vt:lpstr>Potentially Dangerous Leaks</vt:lpstr>
      <vt:lpstr>Releasing a Large Mass of Documents</vt:lpstr>
      <vt:lpstr>Responsibilities of operators of  Web sites for leaks</vt:lpstr>
      <vt:lpstr>Guidelines on Posting Sensitive Materials</vt:lpstr>
      <vt:lpstr>Anonymity</vt:lpstr>
      <vt:lpstr>Positive Uses of Anonymity</vt:lpstr>
      <vt:lpstr>Anonymizer Technology</vt:lpstr>
      <vt:lpstr>Negative Uses of Anonymity</vt:lpstr>
      <vt:lpstr>The First Amendment</vt:lpstr>
      <vt:lpstr>Is Anonymity Protected?</vt:lpstr>
      <vt:lpstr>SLAPP</vt:lpstr>
      <vt:lpstr>Laws against Anonymity</vt:lpstr>
    </vt:vector>
  </TitlesOfParts>
  <Company>Stony Brook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dc:title>
  <dc:subject>Introduction to Internet Programming</dc:subject>
  <dc:creator>Dr. R. kelly</dc:creator>
  <dc:description>Copyright, Robert F. Kelly, 2001-2007</dc:description>
  <cp:lastModifiedBy>Anthony Scarlatos</cp:lastModifiedBy>
  <cp:revision>233</cp:revision>
  <cp:lastPrinted>1999-08-19T02:29:51Z</cp:lastPrinted>
  <dcterms:created xsi:type="dcterms:W3CDTF">2013-03-14T17:30:28Z</dcterms:created>
  <dcterms:modified xsi:type="dcterms:W3CDTF">2013-03-14T17:37:41Z</dcterms:modified>
</cp:coreProperties>
</file>