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Default Extension="fntdata" ContentType="application/x-fontdata"/>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22"/>
  </p:notesMasterIdLst>
  <p:handoutMasterIdLst>
    <p:handoutMasterId r:id="rId23"/>
  </p:handoutMasterIdLst>
  <p:sldIdLst>
    <p:sldId id="331" r:id="rId2"/>
    <p:sldId id="299" r:id="rId3"/>
    <p:sldId id="328" r:id="rId4"/>
    <p:sldId id="344" r:id="rId5"/>
    <p:sldId id="329" r:id="rId6"/>
    <p:sldId id="337" r:id="rId7"/>
    <p:sldId id="301" r:id="rId8"/>
    <p:sldId id="303" r:id="rId9"/>
    <p:sldId id="338" r:id="rId10"/>
    <p:sldId id="305" r:id="rId11"/>
    <p:sldId id="345" r:id="rId12"/>
    <p:sldId id="306" r:id="rId13"/>
    <p:sldId id="346" r:id="rId14"/>
    <p:sldId id="308" r:id="rId15"/>
    <p:sldId id="309" r:id="rId16"/>
    <p:sldId id="342" r:id="rId17"/>
    <p:sldId id="330" r:id="rId18"/>
    <p:sldId id="343" r:id="rId19"/>
    <p:sldId id="347" r:id="rId20"/>
    <p:sldId id="311" r:id="rId21"/>
  </p:sldIdLst>
  <p:sldSz cx="9144000" cy="6858000" type="letter"/>
  <p:notesSz cx="6985000" cy="9283700"/>
  <p:embeddedFontLst>
    <p:embeddedFont>
      <p:font typeface="Monotype Sorts" charset="2"/>
      <p:regular r:id="rId24"/>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0033CC"/>
    <a:srgbClr val="FAEB7E"/>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1664" autoAdjust="0"/>
    <p:restoredTop sz="62726" autoAdjust="0"/>
  </p:normalViewPr>
  <p:slideViewPr>
    <p:cSldViewPr>
      <p:cViewPr>
        <p:scale>
          <a:sx n="60" d="100"/>
          <a:sy n="60" d="100"/>
        </p:scale>
        <p:origin x="-3520" y="-9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130" d="100"/>
          <a:sy n="130" d="100"/>
        </p:scale>
        <p:origin x="-3800" y="-112"/>
      </p:cViewPr>
      <p:guideLst>
        <p:guide orient="horz" pos="2923"/>
        <p:guide pos="220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font" Target="fonts/font1.fntdata"/><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63803" y="218406"/>
            <a:ext cx="2106692" cy="306484"/>
          </a:xfrm>
          <a:prstGeom prst="rect">
            <a:avLst/>
          </a:prstGeom>
          <a:noFill/>
          <a:ln w="12700">
            <a:noFill/>
            <a:miter lim="800000"/>
            <a:headEnd/>
            <a:tailEnd/>
          </a:ln>
          <a:effectLst/>
        </p:spPr>
        <p:txBody>
          <a:bodyPr wrap="none" lIns="91770" tIns="45080" rIns="91770" bIns="45080" anchor="ctr">
            <a:spAutoFit/>
          </a:bodyPr>
          <a:lstStyle/>
          <a:p>
            <a:pPr algn="l" defTabSz="928112">
              <a:defRPr/>
            </a:pPr>
            <a:r>
              <a:rPr lang="en-US" sz="1400" dirty="0"/>
              <a:t>7 Freedom of Speech (Part1)</a:t>
            </a:r>
          </a:p>
        </p:txBody>
      </p:sp>
      <p:sp>
        <p:nvSpPr>
          <p:cNvPr id="3075" name="Rectangle 3"/>
          <p:cNvSpPr>
            <a:spLocks noChangeArrowheads="1"/>
          </p:cNvSpPr>
          <p:nvPr/>
        </p:nvSpPr>
        <p:spPr bwMode="auto">
          <a:xfrm>
            <a:off x="363804" y="8766839"/>
            <a:ext cx="865006" cy="306484"/>
          </a:xfrm>
          <a:prstGeom prst="rect">
            <a:avLst/>
          </a:prstGeom>
          <a:noFill/>
          <a:ln w="12700">
            <a:noFill/>
            <a:miter lim="800000"/>
            <a:headEnd/>
            <a:tailEnd/>
          </a:ln>
          <a:effectLst/>
        </p:spPr>
        <p:txBody>
          <a:bodyPr wrap="none" lIns="91770" tIns="45080" rIns="91770" bIns="45080" anchor="ctr">
            <a:spAutoFit/>
          </a:bodyPr>
          <a:lstStyle/>
          <a:p>
            <a:pPr algn="l" defTabSz="928112">
              <a:defRPr/>
            </a:pPr>
            <a:fld id="{3B8F1BCF-40EB-4982-B72E-3BDCB36C8D12}" type="datetime1">
              <a:rPr lang="en-US" sz="1400"/>
              <a:pPr algn="l" defTabSz="928112">
                <a:defRPr/>
              </a:pPr>
              <a:t>2/28/13</a:t>
            </a:fld>
            <a:endParaRPr lang="en-US" sz="1400" dirty="0"/>
          </a:p>
        </p:txBody>
      </p:sp>
      <p:sp>
        <p:nvSpPr>
          <p:cNvPr id="3076" name="Rectangle 4"/>
          <p:cNvSpPr>
            <a:spLocks noChangeArrowheads="1"/>
          </p:cNvSpPr>
          <p:nvPr/>
        </p:nvSpPr>
        <p:spPr bwMode="auto">
          <a:xfrm>
            <a:off x="6087265" y="8766838"/>
            <a:ext cx="574863" cy="306484"/>
          </a:xfrm>
          <a:prstGeom prst="rect">
            <a:avLst/>
          </a:prstGeom>
          <a:noFill/>
          <a:ln w="12700">
            <a:noFill/>
            <a:miter lim="800000"/>
            <a:headEnd/>
            <a:tailEnd/>
          </a:ln>
          <a:effectLst/>
        </p:spPr>
        <p:txBody>
          <a:bodyPr wrap="none" lIns="91770" tIns="45080" rIns="91770" bIns="45080" anchor="ctr">
            <a:spAutoFit/>
          </a:bodyPr>
          <a:lstStyle/>
          <a:p>
            <a:pPr algn="r" defTabSz="928112">
              <a:defRPr/>
            </a:pPr>
            <a:r>
              <a:rPr lang="en-US" sz="1400" dirty="0" smtClean="0"/>
              <a:t>7-</a:t>
            </a:r>
            <a:fld id="{3D4D4ECE-73A9-4890-844A-D346CD8EA00B}" type="slidenum">
              <a:rPr lang="en-US" sz="1400" smtClean="0"/>
              <a:pPr algn="r" defTabSz="928112">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2095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0729" y="4410067"/>
            <a:ext cx="5123546" cy="4176743"/>
          </a:xfrm>
          <a:prstGeom prst="rect">
            <a:avLst/>
          </a:prstGeom>
          <a:noFill/>
          <a:ln w="12700">
            <a:noFill/>
            <a:miter lim="800000"/>
            <a:headEnd/>
            <a:tailEnd/>
          </a:ln>
          <a:effectLst/>
        </p:spPr>
        <p:txBody>
          <a:bodyPr vert="horz" wrap="square" lIns="91770" tIns="45080" rIns="91770" bIns="4508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182688" y="703263"/>
            <a:ext cx="4619625" cy="3465512"/>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71246" y="97767"/>
            <a:ext cx="2164400" cy="306484"/>
          </a:xfrm>
          <a:prstGeom prst="rect">
            <a:avLst/>
          </a:prstGeom>
          <a:noFill/>
          <a:ln w="12700">
            <a:noFill/>
            <a:miter lim="800000"/>
            <a:headEnd/>
            <a:tailEnd/>
          </a:ln>
          <a:effectLst/>
        </p:spPr>
        <p:txBody>
          <a:bodyPr wrap="none" lIns="91770" tIns="45080" rIns="91770" bIns="45080" anchor="ctr">
            <a:spAutoFit/>
          </a:bodyPr>
          <a:lstStyle/>
          <a:p>
            <a:pPr algn="l" defTabSz="928112">
              <a:defRPr/>
            </a:pPr>
            <a:r>
              <a:rPr lang="en-US" sz="1400" dirty="0" smtClean="0"/>
              <a:t>7 Freedom of Speech (Part 1)</a:t>
            </a:r>
            <a:endParaRPr lang="en-US" sz="1400" dirty="0"/>
          </a:p>
        </p:txBody>
      </p:sp>
      <p:sp>
        <p:nvSpPr>
          <p:cNvPr id="2053" name="Rectangle 5"/>
          <p:cNvSpPr>
            <a:spLocks noChangeArrowheads="1"/>
          </p:cNvSpPr>
          <p:nvPr/>
        </p:nvSpPr>
        <p:spPr bwMode="auto">
          <a:xfrm>
            <a:off x="71247" y="8886569"/>
            <a:ext cx="865006" cy="306484"/>
          </a:xfrm>
          <a:prstGeom prst="rect">
            <a:avLst/>
          </a:prstGeom>
          <a:noFill/>
          <a:ln w="12700">
            <a:noFill/>
            <a:miter lim="800000"/>
            <a:headEnd/>
            <a:tailEnd/>
          </a:ln>
          <a:effectLst/>
        </p:spPr>
        <p:txBody>
          <a:bodyPr wrap="none" lIns="91770" tIns="45080" rIns="91770" bIns="45080" anchor="ctr">
            <a:spAutoFit/>
          </a:bodyPr>
          <a:lstStyle/>
          <a:p>
            <a:pPr algn="l" defTabSz="928112">
              <a:defRPr/>
            </a:pPr>
            <a:fld id="{14C37F38-5772-43BE-B22B-CBAD92265624}" type="datetime1">
              <a:rPr lang="en-US" sz="1400"/>
              <a:pPr algn="l" defTabSz="928112">
                <a:defRPr/>
              </a:pPr>
              <a:t>2/28/13</a:t>
            </a:fld>
            <a:endParaRPr lang="en-US" sz="1400" dirty="0"/>
          </a:p>
        </p:txBody>
      </p:sp>
      <p:sp>
        <p:nvSpPr>
          <p:cNvPr id="2054" name="Rectangle 6"/>
          <p:cNvSpPr>
            <a:spLocks noChangeArrowheads="1"/>
          </p:cNvSpPr>
          <p:nvPr/>
        </p:nvSpPr>
        <p:spPr bwMode="auto">
          <a:xfrm>
            <a:off x="6338897" y="8886569"/>
            <a:ext cx="574863" cy="306484"/>
          </a:xfrm>
          <a:prstGeom prst="rect">
            <a:avLst/>
          </a:prstGeom>
          <a:noFill/>
          <a:ln w="12700">
            <a:noFill/>
            <a:miter lim="800000"/>
            <a:headEnd/>
            <a:tailEnd/>
          </a:ln>
          <a:effectLst/>
        </p:spPr>
        <p:txBody>
          <a:bodyPr wrap="none" lIns="91770" tIns="45080" rIns="91770" bIns="45080" anchor="ctr">
            <a:spAutoFit/>
          </a:bodyPr>
          <a:lstStyle/>
          <a:p>
            <a:pPr algn="r" defTabSz="928112">
              <a:defRPr/>
            </a:pPr>
            <a:r>
              <a:rPr lang="en-US" sz="1400" dirty="0" smtClean="0"/>
              <a:t>7-</a:t>
            </a:r>
            <a:fld id="{DA53FF21-39CA-45E6-AAE2-88A1123F9739}" type="slidenum">
              <a:rPr lang="en-US" sz="1400" smtClean="0"/>
              <a:pPr algn="r" defTabSz="928112">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1687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http://constitutionus.com/   The US</a:t>
            </a:r>
            <a:r>
              <a:rPr lang="en-US" baseline="0" dirty="0" smtClean="0"/>
              <a:t> Constitution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P149. In the US, many efforts dedicate</a:t>
            </a:r>
            <a:r>
              <a:rPr lang="en-US" baseline="0" dirty="0" smtClean="0"/>
              <a:t> to censor the Internet. Many focus on pornographic material. Whether it is good or bad, a natural part of human nature or a sign of degeneracy or evil, we shall tolerate it or stamp it out, are moral / political issues beyond the scope of this book. We focus on problems and issues related to computer systems/cyberspace.</a:t>
            </a:r>
          </a:p>
          <a:p>
            <a:r>
              <a:rPr lang="en-US" b="1" baseline="0" dirty="0" smtClean="0"/>
              <a:t>Censorship:</a:t>
            </a:r>
            <a:r>
              <a:rPr lang="en-US" baseline="0" dirty="0" smtClean="0"/>
              <a:t> examining books, movies, content, etc. and suppressing unacceptable parts.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second point (app. for</a:t>
            </a:r>
            <a:r>
              <a:rPr lang="en-US" baseline="0" dirty="0" smtClean="0"/>
              <a:t> </a:t>
            </a:r>
            <a:r>
              <a:rPr lang="en-US" dirty="0" smtClean="0"/>
              <a:t>community </a:t>
            </a:r>
            <a:r>
              <a:rPr lang="en-US" dirty="0" err="1" smtClean="0"/>
              <a:t>stds</a:t>
            </a:r>
            <a:r>
              <a:rPr lang="en-US" dirty="0" smtClean="0"/>
              <a:t>) intended to avoid setting a national </a:t>
            </a:r>
            <a:r>
              <a:rPr lang="en-US" dirty="0" err="1" smtClean="0"/>
              <a:t>std</a:t>
            </a:r>
            <a:r>
              <a:rPr lang="en-US" dirty="0" smtClean="0"/>
              <a:t> of obscenity in such</a:t>
            </a:r>
            <a:r>
              <a:rPr lang="en-US" baseline="0" dirty="0" smtClean="0"/>
              <a:t> a large and diverse country</a:t>
            </a:r>
          </a:p>
          <a:p>
            <a:r>
              <a:rPr lang="en-US" b="1" dirty="0" smtClean="0"/>
              <a:t>Prurient: </a:t>
            </a:r>
            <a:r>
              <a:rPr lang="en-US" dirty="0" smtClean="0"/>
              <a:t>marked by or arousing an immoderate or unwholesome interest or desire; </a:t>
            </a:r>
            <a:r>
              <a:rPr lang="en-US" i="1" dirty="0" smtClean="0"/>
              <a:t>especially</a:t>
            </a:r>
            <a:r>
              <a:rPr lang="en-US" dirty="0" smtClean="0"/>
              <a:t> </a:t>
            </a:r>
            <a:r>
              <a:rPr lang="en-US" b="1" dirty="0" smtClean="0"/>
              <a:t>:</a:t>
            </a:r>
            <a:r>
              <a:rPr lang="en-US" dirty="0" smtClean="0"/>
              <a:t> marked by, arousing, or appealing to sexual desire. </a:t>
            </a:r>
          </a:p>
          <a:p>
            <a:r>
              <a:rPr lang="en-US" dirty="0" smtClean="0"/>
              <a:t>Some co</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P151: </a:t>
            </a:r>
            <a:r>
              <a:rPr lang="en-US" b="1" dirty="0" smtClean="0"/>
              <a:t>Child pornography</a:t>
            </a:r>
            <a:r>
              <a:rPr lang="en-US" dirty="0" smtClean="0"/>
              <a:t>: includes </a:t>
            </a:r>
            <a:r>
              <a:rPr lang="en-US" dirty="0" err="1" smtClean="0"/>
              <a:t>pics</a:t>
            </a:r>
            <a:r>
              <a:rPr lang="en-US" dirty="0" smtClean="0"/>
              <a:t> or movies of actual minors (children under 18) in sexual positions or engaged in sexual acts. It is illegal to create,</a:t>
            </a:r>
            <a:r>
              <a:rPr lang="en-US" baseline="0" dirty="0" smtClean="0"/>
              <a:t> possess, distr. Child porn because its production is abuse of the actual children, not because of the impact of the content on a viewer.</a:t>
            </a:r>
          </a:p>
          <a:p>
            <a:r>
              <a:rPr lang="en-US" dirty="0" err="1" smtClean="0"/>
              <a:t>urts</a:t>
            </a:r>
            <a:r>
              <a:rPr lang="en-US" dirty="0" smtClean="0"/>
              <a:t> have ruled that</a:t>
            </a:r>
            <a:r>
              <a:rPr lang="en-US" baseline="0" dirty="0" smtClean="0"/>
              <a:t> community standards are no longer an appropriate guideline (P154 last paragraph)</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P149. In the US, many efforts dedicate</a:t>
            </a:r>
            <a:r>
              <a:rPr lang="en-US" baseline="0" dirty="0" smtClean="0"/>
              <a:t> to censor the Internet. Many focus on pornographic material. Whether it is good or bad, a natural part of human nature or a sign of degeneracy or evil, we shall tolerate it or stamp it out, are moral / political issues beyond the scope of this book. We focus on problems and issues related to computer systems/cyberspace.</a:t>
            </a:r>
          </a:p>
          <a:p>
            <a:r>
              <a:rPr lang="en-US" b="1" baseline="0" dirty="0" smtClean="0"/>
              <a:t>Censorship:</a:t>
            </a:r>
            <a:r>
              <a:rPr lang="en-US" baseline="0" dirty="0" smtClean="0"/>
              <a:t> examining books, movies, content, etc. and suppressing unacceptable parts.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second point (app. for</a:t>
            </a:r>
            <a:r>
              <a:rPr lang="en-US" baseline="0" dirty="0" smtClean="0"/>
              <a:t> </a:t>
            </a:r>
            <a:r>
              <a:rPr lang="en-US" dirty="0" smtClean="0"/>
              <a:t>community </a:t>
            </a:r>
            <a:r>
              <a:rPr lang="en-US" dirty="0" err="1" smtClean="0"/>
              <a:t>stds</a:t>
            </a:r>
            <a:r>
              <a:rPr lang="en-US" dirty="0" smtClean="0"/>
              <a:t>) intended to avoid setting a national </a:t>
            </a:r>
            <a:r>
              <a:rPr lang="en-US" dirty="0" err="1" smtClean="0"/>
              <a:t>std</a:t>
            </a:r>
            <a:r>
              <a:rPr lang="en-US" dirty="0" smtClean="0"/>
              <a:t> of obscenity in such</a:t>
            </a:r>
            <a:r>
              <a:rPr lang="en-US" baseline="0" dirty="0" smtClean="0"/>
              <a:t> a large and diverse country</a:t>
            </a:r>
          </a:p>
          <a:p>
            <a:r>
              <a:rPr lang="en-US" b="1" dirty="0" smtClean="0"/>
              <a:t>Prurient: </a:t>
            </a:r>
            <a:r>
              <a:rPr lang="en-US" dirty="0" smtClean="0"/>
              <a:t>marked by or arousing an immoderate or unwholesome interest or desire; </a:t>
            </a:r>
            <a:r>
              <a:rPr lang="en-US" i="1" dirty="0" smtClean="0"/>
              <a:t>especially</a:t>
            </a:r>
            <a:r>
              <a:rPr lang="en-US" dirty="0" smtClean="0"/>
              <a:t> </a:t>
            </a:r>
            <a:r>
              <a:rPr lang="en-US" b="1" dirty="0" smtClean="0"/>
              <a:t>:</a:t>
            </a:r>
            <a:r>
              <a:rPr lang="en-US" dirty="0" smtClean="0"/>
              <a:t> marked by, arousing, or appealing to sexual desire. </a:t>
            </a:r>
          </a:p>
          <a:p>
            <a:r>
              <a:rPr lang="en-US" dirty="0" smtClean="0"/>
              <a:t>Some co</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P151: </a:t>
            </a:r>
            <a:r>
              <a:rPr lang="en-US" b="1" dirty="0" smtClean="0"/>
              <a:t>Child pornography</a:t>
            </a:r>
            <a:r>
              <a:rPr lang="en-US" dirty="0" smtClean="0"/>
              <a:t>: includes </a:t>
            </a:r>
            <a:r>
              <a:rPr lang="en-US" dirty="0" err="1" smtClean="0"/>
              <a:t>pics</a:t>
            </a:r>
            <a:r>
              <a:rPr lang="en-US" dirty="0" smtClean="0"/>
              <a:t> or movies of actual minors (children under 18) in sexual positions or engaged in sexual acts. It is illegal to create,</a:t>
            </a:r>
            <a:r>
              <a:rPr lang="en-US" baseline="0" dirty="0" smtClean="0"/>
              <a:t> possess, distr. Child porn because its production is abuse of the actual children, not because of the impact of the content on a viewer.</a:t>
            </a:r>
          </a:p>
          <a:p>
            <a:r>
              <a:rPr lang="en-US" dirty="0" err="1" smtClean="0"/>
              <a:t>urts</a:t>
            </a:r>
            <a:r>
              <a:rPr lang="en-US" dirty="0" smtClean="0"/>
              <a:t> have ruled that</a:t>
            </a:r>
            <a:r>
              <a:rPr lang="en-US" baseline="0" dirty="0" smtClean="0"/>
              <a:t> community standards are no longer an appropriate guideline (P154 last paragraph)</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Censorship Laws and Alternatives</a:t>
            </a:r>
          </a:p>
          <a:p>
            <a:r>
              <a:rPr lang="en-US" dirty="0" smtClean="0"/>
              <a:t>In the 1990s,</a:t>
            </a:r>
            <a:r>
              <a:rPr lang="en-US" baseline="0" dirty="0" smtClean="0"/>
              <a:t> religious org, </a:t>
            </a:r>
            <a:r>
              <a:rPr lang="en-US" baseline="0" dirty="0" err="1" smtClean="0"/>
              <a:t>antiporno</a:t>
            </a:r>
            <a:r>
              <a:rPr lang="en-US" baseline="0" dirty="0" smtClean="0"/>
              <a:t> </a:t>
            </a:r>
            <a:r>
              <a:rPr lang="en-US" baseline="0" dirty="0" err="1" smtClean="0"/>
              <a:t>grps</a:t>
            </a:r>
            <a:r>
              <a:rPr lang="en-US" baseline="0" dirty="0" smtClean="0"/>
              <a:t>, began a campaign to censor the net for obscenity.</a:t>
            </a:r>
          </a:p>
          <a:p>
            <a:endParaRPr lang="en-US" baseline="0" dirty="0" smtClean="0"/>
          </a:p>
          <a:p>
            <a:r>
              <a:rPr lang="en-US" baseline="0" dirty="0" smtClean="0"/>
              <a:t>Anybody who made available to anyone under 18 any </a:t>
            </a:r>
            <a:r>
              <a:rPr lang="en-US" baseline="0" dirty="0" err="1" smtClean="0"/>
              <a:t>comm</a:t>
            </a:r>
            <a:r>
              <a:rPr lang="en-US" baseline="0" dirty="0" smtClean="0"/>
              <a:t> that is obscene or indecent would be </a:t>
            </a:r>
            <a:r>
              <a:rPr lang="en-US" baseline="0" dirty="0" err="1" smtClean="0"/>
              <a:t>subj</a:t>
            </a:r>
            <a:r>
              <a:rPr lang="en-US" baseline="0" dirty="0" smtClean="0"/>
              <a:t> to a fine of $100K &amp; 2 yrs of prison. </a:t>
            </a:r>
            <a:r>
              <a:rPr lang="en-US" dirty="0" smtClean="0"/>
              <a:t>Opponents of</a:t>
            </a:r>
            <a:r>
              <a:rPr lang="en-US" baseline="0" dirty="0" smtClean="0"/>
              <a:t> the CDA stated that parts of the Bible, Shakespeare, and medical journals might be ruled illegal if distributed over the internet</a:t>
            </a:r>
            <a:endParaRPr lang="en-US" dirty="0" smtClean="0"/>
          </a:p>
          <a:p>
            <a:endParaRPr lang="en-US" dirty="0" smtClean="0"/>
          </a:p>
          <a:p>
            <a:r>
              <a:rPr lang="en-US" dirty="0" smtClean="0"/>
              <a:t>Supreme</a:t>
            </a:r>
            <a:r>
              <a:rPr lang="en-US" baseline="0" dirty="0" smtClean="0"/>
              <a:t> court ruling changed the emphasis from distributor filtering to receiver filtering</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Censorship Laws and Alternatives</a:t>
            </a:r>
          </a:p>
          <a:p>
            <a:r>
              <a:rPr lang="en-US" dirty="0" smtClean="0"/>
              <a:t>In the 1990s,</a:t>
            </a:r>
            <a:r>
              <a:rPr lang="en-US" baseline="0" dirty="0" smtClean="0"/>
              <a:t> religious org, </a:t>
            </a:r>
            <a:r>
              <a:rPr lang="en-US" baseline="0" dirty="0" err="1" smtClean="0"/>
              <a:t>antiporno</a:t>
            </a:r>
            <a:r>
              <a:rPr lang="en-US" baseline="0" dirty="0" smtClean="0"/>
              <a:t> </a:t>
            </a:r>
            <a:r>
              <a:rPr lang="en-US" baseline="0" dirty="0" err="1" smtClean="0"/>
              <a:t>grps</a:t>
            </a:r>
            <a:r>
              <a:rPr lang="en-US" baseline="0" dirty="0" smtClean="0"/>
              <a:t>, began a campaign to censor the net for obscenity.</a:t>
            </a:r>
          </a:p>
          <a:p>
            <a:endParaRPr lang="en-US" baseline="0" dirty="0" smtClean="0"/>
          </a:p>
          <a:p>
            <a:r>
              <a:rPr lang="en-US" baseline="0" dirty="0" smtClean="0"/>
              <a:t>Anybody who made available to anyone under 18 any </a:t>
            </a:r>
            <a:r>
              <a:rPr lang="en-US" baseline="0" dirty="0" err="1" smtClean="0"/>
              <a:t>comm</a:t>
            </a:r>
            <a:r>
              <a:rPr lang="en-US" baseline="0" dirty="0" smtClean="0"/>
              <a:t> that is obscene or indecent would be </a:t>
            </a:r>
            <a:r>
              <a:rPr lang="en-US" baseline="0" dirty="0" err="1" smtClean="0"/>
              <a:t>subj</a:t>
            </a:r>
            <a:r>
              <a:rPr lang="en-US" baseline="0" dirty="0" smtClean="0"/>
              <a:t> to a fine of $100K &amp; 2 yrs of prison. </a:t>
            </a:r>
            <a:r>
              <a:rPr lang="en-US" dirty="0" smtClean="0"/>
              <a:t>Opponents of</a:t>
            </a:r>
            <a:r>
              <a:rPr lang="en-US" baseline="0" dirty="0" smtClean="0"/>
              <a:t> the CDA stated that parts of the Bible, Shakespeare, and medical journals might be ruled illegal if distributed over the internet</a:t>
            </a:r>
            <a:endParaRPr lang="en-US" dirty="0" smtClean="0"/>
          </a:p>
          <a:p>
            <a:endParaRPr lang="en-US" dirty="0" smtClean="0"/>
          </a:p>
          <a:p>
            <a:r>
              <a:rPr lang="en-US" dirty="0" smtClean="0"/>
              <a:t>Supreme</a:t>
            </a:r>
            <a:r>
              <a:rPr lang="en-US" baseline="0" dirty="0" smtClean="0"/>
              <a:t> court ruling changed the emphasis from distributor filtering to receiver filtering</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Sites with potentially harmful materials would</a:t>
            </a:r>
            <a:r>
              <a:rPr lang="en-US" b="1" baseline="0" dirty="0" smtClean="0"/>
              <a:t> have to get proof of age from site visitors </a:t>
            </a:r>
            <a:r>
              <a:rPr lang="en-US" b="1" baseline="0" dirty="0" smtClean="0">
                <a:sym typeface="Wingdings" pitchFamily="2" charset="2"/>
              </a:rPr>
              <a:t> chilling effect to adults. P154</a:t>
            </a:r>
          </a:p>
          <a:p>
            <a:endParaRPr lang="en-US" dirty="0" smtClean="0"/>
          </a:p>
          <a:p>
            <a:r>
              <a:rPr lang="en-US" dirty="0" smtClean="0"/>
              <a:t>Congress tried again with COPA, an Act passed</a:t>
            </a:r>
            <a:r>
              <a:rPr lang="en-US" baseline="0" dirty="0" smtClean="0"/>
              <a:t> in 1998 following the Supreme Court ruling in 1997</a:t>
            </a:r>
          </a:p>
          <a:p>
            <a:r>
              <a:rPr lang="en-US" baseline="0" dirty="0" smtClean="0"/>
              <a:t>Offenses pay $50K fine and six months jail</a:t>
            </a:r>
          </a:p>
          <a:p>
            <a:endParaRPr lang="en-US" baseline="0" dirty="0" smtClean="0"/>
          </a:p>
          <a:p>
            <a:r>
              <a:rPr lang="en-US" baseline="0" dirty="0" smtClean="0"/>
              <a:t>Recent non-enforcement ruling of COPA was in 2007</a:t>
            </a:r>
          </a:p>
          <a:p>
            <a:endParaRPr lang="en-US" baseline="0" dirty="0" smtClean="0"/>
          </a:p>
          <a:p>
            <a:r>
              <a:rPr lang="en-US" baseline="0" dirty="0" smtClean="0"/>
              <a:t>Supreme Court refused to hear the case, and left standing the unconstitutionality of the act</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also alternatives to censorship laws, see P158.</a:t>
            </a:r>
          </a:p>
          <a:p>
            <a:r>
              <a:rPr lang="en-US" dirty="0" smtClean="0"/>
              <a:t>Such as voluntary use of filtering</a:t>
            </a:r>
          </a:p>
          <a:p>
            <a:r>
              <a:rPr lang="en-US" dirty="0" smtClean="0"/>
              <a:t>Wireless</a:t>
            </a:r>
            <a:r>
              <a:rPr lang="en-US" baseline="0" dirty="0" smtClean="0"/>
              <a:t> carriers have stricter rules on decency, and prohibition</a:t>
            </a:r>
          </a:p>
          <a:p>
            <a:r>
              <a:rPr lang="en-US" baseline="0" dirty="0" smtClean="0"/>
              <a:t>Policies that expel subscribers who post illegal, offensive materials, e.g. child pornography</a:t>
            </a:r>
          </a:p>
          <a:p>
            <a:r>
              <a:rPr lang="en-US" baseline="0" dirty="0" smtClean="0"/>
              <a:t>E-mail (anti-worm, anti-spamming)</a:t>
            </a:r>
          </a:p>
          <a:p>
            <a:r>
              <a:rPr lang="en-US" dirty="0" smtClean="0"/>
              <a:t>Video rating of sex, profanity, and violence</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84668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Congress shall make no law respecting an establishment of religion, or prohibiting the free exercise thereof; or abridging the freedom of speech, or of the press; or the right of the people peaceably to assemble, and to petition the Government for a redress of grievances.</a:t>
            </a:r>
          </a:p>
          <a:p>
            <a:r>
              <a:rPr lang="en-US" dirty="0" smtClean="0"/>
              <a:t>Adopted December 15, 1791</a:t>
            </a:r>
          </a:p>
          <a:p>
            <a:r>
              <a:rPr lang="en-US" dirty="0" smtClean="0"/>
              <a:t>P139 Precisely for offensive and/or controversial speech and ideas. </a:t>
            </a:r>
          </a:p>
          <a:p>
            <a:r>
              <a:rPr lang="en-US" dirty="0" smtClean="0"/>
              <a:t>covers</a:t>
            </a:r>
            <a:r>
              <a:rPr lang="en-US" baseline="0" dirty="0" smtClean="0"/>
              <a:t> spoken and written words, pictures, art, and other forms of expression of ideas and opinions</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Spam</a:t>
            </a:r>
            <a:r>
              <a:rPr lang="en-US" baseline="0" dirty="0" smtClean="0"/>
              <a:t> imposes a cost on others, as they have their property rights allow it to decide what to accept on their system.</a:t>
            </a:r>
            <a:endParaRPr lang="en-US" dirty="0" smtClean="0"/>
          </a:p>
          <a:p>
            <a:r>
              <a:rPr lang="en-US" dirty="0" smtClean="0"/>
              <a:t>Anti-spamming</a:t>
            </a:r>
            <a:r>
              <a:rPr lang="en-US" baseline="0" dirty="0" smtClean="0"/>
              <a:t> from markets, tech, and business policy</a:t>
            </a:r>
          </a:p>
          <a:p>
            <a:pPr>
              <a:buFontTx/>
              <a:buChar char="-"/>
            </a:pPr>
            <a:r>
              <a:rPr lang="en-US" baseline="0" dirty="0" smtClean="0"/>
              <a:t>Blocking emails from specific address, with particular words, </a:t>
            </a:r>
          </a:p>
          <a:p>
            <a:pPr>
              <a:buFontTx/>
              <a:buChar char="-"/>
            </a:pPr>
            <a:r>
              <a:rPr lang="en-US" baseline="0" dirty="0" smtClean="0"/>
              <a:t>Challenge response spam filter, to make sure the return address is real</a:t>
            </a:r>
          </a:p>
          <a:p>
            <a:pPr>
              <a:buFontTx/>
              <a:buChar char="-"/>
            </a:pPr>
            <a:r>
              <a:rPr lang="en-US" baseline="0" dirty="0" smtClean="0"/>
              <a:t>Upper-limiting outbound #emails by an ISP</a:t>
            </a:r>
            <a:endParaRPr lang="en-US" dirty="0" smtClean="0"/>
          </a:p>
          <a:p>
            <a:r>
              <a:rPr lang="en-US" dirty="0" smtClean="0"/>
              <a:t>Interesting issue is non-commercial spam</a:t>
            </a:r>
            <a:r>
              <a:rPr lang="en-US" baseline="0" dirty="0" smtClean="0"/>
              <a:t> in which organizations allow people to send pre-written messages to targeted individuals (usually politicians or government officials).</a:t>
            </a:r>
          </a:p>
          <a:p>
            <a:endParaRPr lang="en-US" baseline="0" dirty="0" smtClean="0"/>
          </a:p>
          <a:p>
            <a:r>
              <a:rPr lang="en-US" baseline="0" dirty="0" smtClean="0"/>
              <a:t>People’s attitudes about spam filtering have changed – censoring vs. valuable/essential service</a:t>
            </a:r>
          </a:p>
          <a:p>
            <a:endParaRPr lang="en-US" baseline="0" dirty="0" smtClean="0"/>
          </a:p>
          <a:p>
            <a:r>
              <a:rPr lang="en-US" baseline="0" dirty="0" smtClean="0"/>
              <a:t>Possible class debate of value of a micropayment system for spam. Consider the patent listed at http://www.wipo.int/pctdb/en/wo.jsp?IA=US2005002397&amp;DISPLAY=DESC</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- 1</a:t>
            </a:r>
            <a:r>
              <a:rPr lang="en-US" b="1" baseline="30000" dirty="0" smtClean="0"/>
              <a:t>st</a:t>
            </a:r>
            <a:r>
              <a:rPr lang="en-US" b="1" dirty="0" smtClean="0"/>
              <a:t> amend.</a:t>
            </a:r>
            <a:r>
              <a:rPr lang="en-US" b="1" baseline="0" dirty="0" smtClean="0"/>
              <a:t> Was for offensive/controversial speech and ideas. </a:t>
            </a:r>
          </a:p>
          <a:p>
            <a:r>
              <a:rPr lang="en-US" b="1" baseline="0" dirty="0" smtClean="0"/>
              <a:t>- Covers spoken, written words, </a:t>
            </a:r>
            <a:r>
              <a:rPr lang="en-US" b="1" baseline="0" dirty="0" err="1" smtClean="0"/>
              <a:t>pics</a:t>
            </a:r>
            <a:r>
              <a:rPr lang="en-US" b="1" baseline="0" dirty="0" smtClean="0"/>
              <a:t>, art, other forms of expression of ideas/opinions.</a:t>
            </a:r>
          </a:p>
          <a:p>
            <a:r>
              <a:rPr lang="en-US" b="1" dirty="0" smtClean="0"/>
              <a:t>- 1</a:t>
            </a:r>
            <a:r>
              <a:rPr lang="en-US" b="1" baseline="30000" dirty="0" smtClean="0"/>
              <a:t>st</a:t>
            </a:r>
            <a:r>
              <a:rPr lang="en-US" b="1" dirty="0" smtClean="0"/>
              <a:t> amendment</a:t>
            </a:r>
            <a:r>
              <a:rPr lang="en-US" b="1" baseline="0" dirty="0" smtClean="0"/>
              <a:t> restricts power of government, not individuals or private business. P138.</a:t>
            </a:r>
          </a:p>
          <a:p>
            <a:r>
              <a:rPr lang="en-US" dirty="0" smtClean="0"/>
              <a:t>Rejection or editing by a publisher is not a violation of a writer’s 1</a:t>
            </a:r>
            <a:r>
              <a:rPr lang="en-US" baseline="30000" dirty="0" smtClean="0"/>
              <a:t>st</a:t>
            </a:r>
            <a:r>
              <a:rPr lang="en-US" dirty="0" smtClean="0"/>
              <a:t> Amend.</a:t>
            </a:r>
            <a:r>
              <a:rPr lang="en-US" baseline="0" dirty="0" smtClean="0"/>
              <a:t> Rights. Web sites can decline specific ads, not a violation either. </a:t>
            </a:r>
            <a:endParaRPr lang="en-US" dirty="0" smtClean="0"/>
          </a:p>
          <a:p>
            <a:r>
              <a:rPr lang="en-US" dirty="0" smtClean="0"/>
              <a:t>- A good reference to the first amendment and to related decisions can be found in http://caselaw.lp.findlaw.com/data/constitution/amendment01/ </a:t>
            </a:r>
          </a:p>
          <a:p>
            <a:r>
              <a:rPr lang="en-US" dirty="0" smtClean="0"/>
              <a:t>- Trend</a:t>
            </a:r>
            <a:r>
              <a:rPr lang="en-US" baseline="0" dirty="0" smtClean="0"/>
              <a:t> has been increased protection of speech through various Supreme court decisions</a:t>
            </a:r>
          </a:p>
          <a:p>
            <a:r>
              <a:rPr lang="en-US" baseline="0" dirty="0" smtClean="0"/>
              <a:t>- Alien and Sedition Acts (passed in 1798) included various restrictions on speech. It was never tested by the Supreme Court, but Thomas Jefferson denounced them as unconstitutional, and voided the acts and pardoned those who were convicted.</a:t>
            </a:r>
          </a:p>
          <a:p>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- 1</a:t>
            </a:r>
            <a:r>
              <a:rPr lang="en-US" b="1" baseline="30000" dirty="0" smtClean="0"/>
              <a:t>st</a:t>
            </a:r>
            <a:r>
              <a:rPr lang="en-US" b="1" dirty="0" smtClean="0"/>
              <a:t> amend.</a:t>
            </a:r>
            <a:r>
              <a:rPr lang="en-US" b="1" baseline="0" dirty="0" smtClean="0"/>
              <a:t> Was for offensive/controversial speech and ideas. </a:t>
            </a:r>
          </a:p>
          <a:p>
            <a:r>
              <a:rPr lang="en-US" b="1" baseline="0" dirty="0" smtClean="0"/>
              <a:t>- Covers spoken, written words, </a:t>
            </a:r>
            <a:r>
              <a:rPr lang="en-US" b="1" baseline="0" dirty="0" err="1" smtClean="0"/>
              <a:t>pics</a:t>
            </a:r>
            <a:r>
              <a:rPr lang="en-US" b="1" baseline="0" dirty="0" smtClean="0"/>
              <a:t>, art, other forms of expression of ideas/opinions.</a:t>
            </a:r>
          </a:p>
          <a:p>
            <a:r>
              <a:rPr lang="en-US" b="1" dirty="0" smtClean="0"/>
              <a:t>- 1</a:t>
            </a:r>
            <a:r>
              <a:rPr lang="en-US" b="1" baseline="30000" dirty="0" smtClean="0"/>
              <a:t>st</a:t>
            </a:r>
            <a:r>
              <a:rPr lang="en-US" b="1" dirty="0" smtClean="0"/>
              <a:t> amendment</a:t>
            </a:r>
            <a:r>
              <a:rPr lang="en-US" b="1" baseline="0" dirty="0" smtClean="0"/>
              <a:t> restricts power of government, not individuals or private business. P138.</a:t>
            </a:r>
          </a:p>
          <a:p>
            <a:r>
              <a:rPr lang="en-US" dirty="0" smtClean="0"/>
              <a:t>Rejection or editing by a publisher is not a violation of a writer’s 1</a:t>
            </a:r>
            <a:r>
              <a:rPr lang="en-US" baseline="30000" dirty="0" smtClean="0"/>
              <a:t>st</a:t>
            </a:r>
            <a:r>
              <a:rPr lang="en-US" dirty="0" smtClean="0"/>
              <a:t> Amend.</a:t>
            </a:r>
            <a:r>
              <a:rPr lang="en-US" baseline="0" dirty="0" smtClean="0"/>
              <a:t> Rights. Web sites can decline specific ads, not a violation either. </a:t>
            </a:r>
            <a:endParaRPr lang="en-US" dirty="0" smtClean="0"/>
          </a:p>
          <a:p>
            <a:r>
              <a:rPr lang="en-US" dirty="0" smtClean="0"/>
              <a:t>- A good reference to the first amendment and to related decisions can be found in http://caselaw.lp.findlaw.com/data/constitution/amendment01/ </a:t>
            </a:r>
          </a:p>
          <a:p>
            <a:r>
              <a:rPr lang="en-US" dirty="0" smtClean="0"/>
              <a:t>- Trend</a:t>
            </a:r>
            <a:r>
              <a:rPr lang="en-US" baseline="0" dirty="0" smtClean="0"/>
              <a:t> has been increased protection of speech through various Supreme court decisions</a:t>
            </a:r>
          </a:p>
          <a:p>
            <a:r>
              <a:rPr lang="en-US" baseline="0" dirty="0" smtClean="0"/>
              <a:t>- Alien and Sedition Acts (passed in 1798) included various restrictions on speech. It was never tested by the Supreme Court, but Thomas Jefferson denounced them as unconstitutional, and voided the acts and pardoned those who were convicted.</a:t>
            </a:r>
          </a:p>
          <a:p>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 Internet</a:t>
            </a:r>
            <a:r>
              <a:rPr lang="en-US" b="0" baseline="0" dirty="0" smtClean="0"/>
              <a:t> brought extraordinary opportunities for increasing free expression of ideas, easy/inexpensive comm. Between people of different countries, and access to many voices and points of view all over the world. But freedom of speech has always been restricted to some degree in countries. We first examine principles of free speech in media such as print, broadcast, cc, and Internet.</a:t>
            </a:r>
            <a:endParaRPr lang="en-US" b="0" dirty="0" smtClean="0"/>
          </a:p>
          <a:p>
            <a:r>
              <a:rPr lang="en-US" dirty="0" smtClean="0"/>
              <a:t>- Though</a:t>
            </a:r>
            <a:r>
              <a:rPr lang="en-US" baseline="0" dirty="0" smtClean="0"/>
              <a:t> c</a:t>
            </a:r>
            <a:r>
              <a:rPr lang="en-US" dirty="0" smtClean="0"/>
              <a:t>omputer communication tech. might guarantee (P145)</a:t>
            </a:r>
            <a:r>
              <a:rPr lang="en-US" baseline="0" dirty="0" smtClean="0"/>
              <a:t> </a:t>
            </a:r>
            <a:r>
              <a:rPr lang="en-US" baseline="0" dirty="0" err="1" smtClean="0"/>
              <a:t>f.o.s</a:t>
            </a:r>
            <a:r>
              <a:rPr lang="en-US" baseline="0" dirty="0" smtClean="0"/>
              <a:t> and of the press, the guarantee is not certain. Radio, TV, cable, satellite. Telephone, movie, Internet did not exist when Constitution was written. It may should apply to each new media. But politically powerful people continue to restrict. </a:t>
            </a:r>
            <a:endParaRPr lang="en-US" dirty="0" smtClean="0"/>
          </a:p>
          <a:p>
            <a:r>
              <a:rPr lang="en-US" dirty="0" smtClean="0"/>
              <a:t>- We describe </a:t>
            </a:r>
            <a:r>
              <a:rPr lang="en-US" b="1" dirty="0" smtClean="0"/>
              <a:t>traditional 3-part framework for 1</a:t>
            </a:r>
            <a:r>
              <a:rPr lang="en-US" b="1" baseline="30000" dirty="0" smtClean="0"/>
              <a:t>st</a:t>
            </a:r>
            <a:r>
              <a:rPr lang="en-US" b="1" dirty="0" smtClean="0"/>
              <a:t> Amend protection </a:t>
            </a:r>
            <a:r>
              <a:rPr lang="en-US" dirty="0" smtClean="0"/>
              <a:t>and government regulation of comm. media.</a:t>
            </a:r>
            <a:r>
              <a:rPr lang="en-US" baseline="0" dirty="0" smtClean="0"/>
              <a:t> Modern Internet requires that the framework be updated.</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Phone,</a:t>
            </a:r>
            <a:r>
              <a:rPr lang="en-US" b="0" baseline="0" dirty="0" smtClean="0"/>
              <a:t> TV, movies, radio, cable, satellite, Internet did not exist when Constitution was written.</a:t>
            </a:r>
            <a:endParaRPr lang="en-US"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The 3 categories of media </a:t>
            </a:r>
            <a:r>
              <a:rPr lang="en-US" dirty="0" smtClean="0"/>
              <a:t>have different</a:t>
            </a:r>
            <a:r>
              <a:rPr lang="en-US" baseline="0" dirty="0" smtClean="0"/>
              <a:t> protection, with </a:t>
            </a:r>
            <a:r>
              <a:rPr lang="en-US" b="1" baseline="0" dirty="0" smtClean="0"/>
              <a:t>print media </a:t>
            </a:r>
            <a:r>
              <a:rPr lang="en-US" baseline="0" dirty="0" smtClean="0"/>
              <a:t>receiving the strongest protection, i.e., fewer government restrictions. </a:t>
            </a:r>
            <a:r>
              <a:rPr lang="en-US" b="1" baseline="0" dirty="0" smtClean="0"/>
              <a:t>Print media has the strongest protection</a:t>
            </a:r>
            <a:r>
              <a:rPr lang="en-US" baseline="0" dirty="0" smtClean="0"/>
              <a:t>, probably because other media did not exist at the time of the writing of the Constitution.</a:t>
            </a:r>
            <a:r>
              <a:rPr lang="en-US" dirty="0" smtClean="0"/>
              <a:t> </a:t>
            </a:r>
            <a:endParaRPr lang="en-US" baseline="0" dirty="0" smtClean="0"/>
          </a:p>
          <a:p>
            <a:pPr marL="234589" indent="-234589">
              <a:buFont typeface="+mj-lt"/>
              <a:buAutoNum type="arabicPeriod"/>
            </a:pPr>
            <a:r>
              <a:rPr lang="en-US" baseline="0" dirty="0" smtClean="0"/>
              <a:t>Government regulates both the structure of the </a:t>
            </a:r>
            <a:r>
              <a:rPr lang="en-US" b="1" baseline="0" dirty="0" smtClean="0"/>
              <a:t>broadcast industry </a:t>
            </a:r>
            <a:r>
              <a:rPr lang="en-US" baseline="0" dirty="0" smtClean="0"/>
              <a:t>and the content of programs.</a:t>
            </a:r>
          </a:p>
          <a:p>
            <a:pPr marL="234589" indent="-234589">
              <a:buFont typeface="+mj-lt"/>
              <a:buAutoNum type="arabicPeriod"/>
            </a:pPr>
            <a:r>
              <a:rPr lang="en-US" baseline="0" dirty="0" smtClean="0"/>
              <a:t>Cigarette ads, sexual material, banned words (see George Carlin). They are legal in magazines, but not radio/TV/electronic media (Fed. Comm. Comm.)</a:t>
            </a:r>
          </a:p>
          <a:p>
            <a:pPr marL="234589" indent="-234589">
              <a:buFont typeface="+mj-lt"/>
              <a:buAutoNum type="arabicPeriod"/>
            </a:pPr>
            <a:r>
              <a:rPr lang="en-US" baseline="0" dirty="0" smtClean="0"/>
              <a:t>Rationale for broadcast censorship is the scarcity of broadcast spectrum, difficulty to keep from children</a:t>
            </a:r>
          </a:p>
          <a:p>
            <a:pPr marL="234589" indent="-234589" defTabSz="938357">
              <a:defRPr/>
            </a:pPr>
            <a:r>
              <a:rPr lang="en-US" dirty="0" smtClean="0"/>
              <a:t>A </a:t>
            </a:r>
            <a:r>
              <a:rPr lang="en-US" b="1" dirty="0" smtClean="0"/>
              <a:t>common carrier</a:t>
            </a:r>
            <a:r>
              <a:rPr lang="en-US" dirty="0" smtClean="0"/>
              <a:t> provides</a:t>
            </a:r>
            <a:r>
              <a:rPr lang="en-US" baseline="0" dirty="0" smtClean="0"/>
              <a:t> a medium of </a:t>
            </a:r>
            <a:r>
              <a:rPr lang="en-US" baseline="0" dirty="0" err="1" smtClean="0"/>
              <a:t>comm</a:t>
            </a:r>
            <a:r>
              <a:rPr lang="en-US" baseline="0" dirty="0" smtClean="0"/>
              <a:t> (not content) and must make the svc available to everyone. An argument says they are a monopoly, the law prohibits cc from </a:t>
            </a:r>
            <a:r>
              <a:rPr lang="en-US" baseline="0" dirty="0" err="1" smtClean="0"/>
              <a:t>controling</a:t>
            </a:r>
            <a:r>
              <a:rPr lang="en-US" baseline="0" dirty="0" smtClean="0"/>
              <a:t> the content of materials. They can’t provide content or information svc either.</a:t>
            </a:r>
          </a:p>
          <a:p>
            <a:pPr marL="234589" indent="-234589" defTabSz="938357">
              <a:defRPr/>
            </a:pPr>
            <a:endParaRPr lang="en-US" baseline="0" dirty="0" smtClean="0"/>
          </a:p>
          <a:p>
            <a:r>
              <a:rPr lang="en-US" baseline="0" dirty="0" smtClean="0"/>
              <a:t>In general, there are more restrictions when the government controls the means of distribution</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8357">
              <a:defRPr/>
            </a:pPr>
            <a:r>
              <a:rPr lang="en-US" dirty="0" smtClean="0"/>
              <a:t>As</a:t>
            </a:r>
            <a:r>
              <a:rPr lang="en-US" baseline="0" dirty="0" smtClean="0"/>
              <a:t> new tech. blurred the technical boundaries between cable, phone, computer networks, and content providers, the law began to adapt. </a:t>
            </a:r>
            <a:r>
              <a:rPr lang="en-US" dirty="0" smtClean="0"/>
              <a:t>Telecommunications Act of 1996 was the first major change in related law in 62 years</a:t>
            </a:r>
          </a:p>
          <a:p>
            <a:r>
              <a:rPr lang="en-US" b="1" dirty="0" smtClean="0"/>
              <a:t>This Act significantly clarified the question of liability</a:t>
            </a:r>
            <a:r>
              <a:rPr lang="en-US" b="1" baseline="0" dirty="0" smtClean="0"/>
              <a:t> of ISPs and other online SPs for content posted by third parties such as members and subscribers.</a:t>
            </a:r>
          </a:p>
          <a:p>
            <a:endParaRPr lang="en-US" b="1" baseline="0" dirty="0" smtClean="0"/>
          </a:p>
          <a:p>
            <a:r>
              <a:rPr lang="en-US" b="1" baseline="0" dirty="0" smtClean="0"/>
              <a:t>Print publishers and broadcasters are legally liable for content they publish or broadcast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Supreme Court has developed principles and guidelines about protected expression.</a:t>
            </a:r>
            <a:endParaRPr lang="en-US" dirty="0" smtClean="0"/>
          </a:p>
          <a:p>
            <a:r>
              <a:rPr lang="en-US" dirty="0" smtClean="0"/>
              <a:t>Advertising considered “second class” speech. Though truthful ones are given</a:t>
            </a:r>
            <a:r>
              <a:rPr lang="en-US" baseline="0" dirty="0" smtClean="0"/>
              <a:t> free speech right protection.</a:t>
            </a:r>
            <a:endParaRPr lang="en-US" dirty="0" smtClean="0"/>
          </a:p>
          <a:p>
            <a:r>
              <a:rPr lang="en-US" dirty="0" smtClean="0"/>
              <a:t>“</a:t>
            </a:r>
            <a:r>
              <a:rPr lang="en-US" b="1" dirty="0" smtClean="0"/>
              <a:t>Chilling effect</a:t>
            </a:r>
            <a:r>
              <a:rPr lang="en-US" dirty="0" smtClean="0"/>
              <a:t>” laws are those laws that are general and vague</a:t>
            </a:r>
            <a:r>
              <a:rPr lang="en-US" baseline="0" dirty="0" smtClean="0"/>
              <a:t> and whose effect is to cause people to avoid legal speech and publication out of fear of prosecution</a:t>
            </a:r>
          </a:p>
          <a:p>
            <a:r>
              <a:rPr lang="en-US" b="1" baseline="0" dirty="0" smtClean="0"/>
              <a:t>Least restrictive means </a:t>
            </a:r>
            <a:r>
              <a:rPr lang="en-US" baseline="0" dirty="0" smtClean="0"/>
              <a:t>guideline lead to ruling that CDA was unconstitutional</a:t>
            </a:r>
          </a:p>
          <a:p>
            <a:endParaRPr lang="en-US" baseline="0" dirty="0" smtClean="0"/>
          </a:p>
          <a:p>
            <a:r>
              <a:rPr lang="en-US" dirty="0" smtClean="0"/>
              <a:t>Courts have developed principles for restrictions on rights of speech. For example, there are guidelines for content, viewpoint, and time, place or manner restrictions. There are also special</a:t>
            </a:r>
            <a:r>
              <a:rPr lang="en-US" baseline="0" dirty="0" smtClean="0"/>
              <a:t> exceptions (e.g., obscenity). Clear and present danger exemption (i.e., yelling “fire” in a theatre) applies to apolitical (meaning: neutral) speech.</a:t>
            </a:r>
          </a:p>
          <a:p>
            <a:r>
              <a:rPr lang="en-US" dirty="0" smtClean="0"/>
              <a:t>There are basic principles of decency, honesty, and fair play that every candidate and political committee in this state has a moral obligation to observe and uphold, in order that, after vigorously contested but fairly conducted campaigns, our citizens may exercise their constitutional rights to a free and untrammeled choice and the will of the people may be fully and clearly expressed on the issues. -- http://www.austincc.edu/gvtcr/Documents/BOT%20cfcp.pdf</a:t>
            </a:r>
          </a:p>
          <a:p>
            <a:r>
              <a:rPr lang="en-US" baseline="0" dirty="0" smtClean="0"/>
              <a:t>prior to the revocation, there was a chilling effect.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P149. What is offensive speech? What</a:t>
            </a:r>
            <a:r>
              <a:rPr lang="en-US" baseline="0" dirty="0" smtClean="0"/>
              <a:t> should the law prohibit or restrict on the Web? </a:t>
            </a:r>
          </a:p>
          <a:p>
            <a:r>
              <a:rPr lang="en-US" dirty="0" smtClean="0"/>
              <a:t>Different people have different views on this. Here</a:t>
            </a:r>
            <a:r>
              <a:rPr lang="en-US" baseline="0" dirty="0" smtClean="0"/>
              <a:t> are some examples people consider offensive</a:t>
            </a:r>
          </a:p>
          <a:p>
            <a:endParaRPr lang="en-US" dirty="0" smtClean="0"/>
          </a:p>
          <a:p>
            <a:r>
              <a:rPr lang="en-US" dirty="0" smtClean="0"/>
              <a:t>The</a:t>
            </a:r>
            <a:r>
              <a:rPr lang="en-US" baseline="0" dirty="0" smtClean="0"/>
              <a:t> emergency reporting issue is a restriction in China</a:t>
            </a:r>
          </a:p>
          <a:p>
            <a:r>
              <a:rPr lang="en-US" baseline="0" dirty="0" smtClean="0"/>
              <a:t>French law restricting recording or distributing videos depicting acts of violence (except by journalists)</a:t>
            </a:r>
          </a:p>
          <a:p>
            <a:endParaRPr lang="en-US" baseline="0" dirty="0" smtClean="0"/>
          </a:p>
          <a:p>
            <a:r>
              <a:rPr lang="en-US" b="1" baseline="0" dirty="0" smtClean="0"/>
              <a:t>Slur:</a:t>
            </a:r>
            <a:r>
              <a:rPr lang="en-US" baseline="0" dirty="0" smtClean="0"/>
              <a:t> a remark that insults or damages reputation</a:t>
            </a:r>
          </a:p>
          <a:p>
            <a:endParaRPr lang="en-US" baseline="0" dirty="0" smtClean="0"/>
          </a:p>
          <a:p>
            <a:r>
              <a:rPr lang="en-US" baseline="0" dirty="0" smtClean="0"/>
              <a:t>Controlling speech</a:t>
            </a:r>
          </a:p>
          <a:p>
            <a:pPr>
              <a:lnSpc>
                <a:spcPct val="90000"/>
              </a:lnSpc>
            </a:pPr>
            <a:r>
              <a:rPr lang="en-US" dirty="0" smtClean="0"/>
              <a:t>Offensive speech</a:t>
            </a:r>
          </a:p>
          <a:p>
            <a:pPr>
              <a:lnSpc>
                <a:spcPct val="90000"/>
              </a:lnSpc>
            </a:pPr>
            <a:r>
              <a:rPr lang="en-US" dirty="0" smtClean="0"/>
              <a:t>Censorship laws and alternative</a:t>
            </a:r>
          </a:p>
          <a:p>
            <a:pPr>
              <a:lnSpc>
                <a:spcPct val="90000"/>
              </a:lnSpc>
            </a:pPr>
            <a:r>
              <a:rPr lang="en-US" dirty="0" smtClean="0"/>
              <a:t>Child pornography and sexting </a:t>
            </a:r>
          </a:p>
          <a:p>
            <a:pPr>
              <a:lnSpc>
                <a:spcPct val="90000"/>
              </a:lnSpc>
            </a:pPr>
            <a:r>
              <a:rPr lang="en-US" dirty="0" smtClean="0"/>
              <a:t>Spam</a:t>
            </a:r>
          </a:p>
          <a:p>
            <a:endParaRPr lang="en-US"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914400" y="685800"/>
            <a:ext cx="7546975" cy="1143000"/>
          </a:xfrm>
        </p:spPr>
        <p:txBody>
          <a:bodyPr/>
          <a:lstStyle/>
          <a:p>
            <a:r>
              <a:rPr lang="en-US" sz="6000" dirty="0" smtClean="0"/>
              <a:t>Ch3 Freedom of Speech</a:t>
            </a:r>
            <a:endParaRPr lang="en-US" dirty="0" smtClean="0"/>
          </a:p>
        </p:txBody>
      </p:sp>
      <p:pic>
        <p:nvPicPr>
          <p:cNvPr id="5" name="Picture 4" descr="constitution_quill_pen.jpg"/>
          <p:cNvPicPr>
            <a:picLocks noChangeAspect="1"/>
          </p:cNvPicPr>
          <p:nvPr/>
        </p:nvPicPr>
        <p:blipFill>
          <a:blip r:embed="rId3" cstate="print"/>
          <a:stretch>
            <a:fillRect/>
          </a:stretch>
        </p:blipFill>
        <p:spPr>
          <a:xfrm>
            <a:off x="1524000" y="2590800"/>
            <a:ext cx="6007580" cy="33560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smtClean="0"/>
              <a:t>Obscenity</a:t>
            </a:r>
            <a:endParaRPr lang="en-US" dirty="0"/>
          </a:p>
        </p:txBody>
      </p:sp>
      <p:sp>
        <p:nvSpPr>
          <p:cNvPr id="46085" name="Rectangle 5"/>
          <p:cNvSpPr>
            <a:spLocks noGrp="1" noChangeArrowheads="1"/>
          </p:cNvSpPr>
          <p:nvPr>
            <p:ph idx="1"/>
          </p:nvPr>
        </p:nvSpPr>
        <p:spPr>
          <a:xfrm>
            <a:off x="457200" y="1295400"/>
            <a:ext cx="8178800" cy="4876800"/>
          </a:xfrm>
        </p:spPr>
        <p:txBody>
          <a:bodyPr/>
          <a:lstStyle/>
          <a:p>
            <a:pPr>
              <a:lnSpc>
                <a:spcPct val="90000"/>
              </a:lnSpc>
            </a:pPr>
            <a:r>
              <a:rPr lang="en-US" sz="3200" dirty="0" smtClean="0"/>
              <a:t>Supreme Court guidelines (1973) rule that obscenity </a:t>
            </a:r>
          </a:p>
          <a:p>
            <a:pPr lvl="1">
              <a:lnSpc>
                <a:spcPct val="90000"/>
              </a:lnSpc>
            </a:pPr>
            <a:r>
              <a:rPr lang="en-US" sz="2800" dirty="0" smtClean="0"/>
              <a:t>Depicts </a:t>
            </a:r>
            <a:r>
              <a:rPr lang="en-US" sz="2800" dirty="0"/>
              <a:t>a sexual act against state </a:t>
            </a:r>
            <a:r>
              <a:rPr lang="en-US" sz="2800" dirty="0" smtClean="0"/>
              <a:t>law,</a:t>
            </a:r>
            <a:endParaRPr lang="en-US" sz="2800" dirty="0"/>
          </a:p>
          <a:p>
            <a:pPr lvl="1">
              <a:lnSpc>
                <a:spcPct val="90000"/>
              </a:lnSpc>
            </a:pPr>
            <a:r>
              <a:rPr lang="en-US" sz="2800" dirty="0"/>
              <a:t>Depicts these acts in a patently offensive manner that appeals to prurient interest as judged by a reasonable person using </a:t>
            </a:r>
            <a:r>
              <a:rPr lang="en-US" sz="2800" u="sng" dirty="0"/>
              <a:t>community </a:t>
            </a:r>
            <a:r>
              <a:rPr lang="en-US" sz="2800" u="sng" dirty="0" smtClean="0"/>
              <a:t>standards, and</a:t>
            </a:r>
            <a:endParaRPr lang="en-US" sz="2800" u="sng" dirty="0"/>
          </a:p>
          <a:p>
            <a:pPr lvl="1">
              <a:lnSpc>
                <a:spcPct val="90000"/>
              </a:lnSpc>
            </a:pPr>
            <a:r>
              <a:rPr lang="en-US" sz="2800" dirty="0"/>
              <a:t>Lacks literary, artistic, social, political or scientific </a:t>
            </a:r>
            <a:r>
              <a:rPr lang="en-US" sz="2800" dirty="0" smtClean="0"/>
              <a:t>value</a:t>
            </a:r>
            <a:endParaRPr 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smtClean="0"/>
              <a:t>Obscenity</a:t>
            </a:r>
            <a:endParaRPr lang="en-US" dirty="0"/>
          </a:p>
        </p:txBody>
      </p:sp>
      <p:sp>
        <p:nvSpPr>
          <p:cNvPr id="46085" name="Rectangle 5"/>
          <p:cNvSpPr>
            <a:spLocks noGrp="1" noChangeArrowheads="1"/>
          </p:cNvSpPr>
          <p:nvPr>
            <p:ph idx="1"/>
          </p:nvPr>
        </p:nvSpPr>
        <p:spPr>
          <a:xfrm>
            <a:off x="457200" y="1295400"/>
            <a:ext cx="8178800" cy="4876800"/>
          </a:xfrm>
        </p:spPr>
        <p:txBody>
          <a:bodyPr/>
          <a:lstStyle/>
          <a:p>
            <a:pPr>
              <a:lnSpc>
                <a:spcPct val="90000"/>
              </a:lnSpc>
            </a:pPr>
            <a:r>
              <a:rPr lang="en-US" dirty="0"/>
              <a:t>Internet changes practicality of community standard principle – </a:t>
            </a:r>
            <a:r>
              <a:rPr lang="en-US" sz="2800" dirty="0" smtClean="0"/>
              <a:t>want to restrict the country to the standard of the most conservative community?</a:t>
            </a:r>
            <a:endParaRPr lang="en-US" dirty="0"/>
          </a:p>
          <a:p>
            <a:pPr>
              <a:lnSpc>
                <a:spcPct val="90000"/>
              </a:lnSpc>
              <a:buNone/>
            </a:pP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42" name="Rectangle 10"/>
          <p:cNvSpPr>
            <a:spLocks noGrp="1" noChangeArrowheads="1"/>
          </p:cNvSpPr>
          <p:nvPr>
            <p:ph type="title"/>
          </p:nvPr>
        </p:nvSpPr>
        <p:spPr/>
        <p:txBody>
          <a:bodyPr/>
          <a:lstStyle/>
          <a:p>
            <a:pPr>
              <a:lnSpc>
                <a:spcPct val="90000"/>
              </a:lnSpc>
            </a:pPr>
            <a:r>
              <a:rPr lang="en-US" dirty="0" smtClean="0">
                <a:solidFill>
                  <a:srgbClr val="000000"/>
                </a:solidFill>
              </a:rPr>
              <a:t>Communication Decency Act (CDA)</a:t>
            </a:r>
            <a:endParaRPr lang="en-US" dirty="0">
              <a:solidFill>
                <a:srgbClr val="000000"/>
              </a:solidFill>
            </a:endParaRPr>
          </a:p>
        </p:txBody>
      </p:sp>
      <p:sp>
        <p:nvSpPr>
          <p:cNvPr id="44043" name="Rectangle 11"/>
          <p:cNvSpPr>
            <a:spLocks noGrp="1" noChangeArrowheads="1"/>
          </p:cNvSpPr>
          <p:nvPr>
            <p:ph idx="1"/>
          </p:nvPr>
        </p:nvSpPr>
        <p:spPr>
          <a:xfrm>
            <a:off x="457200" y="1219200"/>
            <a:ext cx="8382000" cy="4610100"/>
          </a:xfrm>
        </p:spPr>
        <p:txBody>
          <a:bodyPr/>
          <a:lstStyle/>
          <a:p>
            <a:pPr>
              <a:lnSpc>
                <a:spcPct val="90000"/>
              </a:lnSpc>
            </a:pPr>
            <a:r>
              <a:rPr lang="en-US" dirty="0" smtClean="0"/>
              <a:t>Attempted to outlaw indecent communications by focusing on children</a:t>
            </a:r>
          </a:p>
          <a:p>
            <a:pPr lvl="1">
              <a:lnSpc>
                <a:spcPct val="90000"/>
              </a:lnSpc>
            </a:pPr>
            <a:r>
              <a:rPr lang="en-US" dirty="0" smtClean="0"/>
              <a:t>made it a crime to make available to anyone under 18 any communication that is obscene or indecent</a:t>
            </a:r>
          </a:p>
          <a:p>
            <a:pPr>
              <a:lnSpc>
                <a:spcPct val="90000"/>
              </a:lnSpc>
            </a:pPr>
            <a:r>
              <a:rPr lang="en-US" dirty="0" smtClean="0"/>
              <a:t>Found to be unconstitutional: (1997)</a:t>
            </a:r>
          </a:p>
          <a:p>
            <a:pPr lvl="1">
              <a:lnSpc>
                <a:spcPct val="90000"/>
              </a:lnSpc>
            </a:pPr>
            <a:r>
              <a:rPr lang="en-US" dirty="0" smtClean="0"/>
              <a:t>Too vague and broad, filtering is less </a:t>
            </a:r>
            <a:r>
              <a:rPr lang="en-US" dirty="0" smtClean="0"/>
              <a:t>restrictive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42" name="Rectangle 10"/>
          <p:cNvSpPr>
            <a:spLocks noGrp="1" noChangeArrowheads="1"/>
          </p:cNvSpPr>
          <p:nvPr>
            <p:ph type="title"/>
          </p:nvPr>
        </p:nvSpPr>
        <p:spPr/>
        <p:txBody>
          <a:bodyPr/>
          <a:lstStyle/>
          <a:p>
            <a:pPr>
              <a:lnSpc>
                <a:spcPct val="90000"/>
              </a:lnSpc>
            </a:pPr>
            <a:r>
              <a:rPr lang="en-US" dirty="0" smtClean="0">
                <a:solidFill>
                  <a:srgbClr val="000000"/>
                </a:solidFill>
              </a:rPr>
              <a:t>Communication Decency Act (CDA)</a:t>
            </a:r>
            <a:endParaRPr lang="en-US" dirty="0">
              <a:solidFill>
                <a:srgbClr val="000000"/>
              </a:solidFill>
            </a:endParaRPr>
          </a:p>
        </p:txBody>
      </p:sp>
      <p:sp>
        <p:nvSpPr>
          <p:cNvPr id="44043" name="Rectangle 11"/>
          <p:cNvSpPr>
            <a:spLocks noGrp="1" noChangeArrowheads="1"/>
          </p:cNvSpPr>
          <p:nvPr>
            <p:ph idx="1"/>
          </p:nvPr>
        </p:nvSpPr>
        <p:spPr>
          <a:xfrm>
            <a:off x="457200" y="1219200"/>
            <a:ext cx="8382000" cy="4610100"/>
          </a:xfrm>
        </p:spPr>
        <p:txBody>
          <a:bodyPr/>
          <a:lstStyle/>
          <a:p>
            <a:pPr>
              <a:lnSpc>
                <a:spcPct val="90000"/>
              </a:lnSpc>
            </a:pPr>
            <a:r>
              <a:rPr lang="en-US" dirty="0" smtClean="0"/>
              <a:t>More free speech guidelines</a:t>
            </a:r>
          </a:p>
          <a:p>
            <a:pPr lvl="1">
              <a:lnSpc>
                <a:spcPct val="90000"/>
              </a:lnSpc>
            </a:pPr>
            <a:r>
              <a:rPr lang="en-US" dirty="0" smtClean="0"/>
              <a:t>Solve speech problems by </a:t>
            </a:r>
            <a:r>
              <a:rPr lang="en-US" dirty="0" smtClean="0">
                <a:solidFill>
                  <a:srgbClr val="000000"/>
                </a:solidFill>
              </a:rPr>
              <a:t>least restrictive means</a:t>
            </a:r>
          </a:p>
          <a:p>
            <a:pPr lvl="1">
              <a:lnSpc>
                <a:spcPct val="90000"/>
              </a:lnSpc>
            </a:pPr>
            <a:r>
              <a:rPr lang="en-US" dirty="0" smtClean="0"/>
              <a:t>Do not reduce adults to reading only what fits children</a:t>
            </a:r>
          </a:p>
          <a:p>
            <a:pPr>
              <a:lnSpc>
                <a:spcPct val="90000"/>
              </a:lnSpc>
            </a:pPr>
            <a:r>
              <a:rPr lang="en-US" dirty="0" smtClean="0"/>
              <a:t>Court ruled that the Internet “deserves the highest protection from government intrusion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6" name="Rectangle 8"/>
          <p:cNvSpPr>
            <a:spLocks noGrp="1" noChangeArrowheads="1"/>
          </p:cNvSpPr>
          <p:nvPr>
            <p:ph type="title"/>
          </p:nvPr>
        </p:nvSpPr>
        <p:spPr/>
        <p:txBody>
          <a:bodyPr/>
          <a:lstStyle/>
          <a:p>
            <a:pPr>
              <a:lnSpc>
                <a:spcPct val="90000"/>
              </a:lnSpc>
            </a:pPr>
            <a:r>
              <a:rPr lang="en-US" dirty="0" smtClean="0">
                <a:solidFill>
                  <a:srgbClr val="000000"/>
                </a:solidFill>
              </a:rPr>
              <a:t>Child Online Protection Act (COPA)</a:t>
            </a:r>
            <a:endParaRPr lang="en-US" dirty="0">
              <a:solidFill>
                <a:srgbClr val="000000"/>
              </a:solidFill>
            </a:endParaRPr>
          </a:p>
        </p:txBody>
      </p:sp>
      <p:sp>
        <p:nvSpPr>
          <p:cNvPr id="48137" name="Rectangle 9"/>
          <p:cNvSpPr>
            <a:spLocks noGrp="1" noChangeArrowheads="1"/>
          </p:cNvSpPr>
          <p:nvPr>
            <p:ph idx="1"/>
          </p:nvPr>
        </p:nvSpPr>
        <p:spPr/>
        <p:txBody>
          <a:bodyPr/>
          <a:lstStyle/>
          <a:p>
            <a:pPr>
              <a:lnSpc>
                <a:spcPct val="90000"/>
              </a:lnSpc>
            </a:pPr>
            <a:r>
              <a:rPr lang="en-US" dirty="0" smtClean="0"/>
              <a:t>Another </a:t>
            </a:r>
            <a:r>
              <a:rPr lang="en-US" dirty="0" smtClean="0">
                <a:solidFill>
                  <a:srgbClr val="000000"/>
                </a:solidFill>
              </a:rPr>
              <a:t>Internet censorship law</a:t>
            </a:r>
          </a:p>
          <a:p>
            <a:pPr>
              <a:lnSpc>
                <a:spcPct val="90000"/>
              </a:lnSpc>
            </a:pPr>
            <a:r>
              <a:rPr lang="en-US" dirty="0" smtClean="0"/>
              <a:t>It would be a federal </a:t>
            </a:r>
            <a:r>
              <a:rPr lang="en-US" dirty="0"/>
              <a:t>crime for commercial web sites to make available to minors harmful material </a:t>
            </a:r>
            <a:r>
              <a:rPr lang="en-US" dirty="0" smtClean="0"/>
              <a:t>as judged by community standards (1998)</a:t>
            </a:r>
            <a:endParaRPr lang="en-US" dirty="0"/>
          </a:p>
          <a:p>
            <a:pPr>
              <a:lnSpc>
                <a:spcPct val="90000"/>
              </a:lnSpc>
            </a:pPr>
            <a:r>
              <a:rPr lang="en-US" dirty="0"/>
              <a:t>Found to be unconstitutional</a:t>
            </a:r>
            <a:r>
              <a:rPr lang="en-US" dirty="0" smtClean="0"/>
              <a:t>: (2000)</a:t>
            </a:r>
            <a:endParaRPr lang="en-US" dirty="0"/>
          </a:p>
          <a:p>
            <a:pPr lvl="1">
              <a:lnSpc>
                <a:spcPct val="90000"/>
              </a:lnSpc>
            </a:pPr>
            <a:r>
              <a:rPr lang="en-US" sz="2800" dirty="0" smtClean="0"/>
              <a:t>Community standard is too restrict</a:t>
            </a:r>
            <a:endParaRPr lang="en-US" sz="2800" dirty="0"/>
          </a:p>
          <a:p>
            <a:pPr lvl="1">
              <a:lnSpc>
                <a:spcPct val="90000"/>
              </a:lnSpc>
            </a:pPr>
            <a:r>
              <a:rPr lang="en-US" dirty="0"/>
              <a:t>R</a:t>
            </a:r>
            <a:r>
              <a:rPr lang="en-US" sz="2800" dirty="0" smtClean="0"/>
              <a:t>estricts access to lawful content for adults</a:t>
            </a:r>
          </a:p>
          <a:p>
            <a:pPr lvl="1">
              <a:lnSpc>
                <a:spcPct val="90000"/>
              </a:lnSpc>
            </a:pPr>
            <a:r>
              <a:rPr lang="en-US" sz="2800" dirty="0" smtClean="0"/>
              <a:t>Chilling effect </a:t>
            </a:r>
            <a:endParaRPr lang="en-US" sz="2800" dirty="0"/>
          </a:p>
          <a:p>
            <a:pPr>
              <a:lnSpc>
                <a:spcPct val="90000"/>
              </a:lnSpc>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pPr>
              <a:lnSpc>
                <a:spcPct val="90000"/>
              </a:lnSpc>
            </a:pPr>
            <a:r>
              <a:rPr lang="en-US" sz="4000" dirty="0" smtClean="0">
                <a:solidFill>
                  <a:srgbClr val="000000"/>
                </a:solidFill>
              </a:rPr>
              <a:t>Children's Internet Protection Act (CIPA)</a:t>
            </a:r>
            <a:endParaRPr lang="en-US" sz="4000" dirty="0">
              <a:solidFill>
                <a:srgbClr val="000000"/>
              </a:solidFill>
            </a:endParaRPr>
          </a:p>
        </p:txBody>
      </p:sp>
      <p:sp>
        <p:nvSpPr>
          <p:cNvPr id="60421" name="Rectangle 5"/>
          <p:cNvSpPr>
            <a:spLocks noGrp="1" noChangeArrowheads="1"/>
          </p:cNvSpPr>
          <p:nvPr>
            <p:ph idx="1"/>
          </p:nvPr>
        </p:nvSpPr>
        <p:spPr/>
        <p:txBody>
          <a:bodyPr/>
          <a:lstStyle/>
          <a:p>
            <a:pPr>
              <a:lnSpc>
                <a:spcPct val="90000"/>
              </a:lnSpc>
            </a:pPr>
            <a:r>
              <a:rPr lang="en-US" dirty="0" smtClean="0"/>
              <a:t>Enacted in 2000</a:t>
            </a:r>
          </a:p>
          <a:p>
            <a:pPr>
              <a:lnSpc>
                <a:spcPct val="90000"/>
              </a:lnSpc>
            </a:pPr>
            <a:r>
              <a:rPr lang="en-US" dirty="0" smtClean="0"/>
              <a:t>Requires </a:t>
            </a:r>
            <a:r>
              <a:rPr lang="en-US" dirty="0"/>
              <a:t>schools and libraries that participate in certain federal programs to install filtering </a:t>
            </a:r>
            <a:r>
              <a:rPr lang="en-US" dirty="0" smtClean="0"/>
              <a:t>software</a:t>
            </a:r>
            <a:r>
              <a:rPr lang="en-US" dirty="0" smtClean="0"/>
              <a:t>. Can </a:t>
            </a:r>
            <a:r>
              <a:rPr lang="en-US" dirty="0" smtClean="0"/>
              <a:t>disable the filter for adults.</a:t>
            </a:r>
            <a:endParaRPr lang="en-US" dirty="0"/>
          </a:p>
          <a:p>
            <a:pPr>
              <a:lnSpc>
                <a:spcPct val="90000"/>
              </a:lnSpc>
            </a:pPr>
            <a:r>
              <a:rPr lang="en-US" dirty="0"/>
              <a:t>Upheld in court</a:t>
            </a:r>
            <a:r>
              <a:rPr lang="en-US" dirty="0" smtClean="0"/>
              <a:t>: (2003)</a:t>
            </a:r>
            <a:endParaRPr lang="en-US" dirty="0"/>
          </a:p>
          <a:p>
            <a:pPr lvl="1">
              <a:lnSpc>
                <a:spcPct val="90000"/>
              </a:lnSpc>
            </a:pPr>
            <a:r>
              <a:rPr lang="en-US" sz="2800" dirty="0"/>
              <a:t>Does not violate First Amendment since it does not require the use of filters, </a:t>
            </a:r>
            <a:endParaRPr lang="en-US" sz="2800" dirty="0" smtClean="0"/>
          </a:p>
          <a:p>
            <a:pPr lvl="1">
              <a:lnSpc>
                <a:spcPct val="90000"/>
              </a:lnSpc>
            </a:pPr>
            <a:r>
              <a:rPr lang="en-US" dirty="0" smtClean="0"/>
              <a:t>Does not </a:t>
            </a:r>
            <a:r>
              <a:rPr lang="en-US" sz="2800" dirty="0" smtClean="0"/>
              <a:t>impose </a:t>
            </a:r>
            <a:r>
              <a:rPr lang="en-US" sz="2800" dirty="0"/>
              <a:t>jail or </a:t>
            </a:r>
            <a:r>
              <a:rPr lang="en-US" sz="2800" dirty="0" smtClean="0"/>
              <a:t>fines on people who provide content on the Internet,</a:t>
            </a:r>
            <a:endParaRPr lang="en-US" sz="2800" dirty="0"/>
          </a:p>
          <a:p>
            <a:pPr lvl="1">
              <a:lnSpc>
                <a:spcPct val="90000"/>
              </a:lnSpc>
            </a:pPr>
            <a:r>
              <a:rPr lang="en-US" sz="2800" dirty="0"/>
              <a:t>It sets a condition for receipt of certain federal funds</a:t>
            </a:r>
          </a:p>
          <a:p>
            <a:pPr>
              <a:lnSpc>
                <a:spcPct val="90000"/>
              </a:lnSpc>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sz="4000" dirty="0" smtClean="0"/>
              <a:t>Video Games &amp; Alternatives to Censorship</a:t>
            </a:r>
            <a:endParaRPr lang="en-US" sz="4000" dirty="0"/>
          </a:p>
        </p:txBody>
      </p:sp>
      <p:sp>
        <p:nvSpPr>
          <p:cNvPr id="50181" name="Rectangle 5"/>
          <p:cNvSpPr>
            <a:spLocks noGrp="1" noChangeArrowheads="1"/>
          </p:cNvSpPr>
          <p:nvPr>
            <p:ph idx="1"/>
          </p:nvPr>
        </p:nvSpPr>
        <p:spPr>
          <a:xfrm>
            <a:off x="457200" y="1600200"/>
            <a:ext cx="8178800" cy="4305300"/>
          </a:xfrm>
        </p:spPr>
        <p:txBody>
          <a:bodyPr/>
          <a:lstStyle/>
          <a:p>
            <a:pPr>
              <a:lnSpc>
                <a:spcPct val="90000"/>
              </a:lnSpc>
            </a:pPr>
            <a:r>
              <a:rPr lang="en-US" sz="2800" dirty="0" smtClean="0"/>
              <a:t>Violent video games for children</a:t>
            </a:r>
            <a:endParaRPr lang="en-US" sz="2800" dirty="0"/>
          </a:p>
          <a:p>
            <a:pPr lvl="1">
              <a:lnSpc>
                <a:spcPct val="90000"/>
              </a:lnSpc>
            </a:pPr>
            <a:r>
              <a:rPr lang="en-US" sz="2400" dirty="0" smtClean="0"/>
              <a:t>Are they more dangerous than other forms that a minor sees in books or other media?</a:t>
            </a:r>
          </a:p>
          <a:p>
            <a:pPr lvl="1">
              <a:lnSpc>
                <a:spcPct val="90000"/>
              </a:lnSpc>
            </a:pPr>
            <a:r>
              <a:rPr lang="en-US" sz="2400" dirty="0" smtClean="0"/>
              <a:t>In 2011, Supreme Court ruled that violence is common is classic fairy tales, etc. Disgust is not a valid basis for restricting expression. Research found that the impact was small and differed little from the impact of other media</a:t>
            </a:r>
          </a:p>
          <a:p>
            <a:pPr>
              <a:lnSpc>
                <a:spcPct val="90000"/>
              </a:lnSpc>
            </a:pPr>
            <a:r>
              <a:rPr lang="en-US" sz="2800" dirty="0" smtClean="0">
                <a:solidFill>
                  <a:srgbClr val="000000"/>
                </a:solidFill>
              </a:rPr>
              <a:t>Alternatives to censorship</a:t>
            </a:r>
          </a:p>
          <a:p>
            <a:pPr lvl="1">
              <a:lnSpc>
                <a:spcPct val="90000"/>
              </a:lnSpc>
            </a:pPr>
            <a:r>
              <a:rPr lang="en-US" sz="2400" dirty="0" smtClean="0"/>
              <a:t>Wireless carriers’ stricter </a:t>
            </a:r>
            <a:r>
              <a:rPr lang="en-US" sz="2400" dirty="0"/>
              <a:t>rules on </a:t>
            </a:r>
            <a:r>
              <a:rPr lang="en-US" sz="2400" dirty="0" smtClean="0"/>
              <a:t>decency</a:t>
            </a:r>
            <a:endParaRPr lang="en-US" sz="2400" dirty="0"/>
          </a:p>
          <a:p>
            <a:pPr lvl="1">
              <a:lnSpc>
                <a:spcPct val="90000"/>
              </a:lnSpc>
            </a:pPr>
            <a:r>
              <a:rPr lang="en-US" sz="2400" dirty="0"/>
              <a:t>Policies that expel subscribers who post illegal, offensive materials, e.g. child pornography</a:t>
            </a:r>
          </a:p>
          <a:p>
            <a:pPr lvl="1">
              <a:lnSpc>
                <a:spcPct val="90000"/>
              </a:lnSpc>
            </a:pPr>
            <a:r>
              <a:rPr lang="en-US" sz="2400" dirty="0" smtClean="0"/>
              <a:t>Video </a:t>
            </a:r>
            <a:r>
              <a:rPr lang="en-US" sz="2400" dirty="0"/>
              <a:t>rating of sex, profanity, and violence</a:t>
            </a:r>
          </a:p>
          <a:p>
            <a:pPr lvl="1">
              <a:lnSpc>
                <a:spcPct val="80000"/>
              </a:lnSpc>
            </a:pP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3741770"/>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Filtering Software</a:t>
            </a:r>
            <a:endParaRPr lang="en-US" dirty="0"/>
          </a:p>
        </p:txBody>
      </p:sp>
      <p:sp>
        <p:nvSpPr>
          <p:cNvPr id="3" name="Content Placeholder 2"/>
          <p:cNvSpPr>
            <a:spLocks noGrp="1"/>
          </p:cNvSpPr>
          <p:nvPr>
            <p:ph idx="1"/>
          </p:nvPr>
        </p:nvSpPr>
        <p:spPr>
          <a:xfrm>
            <a:off x="457200" y="1295400"/>
            <a:ext cx="8178800" cy="2514600"/>
          </a:xfrm>
        </p:spPr>
        <p:txBody>
          <a:bodyPr/>
          <a:lstStyle/>
          <a:p>
            <a:pPr>
              <a:lnSpc>
                <a:spcPct val="80000"/>
              </a:lnSpc>
            </a:pPr>
            <a:r>
              <a:rPr lang="en-US" dirty="0" smtClean="0"/>
              <a:t>A main alternative to censorship</a:t>
            </a:r>
          </a:p>
          <a:p>
            <a:pPr>
              <a:lnSpc>
                <a:spcPct val="80000"/>
              </a:lnSpc>
            </a:pPr>
            <a:r>
              <a:rPr lang="en-US" dirty="0" smtClean="0"/>
              <a:t>Blocks sites with specific words, phrases or images</a:t>
            </a:r>
          </a:p>
          <a:p>
            <a:pPr>
              <a:lnSpc>
                <a:spcPct val="80000"/>
              </a:lnSpc>
            </a:pPr>
            <a:r>
              <a:rPr lang="en-US" dirty="0" smtClean="0"/>
              <a:t>Parental control for sex and violence</a:t>
            </a:r>
          </a:p>
          <a:p>
            <a:pPr>
              <a:lnSpc>
                <a:spcPct val="80000"/>
              </a:lnSpc>
            </a:pPr>
            <a:r>
              <a:rPr lang="en-US" dirty="0" smtClean="0"/>
              <a:t>Updated frequently but may still screen out too much or too little</a:t>
            </a:r>
          </a:p>
          <a:p>
            <a:pPr>
              <a:lnSpc>
                <a:spcPct val="80000"/>
              </a:lnSpc>
            </a:pPr>
            <a:r>
              <a:rPr lang="en-US" dirty="0" smtClean="0"/>
              <a:t>Not possible to eliminate all errors</a:t>
            </a:r>
          </a:p>
          <a:p>
            <a:pPr>
              <a:lnSpc>
                <a:spcPct val="80000"/>
              </a:lnSpc>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smtClean="0"/>
              <a:t>Child Pornography and Sexting</a:t>
            </a:r>
            <a:endParaRPr lang="en-US" dirty="0"/>
          </a:p>
        </p:txBody>
      </p:sp>
      <p:sp>
        <p:nvSpPr>
          <p:cNvPr id="50181" name="Rectangle 5"/>
          <p:cNvSpPr>
            <a:spLocks noGrp="1" noChangeArrowheads="1"/>
          </p:cNvSpPr>
          <p:nvPr>
            <p:ph idx="1"/>
          </p:nvPr>
        </p:nvSpPr>
        <p:spPr/>
        <p:txBody>
          <a:bodyPr/>
          <a:lstStyle/>
          <a:p>
            <a:pPr>
              <a:lnSpc>
                <a:spcPct val="90000"/>
              </a:lnSpc>
            </a:pPr>
            <a:r>
              <a:rPr lang="en-US" sz="2800" dirty="0" smtClean="0"/>
              <a:t>Pictures or videos of actual minors (children under 18) </a:t>
            </a:r>
          </a:p>
          <a:p>
            <a:pPr>
              <a:lnSpc>
                <a:spcPct val="90000"/>
              </a:lnSpc>
            </a:pPr>
            <a:r>
              <a:rPr lang="en-US" sz="2800" dirty="0" smtClean="0"/>
              <a:t>Laws against creating, possessing, or distributing them</a:t>
            </a:r>
          </a:p>
          <a:p>
            <a:pPr lvl="1">
              <a:lnSpc>
                <a:spcPct val="90000"/>
              </a:lnSpc>
            </a:pPr>
            <a:r>
              <a:rPr lang="en-US" sz="2400" dirty="0" smtClean="0"/>
              <a:t>Mainly because its production is considered abuse of the actual children, and possessing them encourages </a:t>
            </a:r>
            <a:r>
              <a:rPr lang="en-US" sz="2400" dirty="0" smtClean="0"/>
              <a:t>production</a:t>
            </a:r>
          </a:p>
          <a:p>
            <a:pPr lvl="1">
              <a:lnSpc>
                <a:spcPct val="80000"/>
              </a:lnSpc>
            </a:pP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6695288"/>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smtClean="0"/>
              <a:t>Child Pornography and Sexting</a:t>
            </a:r>
            <a:endParaRPr lang="en-US" dirty="0"/>
          </a:p>
        </p:txBody>
      </p:sp>
      <p:sp>
        <p:nvSpPr>
          <p:cNvPr id="50181" name="Rectangle 5"/>
          <p:cNvSpPr>
            <a:spLocks noGrp="1" noChangeArrowheads="1"/>
          </p:cNvSpPr>
          <p:nvPr>
            <p:ph idx="1"/>
          </p:nvPr>
        </p:nvSpPr>
        <p:spPr/>
        <p:txBody>
          <a:bodyPr/>
          <a:lstStyle/>
          <a:p>
            <a:pPr>
              <a:lnSpc>
                <a:spcPct val="90000"/>
              </a:lnSpc>
              <a:spcBef>
                <a:spcPts val="1800"/>
              </a:spcBef>
            </a:pPr>
            <a:r>
              <a:rPr lang="en-US" sz="2800" dirty="0" err="1" smtClean="0">
                <a:solidFill>
                  <a:srgbClr val="000000"/>
                </a:solidFill>
              </a:rPr>
              <a:t>Sexting</a:t>
            </a:r>
            <a:r>
              <a:rPr lang="en-US" sz="2800" dirty="0" smtClean="0">
                <a:solidFill>
                  <a:srgbClr val="000000"/>
                </a:solidFill>
              </a:rPr>
              <a:t>: </a:t>
            </a:r>
            <a:r>
              <a:rPr lang="en-US" sz="2800" dirty="0" smtClean="0"/>
              <a:t>sending sexually suggestive or explicit text or photos, usually by cell phone or social media</a:t>
            </a:r>
          </a:p>
          <a:p>
            <a:pPr>
              <a:lnSpc>
                <a:spcPct val="90000"/>
              </a:lnSpc>
            </a:pPr>
            <a:r>
              <a:rPr lang="en-US" sz="2800" dirty="0" smtClean="0"/>
              <a:t>Reduce the penalties for children doing </a:t>
            </a:r>
            <a:r>
              <a:rPr lang="en-US" sz="2800" dirty="0" err="1" smtClean="0"/>
              <a:t>sexting</a:t>
            </a:r>
            <a:r>
              <a:rPr lang="en-US" sz="2800" dirty="0" smtClean="0"/>
              <a:t>?</a:t>
            </a:r>
          </a:p>
          <a:p>
            <a:pPr>
              <a:lnSpc>
                <a:spcPct val="90000"/>
              </a:lnSpc>
              <a:spcBef>
                <a:spcPts val="1800"/>
              </a:spcBef>
            </a:pPr>
            <a:r>
              <a:rPr lang="en-US" sz="2800" dirty="0" smtClean="0"/>
              <a:t>Child pornography laws need to be revised</a:t>
            </a:r>
          </a:p>
          <a:p>
            <a:pPr>
              <a:lnSpc>
                <a:spcPct val="90000"/>
              </a:lnSpc>
            </a:pPr>
            <a:r>
              <a:rPr lang="en-US" sz="2800" dirty="0" smtClean="0"/>
              <a:t>Also by education, parental involvement, school policies, and reasonable punishments</a:t>
            </a:r>
          </a:p>
          <a:p>
            <a:pPr lvl="1">
              <a:lnSpc>
                <a:spcPct val="80000"/>
              </a:lnSpc>
            </a:pP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669528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8" name="Rectangle 8"/>
          <p:cNvSpPr>
            <a:spLocks noGrp="1" noChangeArrowheads="1"/>
          </p:cNvSpPr>
          <p:nvPr>
            <p:ph type="title"/>
          </p:nvPr>
        </p:nvSpPr>
        <p:spPr/>
        <p:txBody>
          <a:bodyPr/>
          <a:lstStyle/>
          <a:p>
            <a:r>
              <a:rPr lang="en-US" dirty="0" smtClean="0"/>
              <a:t>Topics</a:t>
            </a:r>
            <a:endParaRPr lang="en-US" dirty="0"/>
          </a:p>
        </p:txBody>
      </p:sp>
      <p:sp>
        <p:nvSpPr>
          <p:cNvPr id="25609" name="Rectangle 9"/>
          <p:cNvSpPr>
            <a:spLocks noGrp="1" noChangeArrowheads="1"/>
          </p:cNvSpPr>
          <p:nvPr>
            <p:ph idx="1"/>
          </p:nvPr>
        </p:nvSpPr>
        <p:spPr>
          <a:xfrm>
            <a:off x="609600" y="1447800"/>
            <a:ext cx="8026400" cy="4038600"/>
          </a:xfrm>
        </p:spPr>
        <p:txBody>
          <a:bodyPr/>
          <a:lstStyle/>
          <a:p>
            <a:pPr>
              <a:lnSpc>
                <a:spcPct val="90000"/>
              </a:lnSpc>
            </a:pPr>
            <a:r>
              <a:rPr lang="en-US" dirty="0"/>
              <a:t>Changing Communication Paradigms</a:t>
            </a:r>
          </a:p>
          <a:p>
            <a:pPr>
              <a:lnSpc>
                <a:spcPct val="90000"/>
              </a:lnSpc>
            </a:pPr>
            <a:r>
              <a:rPr lang="en-US" dirty="0"/>
              <a:t>Controlling </a:t>
            </a:r>
            <a:r>
              <a:rPr lang="en-US" dirty="0" smtClean="0"/>
              <a:t>Speech</a:t>
            </a:r>
            <a:endParaRPr lang="en-US" dirty="0"/>
          </a:p>
          <a:p>
            <a:pPr>
              <a:lnSpc>
                <a:spcPct val="90000"/>
              </a:lnSpc>
            </a:pPr>
            <a:r>
              <a:rPr lang="en-US" dirty="0" smtClean="0"/>
              <a:t>Posting, Selling, and Leaking Sensitive Material</a:t>
            </a:r>
            <a:endParaRPr lang="en-US" dirty="0"/>
          </a:p>
          <a:p>
            <a:pPr>
              <a:lnSpc>
                <a:spcPct val="90000"/>
              </a:lnSpc>
            </a:pPr>
            <a:r>
              <a:rPr lang="en-US" dirty="0" smtClean="0"/>
              <a:t>Anonymity</a:t>
            </a:r>
          </a:p>
          <a:p>
            <a:pPr>
              <a:lnSpc>
                <a:spcPct val="90000"/>
              </a:lnSpc>
            </a:pPr>
            <a:r>
              <a:rPr lang="en-US" dirty="0" smtClean="0"/>
              <a:t>The </a:t>
            </a:r>
            <a:r>
              <a:rPr lang="en-US" dirty="0"/>
              <a:t>Global </a:t>
            </a:r>
            <a:r>
              <a:rPr lang="en-US" dirty="0" smtClean="0"/>
              <a:t>Net: Censorship and Political Freedom</a:t>
            </a:r>
            <a:endParaRPr lang="en-US" dirty="0"/>
          </a:p>
          <a:p>
            <a:pPr>
              <a:lnSpc>
                <a:spcPct val="90000"/>
              </a:lnSpc>
            </a:pPr>
            <a:r>
              <a:rPr lang="en-US" dirty="0" smtClean="0"/>
              <a:t>Net Neutrality Regulations or the Market?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smtClean="0"/>
              <a:t>Spam</a:t>
            </a:r>
            <a:endParaRPr lang="en-US" dirty="0"/>
          </a:p>
        </p:txBody>
      </p:sp>
      <p:sp>
        <p:nvSpPr>
          <p:cNvPr id="50181" name="Rectangle 5"/>
          <p:cNvSpPr>
            <a:spLocks noGrp="1" noChangeArrowheads="1"/>
          </p:cNvSpPr>
          <p:nvPr>
            <p:ph idx="1"/>
          </p:nvPr>
        </p:nvSpPr>
        <p:spPr>
          <a:xfrm>
            <a:off x="457200" y="1371600"/>
            <a:ext cx="8229600" cy="4754563"/>
          </a:xfrm>
        </p:spPr>
        <p:txBody>
          <a:bodyPr/>
          <a:lstStyle/>
          <a:p>
            <a:pPr>
              <a:lnSpc>
                <a:spcPct val="90000"/>
              </a:lnSpc>
            </a:pPr>
            <a:r>
              <a:rPr lang="en-US" sz="2800" dirty="0" smtClean="0"/>
              <a:t>Unsolicited bulk email, text, tweets, calls, </a:t>
            </a:r>
            <a:r>
              <a:rPr lang="en-US" sz="2800" dirty="0" err="1" smtClean="0"/>
              <a:t>etc</a:t>
            </a:r>
            <a:endParaRPr lang="en-US" sz="2800" dirty="0" smtClean="0"/>
          </a:p>
          <a:p>
            <a:pPr>
              <a:lnSpc>
                <a:spcPct val="90000"/>
              </a:lnSpc>
            </a:pPr>
            <a:r>
              <a:rPr lang="en-US" sz="2800" dirty="0" smtClean="0"/>
              <a:t>Free </a:t>
            </a:r>
            <a:r>
              <a:rPr lang="en-US" sz="2800" dirty="0"/>
              <a:t>speech issues</a:t>
            </a:r>
          </a:p>
          <a:p>
            <a:pPr lvl="1">
              <a:lnSpc>
                <a:spcPct val="90000"/>
              </a:lnSpc>
            </a:pPr>
            <a:r>
              <a:rPr lang="en-US" sz="2400" dirty="0"/>
              <a:t>Spam imposes a cost on others not protected by free speech</a:t>
            </a:r>
          </a:p>
          <a:p>
            <a:pPr lvl="1">
              <a:lnSpc>
                <a:spcPct val="90000"/>
              </a:lnSpc>
            </a:pPr>
            <a:r>
              <a:rPr lang="en-US" sz="2400" dirty="0"/>
              <a:t>Spam filters do not violate free speech (free speech does not require anyone to listen</a:t>
            </a:r>
            <a:r>
              <a:rPr lang="en-US" sz="2400" dirty="0" smtClean="0"/>
              <a:t>)</a:t>
            </a:r>
          </a:p>
          <a:p>
            <a:pPr>
              <a:lnSpc>
                <a:spcPct val="90000"/>
              </a:lnSpc>
            </a:pPr>
            <a:r>
              <a:rPr lang="en-US" sz="2800" dirty="0" smtClean="0"/>
              <a:t>Anti-spam Laws</a:t>
            </a:r>
          </a:p>
          <a:p>
            <a:pPr lvl="1">
              <a:lnSpc>
                <a:spcPct val="90000"/>
              </a:lnSpc>
            </a:pPr>
            <a:r>
              <a:rPr lang="en-US" sz="2400" dirty="0" smtClean="0"/>
              <a:t>Controlling the Assault of Non-Solicited Pornography and Marketing Act (CAN-SPAM Act), federal, 2004</a:t>
            </a:r>
          </a:p>
          <a:p>
            <a:pPr lvl="1">
              <a:lnSpc>
                <a:spcPct val="90000"/>
              </a:lnSpc>
            </a:pPr>
            <a:r>
              <a:rPr lang="en-US" sz="2400" dirty="0" smtClean="0"/>
              <a:t>Targets commercial spam. Require valid headers, id info. etc.</a:t>
            </a:r>
          </a:p>
          <a:p>
            <a:pPr lvl="1">
              <a:lnSpc>
                <a:spcPct val="90000"/>
              </a:lnSpc>
            </a:pPr>
            <a:r>
              <a:rPr lang="en-US" sz="2400" dirty="0" smtClean="0"/>
              <a:t>Criticized for not banning all spam, legitimized commercial spam </a:t>
            </a:r>
          </a:p>
          <a:p>
            <a:pPr lvl="1">
              <a:lnSpc>
                <a:spcPct val="80000"/>
              </a:lnSpc>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 U.S. Constitution</a:t>
            </a:r>
            <a:endParaRPr lang="en-US" dirty="0"/>
          </a:p>
        </p:txBody>
      </p:sp>
      <p:sp>
        <p:nvSpPr>
          <p:cNvPr id="3" name="Content Placeholder 2"/>
          <p:cNvSpPr>
            <a:spLocks noGrp="1"/>
          </p:cNvSpPr>
          <p:nvPr>
            <p:ph idx="1"/>
          </p:nvPr>
        </p:nvSpPr>
        <p:spPr>
          <a:xfrm>
            <a:off x="381000" y="1371600"/>
            <a:ext cx="8255000" cy="4533900"/>
          </a:xfrm>
        </p:spPr>
        <p:txBody>
          <a:bodyPr/>
          <a:lstStyle/>
          <a:p>
            <a:r>
              <a:rPr lang="en-US" dirty="0" smtClean="0">
                <a:solidFill>
                  <a:srgbClr val="000000"/>
                </a:solidFill>
              </a:rPr>
              <a:t>“Congress shall make no law</a:t>
            </a:r>
            <a:r>
              <a:rPr lang="en-US" dirty="0" smtClean="0">
                <a:solidFill>
                  <a:srgbClr val="FF0000"/>
                </a:solidFill>
              </a:rPr>
              <a:t> </a:t>
            </a:r>
          </a:p>
          <a:p>
            <a:pPr lvl="1"/>
            <a:r>
              <a:rPr lang="en-US" dirty="0" smtClean="0"/>
              <a:t>respecting an establishment of religion, or prohibiting the free exercise thereof; or </a:t>
            </a:r>
          </a:p>
          <a:p>
            <a:pPr lvl="1"/>
            <a:r>
              <a:rPr lang="en-US" dirty="0" smtClean="0">
                <a:solidFill>
                  <a:srgbClr val="000000"/>
                </a:solidFill>
              </a:rPr>
              <a:t>abridging the freedom of speech, or of the press; </a:t>
            </a:r>
            <a:r>
              <a:rPr lang="en-US" dirty="0" smtClean="0"/>
              <a:t>or </a:t>
            </a:r>
          </a:p>
          <a:p>
            <a:pPr lvl="1"/>
            <a:r>
              <a:rPr lang="en-US" dirty="0" smtClean="0"/>
              <a:t>the right of the people peaceably to assemble, and to petition the Government for a redress of grievances.</a:t>
            </a:r>
            <a:r>
              <a:rPr lang="en-US" dirty="0" smtClean="0"/>
              <a:t>”</a:t>
            </a: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 U.S. Constitution</a:t>
            </a:r>
            <a:endParaRPr lang="en-US" dirty="0"/>
          </a:p>
        </p:txBody>
      </p:sp>
      <p:sp>
        <p:nvSpPr>
          <p:cNvPr id="3" name="Content Placeholder 2"/>
          <p:cNvSpPr>
            <a:spLocks noGrp="1"/>
          </p:cNvSpPr>
          <p:nvPr>
            <p:ph idx="1"/>
          </p:nvPr>
        </p:nvSpPr>
        <p:spPr>
          <a:xfrm>
            <a:off x="381000" y="1371600"/>
            <a:ext cx="8255000" cy="4533900"/>
          </a:xfrm>
        </p:spPr>
        <p:txBody>
          <a:bodyPr/>
          <a:lstStyle/>
          <a:p>
            <a:pPr>
              <a:spcBef>
                <a:spcPts val="1200"/>
              </a:spcBef>
            </a:pPr>
            <a:r>
              <a:rPr lang="en-US" sz="2400" dirty="0" smtClean="0"/>
              <a:t>A restriction on the power of government</a:t>
            </a:r>
          </a:p>
          <a:p>
            <a:r>
              <a:rPr lang="en-US" sz="2400" dirty="0" smtClean="0"/>
              <a:t>Criticism of the government and distasteful ideas are generally permitted</a:t>
            </a:r>
          </a:p>
          <a:p>
            <a:pPr>
              <a:buNone/>
            </a:pP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Communications Media</a:t>
            </a:r>
            <a:endParaRPr lang="en-US" dirty="0"/>
          </a:p>
        </p:txBody>
      </p:sp>
      <p:sp>
        <p:nvSpPr>
          <p:cNvPr id="3" name="Content Placeholder 2"/>
          <p:cNvSpPr>
            <a:spLocks noGrp="1"/>
          </p:cNvSpPr>
          <p:nvPr>
            <p:ph idx="1"/>
          </p:nvPr>
        </p:nvSpPr>
        <p:spPr/>
        <p:txBody>
          <a:bodyPr/>
          <a:lstStyle/>
          <a:p>
            <a:r>
              <a:rPr lang="en-US" dirty="0" smtClean="0"/>
              <a:t>New means of publication (e.g., web pages, blogs)</a:t>
            </a:r>
          </a:p>
          <a:p>
            <a:pPr lvl="1"/>
            <a:r>
              <a:rPr lang="en-US" dirty="0" smtClean="0"/>
              <a:t>No editors or publishers</a:t>
            </a:r>
          </a:p>
          <a:p>
            <a:r>
              <a:rPr lang="en-US" dirty="0" smtClean="0"/>
              <a:t>Should First Amendment apply to each new means?</a:t>
            </a:r>
          </a:p>
          <a:p>
            <a:r>
              <a:rPr lang="en-US" dirty="0" smtClean="0"/>
              <a:t>Attempts to restrict Freedom of Speech flourish with new technologies – each viewed by government as threatening at first, therefore a target of censorship</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3-Part Framework for Protection</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762000" y="1524000"/>
            <a:ext cx="2424140" cy="207264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553200" y="1371600"/>
            <a:ext cx="1387061" cy="1709057"/>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2743200" y="4419600"/>
            <a:ext cx="1724025" cy="1720507"/>
          </a:xfrm>
          <a:prstGeom prst="rect">
            <a:avLst/>
          </a:prstGeom>
          <a:noFill/>
          <a:ln w="9525">
            <a:noFill/>
            <a:miter lim="800000"/>
            <a:headEnd/>
            <a:tailEnd/>
          </a:ln>
        </p:spPr>
      </p:pic>
      <p:sp>
        <p:nvSpPr>
          <p:cNvPr id="9" name="TextBox 8"/>
          <p:cNvSpPr txBox="1"/>
          <p:nvPr/>
        </p:nvSpPr>
        <p:spPr>
          <a:xfrm>
            <a:off x="838200" y="3581400"/>
            <a:ext cx="2514600" cy="523220"/>
          </a:xfrm>
          <a:prstGeom prst="rect">
            <a:avLst/>
          </a:prstGeom>
          <a:noFill/>
        </p:spPr>
        <p:txBody>
          <a:bodyPr wrap="square" rtlCol="0">
            <a:spAutoFit/>
          </a:bodyPr>
          <a:lstStyle/>
          <a:p>
            <a:r>
              <a:rPr lang="en-US" dirty="0" smtClean="0"/>
              <a:t>Print media</a:t>
            </a:r>
            <a:endParaRPr lang="en-US" dirty="0"/>
          </a:p>
        </p:txBody>
      </p:sp>
      <p:sp>
        <p:nvSpPr>
          <p:cNvPr id="10" name="TextBox 9"/>
          <p:cNvSpPr txBox="1"/>
          <p:nvPr/>
        </p:nvSpPr>
        <p:spPr>
          <a:xfrm>
            <a:off x="6096000" y="3276600"/>
            <a:ext cx="2209800" cy="954107"/>
          </a:xfrm>
          <a:prstGeom prst="rect">
            <a:avLst/>
          </a:prstGeom>
          <a:noFill/>
        </p:spPr>
        <p:txBody>
          <a:bodyPr wrap="square" rtlCol="0">
            <a:spAutoFit/>
          </a:bodyPr>
          <a:lstStyle/>
          <a:p>
            <a:r>
              <a:rPr lang="en-US" dirty="0" smtClean="0"/>
              <a:t>Broadcast (</a:t>
            </a:r>
            <a:r>
              <a:rPr lang="en-US" dirty="0" err="1" smtClean="0"/>
              <a:t>tv,radio</a:t>
            </a:r>
            <a:r>
              <a:rPr lang="en-US" dirty="0" smtClean="0"/>
              <a:t>)</a:t>
            </a:r>
            <a:endParaRPr lang="en-US" dirty="0"/>
          </a:p>
        </p:txBody>
      </p:sp>
      <p:sp>
        <p:nvSpPr>
          <p:cNvPr id="11" name="TextBox 10"/>
          <p:cNvSpPr txBox="1"/>
          <p:nvPr/>
        </p:nvSpPr>
        <p:spPr>
          <a:xfrm>
            <a:off x="4648200" y="5029200"/>
            <a:ext cx="3429000" cy="954107"/>
          </a:xfrm>
          <a:prstGeom prst="rect">
            <a:avLst/>
          </a:prstGeom>
          <a:noFill/>
        </p:spPr>
        <p:txBody>
          <a:bodyPr wrap="square" rtlCol="0">
            <a:spAutoFit/>
          </a:bodyPr>
          <a:lstStyle/>
          <a:p>
            <a:r>
              <a:rPr lang="en-US" dirty="0" smtClean="0"/>
              <a:t>Common carriers</a:t>
            </a:r>
          </a:p>
          <a:p>
            <a:r>
              <a:rPr lang="en-US" dirty="0" smtClean="0"/>
              <a:t>(phone, postal svc)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90" name="Rectangle 6"/>
          <p:cNvSpPr>
            <a:spLocks noGrp="1" noChangeArrowheads="1"/>
          </p:cNvSpPr>
          <p:nvPr>
            <p:ph type="title"/>
          </p:nvPr>
        </p:nvSpPr>
        <p:spPr/>
        <p:txBody>
          <a:bodyPr/>
          <a:lstStyle/>
          <a:p>
            <a:r>
              <a:rPr lang="en-US" dirty="0" smtClean="0"/>
              <a:t>Telecommunication Act of 1996</a:t>
            </a:r>
            <a:endParaRPr lang="en-US" dirty="0"/>
          </a:p>
        </p:txBody>
      </p:sp>
      <p:sp>
        <p:nvSpPr>
          <p:cNvPr id="41991" name="Rectangle 7"/>
          <p:cNvSpPr>
            <a:spLocks noGrp="1" noChangeArrowheads="1"/>
          </p:cNvSpPr>
          <p:nvPr>
            <p:ph idx="1"/>
          </p:nvPr>
        </p:nvSpPr>
        <p:spPr>
          <a:xfrm>
            <a:off x="457200" y="1371600"/>
            <a:ext cx="8229600" cy="4754563"/>
          </a:xfrm>
        </p:spPr>
        <p:txBody>
          <a:bodyPr/>
          <a:lstStyle/>
          <a:p>
            <a:r>
              <a:rPr lang="en-US" sz="2800" dirty="0" smtClean="0"/>
              <a:t>Major overhaul of telecommunications law</a:t>
            </a:r>
          </a:p>
          <a:p>
            <a:r>
              <a:rPr lang="en-US" sz="2800" dirty="0" smtClean="0"/>
              <a:t>Changed regulatory structure, removed artificial legal divisions of service areas and restrictions on telephone companies’ services</a:t>
            </a:r>
          </a:p>
          <a:p>
            <a:r>
              <a:rPr lang="en-US" sz="2800" dirty="0" smtClean="0">
                <a:solidFill>
                  <a:srgbClr val="000000"/>
                </a:solidFill>
              </a:rPr>
              <a:t>“No </a:t>
            </a:r>
            <a:r>
              <a:rPr lang="en-US" sz="2800" dirty="0">
                <a:solidFill>
                  <a:srgbClr val="000000"/>
                </a:solidFill>
              </a:rPr>
              <a:t>provider or user of interactive computer service shall be treated as a publisher of any information  provided by another </a:t>
            </a:r>
            <a:r>
              <a:rPr lang="en-US" sz="2800" dirty="0" smtClean="0">
                <a:solidFill>
                  <a:srgbClr val="000000"/>
                </a:solidFill>
              </a:rPr>
              <a:t>information </a:t>
            </a:r>
            <a:r>
              <a:rPr lang="en-US" sz="2800" dirty="0">
                <a:solidFill>
                  <a:srgbClr val="000000"/>
                </a:solidFill>
              </a:rPr>
              <a:t>content </a:t>
            </a:r>
            <a:r>
              <a:rPr lang="en-US" sz="2800" dirty="0" smtClean="0">
                <a:solidFill>
                  <a:srgbClr val="000000"/>
                </a:solidFill>
              </a:rPr>
              <a:t>provider”</a:t>
            </a:r>
          </a:p>
          <a:p>
            <a:r>
              <a:rPr lang="en-US" sz="2800" dirty="0" smtClean="0"/>
              <a:t>Title V of the Act is Communications Decency Act (CDA) outlines regulations concerning obscene materials</a:t>
            </a:r>
          </a:p>
          <a:p>
            <a:pPr lvl="1"/>
            <a:r>
              <a:rPr lang="en-US" sz="2400" dirty="0" smtClean="0"/>
              <a:t>First major Internet censorship law.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t>Free-Speech Principles</a:t>
            </a:r>
            <a:endParaRPr lang="en-US" sz="4000" dirty="0"/>
          </a:p>
        </p:txBody>
      </p:sp>
      <p:sp>
        <p:nvSpPr>
          <p:cNvPr id="54275" name="Rectangle 3"/>
          <p:cNvSpPr>
            <a:spLocks noGrp="1" noChangeArrowheads="1"/>
          </p:cNvSpPr>
          <p:nvPr>
            <p:ph idx="1"/>
          </p:nvPr>
        </p:nvSpPr>
        <p:spPr>
          <a:xfrm>
            <a:off x="457200" y="1295400"/>
            <a:ext cx="8178800" cy="5257800"/>
          </a:xfrm>
        </p:spPr>
        <p:txBody>
          <a:bodyPr/>
          <a:lstStyle/>
          <a:p>
            <a:r>
              <a:rPr lang="en-US" sz="2800" dirty="0" smtClean="0">
                <a:solidFill>
                  <a:srgbClr val="000000"/>
                </a:solidFill>
              </a:rPr>
              <a:t>Supreme </a:t>
            </a:r>
            <a:r>
              <a:rPr lang="en-US" sz="2800" dirty="0">
                <a:solidFill>
                  <a:srgbClr val="000000"/>
                </a:solidFill>
              </a:rPr>
              <a:t>Court principles and guidelines</a:t>
            </a:r>
          </a:p>
          <a:p>
            <a:pPr lvl="1"/>
            <a:r>
              <a:rPr lang="en-US" dirty="0"/>
              <a:t>Laws must not chill expression of legal speech</a:t>
            </a:r>
          </a:p>
          <a:p>
            <a:pPr lvl="2"/>
            <a:r>
              <a:rPr lang="en-US" dirty="0" smtClean="0">
                <a:solidFill>
                  <a:srgbClr val="000000"/>
                </a:solidFill>
              </a:rPr>
              <a:t>“</a:t>
            </a:r>
            <a:r>
              <a:rPr lang="en-US" dirty="0">
                <a:solidFill>
                  <a:srgbClr val="000000"/>
                </a:solidFill>
              </a:rPr>
              <a:t>Chilling effect” laws</a:t>
            </a:r>
            <a:r>
              <a:rPr lang="en-US" dirty="0">
                <a:solidFill>
                  <a:srgbClr val="FF0000"/>
                </a:solidFill>
              </a:rPr>
              <a:t> </a:t>
            </a:r>
            <a:r>
              <a:rPr lang="en-US" dirty="0"/>
              <a:t>are generally unconstitutional</a:t>
            </a:r>
          </a:p>
          <a:p>
            <a:pPr lvl="1"/>
            <a:r>
              <a:rPr lang="en-US" dirty="0" smtClean="0"/>
              <a:t>Distinguish </a:t>
            </a:r>
            <a:r>
              <a:rPr lang="en-US" dirty="0"/>
              <a:t>speech from </a:t>
            </a:r>
            <a:r>
              <a:rPr lang="en-US" dirty="0" smtClean="0"/>
              <a:t>action. Advocating </a:t>
            </a:r>
            <a:r>
              <a:rPr lang="en-US" sz="2800" dirty="0"/>
              <a:t>illegal acts is </a:t>
            </a:r>
            <a:r>
              <a:rPr lang="en-US" sz="2800" dirty="0" smtClean="0"/>
              <a:t>usually legal </a:t>
            </a:r>
            <a:endParaRPr lang="en-US" sz="2800" dirty="0"/>
          </a:p>
          <a:p>
            <a:pPr lvl="1"/>
            <a:r>
              <a:rPr lang="en-US" sz="2800" dirty="0"/>
              <a:t>Does not protect libel and direct, specific threats</a:t>
            </a:r>
          </a:p>
          <a:p>
            <a:pPr lvl="1"/>
            <a:r>
              <a:rPr lang="en-US" sz="2800" dirty="0"/>
              <a:t>Inciting </a:t>
            </a:r>
            <a:r>
              <a:rPr lang="en-US" sz="2800" dirty="0" smtClean="0"/>
              <a:t>violence, in certain circumstances, is </a:t>
            </a:r>
            <a:r>
              <a:rPr lang="en-US" sz="2800" dirty="0"/>
              <a:t>illegal</a:t>
            </a:r>
          </a:p>
          <a:p>
            <a:pPr lvl="1"/>
            <a:r>
              <a:rPr lang="en-US" sz="2800" dirty="0" smtClean="0"/>
              <a:t>Allow </a:t>
            </a:r>
            <a:r>
              <a:rPr lang="en-US" sz="2800" dirty="0"/>
              <a:t>some restrictions on </a:t>
            </a:r>
            <a:r>
              <a:rPr lang="en-US" sz="2800" dirty="0" smtClean="0"/>
              <a:t>advertising*</a:t>
            </a:r>
            <a:endParaRPr lang="en-US" sz="2800" dirty="0"/>
          </a:p>
          <a:p>
            <a:pPr lvl="1"/>
            <a:r>
              <a:rPr lang="en-US" sz="2800" dirty="0"/>
              <a:t>Protect anonymous </a:t>
            </a:r>
            <a:r>
              <a:rPr lang="en-US" sz="2800" dirty="0" smtClean="0"/>
              <a:t>speech*</a:t>
            </a:r>
          </a:p>
          <a:p>
            <a:pPr>
              <a:buFontTx/>
              <a:buNone/>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Offensive Speech?</a:t>
            </a:r>
            <a:endParaRPr lang="en-US" dirty="0"/>
          </a:p>
        </p:txBody>
      </p:sp>
      <p:sp>
        <p:nvSpPr>
          <p:cNvPr id="3" name="Content Placeholder 2"/>
          <p:cNvSpPr>
            <a:spLocks noGrp="1"/>
          </p:cNvSpPr>
          <p:nvPr>
            <p:ph idx="1"/>
          </p:nvPr>
        </p:nvSpPr>
        <p:spPr>
          <a:xfrm>
            <a:off x="457200" y="1219200"/>
            <a:ext cx="8382000" cy="4686300"/>
          </a:xfrm>
        </p:spPr>
        <p:txBody>
          <a:bodyPr/>
          <a:lstStyle/>
          <a:p>
            <a:r>
              <a:rPr lang="en-US" dirty="0" smtClean="0"/>
              <a:t>Political or religious speech</a:t>
            </a:r>
          </a:p>
          <a:p>
            <a:r>
              <a:rPr lang="en-US" dirty="0" smtClean="0"/>
              <a:t>Pornography</a:t>
            </a:r>
          </a:p>
          <a:p>
            <a:r>
              <a:rPr lang="en-US" dirty="0" smtClean="0"/>
              <a:t>Racial/sexual slurs</a:t>
            </a:r>
          </a:p>
          <a:p>
            <a:r>
              <a:rPr lang="en-US" dirty="0" smtClean="0"/>
              <a:t>Abortion or anti-abortion information</a:t>
            </a:r>
          </a:p>
          <a:p>
            <a:r>
              <a:rPr lang="en-US" dirty="0" smtClean="0"/>
              <a:t>Depictions of violence</a:t>
            </a:r>
          </a:p>
          <a:p>
            <a:r>
              <a:rPr lang="en-US" dirty="0" smtClean="0"/>
              <a:t>Information on how to build bombs</a:t>
            </a:r>
          </a:p>
          <a:p>
            <a:r>
              <a:rPr lang="en-US" dirty="0" smtClean="0"/>
              <a:t>Reporting of emergencies and how the government handled them</a:t>
            </a:r>
          </a:p>
          <a:p>
            <a:r>
              <a:rPr lang="en-US" dirty="0" smtClean="0"/>
              <a:t>Recording or distributing video acts of violence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46320714</TotalTime>
  <Pages>23</Pages>
  <Words>3102</Words>
  <Application>Microsoft Office PowerPoint</Application>
  <PresentationFormat>Letter Paper (8.5x11 in)</PresentationFormat>
  <Paragraphs>222</Paragraphs>
  <Slides>20</Slides>
  <Notes>20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20</vt:i4>
      </vt:variant>
    </vt:vector>
  </HeadingPairs>
  <TitlesOfParts>
    <vt:vector size="23" baseType="lpstr">
      <vt:lpstr>Mead Bold</vt:lpstr>
      <vt:lpstr>Monotype Sorts</vt:lpstr>
      <vt:lpstr>Office Theme</vt:lpstr>
      <vt:lpstr>Ch3 Freedom of Speech</vt:lpstr>
      <vt:lpstr>Topics</vt:lpstr>
      <vt:lpstr>First Amendment, U.S. Constitution</vt:lpstr>
      <vt:lpstr>First Amendment, U.S. Constitution</vt:lpstr>
      <vt:lpstr>Regulating Communications Media</vt:lpstr>
      <vt:lpstr>3-Part Framework for Protection</vt:lpstr>
      <vt:lpstr>Telecommunication Act of 1996</vt:lpstr>
      <vt:lpstr>Free-Speech Principles</vt:lpstr>
      <vt:lpstr>What is Offensive Speech?</vt:lpstr>
      <vt:lpstr>Obscenity</vt:lpstr>
      <vt:lpstr>Obscenity</vt:lpstr>
      <vt:lpstr>Communication Decency Act (CDA)</vt:lpstr>
      <vt:lpstr>Communication Decency Act (CDA)</vt:lpstr>
      <vt:lpstr>Child Online Protection Act (COPA)</vt:lpstr>
      <vt:lpstr>Children's Internet Protection Act (CIPA)</vt:lpstr>
      <vt:lpstr>Video Games &amp; Alternatives to Censorship</vt:lpstr>
      <vt:lpstr>Filtering Software</vt:lpstr>
      <vt:lpstr>Child Pornography and Sexting</vt:lpstr>
      <vt:lpstr>Child Pornography and Sexting</vt:lpstr>
      <vt:lpstr>Spam</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312</cp:revision>
  <cp:lastPrinted>2011-02-24T23:25:55Z</cp:lastPrinted>
  <dcterms:created xsi:type="dcterms:W3CDTF">2013-02-28T18:16:49Z</dcterms:created>
  <dcterms:modified xsi:type="dcterms:W3CDTF">2013-02-28T18:26:39Z</dcterms:modified>
</cp:coreProperties>
</file>