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Default Extension="gif" ContentType="image/gif"/>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14"/>
  </p:notesMasterIdLst>
  <p:handoutMasterIdLst>
    <p:handoutMasterId r:id="rId15"/>
  </p:handoutMasterIdLst>
  <p:sldIdLst>
    <p:sldId id="298" r:id="rId2"/>
    <p:sldId id="339" r:id="rId3"/>
    <p:sldId id="340" r:id="rId4"/>
    <p:sldId id="321" r:id="rId5"/>
    <p:sldId id="343" r:id="rId6"/>
    <p:sldId id="341" r:id="rId7"/>
    <p:sldId id="338" r:id="rId8"/>
    <p:sldId id="342" r:id="rId9"/>
    <p:sldId id="327" r:id="rId10"/>
    <p:sldId id="328" r:id="rId11"/>
    <p:sldId id="329" r:id="rId12"/>
    <p:sldId id="331" r:id="rId13"/>
  </p:sldIdLst>
  <p:sldSz cx="9144000" cy="6858000" type="letter"/>
  <p:notesSz cx="6985000" cy="9283700"/>
  <p:embeddedFontLst>
    <p:embeddedFont>
      <p:font typeface="Monotype Sorts" charset="2"/>
      <p:regular r:id="rId16"/>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FAEB7E"/>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1722" autoAdjust="0"/>
    <p:restoredTop sz="62606" autoAdjust="0"/>
  </p:normalViewPr>
  <p:slideViewPr>
    <p:cSldViewPr>
      <p:cViewPr>
        <p:scale>
          <a:sx n="60" d="100"/>
          <a:sy n="60" d="100"/>
        </p:scale>
        <p:origin x="-3520" y="-9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6" y="-96"/>
      </p:cViewPr>
      <p:guideLst>
        <p:guide orient="horz" pos="2923"/>
        <p:guide pos="220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font" Target="fonts/font1.fntdata"/><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63801" y="219767"/>
            <a:ext cx="1547176" cy="306480"/>
          </a:xfrm>
          <a:prstGeom prst="rect">
            <a:avLst/>
          </a:prstGeom>
          <a:noFill/>
          <a:ln w="12700">
            <a:noFill/>
            <a:miter lim="800000"/>
            <a:headEnd/>
            <a:tailEnd/>
          </a:ln>
          <a:effectLst/>
        </p:spPr>
        <p:txBody>
          <a:bodyPr wrap="none" lIns="91768" tIns="45078" rIns="91768" bIns="45078" anchor="ctr">
            <a:spAutoFit/>
          </a:bodyPr>
          <a:lstStyle/>
          <a:p>
            <a:pPr algn="l" defTabSz="928081">
              <a:defRPr/>
            </a:pPr>
            <a:r>
              <a:rPr lang="en-US" sz="1400" dirty="0"/>
              <a:t>6 – Privacy (Part 3)</a:t>
            </a:r>
          </a:p>
        </p:txBody>
      </p:sp>
      <p:sp>
        <p:nvSpPr>
          <p:cNvPr id="3075" name="Rectangle 3"/>
          <p:cNvSpPr>
            <a:spLocks noChangeArrowheads="1"/>
          </p:cNvSpPr>
          <p:nvPr/>
        </p:nvSpPr>
        <p:spPr bwMode="auto">
          <a:xfrm>
            <a:off x="363804" y="8768202"/>
            <a:ext cx="884238" cy="306480"/>
          </a:xfrm>
          <a:prstGeom prst="rect">
            <a:avLst/>
          </a:prstGeom>
          <a:noFill/>
          <a:ln w="12700">
            <a:noFill/>
            <a:miter lim="800000"/>
            <a:headEnd/>
            <a:tailEnd/>
          </a:ln>
          <a:effectLst/>
        </p:spPr>
        <p:txBody>
          <a:bodyPr wrap="none" lIns="91768" tIns="45078" rIns="91768" bIns="45078" anchor="ctr">
            <a:spAutoFit/>
          </a:bodyPr>
          <a:lstStyle/>
          <a:p>
            <a:pPr algn="l" defTabSz="928081">
              <a:defRPr/>
            </a:pPr>
            <a:fld id="{3B8F1BCF-40EB-4982-B72E-3BDCB36C8D12}" type="datetime1">
              <a:rPr lang="en-US" sz="1400"/>
              <a:pPr algn="l" defTabSz="928081">
                <a:defRPr/>
              </a:pPr>
              <a:t>2/26/13</a:t>
            </a:fld>
            <a:endParaRPr lang="en-US" sz="1400" dirty="0"/>
          </a:p>
        </p:txBody>
      </p:sp>
      <p:sp>
        <p:nvSpPr>
          <p:cNvPr id="3076" name="Rectangle 4"/>
          <p:cNvSpPr>
            <a:spLocks noChangeArrowheads="1"/>
          </p:cNvSpPr>
          <p:nvPr/>
        </p:nvSpPr>
        <p:spPr bwMode="auto">
          <a:xfrm>
            <a:off x="6063227" y="8768200"/>
            <a:ext cx="598903" cy="306480"/>
          </a:xfrm>
          <a:prstGeom prst="rect">
            <a:avLst/>
          </a:prstGeom>
          <a:noFill/>
          <a:ln w="12700">
            <a:noFill/>
            <a:miter lim="800000"/>
            <a:headEnd/>
            <a:tailEnd/>
          </a:ln>
          <a:effectLst/>
        </p:spPr>
        <p:txBody>
          <a:bodyPr wrap="none" lIns="91768" tIns="45078" rIns="91768" bIns="45078" anchor="ctr">
            <a:spAutoFit/>
          </a:bodyPr>
          <a:lstStyle/>
          <a:p>
            <a:pPr algn="r" defTabSz="928081">
              <a:defRPr/>
            </a:pPr>
            <a:r>
              <a:rPr lang="en-US" sz="1400" dirty="0"/>
              <a:t>6-</a:t>
            </a:r>
            <a:fld id="{3D4D4ECE-73A9-4890-844A-D346CD8EA00B}" type="slidenum">
              <a:rPr lang="en-US" sz="1400"/>
              <a:pPr algn="r" defTabSz="928081">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8860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0729" y="4410067"/>
            <a:ext cx="5123546" cy="4176743"/>
          </a:xfrm>
          <a:prstGeom prst="rect">
            <a:avLst/>
          </a:prstGeom>
          <a:noFill/>
          <a:ln w="12700">
            <a:noFill/>
            <a:miter lim="800000"/>
            <a:headEnd/>
            <a:tailEnd/>
          </a:ln>
          <a:effectLst/>
        </p:spPr>
        <p:txBody>
          <a:bodyPr vert="horz" wrap="square" lIns="91768" tIns="45078" rIns="91768" bIns="45078" numCol="1" anchor="t" anchorCtr="0" compatLnSpc="1">
            <a:prstTxWarp prst="textNoShape">
              <a:avLst/>
            </a:prstTxWarp>
          </a:bodyPr>
          <a:lstStyle/>
          <a:p>
            <a:pPr lvl="0"/>
            <a:r>
              <a:rPr lang="en-US" noProof="0" dirty="0" smtClean="0"/>
              <a:t>Click to edit Master notes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9699" name="Rectangle 3"/>
          <p:cNvSpPr>
            <a:spLocks noGrp="1" noRot="1" noChangeAspect="1" noChangeArrowheads="1" noTextEdit="1"/>
          </p:cNvSpPr>
          <p:nvPr>
            <p:ph type="sldImg" idx="2"/>
          </p:nvPr>
        </p:nvSpPr>
        <p:spPr bwMode="auto">
          <a:xfrm>
            <a:off x="1182688" y="703263"/>
            <a:ext cx="4619625" cy="3465512"/>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71247" y="92363"/>
            <a:ext cx="1505370" cy="306480"/>
          </a:xfrm>
          <a:prstGeom prst="rect">
            <a:avLst/>
          </a:prstGeom>
          <a:noFill/>
          <a:ln w="12700">
            <a:noFill/>
            <a:miter lim="800000"/>
            <a:headEnd/>
            <a:tailEnd/>
          </a:ln>
          <a:effectLst/>
        </p:spPr>
        <p:txBody>
          <a:bodyPr wrap="none" lIns="91768" tIns="45078" rIns="91768" bIns="45078" anchor="ctr">
            <a:spAutoFit/>
          </a:bodyPr>
          <a:lstStyle/>
          <a:p>
            <a:pPr algn="l" defTabSz="928081">
              <a:defRPr/>
            </a:pPr>
            <a:r>
              <a:rPr lang="en-US" sz="1400" dirty="0" smtClean="0"/>
              <a:t>6- Privacy (Part</a:t>
            </a:r>
            <a:r>
              <a:rPr lang="en-US" sz="1400" baseline="0" dirty="0" smtClean="0"/>
              <a:t> 2)</a:t>
            </a:r>
            <a:endParaRPr lang="en-US" sz="1400" dirty="0"/>
          </a:p>
        </p:txBody>
      </p:sp>
      <p:sp>
        <p:nvSpPr>
          <p:cNvPr id="2053" name="Rectangle 5"/>
          <p:cNvSpPr>
            <a:spLocks noChangeArrowheads="1"/>
          </p:cNvSpPr>
          <p:nvPr/>
        </p:nvSpPr>
        <p:spPr bwMode="auto">
          <a:xfrm>
            <a:off x="71248" y="8884092"/>
            <a:ext cx="884238" cy="306480"/>
          </a:xfrm>
          <a:prstGeom prst="rect">
            <a:avLst/>
          </a:prstGeom>
          <a:noFill/>
          <a:ln w="12700">
            <a:noFill/>
            <a:miter lim="800000"/>
            <a:headEnd/>
            <a:tailEnd/>
          </a:ln>
          <a:effectLst/>
        </p:spPr>
        <p:txBody>
          <a:bodyPr wrap="none" lIns="91768" tIns="45078" rIns="91768" bIns="45078" anchor="ctr">
            <a:spAutoFit/>
          </a:bodyPr>
          <a:lstStyle/>
          <a:p>
            <a:pPr algn="l" defTabSz="928081">
              <a:defRPr/>
            </a:pPr>
            <a:fld id="{14C37F38-5772-43BE-B22B-CBAD92265624}" type="datetime1">
              <a:rPr lang="en-US" sz="1400"/>
              <a:pPr algn="l" defTabSz="928081">
                <a:defRPr/>
              </a:pPr>
              <a:t>2/26/13</a:t>
            </a:fld>
            <a:endParaRPr lang="en-US" sz="1400" dirty="0"/>
          </a:p>
        </p:txBody>
      </p:sp>
      <p:sp>
        <p:nvSpPr>
          <p:cNvPr id="2054" name="Rectangle 6"/>
          <p:cNvSpPr>
            <a:spLocks noChangeArrowheads="1"/>
          </p:cNvSpPr>
          <p:nvPr/>
        </p:nvSpPr>
        <p:spPr bwMode="auto">
          <a:xfrm>
            <a:off x="6510423" y="8883326"/>
            <a:ext cx="403337" cy="306480"/>
          </a:xfrm>
          <a:prstGeom prst="rect">
            <a:avLst/>
          </a:prstGeom>
          <a:noFill/>
          <a:ln w="12700">
            <a:noFill/>
            <a:miter lim="800000"/>
            <a:headEnd/>
            <a:tailEnd/>
          </a:ln>
          <a:effectLst/>
        </p:spPr>
        <p:txBody>
          <a:bodyPr wrap="none" lIns="91768" tIns="45078" rIns="91768" bIns="45078" anchor="ctr">
            <a:spAutoFit/>
          </a:bodyPr>
          <a:lstStyle/>
          <a:p>
            <a:pPr algn="r" defTabSz="928081">
              <a:defRPr/>
            </a:pPr>
            <a:fld id="{DA53FF21-39CA-45E6-AAE2-88A1123F9739}" type="slidenum">
              <a:rPr lang="en-US" sz="1400"/>
              <a:pPr algn="r" defTabSz="928081">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8580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r>
              <a:rPr lang="en-US" dirty="0" smtClean="0"/>
              <a:t>Jenkins,</a:t>
            </a:r>
            <a:r>
              <a:rPr lang="en-US" baseline="0" dirty="0" smtClean="0"/>
              <a:t> Jr. is a journalist, editorial writer, and a member of Wall Street Journal Editorial Board.</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CALEA illustrates</a:t>
            </a:r>
            <a:r>
              <a:rPr lang="en-US" baseline="0" dirty="0" smtClean="0"/>
              <a:t> the delay in adapting the legal framework to new technology. Mention the Grumman/FBI hacker case of the late 1970s.</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NSA formed in 1952 secretly by a</a:t>
            </a:r>
            <a:r>
              <a:rPr lang="en-US" baseline="0" dirty="0" smtClean="0"/>
              <a:t> presidential order.</a:t>
            </a:r>
          </a:p>
          <a:p>
            <a:r>
              <a:rPr lang="en-US" baseline="0" dirty="0" smtClean="0"/>
              <a:t>It </a:t>
            </a:r>
            <a:r>
              <a:rPr lang="en-US" dirty="0" smtClean="0"/>
              <a:t>uses methods that do not satisfy the 4</a:t>
            </a:r>
            <a:r>
              <a:rPr lang="en-US" baseline="30000" dirty="0" smtClean="0"/>
              <a:t>th</a:t>
            </a:r>
            <a:r>
              <a:rPr lang="en-US" dirty="0" smtClean="0"/>
              <a:t> Amendment</a:t>
            </a:r>
          </a:p>
          <a:p>
            <a:r>
              <a:rPr lang="en-US" dirty="0" smtClean="0"/>
              <a:t>Mention the activities of the 60s and 70s where</a:t>
            </a:r>
            <a:r>
              <a:rPr lang="en-US" baseline="0" dirty="0" smtClean="0"/>
              <a:t> illegal surveillance of individuals was prevalent</a:t>
            </a:r>
          </a:p>
          <a:p>
            <a:r>
              <a:rPr lang="en-US" baseline="0" dirty="0" smtClean="0"/>
              <a:t>FISA passed in 1978: prohibits the agency from collecting masses of telegrams w/o a warrant </a:t>
            </a:r>
          </a:p>
          <a:p>
            <a:r>
              <a:rPr lang="en-US" baseline="0" dirty="0" smtClean="0"/>
              <a:t>Access to telecommunications switching centers is critical to massive analysis of communications data</a:t>
            </a:r>
          </a:p>
          <a:p>
            <a:r>
              <a:rPr lang="en-US" baseline="0" dirty="0" smtClean="0"/>
              <a:t>NSA database of e-mail, telephone, and Web records for millions of Americans.</a:t>
            </a:r>
          </a:p>
          <a:p>
            <a:endParaRPr lang="en-US" baseline="0" dirty="0" smtClean="0"/>
          </a:p>
          <a:p>
            <a:r>
              <a:rPr lang="en-US" baseline="0" dirty="0" smtClean="0"/>
              <a:t>P105: The 4</a:t>
            </a:r>
            <a:r>
              <a:rPr lang="en-US" baseline="30000" dirty="0" smtClean="0"/>
              <a:t>th</a:t>
            </a:r>
            <a:r>
              <a:rPr lang="en-US" baseline="0" dirty="0" smtClean="0"/>
              <a:t> Amendment protects the negative right against intrusion and interference by government.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558700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Encryption issue for potential discussion: intent of the US Government to prohibit the export of public key encryption technology</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Private key encryption has been used for thousands of years</a:t>
            </a:r>
          </a:p>
          <a:p>
            <a:r>
              <a:rPr lang="en-US" dirty="0" smtClean="0"/>
              <a:t>Public key encryption was developed</a:t>
            </a:r>
            <a:r>
              <a:rPr lang="en-US" baseline="0" dirty="0" smtClean="0"/>
              <a:t> in the 1970s and 1980s, and is largely responsible for the security of transactions on the Internet today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Legal remedies, technical, </a:t>
            </a:r>
            <a:r>
              <a:rPr lang="en-US" dirty="0" err="1" smtClean="0"/>
              <a:t>mgmt</a:t>
            </a:r>
            <a:r>
              <a:rPr lang="en-US" baseline="0" dirty="0" smtClean="0"/>
              <a:t> and market solutions may protect privacy. The first is enforced, the latters are voluntary. So </a:t>
            </a:r>
            <a:r>
              <a:rPr lang="en-US" baseline="0" dirty="0" err="1" smtClean="0"/>
              <a:t>wanna</a:t>
            </a:r>
            <a:r>
              <a:rPr lang="en-US" baseline="0" dirty="0" smtClean="0"/>
              <a:t> examine the basis for law more carefully. </a:t>
            </a:r>
          </a:p>
          <a:p>
            <a:r>
              <a:rPr lang="en-US" baseline="0" dirty="0" smtClean="0"/>
              <a:t>Privacy is like good health or financial security, to what extent should we have a legal right to it? </a:t>
            </a:r>
          </a:p>
          <a:p>
            <a:r>
              <a:rPr lang="en-US" baseline="0" dirty="0" smtClean="0"/>
              <a:t>How far should law go? What should be left to markets, education of public interest groups, consumer choices/responsibilities</a:t>
            </a:r>
          </a:p>
          <a:p>
            <a:r>
              <a:rPr lang="en-US" baseline="0" dirty="0" smtClean="0"/>
              <a:t>- Courts based on property rights and contracts, till 1890, </a:t>
            </a:r>
            <a:r>
              <a:rPr lang="en-US" dirty="0" smtClean="0"/>
              <a:t>Warren and Brandeis’</a:t>
            </a:r>
            <a:r>
              <a:rPr lang="en-US" baseline="0" dirty="0" smtClean="0"/>
              <a:t> article “</a:t>
            </a:r>
            <a:r>
              <a:rPr lang="en-US" b="1" baseline="0" dirty="0" smtClean="0">
                <a:solidFill>
                  <a:srgbClr val="FF0000"/>
                </a:solidFill>
              </a:rPr>
              <a:t>The right to privacy</a:t>
            </a:r>
            <a:r>
              <a:rPr lang="en-US" baseline="0" dirty="0" smtClean="0"/>
              <a:t>”. In 1975, an MIT philosopher Thomson argued it back: </a:t>
            </a:r>
            <a:r>
              <a:rPr lang="en-US" b="1" baseline="0" dirty="0" smtClean="0"/>
              <a:t>in all cases where a violation of privacy is a violation of someone’s right, a right distinct from privacy has been violated</a:t>
            </a:r>
            <a:r>
              <a:rPr lang="en-US" baseline="0" dirty="0" smtClean="0"/>
              <a:t> (property right, contract and agreement, right to own person and body, right to be free from attack)</a:t>
            </a:r>
          </a:p>
          <a:p>
            <a:r>
              <a:rPr lang="en-US" dirty="0" smtClean="0"/>
              <a:t>- Warren and Brandeis’</a:t>
            </a:r>
            <a:r>
              <a:rPr lang="en-US" baseline="0" dirty="0" smtClean="0"/>
              <a:t> notion of privacy is criticized as being too broad, and may conflict with freedom of the press.</a:t>
            </a:r>
          </a:p>
          <a:p>
            <a:endParaRPr lang="en-US" baseline="0" dirty="0" smtClean="0"/>
          </a:p>
          <a:p>
            <a:pPr defTabSz="938357">
              <a:defRPr/>
            </a:pPr>
            <a:r>
              <a:rPr lang="en-US" b="1" dirty="0" smtClean="0"/>
              <a:t>Summary:</a:t>
            </a:r>
            <a:r>
              <a:rPr lang="en-US" dirty="0" smtClean="0"/>
              <a:t> Legal measure</a:t>
            </a:r>
            <a:r>
              <a:rPr lang="en-US" baseline="0" dirty="0" smtClean="0"/>
              <a:t> or not is a big decision. Right to privacy is still controversial. In both theories, </a:t>
            </a:r>
            <a:r>
              <a:rPr lang="en-US" b="1" baseline="0" dirty="0" smtClean="0"/>
              <a:t>there is no violation of privacy if consent is granted</a:t>
            </a:r>
            <a:r>
              <a:rPr lang="en-US" baseline="0" dirty="0" smtClean="0"/>
              <a:t>. P108. Who owns the personal information is also touchy, especially when transactions involve multiple parties, or who owns facts, or who owns profiles, also should one have a property right to negative personal info.</a:t>
            </a:r>
          </a:p>
          <a:p>
            <a:pPr defTabSz="938357">
              <a:defRPr/>
            </a:pPr>
            <a:endParaRPr lang="en-US" baseline="0"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people have </a:t>
            </a:r>
            <a:r>
              <a:rPr lang="en-US" b="1" dirty="0" smtClean="0"/>
              <a:t>espoused </a:t>
            </a:r>
            <a:r>
              <a:rPr lang="en-US" dirty="0" smtClean="0"/>
              <a:t>the principle of property rights to personal data. However, this causes problems when 2 parties participate in a transaction, and they have conflicting rights about the information associated with the transaction.</a:t>
            </a:r>
          </a:p>
          <a:p>
            <a:endParaRPr lang="en-US" dirty="0" smtClean="0"/>
          </a:p>
          <a:p>
            <a:pPr defTabSz="938357">
              <a:defRPr/>
            </a:pPr>
            <a:r>
              <a:rPr lang="en-US" b="1" baseline="0" dirty="0" smtClean="0"/>
              <a:t>Summary 2:</a:t>
            </a:r>
            <a:r>
              <a:rPr lang="en-US" baseline="0" dirty="0" smtClean="0"/>
              <a:t> A basic legal framework 1. enforces agreements and contracts, 2. sets defaults for situations outside contracts (either privacy protection default or more liberal), 3. specifies penalties for breach of contracts (can’t be too harsh or too lenient). Yet regulations is not perfect 1. often depend on current media focus and special interest groups’ pressure 2. often have unintended effect/interpretation 3. high costs 4. often provide more benefit to large corps who can afford a legal dept.</a:t>
            </a:r>
          </a:p>
          <a:p>
            <a:endParaRPr lang="en-US" dirty="0" smtClean="0"/>
          </a:p>
          <a:p>
            <a:r>
              <a:rPr lang="en-US" dirty="0" smtClean="0"/>
              <a:t>When</a:t>
            </a:r>
            <a:r>
              <a:rPr lang="en-US" baseline="0" dirty="0" smtClean="0"/>
              <a:t> considering laws and regulation to control </a:t>
            </a:r>
            <a:r>
              <a:rPr lang="en-US" b="1" baseline="0" dirty="0" smtClean="0"/>
              <a:t>collection and use of personal information by business</a:t>
            </a:r>
            <a:r>
              <a:rPr lang="en-US" baseline="0" dirty="0" smtClean="0"/>
              <a:t>, two perspectives.</a:t>
            </a:r>
            <a:endParaRPr lang="en-US" dirty="0" smtClean="0"/>
          </a:p>
          <a:p>
            <a:r>
              <a:rPr lang="en-US" dirty="0" smtClean="0"/>
              <a:t>Do consumers like having their names on mailing lists?</a:t>
            </a:r>
          </a:p>
          <a:p>
            <a:r>
              <a:rPr lang="en-US" dirty="0" smtClean="0"/>
              <a:t>Argument against the free market view is that consumers cannot realistically expect to negotiate contract terms with a corporation </a:t>
            </a:r>
          </a:p>
          <a:p>
            <a:endParaRPr lang="en-US" dirty="0" smtClean="0"/>
          </a:p>
          <a:p>
            <a:pPr defTabSz="938357">
              <a:defRPr/>
            </a:pPr>
            <a:r>
              <a:rPr lang="en-US" b="1" baseline="0" dirty="0" smtClean="0"/>
              <a:t>HIPAA </a:t>
            </a:r>
            <a:r>
              <a:rPr lang="en-US" baseline="0" dirty="0" smtClean="0"/>
              <a:t>– restricts disclosure of medical information by providers and insurers. Patients have a legal right to their records. </a:t>
            </a:r>
            <a:r>
              <a:rPr lang="en-US" dirty="0" smtClean="0"/>
              <a:t>P113</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56550" y="8817904"/>
            <a:ext cx="3026834" cy="464185"/>
          </a:xfrm>
          <a:prstGeom prst="rect">
            <a:avLst/>
          </a:prstGeom>
          <a:ln/>
        </p:spPr>
        <p:txBody>
          <a:bodyPr lIns="92944" tIns="46471" rIns="92944" bIns="46471"/>
          <a:lstStyle/>
          <a:p>
            <a:fld id="{F0A8EDE8-4C80-4143-BCE2-A562A4ADD1E4}" type="slidenum">
              <a:rPr lang="en-US"/>
              <a:pPr/>
              <a:t>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b="1" dirty="0" smtClean="0"/>
              <a:t>We</a:t>
            </a:r>
            <a:r>
              <a:rPr lang="en-US" b="1" baseline="0" dirty="0" smtClean="0"/>
              <a:t> consider how tech. and </a:t>
            </a:r>
            <a:r>
              <a:rPr lang="en-US" b="1" baseline="0" dirty="0" err="1" smtClean="0"/>
              <a:t>gov</a:t>
            </a:r>
            <a:r>
              <a:rPr lang="en-US" b="1" baseline="0" dirty="0" smtClean="0"/>
              <a:t> policies evolve to affect the ability of law enforcement agencies to intercept comm.</a:t>
            </a:r>
          </a:p>
          <a:p>
            <a:endParaRPr lang="en-US" b="1" dirty="0" smtClean="0"/>
          </a:p>
          <a:p>
            <a:r>
              <a:rPr lang="en-US" dirty="0" smtClean="0"/>
              <a:t>1934 Communications Act:</a:t>
            </a:r>
            <a:r>
              <a:rPr lang="en-US" baseline="0" dirty="0" smtClean="0"/>
              <a:t> no person not authorized by the sender could intercept and divulge a message. </a:t>
            </a:r>
            <a:r>
              <a:rPr lang="en-US" b="1" baseline="0" dirty="0" smtClean="0"/>
              <a:t>No exception for law enforcement. </a:t>
            </a:r>
            <a:r>
              <a:rPr lang="en-US" baseline="0" dirty="0" smtClean="0"/>
              <a:t>In an interesting example of the impact of new technology on the legal structure, even though the Supreme Court banned wiretapping by law enforcement in 1937, the practice still continued, even by the Attorney General. This situation was not resolved until the passage of the 1968 Act.</a:t>
            </a:r>
          </a:p>
          <a:p>
            <a:endParaRPr lang="en-US" baseline="0" dirty="0" smtClean="0"/>
          </a:p>
          <a:p>
            <a:r>
              <a:rPr lang="en-US" baseline="0" dirty="0" smtClean="0"/>
              <a:t>The passage of the 1968 Act illustrates the response of Congress to then recent conditions (riots, unrest, etc. P119 end)</a:t>
            </a:r>
            <a:endParaRPr lang="en-US" dirty="0" smtClean="0"/>
          </a:p>
          <a:p>
            <a:r>
              <a:rPr lang="en-US" dirty="0" smtClean="0"/>
              <a:t>The </a:t>
            </a:r>
            <a:r>
              <a:rPr lang="en-US" dirty="0"/>
              <a:t>meaning of </a:t>
            </a:r>
            <a:r>
              <a:rPr lang="en-US" b="1" dirty="0"/>
              <a:t>pen register </a:t>
            </a:r>
            <a:r>
              <a:rPr lang="en-US" dirty="0"/>
              <a:t>has changed over time.  It </a:t>
            </a:r>
            <a:r>
              <a:rPr lang="en-US" u="sng" dirty="0"/>
              <a:t>originally referred to a device that recorded the numbers called from a phone.  Now it also refers to logs phone companies keep of all numbers called, including time and duration</a:t>
            </a:r>
            <a:r>
              <a:rPr lang="en-US" dirty="0" smtClean="0"/>
              <a:t>.</a:t>
            </a:r>
          </a:p>
          <a:p>
            <a:r>
              <a:rPr lang="en-US" dirty="0" smtClean="0"/>
              <a:t>ECPA does not protect employees from their company</a:t>
            </a:r>
            <a:r>
              <a:rPr lang="en-US" baseline="0" dirty="0" smtClean="0"/>
              <a:t> examining their e-mail, etc.</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5400" dirty="0" smtClean="0"/>
              <a:t>Protecting Privacy</a:t>
            </a:r>
          </a:p>
        </p:txBody>
      </p:sp>
      <p:sp>
        <p:nvSpPr>
          <p:cNvPr id="3076" name="Rectangle 3"/>
          <p:cNvSpPr>
            <a:spLocks noGrp="1" noChangeArrowheads="1"/>
          </p:cNvSpPr>
          <p:nvPr>
            <p:ph type="subTitle" idx="1"/>
          </p:nvPr>
        </p:nvSpPr>
        <p:spPr>
          <a:xfrm>
            <a:off x="685800" y="2286000"/>
            <a:ext cx="8077200" cy="1066800"/>
          </a:xfrm>
        </p:spPr>
        <p:txBody>
          <a:bodyPr/>
          <a:lstStyle/>
          <a:p>
            <a:pPr algn="ctr"/>
            <a:r>
              <a:rPr lang="en-US" sz="2800" dirty="0" smtClean="0">
                <a:solidFill>
                  <a:schemeClr val="accent6">
                    <a:lumMod val="50000"/>
                  </a:schemeClr>
                </a:solidFill>
              </a:rPr>
              <a:t>“Most people have figured out by now you can’t do anything on the Web without leaving a record”</a:t>
            </a:r>
            <a:br>
              <a:rPr lang="en-US" sz="2800" dirty="0" smtClean="0">
                <a:solidFill>
                  <a:schemeClr val="accent6">
                    <a:lumMod val="50000"/>
                  </a:schemeClr>
                </a:solidFill>
              </a:rPr>
            </a:br>
            <a:r>
              <a:rPr lang="en-US" sz="2800" dirty="0" smtClean="0">
                <a:solidFill>
                  <a:schemeClr val="accent6">
                    <a:lumMod val="50000"/>
                  </a:schemeClr>
                </a:solidFill>
              </a:rPr>
              <a:t>- Holman W. Jenkins, Jr. 2000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smtClean="0"/>
              <a:t>Designing for Interception</a:t>
            </a:r>
            <a:endParaRPr lang="en-US" dirty="0"/>
          </a:p>
        </p:txBody>
      </p:sp>
      <p:sp>
        <p:nvSpPr>
          <p:cNvPr id="76803" name="Rectangle 3"/>
          <p:cNvSpPr>
            <a:spLocks noGrp="1" noChangeArrowheads="1"/>
          </p:cNvSpPr>
          <p:nvPr>
            <p:ph idx="1"/>
          </p:nvPr>
        </p:nvSpPr>
        <p:spPr/>
        <p:txBody>
          <a:bodyPr/>
          <a:lstStyle/>
          <a:p>
            <a:pPr marL="609600" indent="-609600">
              <a:lnSpc>
                <a:spcPct val="80000"/>
              </a:lnSpc>
            </a:pPr>
            <a:r>
              <a:rPr lang="en-US" dirty="0" smtClean="0">
                <a:solidFill>
                  <a:srgbClr val="000000"/>
                </a:solidFill>
              </a:rPr>
              <a:t>Communications </a:t>
            </a:r>
            <a:r>
              <a:rPr lang="en-US" dirty="0">
                <a:solidFill>
                  <a:srgbClr val="000000"/>
                </a:solidFill>
              </a:rPr>
              <a:t>Assistance for Law Enforcement Act of 1994 (CALEA)</a:t>
            </a:r>
          </a:p>
          <a:p>
            <a:pPr marL="1066800" lvl="1" indent="-609600">
              <a:lnSpc>
                <a:spcPct val="80000"/>
              </a:lnSpc>
              <a:spcBef>
                <a:spcPts val="1200"/>
              </a:spcBef>
            </a:pPr>
            <a:r>
              <a:rPr lang="en-US" sz="2800" dirty="0"/>
              <a:t>Telecommunications equipment must be designed to ensure government can intercept telephone </a:t>
            </a:r>
            <a:r>
              <a:rPr lang="en-US" sz="2800" dirty="0" smtClean="0"/>
              <a:t>calls (with a court order or other authorization)</a:t>
            </a:r>
            <a:endParaRPr lang="en-US" sz="2800" dirty="0"/>
          </a:p>
          <a:p>
            <a:pPr marL="1066800" lvl="1" indent="-609600">
              <a:lnSpc>
                <a:spcPct val="80000"/>
              </a:lnSpc>
              <a:spcBef>
                <a:spcPts val="1200"/>
              </a:spcBef>
            </a:pPr>
            <a:r>
              <a:rPr lang="en-US" sz="2800" dirty="0"/>
              <a:t>Rules and requirements written by Federal Communications Commission (</a:t>
            </a:r>
            <a:r>
              <a:rPr lang="en-US" sz="2800" dirty="0" smtClean="0"/>
              <a:t>FCC), which r</a:t>
            </a:r>
            <a:r>
              <a:rPr lang="en-US" dirty="0" smtClean="0"/>
              <a:t>uled that CALEA requirements extend to new services (cell phones and Internet phones)</a:t>
            </a:r>
          </a:p>
          <a:p>
            <a:pPr marL="1066800" lvl="1" indent="-609600">
              <a:lnSpc>
                <a:spcPct val="80000"/>
              </a:lnSpc>
              <a:spcBef>
                <a:spcPts val="1200"/>
              </a:spcBef>
            </a:pPr>
            <a:r>
              <a:rPr lang="en-US" sz="2800" dirty="0" smtClean="0"/>
              <a:t>Arguments in favor and against CALEA</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Secret Intelligence Gathering</a:t>
            </a:r>
            <a:endParaRPr lang="en-US" dirty="0"/>
          </a:p>
        </p:txBody>
      </p:sp>
      <p:sp>
        <p:nvSpPr>
          <p:cNvPr id="77827" name="Rectangle 3"/>
          <p:cNvSpPr>
            <a:spLocks noGrp="1" noChangeArrowheads="1"/>
          </p:cNvSpPr>
          <p:nvPr>
            <p:ph idx="1"/>
          </p:nvPr>
        </p:nvSpPr>
        <p:spPr/>
        <p:txBody>
          <a:bodyPr/>
          <a:lstStyle/>
          <a:p>
            <a:r>
              <a:rPr lang="en-US" dirty="0" smtClean="0"/>
              <a:t>The </a:t>
            </a:r>
            <a:r>
              <a:rPr lang="en-US" dirty="0"/>
              <a:t>National Security Agency (NSA</a:t>
            </a:r>
            <a:r>
              <a:rPr lang="en-US" dirty="0" smtClean="0"/>
              <a:t>)</a:t>
            </a:r>
          </a:p>
          <a:p>
            <a:pPr lvl="1"/>
            <a:r>
              <a:rPr lang="en-US" dirty="0" smtClean="0"/>
              <a:t>Collects and analyzes foreign intelligence data related to national security</a:t>
            </a:r>
          </a:p>
          <a:p>
            <a:pPr lvl="1"/>
            <a:r>
              <a:rPr lang="en-US" dirty="0" smtClean="0"/>
              <a:t>Protects US Government communications</a:t>
            </a:r>
          </a:p>
          <a:p>
            <a:pPr lvl="1"/>
            <a:r>
              <a:rPr lang="en-US" dirty="0" smtClean="0"/>
              <a:t>Prohibited from intercepting communications within the US</a:t>
            </a:r>
            <a:endParaRPr lang="en-US" dirty="0"/>
          </a:p>
          <a:p>
            <a:r>
              <a:rPr lang="en-US" dirty="0"/>
              <a:t>Foreign Intelligence Surveillance Act (FISA) established oversight rules for the NSA</a:t>
            </a:r>
          </a:p>
          <a:p>
            <a:r>
              <a:rPr lang="en-US" dirty="0"/>
              <a:t>Secret access to communications records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4000" dirty="0" smtClean="0"/>
              <a:t>Discussion </a:t>
            </a:r>
            <a:r>
              <a:rPr lang="en-US" sz="4000" dirty="0"/>
              <a:t>Questions</a:t>
            </a:r>
          </a:p>
        </p:txBody>
      </p:sp>
      <p:sp>
        <p:nvSpPr>
          <p:cNvPr id="79875" name="Rectangle 3"/>
          <p:cNvSpPr>
            <a:spLocks noGrp="1" noChangeArrowheads="1"/>
          </p:cNvSpPr>
          <p:nvPr>
            <p:ph idx="1"/>
          </p:nvPr>
        </p:nvSpPr>
        <p:spPr/>
        <p:txBody>
          <a:bodyPr/>
          <a:lstStyle/>
          <a:p>
            <a:r>
              <a:rPr lang="en-US" dirty="0"/>
              <a:t>What types of communication exist today that did not exist in 1968 when wiretapping was finally approved for law-enforcement agencies?</a:t>
            </a:r>
          </a:p>
          <a:p>
            <a:r>
              <a:rPr lang="en-US" dirty="0"/>
              <a:t>What type of electronic communications do you use on a regular basis?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Privacy for Consumers</a:t>
            </a:r>
            <a:endParaRPr lang="en-US" dirty="0"/>
          </a:p>
        </p:txBody>
      </p:sp>
      <p:sp>
        <p:nvSpPr>
          <p:cNvPr id="3" name="Content Placeholder 2"/>
          <p:cNvSpPr>
            <a:spLocks noGrp="1"/>
          </p:cNvSpPr>
          <p:nvPr>
            <p:ph idx="1"/>
          </p:nvPr>
        </p:nvSpPr>
        <p:spPr>
          <a:xfrm>
            <a:off x="457200" y="1447800"/>
            <a:ext cx="8305800" cy="4457700"/>
          </a:xfrm>
        </p:spPr>
        <p:txBody>
          <a:bodyPr/>
          <a:lstStyle/>
          <a:p>
            <a:pPr>
              <a:buNone/>
            </a:pPr>
            <a:r>
              <a:rPr lang="en-US" dirty="0" smtClean="0"/>
              <a:t>Many technologies developed over time</a:t>
            </a:r>
          </a:p>
          <a:p>
            <a:r>
              <a:rPr lang="en-US" sz="2800" dirty="0" smtClean="0"/>
              <a:t>Cookie disablers</a:t>
            </a:r>
          </a:p>
          <a:p>
            <a:r>
              <a:rPr lang="en-US" sz="2800" dirty="0" smtClean="0"/>
              <a:t>Web browsers add alert about cookies</a:t>
            </a:r>
          </a:p>
          <a:p>
            <a:r>
              <a:rPr lang="en-US" sz="2800" dirty="0" smtClean="0"/>
              <a:t>Software to block pop-up ads</a:t>
            </a:r>
          </a:p>
          <a:p>
            <a:r>
              <a:rPr lang="en-US" sz="2800" dirty="0" smtClean="0"/>
              <a:t>Security software that scan PCs and detect spyware </a:t>
            </a:r>
          </a:p>
          <a:p>
            <a:r>
              <a:rPr lang="en-US" sz="2800" dirty="0" err="1" smtClean="0"/>
              <a:t>Anonymizers</a:t>
            </a:r>
            <a:r>
              <a:rPr lang="en-US" sz="2800" dirty="0" smtClean="0">
                <a:solidFill>
                  <a:srgbClr val="FF0000"/>
                </a:solidFill>
              </a:rPr>
              <a:t> </a:t>
            </a:r>
          </a:p>
          <a:p>
            <a:r>
              <a:rPr lang="en-US" sz="2800" dirty="0" smtClean="0"/>
              <a:t>Need permissions to access some web / blogs </a:t>
            </a:r>
          </a:p>
          <a:p>
            <a:r>
              <a:rPr lang="en-US" sz="2800" dirty="0" smtClean="0"/>
              <a:t>Self-destructing emails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Encryption</a:t>
            </a:r>
            <a:endParaRPr lang="en-US" dirty="0"/>
          </a:p>
        </p:txBody>
      </p:sp>
      <p:sp>
        <p:nvSpPr>
          <p:cNvPr id="36867" name="Rectangle 3"/>
          <p:cNvSpPr>
            <a:spLocks noGrp="1" noChangeArrowheads="1"/>
          </p:cNvSpPr>
          <p:nvPr>
            <p:ph idx="1"/>
          </p:nvPr>
        </p:nvSpPr>
        <p:spPr>
          <a:xfrm>
            <a:off x="457200" y="1295400"/>
            <a:ext cx="8153400" cy="4800600"/>
          </a:xfrm>
        </p:spPr>
        <p:txBody>
          <a:bodyPr/>
          <a:lstStyle/>
          <a:p>
            <a:pPr>
              <a:lnSpc>
                <a:spcPct val="90000"/>
              </a:lnSpc>
            </a:pPr>
            <a:r>
              <a:rPr lang="en-US" dirty="0" smtClean="0">
                <a:solidFill>
                  <a:srgbClr val="000000"/>
                </a:solidFill>
              </a:rPr>
              <a:t>“Cryptography </a:t>
            </a:r>
            <a:r>
              <a:rPr lang="en-US" dirty="0" smtClean="0"/>
              <a:t>is the art and science of hiding data in plain sight”</a:t>
            </a:r>
          </a:p>
          <a:p>
            <a:pPr>
              <a:lnSpc>
                <a:spcPct val="90000"/>
              </a:lnSpc>
            </a:pPr>
            <a:r>
              <a:rPr lang="en-US" dirty="0" smtClean="0"/>
              <a:t>Used to protect data in transit and also stored information</a:t>
            </a:r>
          </a:p>
          <a:p>
            <a:pPr>
              <a:lnSpc>
                <a:spcPct val="90000"/>
              </a:lnSpc>
            </a:pPr>
            <a:r>
              <a:rPr lang="en-US" dirty="0" smtClean="0"/>
              <a:t>Includes a cryptographic algorithm, and </a:t>
            </a:r>
            <a:r>
              <a:rPr lang="en-US" dirty="0" smtClean="0">
                <a:solidFill>
                  <a:srgbClr val="000000"/>
                </a:solidFill>
              </a:rPr>
              <a:t>keys.</a:t>
            </a:r>
            <a:r>
              <a:rPr lang="en-US" dirty="0" smtClean="0">
                <a:solidFill>
                  <a:srgbClr val="FF0000"/>
                </a:solidFill>
              </a:rPr>
              <a:t> </a:t>
            </a:r>
            <a:r>
              <a:rPr lang="en-US" dirty="0" smtClean="0"/>
              <a:t>A very simple one: a scrambled alphabet </a:t>
            </a:r>
          </a:p>
          <a:p>
            <a:pPr>
              <a:lnSpc>
                <a:spcPct val="90000"/>
              </a:lnSpc>
            </a:pPr>
            <a:r>
              <a:rPr lang="en-US" dirty="0" smtClean="0"/>
              <a:t>Usually the longer the key, the more difficult to break the cipher</a:t>
            </a:r>
          </a:p>
          <a:p>
            <a:pPr>
              <a:lnSpc>
                <a:spcPct val="90000"/>
              </a:lnSpc>
            </a:pPr>
            <a:r>
              <a:rPr lang="en-US" dirty="0" smtClean="0"/>
              <a:t>Government ban on export of strong encryption software in the 1990s (removed in 2000)</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solidFill>
                  <a:srgbClr val="000000"/>
                </a:solidFill>
              </a:rPr>
              <a:t>Public-Key Encryption (PKE) </a:t>
            </a:r>
            <a:r>
              <a:rPr lang="en-US" dirty="0" smtClean="0"/>
              <a:t>(1)</a:t>
            </a:r>
            <a:endParaRPr lang="en-US" dirty="0"/>
          </a:p>
        </p:txBody>
      </p:sp>
      <p:sp>
        <p:nvSpPr>
          <p:cNvPr id="36867" name="Rectangle 3"/>
          <p:cNvSpPr>
            <a:spLocks noGrp="1" noChangeArrowheads="1"/>
          </p:cNvSpPr>
          <p:nvPr>
            <p:ph idx="1"/>
          </p:nvPr>
        </p:nvSpPr>
        <p:spPr>
          <a:xfrm>
            <a:off x="457200" y="1371600"/>
            <a:ext cx="8382000" cy="4953000"/>
          </a:xfrm>
        </p:spPr>
        <p:txBody>
          <a:bodyPr/>
          <a:lstStyle/>
          <a:p>
            <a:pPr>
              <a:lnSpc>
                <a:spcPct val="90000"/>
              </a:lnSpc>
            </a:pPr>
            <a:r>
              <a:rPr lang="en-US" dirty="0" smtClean="0">
                <a:solidFill>
                  <a:srgbClr val="000000"/>
                </a:solidFill>
              </a:rPr>
              <a:t>Keys</a:t>
            </a:r>
            <a:r>
              <a:rPr lang="en-US" dirty="0" smtClean="0"/>
              <a:t> are secret information that is critical to the security/success of the scheme. Can be numbers, strings, etc.</a:t>
            </a:r>
          </a:p>
          <a:p>
            <a:pPr>
              <a:lnSpc>
                <a:spcPct val="90000"/>
              </a:lnSpc>
            </a:pPr>
            <a:r>
              <a:rPr lang="en-US" dirty="0" smtClean="0"/>
              <a:t>In PKE, keys come in a pair: </a:t>
            </a:r>
          </a:p>
          <a:p>
            <a:pPr lvl="1">
              <a:lnSpc>
                <a:spcPct val="90000"/>
              </a:lnSpc>
            </a:pPr>
            <a:r>
              <a:rPr lang="en-US" dirty="0" smtClean="0"/>
              <a:t>one is made public to the world, called </a:t>
            </a:r>
            <a:r>
              <a:rPr lang="en-US" dirty="0" smtClean="0">
                <a:solidFill>
                  <a:srgbClr val="A69306"/>
                </a:solidFill>
              </a:rPr>
              <a:t>public key</a:t>
            </a:r>
          </a:p>
          <a:p>
            <a:pPr lvl="1">
              <a:lnSpc>
                <a:spcPct val="90000"/>
              </a:lnSpc>
            </a:pPr>
            <a:r>
              <a:rPr lang="en-US" dirty="0" smtClean="0"/>
              <a:t>one is kept only to oneself, called </a:t>
            </a:r>
            <a:r>
              <a:rPr lang="en-US" dirty="0" smtClean="0">
                <a:solidFill>
                  <a:srgbClr val="A69306"/>
                </a:solidFill>
              </a:rPr>
              <a:t>private key</a:t>
            </a:r>
          </a:p>
          <a:p>
            <a:pPr>
              <a:lnSpc>
                <a:spcPct val="90000"/>
              </a:lnSpc>
            </a:pPr>
            <a:r>
              <a:rPr lang="en-US" dirty="0"/>
              <a:t>To provides “</a:t>
            </a:r>
            <a:r>
              <a:rPr lang="en-US" dirty="0">
                <a:solidFill>
                  <a:srgbClr val="000000"/>
                </a:solidFill>
              </a:rPr>
              <a:t>confidentiality</a:t>
            </a:r>
            <a:r>
              <a:rPr lang="en-US" dirty="0" smtClean="0"/>
              <a:t>”, i.e., only B can see the content of a received message </a:t>
            </a:r>
            <a:endParaRPr lang="en-US" dirty="0"/>
          </a:p>
          <a:p>
            <a:pPr lvl="1">
              <a:lnSpc>
                <a:spcPct val="90000"/>
              </a:lnSpc>
            </a:pPr>
            <a:r>
              <a:rPr lang="en-US" dirty="0">
                <a:solidFill>
                  <a:srgbClr val="000000"/>
                </a:solidFill>
              </a:rPr>
              <a:t>A</a:t>
            </a:r>
            <a:r>
              <a:rPr lang="en-US" dirty="0" smtClean="0">
                <a:solidFill>
                  <a:srgbClr val="000000"/>
                </a:solidFill>
              </a:rPr>
              <a:t> </a:t>
            </a:r>
            <a:r>
              <a:rPr lang="en-US" u="sng" dirty="0" smtClean="0">
                <a:solidFill>
                  <a:srgbClr val="000000"/>
                </a:solidFill>
              </a:rPr>
              <a:t>sender encrypts </a:t>
            </a:r>
            <a:r>
              <a:rPr lang="en-US" dirty="0" smtClean="0">
                <a:solidFill>
                  <a:srgbClr val="000000"/>
                </a:solidFill>
              </a:rPr>
              <a:t>with </a:t>
            </a:r>
            <a:r>
              <a:rPr lang="en-US" u="sng" dirty="0" smtClean="0">
                <a:solidFill>
                  <a:srgbClr val="000000"/>
                </a:solidFill>
              </a:rPr>
              <a:t>B’s</a:t>
            </a:r>
            <a:r>
              <a:rPr lang="en-US" dirty="0" smtClean="0">
                <a:solidFill>
                  <a:srgbClr val="000000"/>
                </a:solidFill>
              </a:rPr>
              <a:t> </a:t>
            </a:r>
            <a:r>
              <a:rPr lang="en-US" u="sng" dirty="0" smtClean="0">
                <a:solidFill>
                  <a:srgbClr val="000000"/>
                </a:solidFill>
              </a:rPr>
              <a:t>public key </a:t>
            </a:r>
            <a:r>
              <a:rPr lang="en-US" dirty="0" smtClean="0">
                <a:solidFill>
                  <a:srgbClr val="000000"/>
                </a:solidFill>
              </a:rPr>
              <a:t>and sends it</a:t>
            </a:r>
          </a:p>
          <a:p>
            <a:pPr lvl="1">
              <a:lnSpc>
                <a:spcPct val="90000"/>
              </a:lnSpc>
            </a:pPr>
            <a:r>
              <a:rPr lang="en-US" u="sng" dirty="0" smtClean="0">
                <a:solidFill>
                  <a:srgbClr val="000000"/>
                </a:solidFill>
              </a:rPr>
              <a:t>B decrypts </a:t>
            </a:r>
            <a:r>
              <a:rPr lang="en-US" dirty="0" smtClean="0">
                <a:solidFill>
                  <a:srgbClr val="000000"/>
                </a:solidFill>
              </a:rPr>
              <a:t>with </a:t>
            </a:r>
            <a:r>
              <a:rPr lang="en-US" u="sng" dirty="0" smtClean="0">
                <a:solidFill>
                  <a:srgbClr val="000000"/>
                </a:solidFill>
              </a:rPr>
              <a:t>B’s</a:t>
            </a:r>
            <a:r>
              <a:rPr lang="en-US" dirty="0" smtClean="0">
                <a:solidFill>
                  <a:srgbClr val="000000"/>
                </a:solidFill>
              </a:rPr>
              <a:t> </a:t>
            </a:r>
            <a:r>
              <a:rPr lang="en-US" u="sng" dirty="0" smtClean="0">
                <a:solidFill>
                  <a:srgbClr val="000000"/>
                </a:solidFill>
              </a:rPr>
              <a:t>private key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Public Key Encryption (2)</a:t>
            </a:r>
            <a:endParaRPr lang="en-US" dirty="0"/>
          </a:p>
        </p:txBody>
      </p:sp>
      <p:sp>
        <p:nvSpPr>
          <p:cNvPr id="36867" name="Rectangle 3"/>
          <p:cNvSpPr>
            <a:spLocks noGrp="1" noChangeArrowheads="1"/>
          </p:cNvSpPr>
          <p:nvPr>
            <p:ph idx="1"/>
          </p:nvPr>
        </p:nvSpPr>
        <p:spPr>
          <a:xfrm>
            <a:off x="457200" y="1219200"/>
            <a:ext cx="8382000" cy="2895600"/>
          </a:xfrm>
        </p:spPr>
        <p:txBody>
          <a:bodyPr/>
          <a:lstStyle/>
          <a:p>
            <a:pPr>
              <a:lnSpc>
                <a:spcPct val="90000"/>
              </a:lnSpc>
            </a:pPr>
            <a:r>
              <a:rPr lang="en-US" dirty="0" smtClean="0"/>
              <a:t>To provide “</a:t>
            </a:r>
            <a:r>
              <a:rPr lang="en-US" dirty="0" smtClean="0">
                <a:solidFill>
                  <a:srgbClr val="000000"/>
                </a:solidFill>
              </a:rPr>
              <a:t>authentication</a:t>
            </a:r>
            <a:r>
              <a:rPr lang="en-US" dirty="0" smtClean="0"/>
              <a:t>”, we say entity A </a:t>
            </a:r>
            <a:r>
              <a:rPr lang="en-US" dirty="0" smtClean="0">
                <a:solidFill>
                  <a:srgbClr val="000000"/>
                </a:solidFill>
              </a:rPr>
              <a:t>signs a document</a:t>
            </a:r>
          </a:p>
          <a:p>
            <a:pPr lvl="1">
              <a:lnSpc>
                <a:spcPct val="90000"/>
              </a:lnSpc>
            </a:pPr>
            <a:r>
              <a:rPr lang="en-US" dirty="0" smtClean="0">
                <a:solidFill>
                  <a:srgbClr val="000000"/>
                </a:solidFill>
              </a:rPr>
              <a:t>To do so, </a:t>
            </a:r>
            <a:r>
              <a:rPr lang="en-US" u="sng" dirty="0" smtClean="0">
                <a:solidFill>
                  <a:srgbClr val="000000"/>
                </a:solidFill>
              </a:rPr>
              <a:t>A encrypts </a:t>
            </a:r>
            <a:r>
              <a:rPr lang="en-US" dirty="0" smtClean="0">
                <a:solidFill>
                  <a:srgbClr val="000000"/>
                </a:solidFill>
              </a:rPr>
              <a:t>with </a:t>
            </a:r>
            <a:r>
              <a:rPr lang="en-US" u="sng" dirty="0" smtClean="0">
                <a:solidFill>
                  <a:srgbClr val="000000"/>
                </a:solidFill>
              </a:rPr>
              <a:t>A’s</a:t>
            </a:r>
            <a:r>
              <a:rPr lang="en-US" dirty="0" smtClean="0">
                <a:solidFill>
                  <a:srgbClr val="000000"/>
                </a:solidFill>
              </a:rPr>
              <a:t> </a:t>
            </a:r>
            <a:r>
              <a:rPr lang="en-US" u="sng" dirty="0" smtClean="0">
                <a:solidFill>
                  <a:srgbClr val="000000"/>
                </a:solidFill>
              </a:rPr>
              <a:t>private key </a:t>
            </a:r>
            <a:r>
              <a:rPr lang="en-US" dirty="0" smtClean="0">
                <a:solidFill>
                  <a:srgbClr val="000000"/>
                </a:solidFill>
              </a:rPr>
              <a:t>and sends it</a:t>
            </a:r>
          </a:p>
          <a:p>
            <a:pPr lvl="1">
              <a:lnSpc>
                <a:spcPct val="90000"/>
              </a:lnSpc>
            </a:pPr>
            <a:r>
              <a:rPr lang="en-US" dirty="0" smtClean="0">
                <a:solidFill>
                  <a:srgbClr val="000000"/>
                </a:solidFill>
              </a:rPr>
              <a:t>The </a:t>
            </a:r>
            <a:r>
              <a:rPr lang="en-US" u="sng" dirty="0" smtClean="0">
                <a:solidFill>
                  <a:srgbClr val="000000"/>
                </a:solidFill>
              </a:rPr>
              <a:t>receiver decrypts </a:t>
            </a:r>
            <a:r>
              <a:rPr lang="en-US" dirty="0" smtClean="0">
                <a:solidFill>
                  <a:srgbClr val="000000"/>
                </a:solidFill>
              </a:rPr>
              <a:t>with </a:t>
            </a:r>
            <a:r>
              <a:rPr lang="en-US" u="sng" dirty="0" smtClean="0">
                <a:solidFill>
                  <a:srgbClr val="000000"/>
                </a:solidFill>
              </a:rPr>
              <a:t>A’s</a:t>
            </a:r>
            <a:r>
              <a:rPr lang="en-US" dirty="0" smtClean="0">
                <a:solidFill>
                  <a:srgbClr val="000000"/>
                </a:solidFill>
              </a:rPr>
              <a:t> </a:t>
            </a:r>
            <a:r>
              <a:rPr lang="en-US" u="sng" dirty="0" smtClean="0">
                <a:solidFill>
                  <a:srgbClr val="000000"/>
                </a:solidFill>
              </a:rPr>
              <a:t>public key </a:t>
            </a:r>
            <a:r>
              <a:rPr lang="en-US" dirty="0" smtClean="0">
                <a:solidFill>
                  <a:srgbClr val="000000"/>
                </a:solidFill>
              </a:rPr>
              <a:t>to verify</a:t>
            </a:r>
          </a:p>
        </p:txBody>
      </p:sp>
      <p:pic>
        <p:nvPicPr>
          <p:cNvPr id="6" name="Picture 5" descr="public_key_encryption.gif"/>
          <p:cNvPicPr>
            <a:picLocks noChangeAspect="1"/>
          </p:cNvPicPr>
          <p:nvPr/>
        </p:nvPicPr>
        <p:blipFill>
          <a:blip r:embed="rId3" cstate="print"/>
          <a:stretch>
            <a:fillRect/>
          </a:stretch>
        </p:blipFill>
        <p:spPr>
          <a:xfrm>
            <a:off x="3200400" y="3865178"/>
            <a:ext cx="5029200" cy="2620175"/>
          </a:xfrm>
          <a:prstGeom prst="rect">
            <a:avLst/>
          </a:prstGeom>
        </p:spPr>
      </p:pic>
      <p:sp>
        <p:nvSpPr>
          <p:cNvPr id="3" name="TextBox 2"/>
          <p:cNvSpPr txBox="1"/>
          <p:nvPr/>
        </p:nvSpPr>
        <p:spPr>
          <a:xfrm>
            <a:off x="1049940" y="5289001"/>
            <a:ext cx="2021708" cy="523220"/>
          </a:xfrm>
          <a:prstGeom prst="rect">
            <a:avLst/>
          </a:prstGeom>
          <a:noFill/>
        </p:spPr>
        <p:txBody>
          <a:bodyPr wrap="none" rtlCol="0">
            <a:spAutoFit/>
          </a:bodyPr>
          <a:lstStyle/>
          <a:p>
            <a:r>
              <a:rPr lang="en-US" dirty="0" smtClean="0"/>
              <a:t>confidentiality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6614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Business Tools and Policies</a:t>
            </a:r>
            <a:endParaRPr lang="en-US" dirty="0"/>
          </a:p>
        </p:txBody>
      </p:sp>
      <p:sp>
        <p:nvSpPr>
          <p:cNvPr id="36867" name="Rectangle 3"/>
          <p:cNvSpPr>
            <a:spLocks noGrp="1" noChangeArrowheads="1"/>
          </p:cNvSpPr>
          <p:nvPr>
            <p:ph idx="1"/>
          </p:nvPr>
        </p:nvSpPr>
        <p:spPr>
          <a:xfrm>
            <a:off x="457200" y="1295400"/>
            <a:ext cx="8153400" cy="4800600"/>
          </a:xfrm>
        </p:spPr>
        <p:txBody>
          <a:bodyPr/>
          <a:lstStyle/>
          <a:p>
            <a:pPr>
              <a:lnSpc>
                <a:spcPct val="90000"/>
              </a:lnSpc>
            </a:pPr>
            <a:r>
              <a:rPr lang="en-US" dirty="0" smtClean="0"/>
              <a:t>Audit trail of all data accesses</a:t>
            </a:r>
          </a:p>
          <a:p>
            <a:pPr>
              <a:lnSpc>
                <a:spcPct val="90000"/>
              </a:lnSpc>
            </a:pPr>
            <a:r>
              <a:rPr lang="en-US" dirty="0" smtClean="0"/>
              <a:t>Web sites pay $$$ to </a:t>
            </a:r>
            <a:r>
              <a:rPr lang="en-US" dirty="0" smtClean="0">
                <a:solidFill>
                  <a:srgbClr val="000000"/>
                </a:solidFill>
              </a:rPr>
              <a:t>privacy audits </a:t>
            </a:r>
            <a:r>
              <a:rPr lang="en-US" dirty="0" smtClean="0"/>
              <a:t>companies</a:t>
            </a:r>
          </a:p>
          <a:p>
            <a:pPr lvl="1">
              <a:lnSpc>
                <a:spcPct val="90000"/>
              </a:lnSpc>
            </a:pPr>
            <a:r>
              <a:rPr lang="en-US" dirty="0" smtClean="0"/>
              <a:t>Check for info. leaks, review privacy policies, evaluate compliance to policies</a:t>
            </a:r>
          </a:p>
          <a:p>
            <a:pPr>
              <a:lnSpc>
                <a:spcPct val="90000"/>
              </a:lnSpc>
            </a:pPr>
            <a:r>
              <a:rPr lang="en-US" dirty="0" smtClean="0"/>
              <a:t>Large businesses hire a </a:t>
            </a:r>
            <a:r>
              <a:rPr lang="en-US" dirty="0" smtClean="0">
                <a:solidFill>
                  <a:srgbClr val="000000"/>
                </a:solidFill>
              </a:rPr>
              <a:t>chief privacy officer</a:t>
            </a:r>
          </a:p>
          <a:p>
            <a:pPr>
              <a:lnSpc>
                <a:spcPct val="90000"/>
              </a:lnSpc>
            </a:pPr>
            <a:r>
              <a:rPr lang="en-US" dirty="0" smtClean="0"/>
              <a:t>BBB and </a:t>
            </a:r>
            <a:r>
              <a:rPr lang="en-US" dirty="0" err="1" smtClean="0"/>
              <a:t>TRUSTe</a:t>
            </a:r>
            <a:r>
              <a:rPr lang="en-US" dirty="0" smtClean="0"/>
              <a:t> seals for meeting privacy standards</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lstStyle/>
          <a:p>
            <a:r>
              <a:rPr lang="en-US" dirty="0" smtClean="0"/>
              <a:t>Rights and Laws</a:t>
            </a:r>
          </a:p>
        </p:txBody>
      </p:sp>
      <p:sp>
        <p:nvSpPr>
          <p:cNvPr id="7" name="Text Placeholder 6"/>
          <p:cNvSpPr>
            <a:spLocks noGrp="1"/>
          </p:cNvSpPr>
          <p:nvPr>
            <p:ph type="body" idx="1"/>
          </p:nvPr>
        </p:nvSpPr>
        <p:spPr>
          <a:xfrm>
            <a:off x="457200" y="1371600"/>
            <a:ext cx="4040188" cy="639762"/>
          </a:xfrm>
        </p:spPr>
        <p:txBody>
          <a:bodyPr/>
          <a:lstStyle/>
          <a:p>
            <a:r>
              <a:rPr lang="en-US" sz="3200" dirty="0" smtClean="0">
                <a:solidFill>
                  <a:srgbClr val="000000"/>
                </a:solidFill>
              </a:rPr>
              <a:t>Free Market View</a:t>
            </a:r>
            <a:endParaRPr lang="en-US" sz="3200" dirty="0">
              <a:solidFill>
                <a:srgbClr val="000000"/>
              </a:solidFill>
            </a:endParaRPr>
          </a:p>
        </p:txBody>
      </p:sp>
      <p:sp>
        <p:nvSpPr>
          <p:cNvPr id="8" name="Content Placeholder 7"/>
          <p:cNvSpPr>
            <a:spLocks noGrp="1"/>
          </p:cNvSpPr>
          <p:nvPr>
            <p:ph sz="half" idx="2"/>
          </p:nvPr>
        </p:nvSpPr>
        <p:spPr>
          <a:xfrm>
            <a:off x="533400" y="2133600"/>
            <a:ext cx="7620000" cy="3951288"/>
          </a:xfrm>
        </p:spPr>
        <p:txBody>
          <a:bodyPr/>
          <a:lstStyle/>
          <a:p>
            <a:pPr>
              <a:lnSpc>
                <a:spcPct val="90000"/>
              </a:lnSpc>
            </a:pPr>
            <a:r>
              <a:rPr lang="en-US" sz="3200" dirty="0" smtClean="0">
                <a:solidFill>
                  <a:srgbClr val="000000"/>
                </a:solidFill>
              </a:rPr>
              <a:t>Freedom of consumers to make voluntary agreements</a:t>
            </a:r>
          </a:p>
          <a:p>
            <a:pPr>
              <a:lnSpc>
                <a:spcPct val="90000"/>
              </a:lnSpc>
            </a:pPr>
            <a:r>
              <a:rPr lang="en-US" sz="3200" dirty="0" smtClean="0"/>
              <a:t>Diversity of individual tastes and values</a:t>
            </a:r>
          </a:p>
          <a:p>
            <a:pPr>
              <a:lnSpc>
                <a:spcPct val="90000"/>
              </a:lnSpc>
            </a:pPr>
            <a:r>
              <a:rPr lang="en-US" sz="3200" dirty="0" smtClean="0"/>
              <a:t>Response of the market to consumer preferences</a:t>
            </a:r>
          </a:p>
          <a:p>
            <a:pPr>
              <a:lnSpc>
                <a:spcPct val="90000"/>
              </a:lnSpc>
            </a:pPr>
            <a:r>
              <a:rPr lang="en-US" sz="3200" dirty="0" smtClean="0"/>
              <a:t>Usefulness of contracts</a:t>
            </a:r>
          </a:p>
          <a:p>
            <a:pPr>
              <a:lnSpc>
                <a:spcPct val="90000"/>
              </a:lnSpc>
            </a:pPr>
            <a:r>
              <a:rPr lang="en-US" sz="3200" dirty="0" smtClean="0"/>
              <a:t>Flaws of regulatory solutions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lstStyle/>
          <a:p>
            <a:r>
              <a:rPr lang="en-US" dirty="0" smtClean="0"/>
              <a:t>Rights and Laws</a:t>
            </a:r>
          </a:p>
        </p:txBody>
      </p:sp>
      <p:sp>
        <p:nvSpPr>
          <p:cNvPr id="9" name="Text Placeholder 8"/>
          <p:cNvSpPr>
            <a:spLocks noGrp="1"/>
          </p:cNvSpPr>
          <p:nvPr>
            <p:ph type="body" idx="1"/>
          </p:nvPr>
        </p:nvSpPr>
        <p:spPr>
          <a:xfrm>
            <a:off x="609600" y="1295400"/>
            <a:ext cx="5867400" cy="639762"/>
          </a:xfrm>
        </p:spPr>
        <p:txBody>
          <a:bodyPr/>
          <a:lstStyle/>
          <a:p>
            <a:r>
              <a:rPr lang="en-US" sz="3200" dirty="0" smtClean="0">
                <a:solidFill>
                  <a:srgbClr val="000000"/>
                </a:solidFill>
              </a:rPr>
              <a:t>Consumer Protection View</a:t>
            </a:r>
            <a:endParaRPr lang="en-US" sz="3200" dirty="0">
              <a:solidFill>
                <a:srgbClr val="000000"/>
              </a:solidFill>
            </a:endParaRPr>
          </a:p>
        </p:txBody>
      </p:sp>
      <p:sp>
        <p:nvSpPr>
          <p:cNvPr id="10" name="Content Placeholder 9"/>
          <p:cNvSpPr>
            <a:spLocks noGrp="1"/>
          </p:cNvSpPr>
          <p:nvPr>
            <p:ph sz="half" idx="2"/>
          </p:nvPr>
        </p:nvSpPr>
        <p:spPr>
          <a:xfrm>
            <a:off x="685800" y="2057400"/>
            <a:ext cx="7848600" cy="3951288"/>
          </a:xfrm>
        </p:spPr>
        <p:txBody>
          <a:bodyPr/>
          <a:lstStyle/>
          <a:p>
            <a:pPr>
              <a:lnSpc>
                <a:spcPct val="90000"/>
              </a:lnSpc>
            </a:pPr>
            <a:r>
              <a:rPr lang="en-US" sz="3200" dirty="0" smtClean="0"/>
              <a:t>Uses of personal information</a:t>
            </a:r>
          </a:p>
          <a:p>
            <a:pPr>
              <a:lnSpc>
                <a:spcPct val="90000"/>
              </a:lnSpc>
            </a:pPr>
            <a:r>
              <a:rPr lang="en-US" sz="3200" dirty="0" smtClean="0"/>
              <a:t>Costly and disruptive results of errors in databases</a:t>
            </a:r>
          </a:p>
          <a:p>
            <a:pPr>
              <a:lnSpc>
                <a:spcPct val="90000"/>
              </a:lnSpc>
            </a:pPr>
            <a:r>
              <a:rPr lang="en-US" sz="3200" dirty="0" smtClean="0"/>
              <a:t>Ease with which personal information leaks out</a:t>
            </a:r>
          </a:p>
          <a:p>
            <a:pPr>
              <a:lnSpc>
                <a:spcPct val="90000"/>
              </a:lnSpc>
            </a:pPr>
            <a:r>
              <a:rPr lang="en-US" sz="3200" dirty="0" smtClean="0">
                <a:solidFill>
                  <a:srgbClr val="000000"/>
                </a:solidFill>
              </a:rPr>
              <a:t>Consumers need protection from their own lack of knowledge, judgment, or interest through privacy regulations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dirty="0" smtClean="0"/>
              <a:t>Wiretapping and E-Mail Protection</a:t>
            </a:r>
            <a:endParaRPr lang="en-US" dirty="0"/>
          </a:p>
        </p:txBody>
      </p:sp>
      <p:sp>
        <p:nvSpPr>
          <p:cNvPr id="75781" name="Rectangle 5"/>
          <p:cNvSpPr>
            <a:spLocks noGrp="1" noChangeArrowheads="1"/>
          </p:cNvSpPr>
          <p:nvPr>
            <p:ph idx="1"/>
          </p:nvPr>
        </p:nvSpPr>
        <p:spPr/>
        <p:txBody>
          <a:bodyPr/>
          <a:lstStyle/>
          <a:p>
            <a:pPr>
              <a:lnSpc>
                <a:spcPct val="80000"/>
              </a:lnSpc>
            </a:pPr>
            <a:r>
              <a:rPr lang="en-US" sz="2800" dirty="0" smtClean="0"/>
              <a:t>Telephone</a:t>
            </a:r>
            <a:endParaRPr lang="en-US" sz="2800" dirty="0"/>
          </a:p>
          <a:p>
            <a:pPr lvl="1">
              <a:lnSpc>
                <a:spcPct val="80000"/>
              </a:lnSpc>
            </a:pPr>
            <a:r>
              <a:rPr lang="en-US" dirty="0"/>
              <a:t>1934 Communications Act prohibited interception of </a:t>
            </a:r>
            <a:r>
              <a:rPr lang="en-US" dirty="0" smtClean="0"/>
              <a:t>messages that is not authorized by the sender</a:t>
            </a:r>
            <a:endParaRPr lang="en-US" dirty="0"/>
          </a:p>
          <a:p>
            <a:pPr lvl="1">
              <a:lnSpc>
                <a:spcPct val="80000"/>
              </a:lnSpc>
            </a:pPr>
            <a:r>
              <a:rPr lang="en-US" dirty="0"/>
              <a:t>1968 Omnibus Crime Control and Safe Streets Act allowed wiretapping and electronic surveillance by law-enforcement (with court order)</a:t>
            </a:r>
          </a:p>
          <a:p>
            <a:pPr>
              <a:lnSpc>
                <a:spcPct val="80000"/>
              </a:lnSpc>
            </a:pPr>
            <a:r>
              <a:rPr lang="en-US" sz="2800" dirty="0"/>
              <a:t>E-mail and other new communications</a:t>
            </a:r>
          </a:p>
          <a:p>
            <a:pPr lvl="1">
              <a:lnSpc>
                <a:spcPct val="80000"/>
              </a:lnSpc>
            </a:pPr>
            <a:r>
              <a:rPr lang="en-US" dirty="0"/>
              <a:t>Electronic Communications Privacy Act of 1986 (ECPA) extended the 1968 wiretapping laws to include electronic communications, restricts government access to </a:t>
            </a:r>
            <a:r>
              <a:rPr lang="en-US" dirty="0" smtClean="0"/>
              <a:t>e-mail</a:t>
            </a:r>
          </a:p>
          <a:p>
            <a:pPr lvl="1">
              <a:lnSpc>
                <a:spcPct val="80000"/>
              </a:lnSpc>
            </a:pPr>
            <a:r>
              <a:rPr lang="en-US" dirty="0" smtClean="0"/>
              <a:t>Patriot Act loosens restrictions on government surveillance and wiretapping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46319576</TotalTime>
  <Pages>23</Pages>
  <Words>1496</Words>
  <Application>Microsoft Office PowerPoint</Application>
  <PresentationFormat>Letter Paper (8.5x11 in)</PresentationFormat>
  <Paragraphs>108</Paragraphs>
  <Slides>12</Slides>
  <Notes>12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Mead Bold</vt:lpstr>
      <vt:lpstr>Monotype Sorts</vt:lpstr>
      <vt:lpstr>Office Theme</vt:lpstr>
      <vt:lpstr>Protecting Privacy</vt:lpstr>
      <vt:lpstr>Enhancing Privacy for Consumers</vt:lpstr>
      <vt:lpstr>Encryption</vt:lpstr>
      <vt:lpstr>Public-Key Encryption (PKE) (1)</vt:lpstr>
      <vt:lpstr>Public Key Encryption (2)</vt:lpstr>
      <vt:lpstr>Business Tools and Policies</vt:lpstr>
      <vt:lpstr>Rights and Laws</vt:lpstr>
      <vt:lpstr>Rights and Laws</vt:lpstr>
      <vt:lpstr>Wiretapping and E-Mail Protection</vt:lpstr>
      <vt:lpstr>Designing for Interception</vt:lpstr>
      <vt:lpstr>Secret Intelligence Gathering</vt:lpstr>
      <vt:lpstr>Discussion Questions</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215</cp:revision>
  <cp:lastPrinted>2012-02-22T18:26:30Z</cp:lastPrinted>
  <dcterms:created xsi:type="dcterms:W3CDTF">2013-02-26T18:58:13Z</dcterms:created>
  <dcterms:modified xsi:type="dcterms:W3CDTF">2013-02-26T19:05:49Z</dcterms:modified>
</cp:coreProperties>
</file>