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Override PartName="/ppt/notesSlides/notesSlide12.xml" ContentType="application/vnd.openxmlformats-officedocument.presentationml.notes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fntdata" ContentType="application/x-fontdata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embedTrueTypeFonts="1">
  <p:sldMasterIdLst>
    <p:sldMasterId r:id="rId1"/>
  </p:sldMasterIdLst>
  <p:notesMasterIdLst>
    <p:notesMasterId r:id="rId18"/>
  </p:notesMasterIdLst>
  <p:handoutMasterIdLst>
    <p:handoutMasterId r:id="rId19"/>
  </p:handoutMasterIdLst>
  <p:sldIdLst>
    <p:sldId id="298" r:id="rId2"/>
    <p:sldId id="333" r:id="rId3"/>
    <p:sldId id="312" r:id="rId4"/>
    <p:sldId id="340" r:id="rId5"/>
    <p:sldId id="339" r:id="rId6"/>
    <p:sldId id="341" r:id="rId7"/>
    <p:sldId id="313" r:id="rId8"/>
    <p:sldId id="335" r:id="rId9"/>
    <p:sldId id="332" r:id="rId10"/>
    <p:sldId id="328" r:id="rId11"/>
    <p:sldId id="342" r:id="rId12"/>
    <p:sldId id="336" r:id="rId13"/>
    <p:sldId id="343" r:id="rId14"/>
    <p:sldId id="337" r:id="rId15"/>
    <p:sldId id="316" r:id="rId16"/>
    <p:sldId id="317" r:id="rId17"/>
  </p:sldIdLst>
  <p:sldSz cx="9144000" cy="6858000" type="letter"/>
  <p:notesSz cx="9601200" cy="7315200"/>
  <p:embeddedFontLst>
    <p:embeddedFont>
      <p:font typeface="Monotype Sorts" charset="2"/>
      <p:regular r:id="rId20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Mead Bold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0033CC"/>
    <a:srgbClr val="FAEB7E"/>
    <a:srgbClr val="A69306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9776" autoAdjust="0"/>
    <p:restoredTop sz="74668" autoAdjust="0"/>
  </p:normalViewPr>
  <p:slideViewPr>
    <p:cSldViewPr>
      <p:cViewPr>
        <p:scale>
          <a:sx n="70" d="100"/>
          <a:sy n="70" d="100"/>
        </p:scale>
        <p:origin x="-3280" y="-13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-660" y="-78"/>
      </p:cViewPr>
      <p:guideLst>
        <p:guide orient="horz" pos="2303"/>
        <p:guide pos="30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font" Target="fonts/font1.fntdata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00066" y="131792"/>
            <a:ext cx="1641855" cy="325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438" tIns="46881" rIns="95438" bIns="46881" anchor="ctr">
            <a:spAutoFit/>
          </a:bodyPr>
          <a:lstStyle/>
          <a:p>
            <a:pPr algn="l" defTabSz="965200">
              <a:defRPr/>
            </a:pPr>
            <a:r>
              <a:rPr lang="en-US" sz="1500" dirty="0" smtClean="0"/>
              <a:t>5 – Privacy (Part 2)</a:t>
            </a:r>
            <a:endParaRPr lang="en-US" sz="15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00064" y="6866998"/>
            <a:ext cx="877223" cy="325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438" tIns="46881" rIns="95438" bIns="46881" anchor="ctr">
            <a:spAutoFit/>
          </a:bodyPr>
          <a:lstStyle/>
          <a:p>
            <a:pPr algn="l" defTabSz="965200">
              <a:defRPr/>
            </a:pPr>
            <a:fld id="{3B8F1BCF-40EB-4982-B72E-3BDCB36C8D12}" type="datetime1">
              <a:rPr lang="en-US" sz="1500"/>
              <a:pPr algn="l" defTabSz="965200">
                <a:defRPr/>
              </a:pPr>
              <a:t>2/19/13</a:t>
            </a:fld>
            <a:endParaRPr lang="en-US" sz="15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530245" y="6866998"/>
            <a:ext cx="627153" cy="325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438" tIns="46881" rIns="95438" bIns="46881" anchor="ctr">
            <a:spAutoFit/>
          </a:bodyPr>
          <a:lstStyle/>
          <a:p>
            <a:pPr algn="r" defTabSz="965200">
              <a:defRPr/>
            </a:pPr>
            <a:r>
              <a:rPr lang="en-US" sz="1500" dirty="0" smtClean="0"/>
              <a:t>5-</a:t>
            </a:r>
            <a:fld id="{3D4D4ECE-73A9-4890-844A-D346CD8EA00B}" type="slidenum">
              <a:rPr lang="en-US" sz="1500" smtClean="0"/>
              <a:pPr algn="r" defTabSz="965200">
                <a:defRPr/>
              </a:pPr>
              <a:t>‹#›</a:t>
            </a:fld>
            <a:endParaRPr lang="en-US" sz="15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4711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329" y="3474963"/>
            <a:ext cx="7042547" cy="32911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438" tIns="46881" rIns="95438" bIns="46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9738" y="554038"/>
            <a:ext cx="3641725" cy="2732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7930" y="35030"/>
            <a:ext cx="1579338" cy="325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438" tIns="46881" rIns="95438" bIns="46881" anchor="ctr">
            <a:spAutoFit/>
          </a:bodyPr>
          <a:lstStyle/>
          <a:p>
            <a:pPr algn="l" defTabSz="965200">
              <a:defRPr/>
            </a:pPr>
            <a:r>
              <a:rPr lang="en-US" sz="1500" dirty="0" smtClean="0"/>
              <a:t>5– Privacy (Part 2)</a:t>
            </a:r>
            <a:endParaRPr lang="en-US" sz="15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7931" y="6958317"/>
            <a:ext cx="877223" cy="325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438" tIns="46881" rIns="95438" bIns="46881" anchor="ctr">
            <a:spAutoFit/>
          </a:bodyPr>
          <a:lstStyle/>
          <a:p>
            <a:pPr algn="l" defTabSz="965200">
              <a:defRPr/>
            </a:pPr>
            <a:fld id="{14C37F38-5772-43BE-B22B-CBAD92265624}" type="datetime1">
              <a:rPr lang="en-US" sz="1500"/>
              <a:pPr algn="l" defTabSz="965200">
                <a:defRPr/>
              </a:pPr>
              <a:t>2/19/13</a:t>
            </a:fld>
            <a:endParaRPr lang="en-US" sz="15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876120" y="6957712"/>
            <a:ext cx="627153" cy="325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438" tIns="46881" rIns="95438" bIns="46881" anchor="ctr">
            <a:spAutoFit/>
          </a:bodyPr>
          <a:lstStyle/>
          <a:p>
            <a:pPr algn="r" defTabSz="965200">
              <a:defRPr/>
            </a:pPr>
            <a:r>
              <a:rPr lang="en-US" sz="1500" dirty="0" smtClean="0"/>
              <a:t>5-</a:t>
            </a:r>
            <a:fld id="{DA53FF21-39CA-45E6-AAE2-88A1123F9739}" type="slidenum">
              <a:rPr lang="en-US" sz="1500" smtClean="0"/>
              <a:pPr algn="r" defTabSz="965200">
                <a:defRPr/>
              </a:pPr>
              <a:t>‹#›</a:t>
            </a:fld>
            <a:endParaRPr lang="en-US" sz="15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05773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ead Bold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ead Bold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ead Bold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ead Bold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ead Bold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http://www.wi.uni-muenster.de/wi/studieren/io/ws08-09/essay/essay.location-based-services.pdf" TargetMode="Externa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Cons: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at what age does tracking become an invasion of child’s privacy?</a:t>
            </a:r>
          </a:p>
          <a:p>
            <a:r>
              <a:rPr lang="en-US" baseline="0" dirty="0" smtClean="0"/>
              <a:t>Should parents tell children about monitoring? Informed consent?</a:t>
            </a:r>
          </a:p>
          <a:p>
            <a:r>
              <a:rPr lang="en-US" baseline="0" dirty="0" smtClean="0"/>
              <a:t>Slow the development of a child’s responsible independence?</a:t>
            </a:r>
          </a:p>
          <a:p>
            <a:r>
              <a:rPr lang="en-US" baseline="0" dirty="0" smtClean="0"/>
              <a:t>False alarms, or a false sense of security</a:t>
            </a:r>
          </a:p>
          <a:p>
            <a:r>
              <a:rPr lang="en-US" baseline="0" dirty="0" smtClean="0"/>
              <a:t>Lost phones, </a:t>
            </a:r>
            <a:r>
              <a:rPr lang="en-US" baseline="0" dirty="0" err="1" smtClean="0"/>
              <a:t>jailbreaking</a:t>
            </a:r>
            <a:r>
              <a:rPr lang="en-US" baseline="0" dirty="0" smtClean="0"/>
              <a:t> the phone</a:t>
            </a:r>
          </a:p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Liberty</a:t>
            </a:r>
            <a:r>
              <a:rPr lang="en-US" b="0" dirty="0" smtClean="0"/>
              <a:t>:</a:t>
            </a:r>
            <a:r>
              <a:rPr lang="en-US" b="0" baseline="0" dirty="0" smtClean="0"/>
              <a:t> we may choose to stay off the net and be a recluse. We can’t force others to remove a photo that we are in.</a:t>
            </a:r>
          </a:p>
          <a:p>
            <a:r>
              <a:rPr lang="en-US" b="1" baseline="0" dirty="0" smtClean="0"/>
              <a:t>Claim</a:t>
            </a:r>
            <a:r>
              <a:rPr lang="en-US" b="0" baseline="0" dirty="0" smtClean="0"/>
              <a:t>: require that others erase their memory and photos, blogs, links. Others can’t write about a person.</a:t>
            </a:r>
            <a:endParaRPr lang="en-US" b="0" dirty="0" smtClean="0"/>
          </a:p>
          <a:p>
            <a:r>
              <a:rPr lang="en-US" b="0" dirty="0" smtClean="0"/>
              <a:t>A person may request</a:t>
            </a:r>
            <a:r>
              <a:rPr lang="en-US" b="0" baseline="0" dirty="0" smtClean="0"/>
              <a:t> deletion to hide </a:t>
            </a:r>
            <a:r>
              <a:rPr lang="en-US" b="0" baseline="0" dirty="0" err="1" smtClean="0"/>
              <a:t>sth</a:t>
            </a:r>
            <a:r>
              <a:rPr lang="en-US" b="0" baseline="0" dirty="0" smtClean="0"/>
              <a:t> illegal, to remove evidence in a dispute</a:t>
            </a:r>
          </a:p>
          <a:p>
            <a:r>
              <a:rPr lang="en-US" b="0" baseline="0" dirty="0" smtClean="0"/>
              <a:t>Complying could be ethically and socially admirable, good-spirited, a good business policy</a:t>
            </a:r>
          </a:p>
          <a:p>
            <a:r>
              <a:rPr lang="en-US" b="0" baseline="0" dirty="0" err="1" smtClean="0"/>
              <a:t>Sb</a:t>
            </a:r>
            <a:r>
              <a:rPr lang="en-US" b="0" baseline="0" dirty="0" smtClean="0"/>
              <a:t> else post compromising </a:t>
            </a:r>
            <a:r>
              <a:rPr lang="en-US" b="0" baseline="0" dirty="0" err="1" smtClean="0"/>
              <a:t>pics</a:t>
            </a:r>
            <a:r>
              <a:rPr lang="en-US" b="0" baseline="0" dirty="0" smtClean="0"/>
              <a:t> or info from a person’s past, removing it raises issues of free speech and truth</a:t>
            </a:r>
          </a:p>
          <a:p>
            <a:endParaRPr lang="en-US" b="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(p. 58) contains partial list of government databases (tax, medical, marriage/divorce, property</a:t>
            </a:r>
            <a:r>
              <a:rPr lang="en-US" baseline="0" dirty="0" smtClean="0"/>
              <a:t> ownership, welfare, school, motor vehicle, voter registration, public library, firearm owners, grant applicants, professional licenses, bankruptcy, arrest record)</a:t>
            </a:r>
          </a:p>
          <a:p>
            <a:endParaRPr lang="en-US" dirty="0" smtClean="0"/>
          </a:p>
          <a:p>
            <a:r>
              <a:rPr lang="en-US" b="1" dirty="0" smtClean="0"/>
              <a:t>The Privacy Act of 1974 is the main law about the federal government’s use of personal data.</a:t>
            </a:r>
          </a:p>
          <a:p>
            <a:r>
              <a:rPr lang="en-US" dirty="0" smtClean="0"/>
              <a:t>Is</a:t>
            </a:r>
            <a:r>
              <a:rPr lang="en-US" baseline="0" dirty="0" smtClean="0"/>
              <a:t> </a:t>
            </a:r>
            <a:r>
              <a:rPr lang="en-US" dirty="0" smtClean="0"/>
              <a:t>an important step toward protecting our privacy from abuse by federal agencies.</a:t>
            </a:r>
          </a:p>
          <a:p>
            <a:endParaRPr lang="en-US" dirty="0" smtClean="0"/>
          </a:p>
          <a:p>
            <a:r>
              <a:rPr lang="en-US" dirty="0" smtClean="0"/>
              <a:t>Example of Nixon use of IRS to punish enemies, and led to the Privacy Act of 1974.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GAO, which enforces the Act, has noted numerous variations from the law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</a:t>
            </a:r>
            <a:r>
              <a:rPr lang="en-US" baseline="0" dirty="0" smtClean="0"/>
              <a:t> 2000, 97% of 65 government Web sites v</a:t>
            </a:r>
            <a:r>
              <a:rPr lang="en-US" dirty="0" smtClean="0"/>
              <a:t>iolated</a:t>
            </a:r>
            <a:r>
              <a:rPr lang="en-US" baseline="0" dirty="0" smtClean="0"/>
              <a:t> fair information </a:t>
            </a:r>
            <a:r>
              <a:rPr lang="en-US" baseline="0" dirty="0" err="1" smtClean="0"/>
              <a:t>std</a:t>
            </a:r>
            <a:r>
              <a:rPr lang="en-US" baseline="0" dirty="0" smtClean="0"/>
              <a:t> for notice/choice/access/security established by FTC, including FTC itself. (Federal Trade Commission)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IRS huge insider unauthorized access and leak. </a:t>
            </a:r>
            <a:r>
              <a:rPr lang="en-US" dirty="0" smtClean="0"/>
              <a:t>Note comment on p. 60 of text, which states that IRS data is “at risk” due to release to 250 state and federal agencies, which do not have adequate safeguards.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DNA </a:t>
            </a:r>
            <a:r>
              <a:rPr lang="en-US" dirty="0" err="1" smtClean="0"/>
              <a:t>db</a:t>
            </a:r>
            <a:r>
              <a:rPr lang="en-US" dirty="0" smtClean="0"/>
              <a:t> even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ppl</a:t>
            </a:r>
            <a:r>
              <a:rPr lang="en-US" baseline="0" dirty="0" smtClean="0"/>
              <a:t> who are arrested, but not convicted criminals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Also, 35 government</a:t>
            </a:r>
            <a:r>
              <a:rPr lang="en-US" baseline="0" dirty="0" smtClean="0"/>
              <a:t> agencies</a:t>
            </a:r>
            <a:r>
              <a:rPr lang="en-US" dirty="0" smtClean="0"/>
              <a:t> were clients of </a:t>
            </a:r>
            <a:r>
              <a:rPr lang="en-US" dirty="0" err="1" smtClean="0"/>
              <a:t>ChoicePoint</a:t>
            </a:r>
            <a:r>
              <a:rPr lang="en-US" dirty="0" smtClean="0"/>
              <a:t>. A huge private</a:t>
            </a:r>
            <a:r>
              <a:rPr lang="en-US" baseline="0" dirty="0" smtClean="0"/>
              <a:t> data-collection company.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Also </a:t>
            </a:r>
            <a:r>
              <a:rPr lang="en-US" dirty="0" err="1" smtClean="0"/>
              <a:t>db</a:t>
            </a:r>
            <a:r>
              <a:rPr lang="en-US" dirty="0" smtClean="0"/>
              <a:t> for college</a:t>
            </a:r>
            <a:r>
              <a:rPr lang="en-US" baseline="0" dirty="0" smtClean="0"/>
              <a:t> students, for fighting terrorism  (What about the false </a:t>
            </a:r>
            <a:r>
              <a:rPr lang="en-US" baseline="0" dirty="0" err="1" smtClean="0"/>
              <a:t>positivies</a:t>
            </a:r>
            <a:r>
              <a:rPr lang="en-US" baseline="0" dirty="0" smtClean="0"/>
              <a:t>?)</a:t>
            </a:r>
            <a:endParaRPr lang="en-US" dirty="0" smtClean="0"/>
          </a:p>
          <a:p>
            <a:r>
              <a:rPr lang="en-US" dirty="0" smtClean="0"/>
              <a:t>Another example (in text p. 63) is the use of census data to identify and intern citizens of Japanese descent during WW2.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FOIA was enacted in 1966, and amended and strengthened at various times since then.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Basically gives</a:t>
            </a:r>
            <a:r>
              <a:rPr lang="en-US" sz="1200" baseline="0" dirty="0" smtClean="0"/>
              <a:t> individuals the right to obtain information about themselves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Examples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Personal data in public records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Public filing of flight plans – and records of auto corporate jets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Reporting of small campaign contributions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74A05352-B790-43E5-B814-4536CF93330E}" type="slidenum">
              <a:rPr lang="en-US"/>
              <a:pPr/>
              <a:t>16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SSN began to</a:t>
            </a:r>
            <a:r>
              <a:rPr lang="en-US" baseline="0" dirty="0" smtClean="0"/>
              <a:t> be used in 1936</a:t>
            </a:r>
          </a:p>
          <a:p>
            <a:r>
              <a:rPr lang="en-US" baseline="0" dirty="0" smtClean="0"/>
              <a:t>1943 – new law requiring federal agencies to use the SSN for new record systems</a:t>
            </a:r>
          </a:p>
          <a:p>
            <a:r>
              <a:rPr lang="en-US" baseline="0" dirty="0" smtClean="0"/>
              <a:t>SSNs were standard ID at universities until recently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Targeted advertising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dirty="0" smtClean="0"/>
              <a:t>advertisements are placed so as to reach consumers based on various traits such as demographics, purchase history, or observed behavior.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P78: the displays, ads, prices, and discounts you see when</a:t>
            </a:r>
            <a:r>
              <a:rPr lang="en-US" baseline="0" dirty="0" smtClean="0"/>
              <a:t> shopping online might be different from those others see.</a:t>
            </a:r>
          </a:p>
          <a:p>
            <a:r>
              <a:rPr lang="en-US" baseline="0" dirty="0" smtClean="0"/>
              <a:t>Guess a user’s approximate location, gender, approximate age.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Prisoners processing personal data. (hobbies, income, buying habits, health info, investments on a form entered by prisoners) P79. </a:t>
            </a:r>
            <a:r>
              <a:rPr lang="en-US" baseline="0" dirty="0" err="1" smtClean="0"/>
              <a:t>MetroMail</a:t>
            </a:r>
            <a:r>
              <a:rPr lang="en-US" baseline="0" dirty="0" smtClean="0"/>
              <a:t>: a mailing-list firm, expecting to receive discount coupons and free sample products. Later received a letter from a criminal. Some allow, but with no pencil or writing instrument while doing the work.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firms: </a:t>
            </a:r>
            <a:r>
              <a:rPr lang="en-US" dirty="0" err="1" smtClean="0"/>
              <a:t>ChoicePoint</a:t>
            </a:r>
            <a:r>
              <a:rPr lang="en-US" dirty="0" smtClean="0"/>
              <a:t>, </a:t>
            </a:r>
            <a:r>
              <a:rPr lang="en-US" b="1" dirty="0" smtClean="0"/>
              <a:t>Acxiom</a:t>
            </a:r>
            <a:r>
              <a:rPr lang="en-US" baseline="0" dirty="0" smtClean="0"/>
              <a:t> maintain large consumer </a:t>
            </a:r>
            <a:r>
              <a:rPr lang="en-US" baseline="0" dirty="0" err="1" smtClean="0"/>
              <a:t>db</a:t>
            </a:r>
            <a:r>
              <a:rPr lang="en-US" baseline="0" dirty="0" smtClean="0"/>
              <a:t>, buy others’, combine and build dossiers.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Paying</a:t>
            </a:r>
            <a:r>
              <a:rPr lang="en-US" baseline="0" dirty="0" smtClean="0"/>
              <a:t> for consumer info: fill out entry form to a contest, store cards (discount, buying habit), trade info. with computers/pc/</a:t>
            </a:r>
            <a:r>
              <a:rPr lang="en-US" baseline="0" dirty="0" err="1" smtClean="0"/>
              <a:t>ipod</a:t>
            </a:r>
            <a:r>
              <a:rPr lang="en-US" baseline="0" dirty="0" smtClean="0"/>
              <a:t>/</a:t>
            </a:r>
            <a:r>
              <a:rPr lang="en-US" baseline="0" dirty="0" err="1" smtClean="0"/>
              <a:t>dvd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sw</a:t>
            </a:r>
            <a:r>
              <a:rPr lang="en-US" baseline="0" dirty="0" smtClean="0"/>
              <a:t>, email/storage services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74A05352-B790-43E5-B814-4536CF93330E}" type="slidenum">
              <a:rPr lang="en-US"/>
              <a:pPr/>
              <a:t>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baseline="0" dirty="0" smtClean="0"/>
              <a:t>Young people put less value on privacy than previous generations?</a:t>
            </a:r>
          </a:p>
          <a:p>
            <a:pPr>
              <a:buFontTx/>
              <a:buChar char="-"/>
            </a:pPr>
            <a:r>
              <a:rPr lang="en-US" baseline="0" dirty="0" smtClean="0"/>
              <a:t>May not understand the risks?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source is </a:t>
            </a:r>
            <a:r>
              <a:rPr lang="en-US" dirty="0" smtClean="0">
                <a:hlinkClick r:id="rId3"/>
              </a:rPr>
              <a:t>http://www.wi.uni-muenster.de/wi/studieren/io/ws08-09/essay%5Cessay.location-based-services.pdf</a:t>
            </a:r>
            <a:endParaRPr lang="en-US" dirty="0" smtClean="0"/>
          </a:p>
          <a:p>
            <a:r>
              <a:rPr lang="en-US" dirty="0" smtClean="0"/>
              <a:t>Newness of the technology imply many unresolved privacy issues</a:t>
            </a:r>
          </a:p>
          <a:p>
            <a:r>
              <a:rPr lang="en-US" dirty="0" smtClean="0"/>
              <a:t>Use of the assisted GPS node means that location data is stored in some accessible land-based server</a:t>
            </a:r>
          </a:p>
          <a:p>
            <a:r>
              <a:rPr lang="en-US" dirty="0" smtClean="0"/>
              <a:t>Advertising revenue potential implies that identity is critical to maximizing ad revenues.</a:t>
            </a:r>
          </a:p>
          <a:p>
            <a:endParaRPr lang="en-US" dirty="0" smtClean="0"/>
          </a:p>
          <a:p>
            <a:r>
              <a:rPr lang="en-US" dirty="0" smtClean="0"/>
              <a:t>- GPS: global positioning systems</a:t>
            </a:r>
          </a:p>
          <a:p>
            <a:r>
              <a:rPr lang="en-US" dirty="0" smtClean="0"/>
              <a:t>- Cell phones are used for location tracking</a:t>
            </a:r>
          </a:p>
          <a:p>
            <a:r>
              <a:rPr lang="en-US" dirty="0" smtClean="0"/>
              <a:t>Pros and cons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Cell phones are used for location tracking</a:t>
            </a:r>
          </a:p>
          <a:p>
            <a:r>
              <a:rPr lang="en-US" dirty="0" smtClean="0"/>
              <a:t>Pros and cons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38793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74A05352-B790-43E5-B814-4536CF93330E}" type="slidenum">
              <a:rPr lang="en-US"/>
              <a:pPr/>
              <a:t>9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546975" cy="1143000"/>
          </a:xfrm>
        </p:spPr>
        <p:txBody>
          <a:bodyPr/>
          <a:lstStyle/>
          <a:p>
            <a:r>
              <a:rPr lang="en-US" sz="6000" dirty="0" smtClean="0"/>
              <a:t>CSE/ISE 312</a:t>
            </a: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743200"/>
            <a:ext cx="9144000" cy="2438400"/>
          </a:xfrm>
        </p:spPr>
        <p:txBody>
          <a:bodyPr/>
          <a:lstStyle/>
          <a:p>
            <a:pPr algn="ctr"/>
            <a:r>
              <a:rPr lang="en-US" sz="4800" dirty="0" smtClean="0"/>
              <a:t>Privacy (Part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and Tools for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610100"/>
          </a:xfrm>
        </p:spPr>
        <p:txBody>
          <a:bodyPr/>
          <a:lstStyle/>
          <a:p>
            <a:r>
              <a:rPr lang="en-US" sz="2800" dirty="0"/>
              <a:t>Children are not able to make decisions on when to provide </a:t>
            </a:r>
            <a:r>
              <a:rPr lang="en-US" sz="2800" dirty="0" smtClean="0"/>
              <a:t>information. Vulnerable </a:t>
            </a:r>
            <a:r>
              <a:rPr lang="en-US" sz="2800" dirty="0"/>
              <a:t>to online </a:t>
            </a:r>
            <a:r>
              <a:rPr lang="en-US" sz="2800" dirty="0" smtClean="0"/>
              <a:t>predators</a:t>
            </a:r>
          </a:p>
          <a:p>
            <a:r>
              <a:rPr lang="en-US" sz="2800" dirty="0"/>
              <a:t>Parental monitoring uses </a:t>
            </a:r>
            <a:r>
              <a:rPr lang="en-US" sz="2800" dirty="0" smtClean="0"/>
              <a:t>software </a:t>
            </a:r>
            <a:r>
              <a:rPr lang="en-US" sz="2800" dirty="0"/>
              <a:t>to monitor web usage</a:t>
            </a:r>
          </a:p>
          <a:p>
            <a:r>
              <a:rPr lang="en-US" sz="2800" dirty="0"/>
              <a:t>Web cams to monitor children while parents are at work</a:t>
            </a:r>
          </a:p>
          <a:p>
            <a:r>
              <a:rPr lang="en-US" sz="2800" dirty="0"/>
              <a:t>GPS tracking via cell phones or RFID</a:t>
            </a:r>
          </a:p>
          <a:p>
            <a:r>
              <a:rPr lang="en-US" sz="2800" dirty="0" smtClean="0"/>
              <a:t>Pros and cons?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Right to Be Forgotten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178800" cy="3733800"/>
          </a:xfrm>
        </p:spPr>
        <p:txBody>
          <a:bodyPr/>
          <a:lstStyle/>
          <a:p>
            <a:r>
              <a:rPr lang="en-US" dirty="0"/>
              <a:t>The right to have material </a:t>
            </a:r>
            <a:r>
              <a:rPr lang="en-US" dirty="0" smtClean="0"/>
              <a:t>removed</a:t>
            </a:r>
          </a:p>
          <a:p>
            <a:r>
              <a:rPr lang="en-US" dirty="0" smtClean="0"/>
              <a:t>US and EU are promoting such a legal right</a:t>
            </a:r>
          </a:p>
          <a:p>
            <a:r>
              <a:rPr lang="en-US" dirty="0" smtClean="0"/>
              <a:t>Many practical, ethical, social, legal questions arise</a:t>
            </a:r>
            <a:endParaRPr lang="en-US" dirty="0"/>
          </a:p>
          <a:p>
            <a:r>
              <a:rPr lang="en-US" dirty="0"/>
              <a:t>negative right (a liberty)</a:t>
            </a:r>
          </a:p>
          <a:p>
            <a:r>
              <a:rPr lang="en-US" dirty="0"/>
              <a:t>positive right (a claim right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Possible conflict with free speech, free flow of information, and contractual agreements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18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Systems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Federal and local government agencies maintain thousands of databases containing personal information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Opportunity for misuse of </a:t>
            </a:r>
            <a:r>
              <a:rPr lang="en-US" sz="2800" dirty="0" smtClean="0"/>
              <a:t>information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5936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Privacy Act of 1974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lnSpc>
                <a:spcPct val="90000"/>
              </a:lnSpc>
              <a:buNone/>
            </a:pPr>
            <a:r>
              <a:rPr lang="en-US" sz="2400" dirty="0" smtClean="0"/>
              <a:t>“</a:t>
            </a:r>
            <a:r>
              <a:rPr lang="en-US" sz="2400" dirty="0" smtClean="0"/>
              <a:t>No agency shall disclose any record which is contained in a system of records by any means of communication to any person, or to another agency, except pursuant to a written request by, or with the prior written consent of, the individual to whom the record pertains... except”</a:t>
            </a:r>
          </a:p>
          <a:p>
            <a:pPr lvl="2"/>
            <a:r>
              <a:rPr lang="en-US" dirty="0" smtClean="0"/>
              <a:t>For statistical purposes by the Census</a:t>
            </a:r>
          </a:p>
          <a:p>
            <a:pPr lvl="2"/>
            <a:r>
              <a:rPr lang="en-US" dirty="0" smtClean="0"/>
              <a:t>For routine uses within a U.S. government agency</a:t>
            </a:r>
          </a:p>
          <a:p>
            <a:pPr lvl="2"/>
            <a:r>
              <a:rPr lang="en-US" dirty="0" smtClean="0"/>
              <a:t>For archival and law enforcement purposes</a:t>
            </a:r>
          </a:p>
          <a:p>
            <a:pPr lvl="2"/>
            <a:r>
              <a:rPr lang="en-US" dirty="0" smtClean="0"/>
              <a:t>For congressional investigations and other admin purposes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Databases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Government Accountability Office (GAO)</a:t>
            </a:r>
          </a:p>
          <a:p>
            <a:r>
              <a:rPr lang="en-US" sz="2800" dirty="0" smtClean="0"/>
              <a:t>Congress’ agency to monitor government's privacy policies, and enforces the Act</a:t>
            </a:r>
          </a:p>
          <a:p>
            <a:r>
              <a:rPr lang="en-US" sz="2800" dirty="0"/>
              <a:t>H</a:t>
            </a:r>
            <a:r>
              <a:rPr lang="en-US" sz="2800" dirty="0" smtClean="0"/>
              <a:t>as noted numerous variations from the law; they do not adequately protect our data</a:t>
            </a:r>
          </a:p>
          <a:p>
            <a:r>
              <a:rPr lang="en-US" sz="2800" dirty="0" smtClean="0"/>
              <a:t>Rules for government use of commercial databases, or commercial search engine results are vague or missing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Case studies: </a:t>
            </a:r>
            <a:r>
              <a:rPr lang="en-US" sz="2800" dirty="0" smtClean="0"/>
              <a:t>College student database, data mining and computer </a:t>
            </a:r>
            <a:r>
              <a:rPr lang="en-US" sz="2800" dirty="0"/>
              <a:t>matching to fight terrorism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91074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Public Record Data</a:t>
            </a:r>
            <a:endParaRPr lang="en-US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Public </a:t>
            </a:r>
            <a:r>
              <a:rPr lang="en-US" sz="2800" dirty="0">
                <a:solidFill>
                  <a:srgbClr val="000000"/>
                </a:solidFill>
              </a:rPr>
              <a:t>Records </a:t>
            </a:r>
            <a:r>
              <a:rPr lang="en-US" sz="2800" dirty="0"/>
              <a:t>- records available to general public (bankruptcy, property, </a:t>
            </a:r>
            <a:r>
              <a:rPr lang="en-US" sz="2800" dirty="0" smtClean="0"/>
              <a:t>arrest </a:t>
            </a:r>
            <a:r>
              <a:rPr lang="en-US" sz="2800" dirty="0"/>
              <a:t>records, salaries of government employees, etc</a:t>
            </a:r>
            <a:r>
              <a:rPr lang="en-US" sz="2800" dirty="0" smtClean="0"/>
              <a:t>.)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Governed by the Freedom of Information Act (FOIA): rules on access to records held by government bodies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Basic principle – burden of proof falls on the body asked for information (not requester)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Act applies to federal agencies, but states have similar laws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Includes electronic access (1996)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Electronic access creates new privacy issues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ID System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01000" cy="4419600"/>
          </a:xfrm>
        </p:spPr>
        <p:txBody>
          <a:bodyPr/>
          <a:lstStyle/>
          <a:p>
            <a:r>
              <a:rPr lang="en-US" sz="2600" dirty="0" smtClean="0"/>
              <a:t>Social </a:t>
            </a:r>
            <a:r>
              <a:rPr lang="en-US" sz="2600" dirty="0"/>
              <a:t>Security Numbers</a:t>
            </a:r>
          </a:p>
          <a:p>
            <a:pPr lvl="1"/>
            <a:r>
              <a:rPr lang="en-US" sz="2600" dirty="0" smtClean="0"/>
              <a:t>Increasingly used as a national ID from 1936-1980s</a:t>
            </a:r>
            <a:endParaRPr lang="en-US" sz="2600" dirty="0"/>
          </a:p>
          <a:p>
            <a:pPr lvl="1"/>
            <a:r>
              <a:rPr lang="en-US" sz="2600" dirty="0"/>
              <a:t>Easy to </a:t>
            </a:r>
            <a:r>
              <a:rPr lang="en-US" sz="2600" dirty="0" smtClean="0"/>
              <a:t>falsify/inadvertently disclose, fraud/id theft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A new national ID system - Pros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would require the card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have to carry only one card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Reduce fraud, illegal workers, terrorists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A new national ID system - Cons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Threat to freedom and privacy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Large amount data on it increase potential for abuse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and Social Sectors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178800" cy="3733800"/>
          </a:xfrm>
        </p:spPr>
        <p:txBody>
          <a:bodyPr/>
          <a:lstStyle/>
          <a:p>
            <a:r>
              <a:rPr lang="en-US" dirty="0" smtClean="0"/>
              <a:t>Marketing and personalization</a:t>
            </a:r>
          </a:p>
          <a:p>
            <a:r>
              <a:rPr lang="en-US" dirty="0"/>
              <a:t>What we do ourselves</a:t>
            </a:r>
          </a:p>
          <a:p>
            <a:r>
              <a:rPr lang="en-US" dirty="0" smtClean="0"/>
              <a:t>Location tracking</a:t>
            </a:r>
          </a:p>
          <a:p>
            <a:r>
              <a:rPr lang="en-US" dirty="0" smtClean="0"/>
              <a:t>A right to be forgotten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and Personalization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178800" cy="5257800"/>
          </a:xfrm>
        </p:spPr>
        <p:txBody>
          <a:bodyPr/>
          <a:lstStyle/>
          <a:p>
            <a:r>
              <a:rPr lang="en-US" dirty="0" smtClean="0"/>
              <a:t>One of the biggest uses of personal info. by org., political parties, and businesses</a:t>
            </a:r>
          </a:p>
          <a:p>
            <a:r>
              <a:rPr lang="en-US" dirty="0" smtClean="0"/>
              <a:t>Marketing: </a:t>
            </a:r>
            <a:r>
              <a:rPr lang="en-US" sz="2800" dirty="0" smtClean="0"/>
              <a:t>To find new customers/members/voters, and to retain the old ones; advertise products, services, causes, determine prices, discounts, when and to whom</a:t>
            </a:r>
            <a:endParaRPr lang="en-US" sz="2800" dirty="0"/>
          </a:p>
          <a:p>
            <a:r>
              <a:rPr lang="en-US" dirty="0" smtClean="0"/>
              <a:t>Data mining </a:t>
            </a:r>
          </a:p>
          <a:p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argeted ads </a:t>
            </a:r>
            <a:r>
              <a:rPr lang="en-US" dirty="0" smtClean="0"/>
              <a:t>based on purchase histories and online activities</a:t>
            </a:r>
          </a:p>
          <a:p>
            <a:pPr lvl="1"/>
            <a:r>
              <a:rPr lang="en-US" dirty="0" smtClean="0"/>
              <a:t>Gmail claims it displays no untargeted banner 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Consent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5410200"/>
          </a:xfrm>
        </p:spPr>
        <p:txBody>
          <a:bodyPr/>
          <a:lstStyle/>
          <a:p>
            <a:r>
              <a:rPr lang="en-US" sz="2600" dirty="0" smtClean="0"/>
              <a:t>Targeted, personalized marketing is not unethical</a:t>
            </a:r>
          </a:p>
          <a:p>
            <a:r>
              <a:rPr lang="en-US" sz="2600" dirty="0" smtClean="0"/>
              <a:t>Concern is how marketers get the data</a:t>
            </a:r>
          </a:p>
          <a:p>
            <a:pPr lvl="1"/>
            <a:r>
              <a:rPr lang="en-US" sz="2600" dirty="0" smtClean="0"/>
              <a:t>Collecting using consumer data without consent was widespread until late 1990s</a:t>
            </a:r>
          </a:p>
          <a:p>
            <a:pPr lvl="1"/>
            <a:r>
              <a:rPr lang="en-US" sz="2600" dirty="0" smtClean="0"/>
              <a:t>Now sites, businesses, orgs publish their policies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Still, data </a:t>
            </a:r>
            <a:r>
              <a:rPr lang="en-US" sz="2600" dirty="0">
                <a:solidFill>
                  <a:srgbClr val="000000"/>
                </a:solidFill>
              </a:rPr>
              <a:t>firms </a:t>
            </a:r>
            <a:r>
              <a:rPr lang="en-US" sz="2600" dirty="0" smtClean="0"/>
              <a:t>build and sell large consumer profiles, making consent unclear</a:t>
            </a:r>
          </a:p>
          <a:p>
            <a:r>
              <a:rPr lang="en-US" sz="2600" dirty="0" smtClean="0"/>
              <a:t>Proposals</a:t>
            </a:r>
            <a:endParaRPr lang="en-US" sz="2600" dirty="0"/>
          </a:p>
          <a:p>
            <a:pPr marL="857250" lvl="1" indent="-457200"/>
            <a:r>
              <a:rPr lang="en-US" sz="2600" dirty="0" smtClean="0"/>
              <a:t>“Do not track” button in browsers proposed</a:t>
            </a:r>
          </a:p>
          <a:p>
            <a:pPr marL="857250" lvl="1" indent="-457200"/>
            <a:r>
              <a:rPr lang="en-US" sz="2600" dirty="0" smtClean="0"/>
              <a:t>Inform and remind users of unobvious data collection</a:t>
            </a:r>
            <a:endParaRPr lang="en-US" sz="2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04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for Consumer Info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4876800"/>
          </a:xfrm>
        </p:spPr>
        <p:txBody>
          <a:bodyPr/>
          <a:lstStyle/>
          <a:p>
            <a:r>
              <a:rPr lang="en-US" dirty="0" smtClean="0"/>
              <a:t>Fill out entry form to a contest </a:t>
            </a:r>
          </a:p>
          <a:p>
            <a:r>
              <a:rPr lang="en-US" dirty="0" smtClean="0"/>
              <a:t>Store cards: discounts for tracking purchases</a:t>
            </a:r>
          </a:p>
          <a:p>
            <a:r>
              <a:rPr lang="en-US" dirty="0"/>
              <a:t>F</a:t>
            </a:r>
            <a:r>
              <a:rPr lang="en-US" dirty="0" smtClean="0"/>
              <a:t>ree products and services for permission to send ads and collect data</a:t>
            </a:r>
          </a:p>
          <a:p>
            <a:pPr lvl="1"/>
            <a:r>
              <a:rPr lang="en-US" dirty="0" smtClean="0"/>
              <a:t>Gmail, </a:t>
            </a:r>
            <a:r>
              <a:rPr lang="en-US" dirty="0"/>
              <a:t>s</a:t>
            </a:r>
            <a:r>
              <a:rPr lang="en-US" dirty="0" smtClean="0"/>
              <a:t>ocial networking, free video sites</a:t>
            </a:r>
          </a:p>
          <a:p>
            <a:pPr lvl="1"/>
            <a:r>
              <a:rPr lang="en-US" dirty="0" smtClean="0"/>
              <a:t>Free computer, </a:t>
            </a:r>
            <a:r>
              <a:rPr lang="en-US" dirty="0" err="1" smtClean="0"/>
              <a:t>iPod</a:t>
            </a:r>
            <a:r>
              <a:rPr lang="en-US" dirty="0" smtClean="0"/>
              <a:t>, software, Britannica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people understand the potential consequences?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639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Social and Personal Activity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229600" cy="4953000"/>
          </a:xfrm>
        </p:spPr>
        <p:txBody>
          <a:bodyPr/>
          <a:lstStyle/>
          <a:p>
            <a:r>
              <a:rPr lang="en-US" sz="2600" dirty="0" smtClean="0"/>
              <a:t>Social networks</a:t>
            </a:r>
          </a:p>
          <a:p>
            <a:pPr lvl="1"/>
            <a:r>
              <a:rPr lang="en-US" sz="2600" dirty="0"/>
              <a:t>O</a:t>
            </a:r>
            <a:r>
              <a:rPr lang="en-US" sz="2600" dirty="0" smtClean="0"/>
              <a:t>ur responsibility: what we share may risk our and our friends’ privacy: opinions, gossip, </a:t>
            </a:r>
            <a:r>
              <a:rPr lang="en-US" sz="2600" dirty="0" err="1" smtClean="0"/>
              <a:t>pics</a:t>
            </a:r>
            <a:endParaRPr lang="en-US" sz="2600" dirty="0" smtClean="0"/>
          </a:p>
          <a:p>
            <a:pPr lvl="1"/>
            <a:r>
              <a:rPr lang="en-US" sz="2600" dirty="0" smtClean="0"/>
              <a:t>The company’s responsibility: new features with unexpected privacy settings. E.g., news feeds</a:t>
            </a:r>
          </a:p>
          <a:p>
            <a:r>
              <a:rPr lang="en-US" sz="2600" dirty="0" smtClean="0"/>
              <a:t>Personal information in blogs and online profiles</a:t>
            </a:r>
          </a:p>
          <a:p>
            <a:pPr lvl="1"/>
            <a:r>
              <a:rPr lang="en-US" sz="2600" dirty="0" smtClean="0"/>
              <a:t>Pictures of ourselves and our families</a:t>
            </a:r>
          </a:p>
          <a:p>
            <a:r>
              <a:rPr lang="en-US" sz="2600" dirty="0" smtClean="0"/>
              <a:t>File sharing and storage, cloud computing</a:t>
            </a:r>
          </a:p>
          <a:p>
            <a:pPr lvl="1"/>
            <a:r>
              <a:rPr lang="en-US" sz="2600" dirty="0" smtClean="0"/>
              <a:t>Convenience, ease from own backups, but also risks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16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Location Based Services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610100"/>
          </a:xfrm>
        </p:spPr>
        <p:txBody>
          <a:bodyPr/>
          <a:lstStyle/>
          <a:p>
            <a:r>
              <a:rPr lang="en-US" dirty="0" smtClean="0"/>
              <a:t>Services after identifying the location of a mobile device (since 2001)</a:t>
            </a:r>
          </a:p>
          <a:p>
            <a:r>
              <a:rPr lang="en-US" dirty="0" smtClean="0"/>
              <a:t>Use signal time delay to mobile stations or to satellites</a:t>
            </a:r>
          </a:p>
          <a:p>
            <a:r>
              <a:rPr lang="en-US" dirty="0" smtClean="0"/>
              <a:t>Performance is improved with Assisted GPS in which calculations are done by a network server</a:t>
            </a:r>
            <a:endParaRPr lang="en-US" dirty="0"/>
          </a:p>
          <a:p>
            <a:r>
              <a:rPr lang="en-US" dirty="0" smtClean="0"/>
              <a:t>Economics encourage advertising</a:t>
            </a:r>
            <a:endParaRPr lang="en-US" dirty="0"/>
          </a:p>
          <a:p>
            <a:r>
              <a:rPr lang="en-US" dirty="0" smtClean="0"/>
              <a:t>Identification is important to advertising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429407"/>
            <a:ext cx="7772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>
              <a:spcBef>
                <a:spcPct val="20000"/>
              </a:spcBef>
              <a:buClr>
                <a:srgbClr val="FFCC00"/>
              </a:buClr>
              <a:buFont typeface="Monotype Sorts" pitchFamily="2" charset="2"/>
              <a:buChar char="z"/>
            </a:pPr>
            <a:r>
              <a:rPr lang="en-US" sz="3200" dirty="0" smtClean="0"/>
              <a:t>Providing </a:t>
            </a:r>
            <a:r>
              <a:rPr lang="en-US" sz="3200" dirty="0"/>
              <a:t>information about nearby commercial </a:t>
            </a:r>
            <a:r>
              <a:rPr lang="en-US" sz="3200" dirty="0" smtClean="0"/>
              <a:t>establishments</a:t>
            </a:r>
          </a:p>
          <a:p>
            <a:pPr marL="342900" lvl="0" indent="-342900" algn="l">
              <a:spcBef>
                <a:spcPct val="20000"/>
              </a:spcBef>
              <a:buClr>
                <a:srgbClr val="FFCC00"/>
              </a:buClr>
              <a:buFont typeface="Monotype Sorts" pitchFamily="2" charset="2"/>
              <a:buChar char="z"/>
            </a:pPr>
            <a:r>
              <a:rPr lang="en-US" sz="3200" dirty="0" smtClean="0"/>
              <a:t>Locating a stolen vehicle</a:t>
            </a:r>
          </a:p>
          <a:p>
            <a:pPr marL="342900" lvl="0" indent="-342900" algn="l">
              <a:spcBef>
                <a:spcPct val="20000"/>
              </a:spcBef>
              <a:buClr>
                <a:srgbClr val="FFCC00"/>
              </a:buClr>
              <a:buFont typeface="Monotype Sorts" pitchFamily="2" charset="2"/>
              <a:buChar char="z"/>
            </a:pPr>
            <a:r>
              <a:rPr lang="en-US" sz="3200" dirty="0" smtClean="0"/>
              <a:t>Alerting </a:t>
            </a:r>
            <a:r>
              <a:rPr lang="en-US" sz="3200" dirty="0"/>
              <a:t>user if friends are </a:t>
            </a:r>
            <a:r>
              <a:rPr lang="en-US" sz="3200" dirty="0" smtClean="0"/>
              <a:t>nearby</a:t>
            </a:r>
          </a:p>
          <a:p>
            <a:pPr marL="342900" lvl="0" indent="-342900" algn="l">
              <a:spcBef>
                <a:spcPct val="20000"/>
              </a:spcBef>
              <a:buClr>
                <a:srgbClr val="FFCC00"/>
              </a:buClr>
              <a:buFont typeface="Monotype Sorts" pitchFamily="2" charset="2"/>
              <a:buChar char="z"/>
            </a:pPr>
            <a:r>
              <a:rPr lang="en-US" sz="3200" dirty="0" smtClean="0"/>
              <a:t>Location </a:t>
            </a:r>
            <a:r>
              <a:rPr lang="en-US" sz="3200" dirty="0"/>
              <a:t>identification with a 911 </a:t>
            </a:r>
            <a:r>
              <a:rPr lang="en-US" sz="3200" dirty="0" smtClean="0"/>
              <a:t>call</a:t>
            </a:r>
          </a:p>
          <a:p>
            <a:pPr marL="342900" lvl="0" indent="-342900" algn="l">
              <a:spcBef>
                <a:spcPct val="20000"/>
              </a:spcBef>
              <a:buClr>
                <a:srgbClr val="FFCC00"/>
              </a:buClr>
              <a:buFont typeface="Monotype Sorts" pitchFamily="2" charset="2"/>
              <a:buChar char="z"/>
            </a:pPr>
            <a:r>
              <a:rPr lang="en-US" sz="3200" dirty="0" smtClean="0"/>
              <a:t>Locating </a:t>
            </a:r>
            <a:r>
              <a:rPr lang="en-US" sz="3200" dirty="0"/>
              <a:t>people in </a:t>
            </a:r>
            <a:r>
              <a:rPr lang="en-US" sz="3200" dirty="0" smtClean="0"/>
              <a:t>rubble</a:t>
            </a:r>
          </a:p>
          <a:p>
            <a:pPr marL="342900" lvl="0" indent="-342900" algn="l">
              <a:spcBef>
                <a:spcPct val="20000"/>
              </a:spcBef>
              <a:buClr>
                <a:srgbClr val="FFCC00"/>
              </a:buClr>
              <a:buFont typeface="Monotype Sorts" pitchFamily="2" charset="2"/>
              <a:buChar char="z"/>
            </a:pPr>
            <a:r>
              <a:rPr lang="en-US" sz="3200" dirty="0" smtClean="0"/>
              <a:t>Tracking </a:t>
            </a:r>
            <a:r>
              <a:rPr lang="en-US" sz="3200" dirty="0"/>
              <a:t>children on a field </a:t>
            </a:r>
            <a:r>
              <a:rPr lang="en-US" sz="3200" dirty="0" smtClean="0"/>
              <a:t>trip</a:t>
            </a:r>
            <a:endParaRPr lang="en-US" sz="3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01444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RFID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77200" cy="4419600"/>
          </a:xfrm>
        </p:spPr>
        <p:txBody>
          <a:bodyPr/>
          <a:lstStyle/>
          <a:p>
            <a:r>
              <a:rPr lang="en-US" sz="2600" dirty="0" smtClean="0"/>
              <a:t>RFID tags are small devices that contain a computer chip and an antenna</a:t>
            </a:r>
          </a:p>
          <a:p>
            <a:pPr lvl="1"/>
            <a:r>
              <a:rPr lang="en-US" sz="2600" dirty="0" smtClean="0"/>
              <a:t>The chip stores ID data and does processing</a:t>
            </a:r>
          </a:p>
          <a:p>
            <a:pPr lvl="1"/>
            <a:r>
              <a:rPr lang="en-US" sz="2600" dirty="0" smtClean="0"/>
              <a:t>It communicates to a RFID reader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Many usages 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Supply chain management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Electronic toll collection, public transit card, parking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Tracking patients, kids, farm animals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Allow constant surveillance; Security risk, misuse 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46319214</TotalTime>
  <Pages>23</Pages>
  <Words>1685</Words>
  <Application>Microsoft Office PowerPoint</Application>
  <PresentationFormat>Letter Paper (8.5x11 in)</PresentationFormat>
  <Paragraphs>164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Monotype Sorts</vt:lpstr>
      <vt:lpstr>Office Theme</vt:lpstr>
      <vt:lpstr>CSE/ISE 312</vt:lpstr>
      <vt:lpstr>The Business and Social Sectors</vt:lpstr>
      <vt:lpstr>Marketing and Personalization</vt:lpstr>
      <vt:lpstr>Informed Consent</vt:lpstr>
      <vt:lpstr>Paying for Consumer Info</vt:lpstr>
      <vt:lpstr>Our Social and Personal Activity</vt:lpstr>
      <vt:lpstr>Location Based Services</vt:lpstr>
      <vt:lpstr>Example Applications</vt:lpstr>
      <vt:lpstr>RFID</vt:lpstr>
      <vt:lpstr>Children and Tools for Parents</vt:lpstr>
      <vt:lpstr>A Right to Be Forgotten</vt:lpstr>
      <vt:lpstr>Government Systems</vt:lpstr>
      <vt:lpstr>Privacy Act of 1974 </vt:lpstr>
      <vt:lpstr>Government Databases</vt:lpstr>
      <vt:lpstr>Public Record Data</vt:lpstr>
      <vt:lpstr>National ID System</vt:lpstr>
    </vt:vector>
  </TitlesOfParts>
  <Company>Stony Brook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Introduction to Internet Programming</dc:subject>
  <dc:creator>Yanni Liu</dc:creator>
  <dc:description>Copyright, Robert F. Kelly, 2001-2007</dc:description>
  <cp:lastModifiedBy>Anthony Scarlatos</cp:lastModifiedBy>
  <cp:revision>282</cp:revision>
  <cp:lastPrinted>2012-09-18T19:11:28Z</cp:lastPrinted>
  <dcterms:created xsi:type="dcterms:W3CDTF">2013-02-19T18:37:57Z</dcterms:created>
  <dcterms:modified xsi:type="dcterms:W3CDTF">2013-02-19T18:43:08Z</dcterms:modified>
</cp:coreProperties>
</file>