
<file path=[Content_Types].xml><?xml version="1.0" encoding="utf-8"?>
<Types xmlns="http://schemas.openxmlformats.org/package/2006/content-types">
  <Override PartName="/ppt/slides/slide18.xml" ContentType="application/vnd.openxmlformats-officedocument.presentationml.slide+xml"/>
  <Override PartName="/ppt/notesSlides/notesSlide4.xml" ContentType="application/vnd.openxmlformats-officedocument.presentationml.notesSlide+xml"/>
  <Override PartName="/ppt/slides/slide9.xml" ContentType="application/vnd.openxmlformats-officedocument.presentationml.slide+xml"/>
  <Override PartName="/ppt/slides/slide14.xml" ContentType="application/vnd.openxmlformats-officedocument.presentationml.slide+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s/slide5.xml" ContentType="application/vnd.openxmlformats-officedocument.presentationml.slide+xml"/>
  <Override PartName="/ppt/notesSlides/notesSlide9.xml" ContentType="application/vnd.openxmlformats-officedocument.presentationml.notesSlide+xml"/>
  <Override PartName="/ppt/notesSlides/notesSlide16.xml" ContentType="application/vnd.openxmlformats-officedocument.presentationml.notesSlide+xml"/>
  <Default Extension="rels" ContentType="application/vnd.openxmlformats-package.relationships+xml"/>
  <Override PartName="/ppt/slides/slide10.xml" ContentType="application/vnd.openxmlformats-officedocument.presentationml.slide+xml"/>
  <Override PartName="/ppt/slideLayouts/slideLayout5.xml" ContentType="application/vnd.openxmlformats-officedocument.presentationml.slideLayout+xml"/>
  <Override PartName="/ppt/notesMasters/notesMaster1.xml" ContentType="application/vnd.openxmlformats-officedocument.presentationml.notesMaster+xml"/>
  <Override PartName="/ppt/slides/slide1.xml" ContentType="application/vnd.openxmlformats-officedocument.presentationml.slide+xml"/>
  <Override PartName="/ppt/handoutMasters/handoutMaster1.xml" ContentType="application/vnd.openxmlformats-officedocument.presentationml.handoutMaster+xml"/>
  <Override PartName="/ppt/notesSlides/notesSlide12.xml" ContentType="application/vnd.openxmlformats-officedocument.presentationml.notesSlide+xml"/>
  <Default Extension="jpeg" ContentType="image/jpeg"/>
  <Override PartName="/ppt/theme/theme2.xml" ContentType="application/vnd.openxmlformats-officedocument.theme+xml"/>
  <Override PartName="/ppt/slideLayouts/slideLayout1.xml" ContentType="application/vnd.openxmlformats-officedocument.presentationml.slideLayout+xml"/>
  <Override PartName="/docProps/app.xml" ContentType="application/vnd.openxmlformats-officedocument.extended-properties+xml"/>
  <Override PartName="/ppt/slides/slide22.xml" ContentType="application/vnd.openxmlformats-officedocument.presentationml.slide+xml"/>
  <Default Extension="xml" ContentType="application/xml"/>
  <Override PartName="/ppt/slides/slide19.xml" ContentType="application/vnd.openxmlformats-officedocument.presentationml.slide+xml"/>
  <Override PartName="/ppt/notesSlides/notesSlide5.xml" ContentType="application/vnd.openxmlformats-officedocument.presentationml.notesSlide+xml"/>
  <Override PartName="/ppt/tableStyles.xml" ContentType="application/vnd.openxmlformats-officedocument.presentationml.tableStyles+xml"/>
  <Override PartName="/ppt/notesSlides/notesSlide20.xml" ContentType="application/vnd.openxmlformats-officedocument.presentationml.notesSlide+xml"/>
  <Override PartName="/ppt/slides/slide15.xml" ContentType="application/vnd.openxmlformats-officedocument.presentationml.slide+xml"/>
  <Override PartName="/ppt/notesSlides/notesSlide1.xml" ContentType="application/vnd.openxmlformats-officedocument.presentationml.notesSlide+xml"/>
  <Override PartName="/ppt/notesSlides/notesSlide17.xml" ContentType="application/vnd.openxmlformats-officedocument.presentationml.notesSlide+xml"/>
  <Override PartName="/ppt/slides/slide6.xml" ContentType="application/vnd.openxmlformats-officedocument.presentationml.slide+xml"/>
  <Override PartName="/docProps/core.xml" ContentType="application/vnd.openxmlformats-package.core-properties+xml"/>
  <Override PartName="/ppt/slides/slide11.xml" ContentType="application/vnd.openxmlformats-officedocument.presentationml.slide+xml"/>
  <Override PartName="/ppt/slideLayouts/slideLayout6.xml" ContentType="application/vnd.openxmlformats-officedocument.presentationml.slideLayout+xml"/>
  <Override PartName="/ppt/notesSlides/notesSlide13.xml" ContentType="application/vnd.openxmlformats-officedocument.presentationml.notesSlide+xml"/>
  <Override PartName="/ppt/slides/slide2.xml" ContentType="application/vnd.openxmlformats-officedocument.presentationml.slide+xml"/>
  <Override PartName="/ppt/theme/theme3.xml" ContentType="application/vnd.openxmlformats-officedocument.theme+xml"/>
  <Override PartName="/ppt/slideLayouts/slideLayout2.xml" ContentType="application/vnd.openxmlformats-officedocument.presentationml.slideLayout+xml"/>
  <Default Extension="fntdata" ContentType="application/x-fontdata"/>
  <Override PartName="/ppt/notesSlides/notesSlide6.xml" ContentType="application/vnd.openxmlformats-officedocument.presentationml.notesSlide+xml"/>
  <Override PartName="/ppt/notesSlides/notesSlide21.xml" ContentType="application/vnd.openxmlformats-officedocument.presentationml.notesSlide+xml"/>
  <Override PartName="/ppt/slides/slide16.xml" ContentType="application/vnd.openxmlformats-officedocument.presentationml.slide+xml"/>
  <Override PartName="/ppt/notesSlides/notesSlide2.xml" ContentType="application/vnd.openxmlformats-officedocument.presentationml.notesSlide+xml"/>
  <Override PartName="/ppt/notesSlides/notesSlide18.xml" ContentType="application/vnd.openxmlformats-officedocument.presentationml.notesSlide+xml"/>
  <Override PartName="/ppt/slides/slide7.xml" ContentType="application/vnd.openxmlformats-officedocument.presentationml.slide+xml"/>
  <Override PartName="/ppt/presentation.xml" ContentType="application/vnd.openxmlformats-officedocument.presentationml.presentation.main+xml"/>
  <Override PartName="/ppt/slides/slide12.xml" ContentType="application/vnd.openxmlformats-officedocument.presentationml.slide+xml"/>
  <Override PartName="/ppt/slideLayouts/slideLayout7.xml" ContentType="application/vnd.openxmlformats-officedocument.presentationml.slideLayout+xml"/>
  <Override PartName="/ppt/notesSlides/notesSlide14.xml" ContentType="application/vnd.openxmlformats-officedocument.presentationml.notesSlide+xml"/>
  <Override PartName="/ppt/slides/slide3.xml" ContentType="application/vnd.openxmlformats-officedocument.presentationml.slide+xml"/>
  <Override PartName="/ppt/slideLayouts/slideLayout3.xml" ContentType="application/vnd.openxmlformats-officedocument.presentationml.slideLayout+xml"/>
  <Override PartName="/ppt/slides/slide20.xml" ContentType="application/vnd.openxmlformats-officedocument.presentationml.slide+xml"/>
  <Override PartName="/ppt/notesSlides/notesSlide7.xml" ContentType="application/vnd.openxmlformats-officedocument.presentationml.notesSlide+xml"/>
  <Override PartName="/ppt/notesSlides/notesSlide22.xml" ContentType="application/vnd.openxmlformats-officedocument.presentationml.notesSlide+xml"/>
  <Override PartName="/ppt/slides/slide17.xml" ContentType="application/vnd.openxmlformats-officedocument.presentationml.slide+xml"/>
  <Override PartName="/ppt/notesSlides/notesSlide3.xml" ContentType="application/vnd.openxmlformats-officedocument.presentationml.notesSlide+xml"/>
  <Override PartName="/ppt/notesSlides/notesSlide10.xml" ContentType="application/vnd.openxmlformats-officedocument.presentationml.notesSlide+xml"/>
  <Override PartName="/ppt/slides/slide8.xml" ContentType="application/vnd.openxmlformats-officedocument.presentationml.slide+xml"/>
  <Override PartName="/ppt/notesSlides/notesSlide19.xml" ContentType="application/vnd.openxmlformats-officedocument.presentationml.notesSlide+xml"/>
  <Override PartName="/ppt/presProps.xml" ContentType="application/vnd.openxmlformats-officedocument.presentationml.presProps+xml"/>
  <Override PartName="/ppt/slides/slide13.xml" ContentType="application/vnd.openxmlformats-officedocument.presentationml.slide+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s/slide4.xml" ContentType="application/vnd.openxmlformats-officedocument.presentationml.slide+xml"/>
  <Override PartName="/ppt/notesSlides/notesSlide8.xml" ContentType="application/vnd.openxmlformats-officedocument.presentationml.notesSlide+xml"/>
  <Override PartName="/ppt/notesSlides/notesSlide15.xml" ContentType="application/vnd.openxmlformats-officedocument.presentationml.notesSlide+xml"/>
  <Override PartName="/ppt/notesSlides/notesSlide11.xml" ContentType="application/vnd.openxmlformats-officedocument.presentationml.notesSlide+xml"/>
  <Override PartName="/ppt/slideLayouts/slideLayout4.xml" ContentType="application/vnd.openxmlformats-officedocument.presentationml.slideLayout+xml"/>
  <Override PartName="/ppt/slideMasters/slideMaster1.xml" ContentType="application/vnd.openxmlformats-officedocument.presentationml.slideMaster+xml"/>
  <Override PartName="/ppt/theme/theme1.xml" ContentType="application/vnd.openxmlformats-officedocument.theme+xml"/>
  <Override PartName="/ppt/slides/slide21.xml" ContentType="application/vnd.openxmlformats-officedocument.presentationml.slide+xml"/>
  <Default Extension="bin" ContentType="application/vnd.openxmlformats-officedocument.presentationml.printerSettings"/>
  <Override PartName="/ppt/viewProps.xml" ContentType="application/vnd.openxmlformats-officedocument.presentationml.viewPro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SpecialPlsOnTitleSld="0" strictFirstAndLastChars="0" embedTrueTypeFonts="1">
  <p:sldMasterIdLst>
    <p:sldMasterId r:id="rId1"/>
  </p:sldMasterIdLst>
  <p:notesMasterIdLst>
    <p:notesMasterId r:id="rId24"/>
  </p:notesMasterIdLst>
  <p:handoutMasterIdLst>
    <p:handoutMasterId r:id="rId25"/>
  </p:handoutMasterIdLst>
  <p:sldIdLst>
    <p:sldId id="298" r:id="rId2"/>
    <p:sldId id="324" r:id="rId3"/>
    <p:sldId id="300" r:id="rId4"/>
    <p:sldId id="317" r:id="rId5"/>
    <p:sldId id="312" r:id="rId6"/>
    <p:sldId id="301" r:id="rId7"/>
    <p:sldId id="329" r:id="rId8"/>
    <p:sldId id="330" r:id="rId9"/>
    <p:sldId id="325" r:id="rId10"/>
    <p:sldId id="303" r:id="rId11"/>
    <p:sldId id="338" r:id="rId12"/>
    <p:sldId id="305" r:id="rId13"/>
    <p:sldId id="331" r:id="rId14"/>
    <p:sldId id="321" r:id="rId15"/>
    <p:sldId id="334" r:id="rId16"/>
    <p:sldId id="332" r:id="rId17"/>
    <p:sldId id="333" r:id="rId18"/>
    <p:sldId id="327" r:id="rId19"/>
    <p:sldId id="335" r:id="rId20"/>
    <p:sldId id="336" r:id="rId21"/>
    <p:sldId id="337" r:id="rId22"/>
    <p:sldId id="328" r:id="rId23"/>
  </p:sldIdLst>
  <p:sldSz cx="9144000" cy="6858000" type="letter"/>
  <p:notesSz cx="9601200" cy="7315200"/>
  <p:embeddedFontLst>
    <p:embeddedFont>
      <p:font typeface="Monotype Sorts" charset="2"/>
      <p:regular r:id="rId26"/>
    </p:embeddedFont>
  </p:embeddedFontLst>
  <p:kinsoku lang="ja-JP" invalStChars="、。，．・：；？！゛゜ヽヾゝゞ々ー’”）〕］｝〉》」』】°‰′″℃￠％ぁぃぅぇぉっゃゅょゎァィゥェォッャュョヮヵヶ!%),.:;?]}｡｣､･ｧｨｩｪｫｬｭｮｯｰﾞﾟ" invalEndChars="‘“（〔［｛〈《「『【￥＄$([\{｢￡"/>
  <p:defaultTextStyle>
    <a:defPPr>
      <a:defRPr lang="en-US"/>
    </a:defPPr>
    <a:lvl1pPr algn="ctr" rtl="0" eaLnBrk="0" fontAlgn="base" hangingPunct="0">
      <a:spcBef>
        <a:spcPct val="0"/>
      </a:spcBef>
      <a:spcAft>
        <a:spcPct val="0"/>
      </a:spcAft>
      <a:defRPr sz="2800" kern="1200">
        <a:solidFill>
          <a:schemeClr val="tx1"/>
        </a:solidFill>
        <a:latin typeface="Mead Bold" pitchFamily="2" charset="0"/>
        <a:ea typeface="+mn-ea"/>
        <a:cs typeface="+mn-cs"/>
      </a:defRPr>
    </a:lvl1pPr>
    <a:lvl2pPr marL="457200" algn="ctr" rtl="0" eaLnBrk="0" fontAlgn="base" hangingPunct="0">
      <a:spcBef>
        <a:spcPct val="0"/>
      </a:spcBef>
      <a:spcAft>
        <a:spcPct val="0"/>
      </a:spcAft>
      <a:defRPr sz="2800" kern="1200">
        <a:solidFill>
          <a:schemeClr val="tx1"/>
        </a:solidFill>
        <a:latin typeface="Mead Bold" pitchFamily="2" charset="0"/>
        <a:ea typeface="+mn-ea"/>
        <a:cs typeface="+mn-cs"/>
      </a:defRPr>
    </a:lvl2pPr>
    <a:lvl3pPr marL="914400" algn="ctr" rtl="0" eaLnBrk="0" fontAlgn="base" hangingPunct="0">
      <a:spcBef>
        <a:spcPct val="0"/>
      </a:spcBef>
      <a:spcAft>
        <a:spcPct val="0"/>
      </a:spcAft>
      <a:defRPr sz="2800" kern="1200">
        <a:solidFill>
          <a:schemeClr val="tx1"/>
        </a:solidFill>
        <a:latin typeface="Mead Bold" pitchFamily="2" charset="0"/>
        <a:ea typeface="+mn-ea"/>
        <a:cs typeface="+mn-cs"/>
      </a:defRPr>
    </a:lvl3pPr>
    <a:lvl4pPr marL="1371600" algn="ctr" rtl="0" eaLnBrk="0" fontAlgn="base" hangingPunct="0">
      <a:spcBef>
        <a:spcPct val="0"/>
      </a:spcBef>
      <a:spcAft>
        <a:spcPct val="0"/>
      </a:spcAft>
      <a:defRPr sz="2800" kern="1200">
        <a:solidFill>
          <a:schemeClr val="tx1"/>
        </a:solidFill>
        <a:latin typeface="Mead Bold" pitchFamily="2" charset="0"/>
        <a:ea typeface="+mn-ea"/>
        <a:cs typeface="+mn-cs"/>
      </a:defRPr>
    </a:lvl4pPr>
    <a:lvl5pPr marL="1828800" algn="ctr" rtl="0" eaLnBrk="0" fontAlgn="base" hangingPunct="0">
      <a:spcBef>
        <a:spcPct val="0"/>
      </a:spcBef>
      <a:spcAft>
        <a:spcPct val="0"/>
      </a:spcAft>
      <a:defRPr sz="2800" kern="1200">
        <a:solidFill>
          <a:schemeClr val="tx1"/>
        </a:solidFill>
        <a:latin typeface="Mead Bold" pitchFamily="2" charset="0"/>
        <a:ea typeface="+mn-ea"/>
        <a:cs typeface="+mn-cs"/>
      </a:defRPr>
    </a:lvl5pPr>
    <a:lvl6pPr marL="2286000" algn="l" defTabSz="914400" rtl="0" eaLnBrk="1" latinLnBrk="0" hangingPunct="1">
      <a:defRPr sz="2800" kern="1200">
        <a:solidFill>
          <a:schemeClr val="tx1"/>
        </a:solidFill>
        <a:latin typeface="Mead Bold" pitchFamily="2" charset="0"/>
        <a:ea typeface="+mn-ea"/>
        <a:cs typeface="+mn-cs"/>
      </a:defRPr>
    </a:lvl6pPr>
    <a:lvl7pPr marL="2743200" algn="l" defTabSz="914400" rtl="0" eaLnBrk="1" latinLnBrk="0" hangingPunct="1">
      <a:defRPr sz="2800" kern="1200">
        <a:solidFill>
          <a:schemeClr val="tx1"/>
        </a:solidFill>
        <a:latin typeface="Mead Bold" pitchFamily="2" charset="0"/>
        <a:ea typeface="+mn-ea"/>
        <a:cs typeface="+mn-cs"/>
      </a:defRPr>
    </a:lvl7pPr>
    <a:lvl8pPr marL="3200400" algn="l" defTabSz="914400" rtl="0" eaLnBrk="1" latinLnBrk="0" hangingPunct="1">
      <a:defRPr sz="2800" kern="1200">
        <a:solidFill>
          <a:schemeClr val="tx1"/>
        </a:solidFill>
        <a:latin typeface="Mead Bold" pitchFamily="2" charset="0"/>
        <a:ea typeface="+mn-ea"/>
        <a:cs typeface="+mn-cs"/>
      </a:defRPr>
    </a:lvl8pPr>
    <a:lvl9pPr marL="3657600" algn="l" defTabSz="914400" rtl="0" eaLnBrk="1" latinLnBrk="0" hangingPunct="1">
      <a:defRPr sz="2800" kern="1200">
        <a:solidFill>
          <a:schemeClr val="tx1"/>
        </a:solidFill>
        <a:latin typeface="Mead Bold" pitchFamily="2"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showPr showNarration="1" useTimings="0">
    <p:present/>
    <p:sldAll/>
    <p:penClr>
      <a:schemeClr val="tx1"/>
    </p:penClr>
    <p:extLst>
      <p:ext uri="{EC167BDD-8182-4AB7-AECC-EB403E3ABB37}">
        <p14:laserClr xmlns:p14="http://schemas.microsoft.com/office/powerpoint/2010/main" xmlns:p="http://schemas.openxmlformats.org/presentationml/2006/main" xmlns:r="http://schemas.openxmlformats.org/officeDocument/2006/relationships" xmlns:a="http://schemas.openxmlformats.org/drawingml/2006/main" xmlns="">
          <a:srgbClr val="FF0000"/>
        </p14:laserClr>
      </p:ext>
      <p:ext uri="{2FDB2607-1784-4EEB-B798-7EB5836EED8A}">
        <p14:showMediaCtrls xmlns:p14="http://schemas.microsoft.com/office/powerpoint/2010/main" xmlns:p="http://schemas.openxmlformats.org/presentationml/2006/main" xmlns:r="http://schemas.openxmlformats.org/officeDocument/2006/relationships" xmlns:a="http://schemas.openxmlformats.org/drawingml/2006/main" xmlns="" val="1"/>
      </p:ext>
    </p:extLst>
  </p:showPr>
  <p:clrMru>
    <a:srgbClr val="0033CC"/>
    <a:srgbClr val="A69306"/>
    <a:srgbClr val="FAEB7E"/>
  </p:clrMru>
  <p:extLst>
    <p:ext uri="{E76CE94A-603C-4142-B9EB-6D1370010A27}">
      <p14:discardImageEditData xmlns:p14="http://schemas.microsoft.com/office/powerpoint/2010/main" xmlns:p="http://schemas.openxmlformats.org/presentationml/2006/main" xmlns:r="http://schemas.openxmlformats.org/officeDocument/2006/relationships" xmlns:a="http://schemas.openxmlformats.org/drawingml/2006/main" xmlns="" val="0"/>
    </p:ext>
    <p:ext uri="{D31A062A-798A-4329-ABDD-BBA856620510}">
      <p14:defaultImageDpi xmlns:p14="http://schemas.microsoft.com/office/powerpoint/2010/main" xmlns:p="http://schemas.openxmlformats.org/presentationml/2006/main" xmlns:r="http://schemas.openxmlformats.org/officeDocument/2006/relationships" xmlns:a="http://schemas.openxmlformats.org/drawingml/2006/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showOutlineIcons="0">
    <p:restoredLeft sz="10440" autoAdjust="0"/>
    <p:restoredTop sz="58384" autoAdjust="0"/>
  </p:normalViewPr>
  <p:slideViewPr>
    <p:cSldViewPr>
      <p:cViewPr>
        <p:scale>
          <a:sx n="60" d="100"/>
          <a:sy n="60" d="100"/>
        </p:scale>
        <p:origin x="-4192" y="-640"/>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90" d="100"/>
        <a:sy n="90" d="100"/>
      </p:scale>
      <p:origin x="0" y="0"/>
    </p:cViewPr>
  </p:sorterViewPr>
  <p:notesViewPr>
    <p:cSldViewPr>
      <p:cViewPr varScale="1">
        <p:scale>
          <a:sx n="105" d="100"/>
          <a:sy n="105" d="100"/>
        </p:scale>
        <p:origin x="-660" y="-78"/>
      </p:cViewPr>
      <p:guideLst>
        <p:guide orient="horz" pos="2303"/>
        <p:guide pos="3024"/>
      </p:guideLst>
    </p:cSldViewPr>
  </p:notesViewPr>
  <p:gridSpacing cx="78028800" cy="780288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notesMaster" Target="notesMasters/notesMaster1.xml"/><Relationship Id="rId25" Type="http://schemas.openxmlformats.org/officeDocument/2006/relationships/handoutMaster" Target="handoutMasters/handoutMaster1.xml"/><Relationship Id="rId26" Type="http://schemas.openxmlformats.org/officeDocument/2006/relationships/font" Target="fonts/font1.fntdata"/><Relationship Id="rId27" Type="http://schemas.openxmlformats.org/officeDocument/2006/relationships/printerSettings" Target="printerSettings/printerSettings1.bin"/><Relationship Id="rId28" Type="http://schemas.openxmlformats.org/officeDocument/2006/relationships/presProps" Target="presProps.xml"/><Relationship Id="rId29" Type="http://schemas.openxmlformats.org/officeDocument/2006/relationships/viewProps" Target="viewProps.xml"/><Relationship Id="rId30" Type="http://schemas.openxmlformats.org/officeDocument/2006/relationships/theme" Target="theme/theme1.xml"/><Relationship Id="rId3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ChangeArrowheads="1"/>
          </p:cNvSpPr>
          <p:nvPr/>
        </p:nvSpPr>
        <p:spPr bwMode="auto">
          <a:xfrm>
            <a:off x="500065" y="6867001"/>
            <a:ext cx="898041" cy="325502"/>
          </a:xfrm>
          <a:prstGeom prst="rect">
            <a:avLst/>
          </a:prstGeom>
          <a:noFill/>
          <a:ln w="12700">
            <a:noFill/>
            <a:miter lim="800000"/>
            <a:headEnd/>
            <a:tailEnd/>
          </a:ln>
          <a:effectLst/>
        </p:spPr>
        <p:txBody>
          <a:bodyPr wrap="none" lIns="95428" tIns="46877" rIns="95428" bIns="46877" anchor="ctr">
            <a:spAutoFit/>
          </a:bodyPr>
          <a:lstStyle/>
          <a:p>
            <a:pPr algn="l" defTabSz="965099">
              <a:defRPr/>
            </a:pPr>
            <a:fld id="{3B8F1BCF-40EB-4982-B72E-3BDCB36C8D12}" type="datetime1">
              <a:rPr lang="en-US" sz="1500"/>
              <a:pPr algn="l" defTabSz="965099">
                <a:defRPr/>
              </a:pPr>
              <a:t>2/14/13</a:t>
            </a:fld>
            <a:endParaRPr lang="en-US" sz="1500" dirty="0"/>
          </a:p>
        </p:txBody>
      </p:sp>
      <p:sp>
        <p:nvSpPr>
          <p:cNvPr id="3076" name="Rectangle 4"/>
          <p:cNvSpPr>
            <a:spLocks noChangeArrowheads="1"/>
          </p:cNvSpPr>
          <p:nvPr/>
        </p:nvSpPr>
        <p:spPr bwMode="auto">
          <a:xfrm>
            <a:off x="8525455" y="6865931"/>
            <a:ext cx="631943" cy="325502"/>
          </a:xfrm>
          <a:prstGeom prst="rect">
            <a:avLst/>
          </a:prstGeom>
          <a:noFill/>
          <a:ln w="12700">
            <a:noFill/>
            <a:miter lim="800000"/>
            <a:headEnd/>
            <a:tailEnd/>
          </a:ln>
          <a:effectLst/>
        </p:spPr>
        <p:txBody>
          <a:bodyPr wrap="none" lIns="95428" tIns="46877" rIns="95428" bIns="46877" anchor="ctr">
            <a:spAutoFit/>
          </a:bodyPr>
          <a:lstStyle/>
          <a:p>
            <a:pPr algn="r" defTabSz="965099">
              <a:defRPr/>
            </a:pPr>
            <a:r>
              <a:rPr lang="en-US" sz="1500" dirty="0" smtClean="0"/>
              <a:t>4-</a:t>
            </a:r>
            <a:fld id="{3D4D4ECE-73A9-4890-844A-D346CD8EA00B}" type="slidenum">
              <a:rPr lang="en-US" sz="1500" smtClean="0"/>
              <a:pPr algn="r" defTabSz="965099">
                <a:defRPr/>
              </a:pPr>
              <a:t>‹#›</a:t>
            </a:fld>
            <a:endParaRPr lang="en-US" sz="1500" dirty="0"/>
          </a:p>
        </p:txBody>
      </p:sp>
      <p:sp>
        <p:nvSpPr>
          <p:cNvPr id="7" name="Rectangle 2"/>
          <p:cNvSpPr>
            <a:spLocks noChangeArrowheads="1"/>
          </p:cNvSpPr>
          <p:nvPr/>
        </p:nvSpPr>
        <p:spPr bwMode="auto">
          <a:xfrm>
            <a:off x="500064" y="131794"/>
            <a:ext cx="1490399" cy="325506"/>
          </a:xfrm>
          <a:prstGeom prst="rect">
            <a:avLst/>
          </a:prstGeom>
          <a:noFill/>
          <a:ln w="12700">
            <a:noFill/>
            <a:miter lim="800000"/>
            <a:headEnd/>
            <a:tailEnd/>
          </a:ln>
          <a:effectLst/>
        </p:spPr>
        <p:txBody>
          <a:bodyPr wrap="none" lIns="95436" tIns="46879" rIns="95436" bIns="46879" anchor="ctr">
            <a:spAutoFit/>
          </a:bodyPr>
          <a:lstStyle/>
          <a:p>
            <a:pPr algn="l" defTabSz="965177">
              <a:defRPr/>
            </a:pPr>
            <a:r>
              <a:rPr lang="en-US" sz="1500" dirty="0"/>
              <a:t>4-Privacy (part 1)</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92646112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body" sz="quarter" idx="3"/>
          </p:nvPr>
        </p:nvSpPr>
        <p:spPr bwMode="auto">
          <a:xfrm>
            <a:off x="1279329" y="3474964"/>
            <a:ext cx="7042547" cy="3291115"/>
          </a:xfrm>
          <a:prstGeom prst="rect">
            <a:avLst/>
          </a:prstGeom>
          <a:noFill/>
          <a:ln w="12700">
            <a:noFill/>
            <a:miter lim="800000"/>
            <a:headEnd/>
            <a:tailEnd/>
          </a:ln>
          <a:effectLst/>
        </p:spPr>
        <p:txBody>
          <a:bodyPr vert="horz" wrap="square" lIns="95428" tIns="46877" rIns="95428" bIns="46877" numCol="1" anchor="t" anchorCtr="0" compatLnSpc="1">
            <a:prstTxWarp prst="textNoShape">
              <a:avLst/>
            </a:prstTxWarp>
          </a:bodyPr>
          <a:lstStyle/>
          <a:p>
            <a:pPr lvl="0"/>
            <a:r>
              <a:rPr lang="en-US" noProof="0" smtClean="0"/>
              <a:t>Click to edit Master notes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9699" name="Rectangle 3"/>
          <p:cNvSpPr>
            <a:spLocks noGrp="1" noRot="1" noChangeAspect="1" noChangeArrowheads="1" noTextEdit="1"/>
          </p:cNvSpPr>
          <p:nvPr>
            <p:ph type="sldImg" idx="2"/>
          </p:nvPr>
        </p:nvSpPr>
        <p:spPr bwMode="auto">
          <a:xfrm>
            <a:off x="2979738" y="554038"/>
            <a:ext cx="3641725" cy="2732087"/>
          </a:xfrm>
          <a:prstGeom prst="rect">
            <a:avLst/>
          </a:prstGeom>
          <a:noFill/>
          <a:ln w="12700">
            <a:solidFill>
              <a:schemeClr val="tx1"/>
            </a:solidFill>
            <a:miter lim="800000"/>
            <a:headEnd/>
            <a:tailEnd/>
          </a:ln>
        </p:spPr>
      </p:sp>
      <p:sp>
        <p:nvSpPr>
          <p:cNvPr id="2052" name="Rectangle 4"/>
          <p:cNvSpPr>
            <a:spLocks noChangeArrowheads="1"/>
          </p:cNvSpPr>
          <p:nvPr/>
        </p:nvSpPr>
        <p:spPr bwMode="auto">
          <a:xfrm>
            <a:off x="97934" y="33331"/>
            <a:ext cx="1740451" cy="325502"/>
          </a:xfrm>
          <a:prstGeom prst="rect">
            <a:avLst/>
          </a:prstGeom>
          <a:noFill/>
          <a:ln w="12700">
            <a:noFill/>
            <a:miter lim="800000"/>
            <a:headEnd/>
            <a:tailEnd/>
          </a:ln>
          <a:effectLst/>
        </p:spPr>
        <p:txBody>
          <a:bodyPr wrap="none" lIns="95428" tIns="46877" rIns="95428" bIns="46877" anchor="ctr">
            <a:spAutoFit/>
          </a:bodyPr>
          <a:lstStyle/>
          <a:p>
            <a:pPr algn="l" defTabSz="965099">
              <a:defRPr/>
            </a:pPr>
            <a:r>
              <a:rPr lang="en-US" sz="1500" baseline="0" dirty="0" smtClean="0"/>
              <a:t>    4-</a:t>
            </a:r>
            <a:r>
              <a:rPr lang="en-US" sz="1500" dirty="0" smtClean="0"/>
              <a:t>Privacy (part 1)</a:t>
            </a:r>
            <a:endParaRPr lang="en-US" sz="1500" dirty="0"/>
          </a:p>
        </p:txBody>
      </p:sp>
      <p:sp>
        <p:nvSpPr>
          <p:cNvPr id="2053" name="Rectangle 5"/>
          <p:cNvSpPr>
            <a:spLocks noChangeArrowheads="1"/>
          </p:cNvSpPr>
          <p:nvPr/>
        </p:nvSpPr>
        <p:spPr bwMode="auto">
          <a:xfrm>
            <a:off x="97933" y="6960273"/>
            <a:ext cx="898041" cy="325502"/>
          </a:xfrm>
          <a:prstGeom prst="rect">
            <a:avLst/>
          </a:prstGeom>
          <a:noFill/>
          <a:ln w="12700">
            <a:noFill/>
            <a:miter lim="800000"/>
            <a:headEnd/>
            <a:tailEnd/>
          </a:ln>
          <a:effectLst/>
        </p:spPr>
        <p:txBody>
          <a:bodyPr wrap="none" lIns="95428" tIns="46877" rIns="95428" bIns="46877" anchor="ctr">
            <a:spAutoFit/>
          </a:bodyPr>
          <a:lstStyle/>
          <a:p>
            <a:pPr algn="l" defTabSz="965099">
              <a:defRPr/>
            </a:pPr>
            <a:fld id="{14C37F38-5772-43BE-B22B-CBAD92265624}" type="datetime1">
              <a:rPr lang="en-US" sz="1500"/>
              <a:pPr algn="l" defTabSz="965099">
                <a:defRPr/>
              </a:pPr>
              <a:t>2/14/13</a:t>
            </a:fld>
            <a:endParaRPr lang="en-US" sz="1500" dirty="0"/>
          </a:p>
        </p:txBody>
      </p:sp>
      <p:sp>
        <p:nvSpPr>
          <p:cNvPr id="2054" name="Rectangle 6"/>
          <p:cNvSpPr>
            <a:spLocks noChangeArrowheads="1"/>
          </p:cNvSpPr>
          <p:nvPr/>
        </p:nvSpPr>
        <p:spPr bwMode="auto">
          <a:xfrm>
            <a:off x="8871333" y="6960274"/>
            <a:ext cx="631943" cy="325502"/>
          </a:xfrm>
          <a:prstGeom prst="rect">
            <a:avLst/>
          </a:prstGeom>
          <a:noFill/>
          <a:ln w="12700">
            <a:noFill/>
            <a:miter lim="800000"/>
            <a:headEnd/>
            <a:tailEnd/>
          </a:ln>
          <a:effectLst/>
        </p:spPr>
        <p:txBody>
          <a:bodyPr wrap="none" lIns="95428" tIns="46877" rIns="95428" bIns="46877" anchor="ctr">
            <a:spAutoFit/>
          </a:bodyPr>
          <a:lstStyle/>
          <a:p>
            <a:pPr algn="r" defTabSz="965099">
              <a:defRPr/>
            </a:pPr>
            <a:r>
              <a:rPr lang="en-US" sz="1500" dirty="0" smtClean="0"/>
              <a:t>4-</a:t>
            </a:r>
            <a:fld id="{DA53FF21-39CA-45E6-AAE2-88A1123F9739}" type="slidenum">
              <a:rPr lang="en-US" sz="1500" smtClean="0"/>
              <a:pPr algn="r" defTabSz="965099">
                <a:defRPr/>
              </a:pPr>
              <a:t>‹#›</a:t>
            </a:fld>
            <a:endParaRPr lang="en-US" sz="1500"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0094582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ead Bold" pitchFamily="2" charset="0"/>
        <a:ea typeface="+mn-ea"/>
        <a:cs typeface="+mn-cs"/>
      </a:defRPr>
    </a:lvl1pPr>
    <a:lvl2pPr marL="457200" algn="l" rtl="0" eaLnBrk="0" fontAlgn="base" hangingPunct="0">
      <a:spcBef>
        <a:spcPct val="30000"/>
      </a:spcBef>
      <a:spcAft>
        <a:spcPct val="0"/>
      </a:spcAft>
      <a:defRPr sz="1200" kern="1200">
        <a:solidFill>
          <a:schemeClr val="tx1"/>
        </a:solidFill>
        <a:latin typeface="Mead Bold" pitchFamily="2" charset="0"/>
        <a:ea typeface="+mn-ea"/>
        <a:cs typeface="+mn-cs"/>
      </a:defRPr>
    </a:lvl2pPr>
    <a:lvl3pPr marL="914400" algn="l" rtl="0" eaLnBrk="0" fontAlgn="base" hangingPunct="0">
      <a:spcBef>
        <a:spcPct val="30000"/>
      </a:spcBef>
      <a:spcAft>
        <a:spcPct val="0"/>
      </a:spcAft>
      <a:defRPr sz="1200" kern="1200">
        <a:solidFill>
          <a:schemeClr val="tx1"/>
        </a:solidFill>
        <a:latin typeface="Mead Bold" pitchFamily="2" charset="0"/>
        <a:ea typeface="+mn-ea"/>
        <a:cs typeface="+mn-cs"/>
      </a:defRPr>
    </a:lvl3pPr>
    <a:lvl4pPr marL="1371600" algn="l" rtl="0" eaLnBrk="0" fontAlgn="base" hangingPunct="0">
      <a:spcBef>
        <a:spcPct val="30000"/>
      </a:spcBef>
      <a:spcAft>
        <a:spcPct val="0"/>
      </a:spcAft>
      <a:defRPr sz="1200" kern="1200">
        <a:solidFill>
          <a:schemeClr val="tx1"/>
        </a:solidFill>
        <a:latin typeface="Mead Bold" pitchFamily="2" charset="0"/>
        <a:ea typeface="+mn-ea"/>
        <a:cs typeface="+mn-cs"/>
      </a:defRPr>
    </a:lvl4pPr>
    <a:lvl5pPr marL="1828800" algn="l" rtl="0" eaLnBrk="0" fontAlgn="base" hangingPunct="0">
      <a:spcBef>
        <a:spcPct val="30000"/>
      </a:spcBef>
      <a:spcAft>
        <a:spcPct val="0"/>
      </a:spcAft>
      <a:defRPr sz="1200" kern="1200">
        <a:solidFill>
          <a:schemeClr val="tx1"/>
        </a:solidFill>
        <a:latin typeface="Mead Bold" pitchFamily="2"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 Id="rId3" Type="http://schemas.openxmlformats.org/officeDocument/2006/relationships/hyperlink" Target="http://www.nytimes.com/2006/08/09/technology/09aol.html" TargetMode="Externa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 Id="rId3" Type="http://schemas.openxmlformats.org/officeDocument/2006/relationships/hyperlink" Target="http://en.wikipedia.org/wiki/Event_data_recorder" TargetMode="Externa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ln/>
        </p:spPr>
      </p:sp>
      <p:sp>
        <p:nvSpPr>
          <p:cNvPr id="30723" name="Notes Placeholder 2"/>
          <p:cNvSpPr>
            <a:spLocks noGrp="1"/>
          </p:cNvSpPr>
          <p:nvPr>
            <p:ph type="body" idx="1"/>
          </p:nvPr>
        </p:nvSpPr>
        <p:spPr>
          <a:noFill/>
          <a:ln w="9525"/>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Privacy1 – first two sections</a:t>
            </a:r>
            <a:r>
              <a:rPr lang="en-US" baseline="0" dirty="0" smtClean="0"/>
              <a:t> </a:t>
            </a:r>
          </a:p>
          <a:p>
            <a:pPr marL="0" marR="0" indent="0" algn="l" defTabSz="914400" rtl="0" eaLnBrk="0" fontAlgn="base" latinLnBrk="0" hangingPunct="0">
              <a:lnSpc>
                <a:spcPct val="100000"/>
              </a:lnSpc>
              <a:spcBef>
                <a:spcPct val="30000"/>
              </a:spcBef>
              <a:spcAft>
                <a:spcPct val="0"/>
              </a:spcAft>
              <a:buClrTx/>
              <a:buSzTx/>
              <a:buFontTx/>
              <a:buNone/>
              <a:tabLst/>
              <a:defRPr/>
            </a:pPr>
            <a:r>
              <a:rPr lang="en-US" baseline="0" dirty="0" smtClean="0"/>
              <a:t>Sec1: key aspects of privacy, terminologies, privacy threats; Principles of data collection and use (FIP)</a:t>
            </a:r>
          </a:p>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Sec2: </a:t>
            </a:r>
            <a:r>
              <a:rPr lang="en-US" baseline="0" dirty="0" smtClean="0"/>
              <a:t>the 4</a:t>
            </a:r>
            <a:r>
              <a:rPr lang="en-US" baseline="30000" dirty="0" smtClean="0"/>
              <a:t>th</a:t>
            </a:r>
            <a:r>
              <a:rPr lang="en-US" baseline="0" dirty="0" smtClean="0"/>
              <a:t> Amendment protects a right to privacy from government intrusions (searches, seizures, surveillance)</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Privacy2 - Sections 3, 4</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baseline="0"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en-US" baseline="0" dirty="0" smtClean="0"/>
              <a:t>Privacy3 - last two sections</a:t>
            </a:r>
          </a:p>
          <a:p>
            <a:endParaRPr lang="en-US"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Secondary use </a:t>
            </a:r>
            <a:r>
              <a:rPr lang="en-US" dirty="0" smtClean="0"/>
              <a:t>– Issue is the degree of control an individual has over the use of personal information. Example is the </a:t>
            </a:r>
            <a:r>
              <a:rPr lang="en-US" b="1" dirty="0" smtClean="0"/>
              <a:t>supermarket identity card</a:t>
            </a:r>
            <a:r>
              <a:rPr lang="en-US" dirty="0" smtClean="0"/>
              <a:t>.</a:t>
            </a:r>
          </a:p>
          <a:p>
            <a:endParaRPr lang="en-US" dirty="0" smtClean="0"/>
          </a:p>
          <a:p>
            <a:r>
              <a:rPr lang="en-US" dirty="0" smtClean="0"/>
              <a:t>Examples</a:t>
            </a:r>
          </a:p>
          <a:p>
            <a:pPr>
              <a:buFont typeface="Arial" pitchFamily="34" charset="0"/>
              <a:buChar char="•"/>
            </a:pPr>
            <a:r>
              <a:rPr lang="en-US" dirty="0" smtClean="0"/>
              <a:t>Computer matching – </a:t>
            </a:r>
            <a:r>
              <a:rPr lang="en-US" dirty="0" err="1" smtClean="0"/>
              <a:t>DoubleClick</a:t>
            </a:r>
            <a:r>
              <a:rPr lang="en-US" dirty="0" smtClean="0"/>
              <a:t> acquisition of companies with databases of individual marketing preferences</a:t>
            </a:r>
          </a:p>
          <a:p>
            <a:pPr>
              <a:buFont typeface="Arial" pitchFamily="34" charset="0"/>
              <a:buChar char="•"/>
            </a:pPr>
            <a:r>
              <a:rPr lang="en-US" dirty="0" smtClean="0"/>
              <a:t>Computer profiling – to what extent does Google and iTunes engage in profiling?</a:t>
            </a:r>
          </a:p>
          <a:p>
            <a:pPr>
              <a:buFont typeface="Arial" pitchFamily="34" charset="0"/>
              <a:buChar char="•"/>
            </a:pPr>
            <a:endParaRPr lang="en-US" dirty="0" smtClean="0"/>
          </a:p>
          <a:p>
            <a:pPr>
              <a:buFont typeface="Arial" pitchFamily="34" charset="0"/>
              <a:buNone/>
            </a:pPr>
            <a:r>
              <a:rPr lang="en-US" dirty="0" smtClean="0">
                <a:solidFill>
                  <a:srgbClr val="FF0000"/>
                </a:solidFill>
              </a:rPr>
              <a:t>The last</a:t>
            </a:r>
            <a:r>
              <a:rPr lang="en-US" baseline="0" dirty="0" smtClean="0">
                <a:solidFill>
                  <a:srgbClr val="FF0000"/>
                </a:solidFill>
              </a:rPr>
              <a:t> three are, in most cases, examples of </a:t>
            </a:r>
            <a:r>
              <a:rPr lang="en-US" u="sng" baseline="0" dirty="0" smtClean="0">
                <a:solidFill>
                  <a:srgbClr val="FF0000"/>
                </a:solidFill>
              </a:rPr>
              <a:t>secondary use </a:t>
            </a:r>
            <a:r>
              <a:rPr lang="en-US" baseline="0" dirty="0" smtClean="0">
                <a:solidFill>
                  <a:srgbClr val="FF0000"/>
                </a:solidFill>
              </a:rPr>
              <a:t>of personal information </a:t>
            </a:r>
            <a:r>
              <a:rPr lang="en-US" baseline="0" dirty="0" smtClean="0">
                <a:solidFill>
                  <a:srgbClr val="FF0000"/>
                </a:solidFill>
                <a:sym typeface="Wingdings" pitchFamily="2" charset="2"/>
              </a:rPr>
              <a:t> Multiple choice: invisible info. gathering (choose the best answer)</a:t>
            </a:r>
            <a:endParaRPr lang="en-US" baseline="0" dirty="0" smtClean="0">
              <a:solidFill>
                <a:srgbClr val="FF0000"/>
              </a:solidFill>
            </a:endParaRPr>
          </a:p>
          <a:p>
            <a:pPr>
              <a:buFont typeface="Arial" pitchFamily="34" charset="0"/>
              <a:buNone/>
            </a:pPr>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xfrm>
            <a:off x="5438458" y="6948171"/>
            <a:ext cx="4160520" cy="365760"/>
          </a:xfrm>
          <a:prstGeom prst="rect">
            <a:avLst/>
          </a:prstGeom>
          <a:ln/>
        </p:spPr>
        <p:txBody>
          <a:bodyPr lIns="96661" tIns="48331" rIns="96661" bIns="48331"/>
          <a:lstStyle/>
          <a:p>
            <a:fld id="{74A05352-B790-43E5-B814-4536CF93330E}" type="slidenum">
              <a:rPr lang="en-US"/>
              <a:pPr/>
              <a:t>11</a:t>
            </a:fld>
            <a:endParaRPr lang="en-US"/>
          </a:p>
        </p:txBody>
      </p:sp>
      <p:sp>
        <p:nvSpPr>
          <p:cNvPr id="63490" name="Rectangle 2"/>
          <p:cNvSpPr>
            <a:spLocks noGrp="1" noRot="1" noChangeAspect="1" noChangeArrowheads="1" noTextEdit="1"/>
          </p:cNvSpPr>
          <p:nvPr>
            <p:ph type="sldImg"/>
          </p:nvPr>
        </p:nvSpPr>
        <p:spPr>
          <a:ln/>
        </p:spPr>
      </p:sp>
      <p:sp>
        <p:nvSpPr>
          <p:cNvPr id="63491" name="Rectangle 3"/>
          <p:cNvSpPr>
            <a:spLocks noGrp="1" noChangeArrowheads="1"/>
          </p:cNvSpPr>
          <p:nvPr>
            <p:ph type="body" idx="1"/>
          </p:nvPr>
        </p:nvSpPr>
        <p:spPr/>
        <p:txBody>
          <a:bodyPr/>
          <a:lstStyle/>
          <a:p>
            <a:r>
              <a:rPr lang="en-US" dirty="0" smtClean="0"/>
              <a:t>- Hackers</a:t>
            </a:r>
          </a:p>
          <a:p>
            <a:r>
              <a:rPr lang="en-US" baseline="0" dirty="0" smtClean="0"/>
              <a:t>- Physical theft (laptop, USB drives, etc.)</a:t>
            </a:r>
          </a:p>
          <a:p>
            <a:r>
              <a:rPr lang="en-US" baseline="0" dirty="0" smtClean="0"/>
              <a:t>- Bribery of employees who have access</a:t>
            </a:r>
          </a:p>
          <a:p>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First</a:t>
            </a:r>
            <a:r>
              <a:rPr lang="en-US" baseline="0" dirty="0" smtClean="0"/>
              <a:t> people should be informed about the data collection and use policies of a business or organization, so people can decide whether to interact with it</a:t>
            </a:r>
          </a:p>
          <a:p>
            <a:r>
              <a:rPr lang="en-US" baseline="0" dirty="0" smtClean="0"/>
              <a:t>Second, should give people some control over secondary uses, the most common forms are opt in and opt-out</a:t>
            </a:r>
            <a:endParaRPr lang="en-US" dirty="0" smtClean="0"/>
          </a:p>
          <a:p>
            <a:r>
              <a:rPr lang="en-US" dirty="0" smtClean="0"/>
              <a:t>Issues:</a:t>
            </a:r>
            <a:r>
              <a:rPr lang="en-US" baseline="0" dirty="0" smtClean="0"/>
              <a:t> </a:t>
            </a:r>
          </a:p>
          <a:p>
            <a:r>
              <a:rPr lang="en-US" dirty="0" smtClean="0"/>
              <a:t>- Whether opt-in or opt-in requests are worded </a:t>
            </a:r>
            <a:r>
              <a:rPr lang="en-US" b="1" dirty="0" smtClean="0"/>
              <a:t>in general terms </a:t>
            </a:r>
            <a:r>
              <a:rPr lang="en-US" dirty="0" smtClean="0"/>
              <a:t>or are </a:t>
            </a:r>
            <a:r>
              <a:rPr lang="en-US" b="1" dirty="0" smtClean="0"/>
              <a:t>specific to each possible use</a:t>
            </a:r>
          </a:p>
          <a:p>
            <a:r>
              <a:rPr lang="en-US" dirty="0" smtClean="0"/>
              <a:t>- What are the personnel policies of businesses whose employees release information protected under some privacy agreement</a:t>
            </a:r>
          </a:p>
          <a:p>
            <a:r>
              <a:rPr lang="en-US" dirty="0" smtClean="0"/>
              <a:t>- What happens to privacy agreements when a company is sold to another</a:t>
            </a:r>
          </a:p>
          <a:p>
            <a:r>
              <a:rPr lang="en-US" b="1" dirty="0" smtClean="0"/>
              <a:t>Retention:</a:t>
            </a:r>
            <a:r>
              <a:rPr lang="en-US" dirty="0" smtClean="0"/>
              <a:t> how long</a:t>
            </a:r>
            <a:r>
              <a:rPr lang="en-US" baseline="0" dirty="0" smtClean="0"/>
              <a:t> to keep the info/data for</a:t>
            </a:r>
          </a:p>
          <a:p>
            <a:endParaRPr lang="en-US" baseline="0" dirty="0" smtClean="0"/>
          </a:p>
          <a:p>
            <a:r>
              <a:rPr lang="en-US" dirty="0" smtClean="0"/>
              <a:t>If the class doesn't mention it, make sure to mention that online opt-in choices may be pre-checked and require you un-checking the box to avoid opting in.</a:t>
            </a:r>
          </a:p>
          <a:p>
            <a:r>
              <a:rPr lang="en-US" dirty="0" smtClean="0"/>
              <a:t>Be sure to mention the "subject to change without notice" clause found in most privacy policies.</a:t>
            </a:r>
          </a:p>
          <a:p>
            <a:endParaRPr lang="en-US" baseline="0" dirty="0" smtClean="0"/>
          </a:p>
          <a:p>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For protection of personal data. FIP (fair information principles or practices)</a:t>
            </a:r>
          </a:p>
          <a:p>
            <a:r>
              <a:rPr lang="en-US" b="0" dirty="0" smtClean="0"/>
              <a:t>Controversy</a:t>
            </a:r>
            <a:r>
              <a:rPr lang="en-US" b="0" baseline="0" dirty="0" smtClean="0"/>
              <a:t> on to what extent should the guidelines be voluntary or enforced in law.</a:t>
            </a:r>
          </a:p>
          <a:p>
            <a:r>
              <a:rPr lang="en-US" b="0" baseline="0" dirty="0" smtClean="0"/>
              <a:t>Business and privacy advocated disagree on what information business “need” and for how long.</a:t>
            </a:r>
          </a:p>
          <a:p>
            <a:r>
              <a:rPr lang="en-US" b="0" baseline="0" dirty="0" smtClean="0"/>
              <a:t> </a:t>
            </a:r>
            <a:endParaRPr lang="en-US" b="0" dirty="0" smtClean="0"/>
          </a:p>
          <a:p>
            <a:r>
              <a:rPr lang="en-US" dirty="0" smtClean="0"/>
              <a:t>These principles are with large government / business databases in mind.</a:t>
            </a:r>
            <a:r>
              <a:rPr lang="en-US" baseline="0" dirty="0" smtClean="0"/>
              <a:t> They </a:t>
            </a:r>
            <a:r>
              <a:rPr lang="en-US" dirty="0" smtClean="0"/>
              <a:t>do not address newer issues (e.g., video surveillance) P54</a:t>
            </a:r>
          </a:p>
          <a:p>
            <a:r>
              <a:rPr lang="en-US" dirty="0" smtClean="0"/>
              <a:t>Who decides how long data is needed (e.g., Google search)</a:t>
            </a:r>
          </a:p>
          <a:p>
            <a:r>
              <a:rPr lang="en-US" dirty="0" smtClean="0"/>
              <a:t>How do registered sites differ from open sites (e.g., search engine) in terms of use of personal data</a:t>
            </a:r>
          </a:p>
          <a:p>
            <a:pPr marL="171450" indent="-171450">
              <a:buFont typeface="Wingdings" pitchFamily="2" charset="2"/>
              <a:buChar char="ß"/>
            </a:pPr>
            <a:r>
              <a:rPr lang="en-US" dirty="0" smtClean="0">
                <a:sym typeface="Wingdings" pitchFamily="2" charset="2"/>
              </a:rPr>
              <a:t>Quiz</a:t>
            </a:r>
            <a:r>
              <a:rPr lang="en-US" baseline="0" dirty="0" smtClean="0">
                <a:sym typeface="Wingdings" pitchFamily="2" charset="2"/>
              </a:rPr>
              <a:t> question, between opt in and opt out, which one provides stronger protection of sensitive data</a:t>
            </a:r>
          </a:p>
          <a:p>
            <a:pPr marL="171450" indent="-171450">
              <a:buFont typeface="Wingdings" pitchFamily="2" charset="2"/>
              <a:buChar char="ß"/>
            </a:pPr>
            <a:endParaRPr lang="en-US" baseline="0" dirty="0" smtClean="0">
              <a:sym typeface="Wingdings" pitchFamily="2" charset="2"/>
            </a:endParaRPr>
          </a:p>
          <a:p>
            <a:pPr marL="171450" indent="-171450">
              <a:buFont typeface="Wingdings" pitchFamily="2" charset="2"/>
              <a:buChar char="ß"/>
            </a:pPr>
            <a:r>
              <a:rPr lang="en-US" baseline="0" dirty="0" smtClean="0">
                <a:sym typeface="Wingdings" pitchFamily="2" charset="2"/>
              </a:rPr>
              <a:t>ICE question: revisit </a:t>
            </a:r>
            <a:r>
              <a:rPr lang="en-US" baseline="0" dirty="0" err="1" smtClean="0">
                <a:sym typeface="Wingdings" pitchFamily="2" charset="2"/>
              </a:rPr>
              <a:t>google</a:t>
            </a:r>
            <a:r>
              <a:rPr lang="en-US" baseline="0" dirty="0" smtClean="0">
                <a:sym typeface="Wingdings" pitchFamily="2" charset="2"/>
              </a:rPr>
              <a:t> privacy policies, and see if it has any of these included.</a:t>
            </a:r>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The US Constitution</a:t>
            </a:r>
            <a:r>
              <a:rPr lang="en-US" b="1" baseline="0" dirty="0" smtClean="0"/>
              <a:t> protects a right to privacy from government intrusion, most explicitly in the 4</a:t>
            </a:r>
            <a:r>
              <a:rPr lang="en-US" b="1" baseline="30000" dirty="0" smtClean="0"/>
              <a:t>th</a:t>
            </a:r>
            <a:r>
              <a:rPr lang="en-US" b="1" baseline="0" dirty="0" smtClean="0"/>
              <a:t> amendment.</a:t>
            </a:r>
          </a:p>
          <a:p>
            <a:r>
              <a:rPr lang="en-US" dirty="0" smtClean="0"/>
              <a:t>Bill of rights: the first 10 amendments</a:t>
            </a:r>
          </a:p>
          <a:p>
            <a:endParaRPr lang="en-US" dirty="0"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Weakening</a:t>
            </a:r>
            <a:r>
              <a:rPr lang="en-US" baseline="0" dirty="0" smtClean="0"/>
              <a:t> the 4</a:t>
            </a:r>
            <a:r>
              <a:rPr lang="en-US" baseline="30000" dirty="0" smtClean="0"/>
              <a:t>th</a:t>
            </a:r>
            <a:r>
              <a:rPr lang="en-US" baseline="0" dirty="0" smtClean="0"/>
              <a:t> Amendment:</a:t>
            </a:r>
            <a:endParaRPr lang="en-US" dirty="0" smtClean="0"/>
          </a:p>
          <a:p>
            <a:r>
              <a:rPr lang="en-US" dirty="0" smtClean="0"/>
              <a:t>O Now, our personal info is no longer safe in</a:t>
            </a:r>
            <a:r>
              <a:rPr lang="en-US" baseline="0" dirty="0" smtClean="0"/>
              <a:t> our houses, or offices of our doctors or banks</a:t>
            </a:r>
          </a:p>
          <a:p>
            <a:r>
              <a:rPr lang="en-US" baseline="0" dirty="0" smtClean="0"/>
              <a:t>O Also, new tech allow government to search our homes without entering them.</a:t>
            </a:r>
          </a:p>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All</a:t>
            </a:r>
            <a:r>
              <a:rPr lang="en-US" baseline="0" dirty="0" smtClean="0"/>
              <a:t> data on a cellphone (including deleted data and password protected data) can be extracted in less than two minutes at a traffic stop.</a:t>
            </a:r>
            <a:endParaRPr lang="en-US" dirty="0" smtClean="0"/>
          </a:p>
          <a:p>
            <a:r>
              <a:rPr lang="en-US" b="1" dirty="0" smtClean="0"/>
              <a:t>Many laws allow law enforcement agencies to access non-government databases and medical records without a court order.</a:t>
            </a:r>
          </a:p>
          <a:p>
            <a:r>
              <a:rPr lang="en-US" b="1" dirty="0" smtClean="0"/>
              <a:t>E.g.,</a:t>
            </a:r>
            <a:r>
              <a:rPr lang="en-US" b="1" baseline="0" dirty="0" smtClean="0"/>
              <a:t> the USA Patriot Act</a:t>
            </a:r>
            <a:endParaRPr lang="en-US" b="1" dirty="0"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Many examples illustrate more ways technology erodes 4</a:t>
            </a:r>
            <a:r>
              <a:rPr lang="en-US" b="1" baseline="30000" dirty="0" smtClean="0"/>
              <a:t>th</a:t>
            </a:r>
            <a:r>
              <a:rPr lang="en-US" b="1" dirty="0" smtClean="0"/>
              <a:t> Amendment</a:t>
            </a:r>
            <a:r>
              <a:rPr lang="en-US" b="1" baseline="0" dirty="0" smtClean="0"/>
              <a:t> protection.</a:t>
            </a:r>
          </a:p>
          <a:p>
            <a:r>
              <a:rPr lang="en-US" dirty="0" smtClean="0"/>
              <a:t>Automatic toll collection system: toll records (where we</a:t>
            </a:r>
            <a:r>
              <a:rPr lang="en-US" baseline="0" dirty="0" smtClean="0"/>
              <a:t> drove, when)</a:t>
            </a:r>
            <a:endParaRPr lang="en-US" dirty="0" smtClean="0"/>
          </a:p>
          <a:p>
            <a:r>
              <a:rPr lang="en-US" dirty="0" smtClean="0"/>
              <a:t>Non-invasive searches</a:t>
            </a:r>
          </a:p>
          <a:p>
            <a:pPr marL="228576" indent="-228576">
              <a:buFont typeface="+mj-lt"/>
              <a:buAutoNum type="arabicPeriod"/>
            </a:pPr>
            <a:r>
              <a:rPr lang="en-US" dirty="0" smtClean="0"/>
              <a:t>Satellite cameras (e.g., Google images) – text notes no direct legal challenges to satellite imaging</a:t>
            </a:r>
          </a:p>
          <a:p>
            <a:pPr marL="228576" indent="-228576">
              <a:buFont typeface="+mj-lt"/>
              <a:buAutoNum type="arabicPeriod"/>
            </a:pPr>
            <a:r>
              <a:rPr lang="en-US" dirty="0" smtClean="0"/>
              <a:t>Airport</a:t>
            </a:r>
            <a:r>
              <a:rPr lang="en-US" baseline="0" dirty="0" smtClean="0"/>
              <a:t> X-ray machines for security check. (pat-down search or x-ray). </a:t>
            </a:r>
          </a:p>
          <a:p>
            <a:pPr marL="228576" indent="-228576">
              <a:buFont typeface="+mj-lt"/>
              <a:buAutoNum type="arabicPeriod"/>
            </a:pPr>
            <a:r>
              <a:rPr lang="en-US" dirty="0" smtClean="0"/>
              <a:t>Particle sniffers for drugs and explosives</a:t>
            </a:r>
          </a:p>
          <a:p>
            <a:pPr marL="228576" indent="-228576">
              <a:buFont typeface="+mj-lt"/>
              <a:buAutoNum type="arabicPeriod"/>
            </a:pPr>
            <a:r>
              <a:rPr lang="en-US" dirty="0" smtClean="0"/>
              <a:t>Thermal imaging – looking for heat lamps to grow marijuana. </a:t>
            </a:r>
            <a:r>
              <a:rPr lang="en-US" b="1" dirty="0" smtClean="0"/>
              <a:t>Supreme court ruled it unconstitutional</a:t>
            </a:r>
          </a:p>
          <a:p>
            <a:pPr marL="228576" indent="-228576"/>
            <a:r>
              <a:rPr lang="en-US" b="1" dirty="0" smtClean="0"/>
              <a:t>Law enforcement may use search devices (e.g., drug dogs) only if they are precise enough to only detect illegal activity</a:t>
            </a:r>
          </a:p>
          <a:p>
            <a:pPr marL="228576" indent="-228576"/>
            <a:endParaRPr lang="en-US" dirty="0"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Justice Louis Brandeis dissented, arguing that the authors of the Fourth Amendment</a:t>
            </a:r>
            <a:r>
              <a:rPr lang="en-US" baseline="0" dirty="0" smtClean="0"/>
              <a:t> did all they could to protect liberty and privacy – including privacy of conversations – from intrusions by government based on the technology available at the time. </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Note the language in the 4th Amendment deals only with persons, houses, papers, and effects, which were the significant items of  personal information at the time of writing the constitution.</a:t>
            </a:r>
          </a:p>
          <a:p>
            <a:pPr marL="0" indent="0"/>
            <a:endParaRPr lang="en-US" dirty="0"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8576" marR="0" indent="-228576" algn="l" defTabSz="914400" rtl="0" eaLnBrk="0" fontAlgn="base" latinLnBrk="0" hangingPunct="0">
              <a:lnSpc>
                <a:spcPct val="100000"/>
              </a:lnSpc>
              <a:spcBef>
                <a:spcPct val="30000"/>
              </a:spcBef>
              <a:spcAft>
                <a:spcPct val="0"/>
              </a:spcAft>
              <a:buClrTx/>
              <a:buSzTx/>
              <a:buFontTx/>
              <a:buNone/>
              <a:tabLst/>
              <a:defRPr/>
            </a:pPr>
            <a:r>
              <a:rPr lang="en-US" dirty="0" smtClean="0"/>
              <a:t>In this case, law enforcement had attached a listening and recording device on the outside of a telephone booth to record a suspect’s conversation. </a:t>
            </a:r>
          </a:p>
          <a:p>
            <a:pPr marL="228576" marR="0" indent="-228576" algn="l" defTabSz="914400" rtl="0" eaLnBrk="0" fontAlgn="base" latinLnBrk="0" hangingPunct="0">
              <a:lnSpc>
                <a:spcPct val="100000"/>
              </a:lnSpc>
              <a:spcBef>
                <a:spcPct val="30000"/>
              </a:spcBef>
              <a:spcAft>
                <a:spcPct val="0"/>
              </a:spcAft>
              <a:buClrTx/>
              <a:buSzTx/>
              <a:buFontTx/>
              <a:buNone/>
              <a:tabLst/>
              <a:defRPr/>
            </a:pPr>
            <a:endParaRPr lang="en-US"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Although Katz v United States strengthened the Fourth Amendment in some ways, there is a significant risk in relying on reasonable “expectation of</a:t>
            </a:r>
            <a:r>
              <a:rPr lang="en-US" baseline="0" dirty="0" smtClean="0"/>
              <a:t> </a:t>
            </a:r>
            <a:r>
              <a:rPr lang="en-US" dirty="0" smtClean="0"/>
              <a:t>privacy” to define the areas where law enforcement needs a court order. The Court has interpreted “expectation of privacy” in a very restrictive way. For example, it ruled that if we share information with businesses such as our bank, then we have no reasonable expectation of privacy for that information (United States v Miller, 1976). We share many kinds of personal information at specific websites where we expect it to be private. Is it safe from warrantless search?</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Understand the risks and problems, then protect privacy and design systems to protect privacy and reduce risks</a:t>
            </a:r>
          </a:p>
          <a:p>
            <a:endParaRPr lang="en-US" baseline="0" dirty="0" smtClean="0"/>
          </a:p>
          <a:p>
            <a:endParaRPr 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8576" marR="0" indent="-228576" algn="l" defTabSz="914400" rtl="0" eaLnBrk="0" fontAlgn="base" latinLnBrk="0" hangingPunct="0">
              <a:lnSpc>
                <a:spcPct val="100000"/>
              </a:lnSpc>
              <a:spcBef>
                <a:spcPct val="30000"/>
              </a:spcBef>
              <a:spcAft>
                <a:spcPct val="0"/>
              </a:spcAft>
              <a:buClrTx/>
              <a:buSzTx/>
              <a:buFontTx/>
              <a:buNone/>
              <a:tabLst/>
              <a:defRPr/>
            </a:pPr>
            <a:r>
              <a:rPr lang="en-US" dirty="0" smtClean="0"/>
              <a:t>This reasoning suggests</a:t>
            </a:r>
            <a:r>
              <a:rPr lang="en-US" baseline="0" dirty="0" smtClean="0"/>
              <a:t> that when a technology becomes more widely used, the government may use it for surveillance without a warrant.</a:t>
            </a:r>
          </a:p>
          <a:p>
            <a:pPr marL="228576" marR="0" indent="-228576" algn="l" defTabSz="914400" rtl="0" eaLnBrk="0" fontAlgn="base" latinLnBrk="0" hangingPunct="0">
              <a:lnSpc>
                <a:spcPct val="100000"/>
              </a:lnSpc>
              <a:spcBef>
                <a:spcPct val="30000"/>
              </a:spcBef>
              <a:spcAft>
                <a:spcPct val="0"/>
              </a:spcAft>
              <a:buClrTx/>
              <a:buSzTx/>
              <a:buFontTx/>
              <a:buNone/>
              <a:tabLst/>
              <a:defRPr/>
            </a:pPr>
            <a:endParaRPr lang="en-US" dirty="0" smtClean="0"/>
          </a:p>
          <a:p>
            <a:pPr marL="0" indent="0">
              <a:buFont typeface="+mj-lt"/>
              <a:buNone/>
            </a:pPr>
            <a:r>
              <a:rPr lang="en-US" b="1" dirty="0" smtClean="0"/>
              <a:t>Supreme court ruled it unconstitutional</a:t>
            </a:r>
          </a:p>
          <a:p>
            <a:pPr marL="228576" indent="-228576"/>
            <a:r>
              <a:rPr lang="en-US" b="1" dirty="0" smtClean="0"/>
              <a:t>Law enforcement may use search devices (e.g., drug dogs) only if they are precise enough to only detect illegal activity</a:t>
            </a:r>
          </a:p>
          <a:p>
            <a:pPr marL="228576" indent="-228576"/>
            <a:endParaRPr lang="en-US" dirty="0" smtClean="0"/>
          </a:p>
          <a:p>
            <a:pPr marL="228576" indent="-228576"/>
            <a:endParaRPr lang="en-US" dirty="0"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Ohio Supreme</a:t>
            </a:r>
            <a:r>
              <a:rPr lang="en-US" baseline="0" dirty="0" smtClean="0"/>
              <a:t> Court ruled that searching an arrested person’s phone without a search warrant is unconstitutional. But California Supreme Court ruled that search of cellphone was permitted because the phone was personal property found on the arrested person. Eventually, a case raising this issue will be heard by the U.S. Supreme Court.</a:t>
            </a:r>
            <a:endParaRPr lang="en-US" dirty="0" smtClean="0"/>
          </a:p>
          <a:p>
            <a:pPr marL="228576" indent="-228576"/>
            <a:endParaRPr lang="en-US" dirty="0" smtClean="0"/>
          </a:p>
          <a:p>
            <a:pPr marL="0" indent="0"/>
            <a:r>
              <a:rPr lang="en-US" dirty="0" smtClean="0"/>
              <a:t>Cases for laptops</a:t>
            </a:r>
            <a:r>
              <a:rPr lang="en-US" baseline="0" dirty="0" smtClean="0"/>
              <a:t> at border crossing (P68): a federal appeals court rules that customs agents do not need reasonable suspicion of a crime to search laptops, phones and other electronic devices. Lawsuits and debate on the issue are ongoing.</a:t>
            </a:r>
            <a:endParaRPr lang="en-US" dirty="0"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pPr marL="228576" indent="-228576"/>
            <a:r>
              <a:rPr lang="en-US" dirty="0" smtClean="0"/>
              <a:t>Video surveillance:  Increased security, justify the decreased</a:t>
            </a:r>
            <a:r>
              <a:rPr lang="en-US" baseline="0" dirty="0" smtClean="0"/>
              <a:t> privacy?</a:t>
            </a:r>
            <a:r>
              <a:rPr lang="en-US" dirty="0" smtClean="0"/>
              <a:t>  P72-74</a:t>
            </a:r>
          </a:p>
          <a:p>
            <a:pPr marL="228576" indent="-228576"/>
            <a:r>
              <a:rPr lang="en-US" dirty="0" smtClean="0"/>
              <a:t>low accuracy rate:</a:t>
            </a:r>
            <a:r>
              <a:rPr lang="en-US" baseline="0" dirty="0" smtClean="0"/>
              <a:t> used to be very low. Improving</a:t>
            </a:r>
          </a:p>
          <a:p>
            <a:pPr marL="228576" indent="-228576"/>
            <a:r>
              <a:rPr lang="en-US" baseline="0" dirty="0" smtClean="0"/>
              <a:t>Abuse: used for other purpose than traffic control, many were taken down</a:t>
            </a:r>
          </a:p>
          <a:p>
            <a:pPr marL="228576" indent="-228576"/>
            <a:r>
              <a:rPr lang="en-US" dirty="0" smtClean="0"/>
              <a:t>Level of surveillance: </a:t>
            </a:r>
            <a:r>
              <a:rPr lang="en-US" dirty="0" err="1" smtClean="0"/>
              <a:t>sth</a:t>
            </a:r>
            <a:r>
              <a:rPr lang="en-US" dirty="0" smtClean="0"/>
              <a:t>.</a:t>
            </a:r>
            <a:r>
              <a:rPr lang="en-US" baseline="0" dirty="0" smtClean="0"/>
              <a:t> People debate about</a:t>
            </a:r>
          </a:p>
          <a:p>
            <a:pPr marL="228576" indent="-228576"/>
            <a:endParaRPr lang="en-US" dirty="0" smtClean="0"/>
          </a:p>
          <a:p>
            <a:pPr marL="0" indent="0">
              <a:buFontTx/>
              <a:buNone/>
            </a:pPr>
            <a:r>
              <a:rPr lang="en-US" dirty="0" smtClean="0"/>
              <a:t>Used such</a:t>
            </a:r>
            <a:r>
              <a:rPr lang="en-US" baseline="0" dirty="0" smtClean="0"/>
              <a:t> cameras or closed-circuit TV(CCTV), in banks, convenient stores, prisons, casinos, traffic monitoring, terrorists (Washington DC after 2001)</a:t>
            </a:r>
          </a:p>
          <a:p>
            <a:pPr marL="0" indent="0">
              <a:buFontTx/>
              <a:buNone/>
            </a:pPr>
            <a:endParaRPr lang="en-US" baseline="0" dirty="0" smtClean="0"/>
          </a:p>
          <a:p>
            <a:pPr marL="0" indent="0">
              <a:buFontTx/>
              <a:buNone/>
            </a:pPr>
            <a:r>
              <a:rPr lang="en-US" baseline="0" dirty="0" smtClean="0"/>
              <a:t>Tampa, Florida police scanned the faces of all 100K fans and employees who entered 2001 super bowl (snooper bowl). Searched computer files of criminals for matches. Same city, used in restaurants nightclubs. Two years, did not recognize anyone wanted, but occasional false positive. They stopped using it.</a:t>
            </a:r>
          </a:p>
          <a:p>
            <a:pPr marL="0" indent="0">
              <a:buFontTx/>
              <a:buNone/>
            </a:pPr>
            <a:endParaRPr lang="en-US" baseline="0" dirty="0" smtClean="0"/>
          </a:p>
          <a:p>
            <a:r>
              <a:rPr lang="en-US" baseline="0" dirty="0" smtClean="0"/>
              <a:t>Some cities have increased their camera surveillance programs, while others gave up their systems because they did not significantly reduce crime. (Some favor better lighting and more police patrols – low tech and less invasive of privacy.)</a:t>
            </a:r>
          </a:p>
          <a:p>
            <a:endParaRPr lang="en-US" baseline="0" dirty="0" smtClean="0"/>
          </a:p>
          <a:p>
            <a:r>
              <a:rPr lang="en-US" baseline="0" dirty="0" smtClean="0"/>
              <a:t>England was the first country to set up a large number (millions) of cameras in public places to deter crime. A study by a British university found a number of abuses by operators of surveillance cameras, including collecting salacious footage and showing it to colleagues</a:t>
            </a:r>
            <a:endParaRPr lang="en-US" dirty="0" smtClean="0"/>
          </a:p>
          <a:p>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Tradeoffs</a:t>
            </a:r>
            <a:r>
              <a:rPr lang="en-US" b="1" baseline="0" dirty="0" smtClean="0"/>
              <a:t> between privacy and security. </a:t>
            </a:r>
          </a:p>
          <a:p>
            <a:r>
              <a:rPr lang="en-US" b="0" baseline="0" dirty="0" smtClean="0"/>
              <a:t>On one hand, privacy is endangered. On the other hand, security is increased. Examples below.</a:t>
            </a:r>
          </a:p>
          <a:p>
            <a:r>
              <a:rPr lang="en-US" b="1" dirty="0" smtClean="0"/>
              <a:t>Re. key aspects of privacy</a:t>
            </a:r>
            <a:r>
              <a:rPr lang="en-US" b="0" baseline="0" dirty="0" smtClean="0"/>
              <a:t>, two sides of 1. intruding, 2. obtaining others’ information, 3. surveillance</a:t>
            </a:r>
          </a:p>
          <a:p>
            <a:r>
              <a:rPr lang="en-US" b="1" dirty="0" smtClean="0"/>
              <a:t>Negative side</a:t>
            </a:r>
          </a:p>
          <a:p>
            <a:pPr marL="228576" indent="-228576">
              <a:buAutoNum type="arabicPeriod"/>
            </a:pPr>
            <a:r>
              <a:rPr lang="en-US" dirty="0" smtClean="0"/>
              <a:t>Profiling – construct</a:t>
            </a:r>
            <a:r>
              <a:rPr lang="en-US" baseline="0" dirty="0" smtClean="0"/>
              <a:t> profiles of us </a:t>
            </a:r>
            <a:r>
              <a:rPr lang="en-US" dirty="0" smtClean="0"/>
              <a:t>without our</a:t>
            </a:r>
            <a:r>
              <a:rPr lang="en-US" baseline="0" dirty="0" smtClean="0"/>
              <a:t> knowing</a:t>
            </a:r>
            <a:endParaRPr lang="en-US" dirty="0" smtClean="0"/>
          </a:p>
          <a:p>
            <a:pPr marL="228576" indent="-228576">
              <a:buAutoNum type="arabicPeriod"/>
            </a:pPr>
            <a:r>
              <a:rPr lang="en-US" dirty="0" smtClean="0"/>
              <a:t>Access to credit reports</a:t>
            </a:r>
            <a:r>
              <a:rPr lang="en-US" baseline="0" dirty="0" smtClean="0"/>
              <a:t> – others can access our credit reports without our knowing</a:t>
            </a:r>
            <a:endParaRPr lang="en-US" dirty="0" smtClean="0"/>
          </a:p>
          <a:p>
            <a:pPr marL="228576" indent="-228576">
              <a:buAutoNum type="arabicPeriod"/>
            </a:pPr>
            <a:r>
              <a:rPr lang="en-US" dirty="0" smtClean="0"/>
              <a:t>East Germany Stasi (secret police</a:t>
            </a:r>
            <a:r>
              <a:rPr lang="en-US" baseline="0" dirty="0" smtClean="0"/>
              <a:t>)</a:t>
            </a:r>
            <a:r>
              <a:rPr lang="en-US" dirty="0" smtClean="0"/>
              <a:t>, KGB; FBI enemies list (e.g., MLK) – informers are neighbor, colleague, friends, even family members</a:t>
            </a:r>
          </a:p>
          <a:p>
            <a:pPr marL="228576" indent="-228576"/>
            <a:r>
              <a:rPr lang="en-US" b="1" dirty="0" smtClean="0"/>
              <a:t>Positive side</a:t>
            </a:r>
          </a:p>
          <a:p>
            <a:pPr marL="228576" indent="-228576">
              <a:buFont typeface="+mj-lt"/>
              <a:buAutoNum type="arabicPeriod"/>
            </a:pPr>
            <a:r>
              <a:rPr lang="en-US" dirty="0" smtClean="0"/>
              <a:t>Increased security </a:t>
            </a:r>
          </a:p>
          <a:p>
            <a:pPr marL="228576" indent="-228576">
              <a:buFont typeface="+mj-lt"/>
              <a:buAutoNum type="arabicPeriod"/>
            </a:pPr>
            <a:r>
              <a:rPr lang="en-US" dirty="0" smtClean="0"/>
              <a:t>Terrorist watch list; benefits in dealing with strangers through rental access, bankruptcy, credit reports, civil actions, criminal DB, etc.</a:t>
            </a:r>
          </a:p>
          <a:p>
            <a:pPr marL="228576" indent="-228576">
              <a:buFont typeface="+mj-lt"/>
              <a:buAutoNum type="arabicPeriod"/>
            </a:pPr>
            <a:r>
              <a:rPr lang="en-US" dirty="0" smtClean="0"/>
              <a:t>London bomb attacks (compare London with Mumbai). Mention NYC plan for congestion pricing</a:t>
            </a:r>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Examples:</a:t>
            </a:r>
          </a:p>
          <a:p>
            <a:pPr marL="228576" indent="-228576">
              <a:buFont typeface="+mj-lt"/>
              <a:buAutoNum type="arabicPeriod"/>
            </a:pPr>
            <a:r>
              <a:rPr lang="en-US" dirty="0" smtClean="0"/>
              <a:t>Intentional, institutional use – Law enforcement and IRS access in government</a:t>
            </a:r>
            <a:r>
              <a:rPr lang="en-US" baseline="0" dirty="0" smtClean="0"/>
              <a:t> sector</a:t>
            </a:r>
            <a:r>
              <a:rPr lang="en-US" dirty="0" smtClean="0"/>
              <a:t>. Targeted advertisements in private sector</a:t>
            </a:r>
          </a:p>
          <a:p>
            <a:pPr marL="228576" indent="-228576">
              <a:buFont typeface="+mj-lt"/>
              <a:buAutoNum type="arabicPeriod"/>
            </a:pPr>
            <a:r>
              <a:rPr lang="en-US" dirty="0" smtClean="0"/>
              <a:t>Insider information (e.g., access to hospital records). Also, mention the case of the AOL executive (p. 49 in text) who put the search queries of 650,000 people on the web for researchers to process. (</a:t>
            </a:r>
            <a:r>
              <a:rPr lang="en-US" dirty="0" smtClean="0">
                <a:hlinkClick r:id="rId3"/>
              </a:rPr>
              <a:t>http://www.nytimes.com/2006/08/09/technology/09aol.html</a:t>
            </a:r>
            <a:r>
              <a:rPr lang="en-US" dirty="0" smtClean="0"/>
              <a:t> )</a:t>
            </a:r>
          </a:p>
          <a:p>
            <a:pPr marL="228576" indent="-228576">
              <a:buFont typeface="+mj-lt"/>
              <a:buAutoNum type="arabicPeriod"/>
            </a:pPr>
            <a:r>
              <a:rPr lang="en-US" dirty="0" smtClean="0"/>
              <a:t>Theft of information (e.g., convenience store credit card access)</a:t>
            </a:r>
          </a:p>
          <a:p>
            <a:pPr marL="228576" indent="-228576">
              <a:buFont typeface="+mj-lt"/>
              <a:buAutoNum type="arabicPeriod"/>
            </a:pPr>
            <a:r>
              <a:rPr lang="en-US" dirty="0" smtClean="0"/>
              <a:t>Negligence (e.g., medical data and patient records are put out by pharmacy</a:t>
            </a:r>
            <a:r>
              <a:rPr lang="en-US" baseline="0" dirty="0" smtClean="0"/>
              <a:t> into dumpsters</a:t>
            </a:r>
            <a:r>
              <a:rPr lang="en-US" dirty="0" smtClean="0"/>
              <a:t>)</a:t>
            </a:r>
          </a:p>
          <a:p>
            <a:pPr marL="228576" indent="-228576">
              <a:buFont typeface="+mj-lt"/>
              <a:buAutoNum type="arabicPeriod"/>
            </a:pPr>
            <a:r>
              <a:rPr lang="en-US" dirty="0" smtClean="0"/>
              <a:t>Personal actions (Web lotteries and questionnaires)</a:t>
            </a:r>
            <a:r>
              <a:rPr lang="en-US" baseline="0" dirty="0" smtClean="0"/>
              <a:t> </a:t>
            </a:r>
          </a:p>
          <a:p>
            <a:pPr marL="0" indent="0">
              <a:buFont typeface="+mj-lt"/>
              <a:buNone/>
            </a:pPr>
            <a:r>
              <a:rPr lang="en-US" dirty="0" smtClean="0"/>
              <a:t>sometimes they are a</a:t>
            </a:r>
            <a:r>
              <a:rPr lang="en-US" baseline="0" dirty="0" smtClean="0"/>
              <a:t> result of intentional trade-offs (we give up some privacy in order to receive some benefit) and sometimes we are unaware of the risks.</a:t>
            </a:r>
            <a:endParaRPr lang="en-US" dirty="0" smtClean="0"/>
          </a:p>
          <a:p>
            <a:pPr marL="228576" indent="-228576">
              <a:buFont typeface="+mj-lt"/>
              <a:buAutoNum type="arabicPeriod"/>
            </a:pPr>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Personal</a:t>
            </a:r>
            <a:r>
              <a:rPr lang="en-US" baseline="0" dirty="0" smtClean="0"/>
              <a:t> info also includes info associated with a </a:t>
            </a:r>
            <a:r>
              <a:rPr lang="en-US" b="1" baseline="0" dirty="0" smtClean="0"/>
              <a:t>handle</a:t>
            </a:r>
            <a:r>
              <a:rPr lang="en-US" baseline="0" dirty="0" smtClean="0"/>
              <a:t> – username, online nickname, id number, e-mail address </a:t>
            </a:r>
            <a:r>
              <a:rPr lang="en-US" baseline="0" dirty="0" smtClean="0">
                <a:sym typeface="Wingdings" pitchFamily="2" charset="2"/>
              </a:rPr>
              <a:t> True/false question</a:t>
            </a:r>
            <a:endParaRPr lang="en-US" baseline="0" dirty="0" smtClean="0"/>
          </a:p>
          <a:p>
            <a:endParaRPr lang="en-US" dirty="0" smtClean="0"/>
          </a:p>
          <a:p>
            <a:r>
              <a:rPr lang="en-US" dirty="0" smtClean="0"/>
              <a:t>Issues </a:t>
            </a:r>
          </a:p>
          <a:p>
            <a:r>
              <a:rPr lang="en-US" b="1" dirty="0" smtClean="0"/>
              <a:t>Invisible information gathering </a:t>
            </a:r>
            <a:r>
              <a:rPr lang="en-US" dirty="0" smtClean="0"/>
              <a:t>– if the person is not aware that information is being gathered, there is no opportunity to consent or withhold consent. </a:t>
            </a:r>
            <a:r>
              <a:rPr lang="en-US" b="1" dirty="0" smtClean="0"/>
              <a:t>Auto event data-recorders </a:t>
            </a:r>
            <a:r>
              <a:rPr lang="en-US" dirty="0" smtClean="0"/>
              <a:t>(</a:t>
            </a:r>
            <a:r>
              <a:rPr lang="en-US" dirty="0" smtClean="0">
                <a:hlinkClick r:id="rId3"/>
              </a:rPr>
              <a:t>http://en.wikipedia.org/wiki/Event_data_recorder</a:t>
            </a:r>
            <a:r>
              <a:rPr lang="en-US" dirty="0" smtClean="0"/>
              <a:t> ) P51 are an example of non-Web information gathering (like an airplane black box). 40M vehicles currently have the device.  Example of Governor Corzine’s accident. </a:t>
            </a:r>
          </a:p>
          <a:p>
            <a:endParaRPr lang="en-US" b="1" dirty="0" smtClean="0"/>
          </a:p>
          <a:p>
            <a:r>
              <a:rPr lang="en-US" b="1" dirty="0" smtClean="0"/>
              <a:t>Cookies. Key-loggers </a:t>
            </a:r>
          </a:p>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Within</a:t>
            </a:r>
            <a:r>
              <a:rPr lang="en-US" baseline="0" dirty="0" smtClean="0"/>
              <a:t> the cookie, the site stores and then uses information about the visitor’s activity. Cookies help companies provide personalized customer service and target advertising to the interests of each visitor.</a:t>
            </a:r>
            <a:endParaRPr lang="en-US" dirty="0" smtClean="0"/>
          </a:p>
          <a:p>
            <a:endParaRPr lang="en-US" b="1"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Technology:</a:t>
            </a:r>
            <a:r>
              <a:rPr lang="en-US" b="1" baseline="0" dirty="0" smtClean="0"/>
              <a:t> </a:t>
            </a:r>
            <a:r>
              <a:rPr lang="en-US" dirty="0" smtClean="0"/>
              <a:t>Computers, gadgets, Internet, with astounding</a:t>
            </a:r>
            <a:r>
              <a:rPr lang="en-US" baseline="0" dirty="0" smtClean="0"/>
              <a:t> increases in speed, storage space, connectivity, make the access, collection, storage, searching, analysis, and distribution of information/images much easier, cheaper, faster than ever before. P47</a:t>
            </a:r>
          </a:p>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Government documents like divorce</a:t>
            </a:r>
            <a:r>
              <a:rPr lang="en-US" baseline="0" dirty="0" smtClean="0"/>
              <a:t> and bankruptcy records have long been in public records, but accessing such information took a lot of time and effort.</a:t>
            </a:r>
          </a:p>
          <a:p>
            <a:r>
              <a:rPr lang="en-US" b="1" baseline="0" dirty="0" smtClean="0"/>
              <a:t>Risks: </a:t>
            </a:r>
            <a:r>
              <a:rPr lang="en-US" baseline="0" dirty="0" smtClean="0"/>
              <a:t>Comm. online(</a:t>
            </a:r>
            <a:r>
              <a:rPr lang="en-US" baseline="0" dirty="0" err="1" smtClean="0"/>
              <a:t>email,tax,banking,prescription</a:t>
            </a:r>
            <a:r>
              <a:rPr lang="en-US" baseline="0" dirty="0" smtClean="0"/>
              <a:t> </a:t>
            </a:r>
            <a:r>
              <a:rPr lang="en-US" baseline="0" dirty="0" err="1" smtClean="0"/>
              <a:t>renew,purchase,photos</a:t>
            </a:r>
            <a:r>
              <a:rPr lang="en-US" baseline="0" dirty="0" smtClean="0"/>
              <a:t>)</a:t>
            </a:r>
          </a:p>
          <a:p>
            <a:r>
              <a:rPr lang="en-US" baseline="0" dirty="0" smtClean="0"/>
              <a:t>  cellphone cameras, GPS, public records, social networks, - financial, work, family records</a:t>
            </a:r>
            <a:endParaRPr lang="en-US" dirty="0" smtClean="0"/>
          </a:p>
          <a:p>
            <a:r>
              <a:rPr lang="en-US" b="1" dirty="0" smtClean="0"/>
              <a:t>Examples of databases includes:</a:t>
            </a:r>
          </a:p>
          <a:p>
            <a:pPr>
              <a:buFont typeface="Arial" pitchFamily="34" charset="0"/>
              <a:buChar char="•"/>
            </a:pPr>
            <a:r>
              <a:rPr lang="en-US" dirty="0" smtClean="0"/>
              <a:t>Google search data:</a:t>
            </a:r>
            <a:r>
              <a:rPr lang="en-US" baseline="0" dirty="0" smtClean="0"/>
              <a:t> many terabytes per day (trillion bytes)</a:t>
            </a:r>
            <a:endParaRPr lang="en-US" dirty="0" smtClean="0"/>
          </a:p>
          <a:p>
            <a:pPr>
              <a:buFont typeface="Arial" pitchFamily="34" charset="0"/>
              <a:buChar char="•"/>
            </a:pPr>
            <a:r>
              <a:rPr lang="en-US" dirty="0" smtClean="0"/>
              <a:t>Gmail</a:t>
            </a:r>
          </a:p>
          <a:p>
            <a:pPr>
              <a:buFont typeface="Arial" pitchFamily="34" charset="0"/>
              <a:buChar char="•"/>
            </a:pPr>
            <a:r>
              <a:rPr lang="en-US" dirty="0" smtClean="0"/>
              <a:t>Web advertising</a:t>
            </a:r>
          </a:p>
          <a:p>
            <a:pPr>
              <a:buFont typeface="Arial" pitchFamily="34" charset="0"/>
              <a:buChar char="•"/>
            </a:pPr>
            <a:r>
              <a:rPr lang="en-US" dirty="0" smtClean="0"/>
              <a:t>Credit data</a:t>
            </a:r>
          </a:p>
          <a:p>
            <a:pPr>
              <a:buFont typeface="Arial" pitchFamily="34" charset="0"/>
              <a:buChar char="•"/>
            </a:pPr>
            <a:r>
              <a:rPr lang="en-US" dirty="0" smtClean="0"/>
              <a:t>NSA electronic content DB</a:t>
            </a:r>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 terabyte</a:t>
            </a:r>
            <a:r>
              <a:rPr lang="en-US" baseline="0" dirty="0" smtClean="0"/>
              <a:t> is a trillion bytes.</a:t>
            </a:r>
          </a:p>
          <a:p>
            <a:endParaRPr lang="en-US" baseline="0" dirty="0" smtClean="0"/>
          </a:p>
          <a:p>
            <a:r>
              <a:rPr lang="en-US" baseline="0" dirty="0" smtClean="0"/>
              <a:t>Search query data can be subpoenaed in court.</a:t>
            </a:r>
          </a:p>
          <a:p>
            <a:endParaRPr lang="en-US" dirty="0" smtClean="0"/>
          </a:p>
          <a:p>
            <a:r>
              <a:rPr lang="en-US" dirty="0" smtClean="0"/>
              <a:t>- Roughly</a:t>
            </a:r>
            <a:r>
              <a:rPr lang="en-US" baseline="0" dirty="0" smtClean="0"/>
              <a:t> half the apps in one test sent the smartphone’s ID number or location to other companies (in addition to the one that provided the app).</a:t>
            </a:r>
          </a:p>
          <a:p>
            <a:r>
              <a:rPr lang="en-US" dirty="0" smtClean="0"/>
              <a:t>- Various apps copy the user’s contact</a:t>
            </a:r>
            <a:r>
              <a:rPr lang="en-US" baseline="0" dirty="0" smtClean="0"/>
              <a:t> list to remote servers. </a:t>
            </a:r>
          </a:p>
          <a:p>
            <a:r>
              <a:rPr lang="en-US" baseline="0" dirty="0" smtClean="0"/>
              <a:t>- A major bank announced that its free mobile banking app inadvertently stored account numbers and security access codes in a hidden file on the user’s phone. Data in phones are vulnerable to loss, hacking, and misuse. This is a reminder that d</a:t>
            </a:r>
            <a:r>
              <a:rPr lang="en-US" dirty="0" smtClean="0"/>
              <a:t>esigners must regularly review and update security design decisions.</a:t>
            </a:r>
            <a:endParaRPr lang="en-US" baseline="0" dirty="0" smtClean="0"/>
          </a:p>
          <a:p>
            <a:endParaRPr lang="en-US" baseline="0" dirty="0" smtClean="0"/>
          </a:p>
          <a:p>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Federal government gave Google a subpoena for 2months user search queries and all URLs that Google indexes.</a:t>
            </a:r>
          </a:p>
          <a:p>
            <a:endParaRPr lang="en-US" dirty="0" smtClean="0"/>
          </a:p>
          <a:p>
            <a:r>
              <a:rPr lang="en-US" b="1" dirty="0" smtClean="0"/>
              <a:t>Subpoena</a:t>
            </a:r>
            <a:r>
              <a:rPr lang="en-US" dirty="0" smtClean="0"/>
              <a:t>: a court order for sb.</a:t>
            </a:r>
            <a:r>
              <a:rPr lang="en-US" baseline="0" dirty="0" smtClean="0"/>
              <a:t> to give testimony or provide docs / info for an investigation or trial.</a:t>
            </a:r>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vert="horz"/>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vert="horz"/>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vert="horz"/>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vert="horz"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vert="horz"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vert="horz"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vert="horz"/>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r:id="rId1"/>
    <p:sldLayoutId r:id="rId2"/>
    <p:sldLayoutId r:id="rId3"/>
    <p:sldLayoutId r:id="rId4"/>
    <p:sldLayoutId r:id="rId5"/>
    <p:sldLayoutId r:id="rId6"/>
    <p:sldLayoutId r:id="rId7"/>
    <p:sldLayoutId r:id="rId8"/>
    <p:sldLayoutId r:id="rId9"/>
    <p:sldLayoutId r:id="rId10"/>
    <p:sldLayoutId r:id="rId11"/>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75" name="Rectangle 2"/>
          <p:cNvSpPr>
            <a:spLocks noGrp="1" noChangeArrowheads="1"/>
          </p:cNvSpPr>
          <p:nvPr>
            <p:ph type="ctrTitle"/>
          </p:nvPr>
        </p:nvSpPr>
        <p:spPr>
          <a:xfrm>
            <a:off x="914400" y="685800"/>
            <a:ext cx="7546975" cy="1143000"/>
          </a:xfrm>
        </p:spPr>
        <p:txBody>
          <a:bodyPr/>
          <a:lstStyle/>
          <a:p>
            <a:r>
              <a:rPr lang="en-US" sz="6000" dirty="0" smtClean="0"/>
              <a:t>CSE/ISE 312</a:t>
            </a:r>
            <a:endParaRPr lang="en-US" dirty="0" smtClean="0"/>
          </a:p>
        </p:txBody>
      </p:sp>
      <p:sp>
        <p:nvSpPr>
          <p:cNvPr id="3076" name="Rectangle 3"/>
          <p:cNvSpPr>
            <a:spLocks noGrp="1" noChangeArrowheads="1"/>
          </p:cNvSpPr>
          <p:nvPr>
            <p:ph type="subTitle" idx="1"/>
          </p:nvPr>
        </p:nvSpPr>
        <p:spPr>
          <a:xfrm>
            <a:off x="762000" y="2743200"/>
            <a:ext cx="7696200" cy="2438400"/>
          </a:xfrm>
        </p:spPr>
        <p:txBody>
          <a:bodyPr/>
          <a:lstStyle/>
          <a:p>
            <a:pPr algn="ctr"/>
            <a:r>
              <a:rPr lang="en-US" sz="4800" dirty="0" smtClean="0"/>
              <a:t>Privacy</a:t>
            </a:r>
          </a:p>
          <a:p>
            <a:pPr algn="ctr"/>
            <a:r>
              <a:rPr lang="en-US" sz="4800" dirty="0" smtClean="0"/>
              <a:t>(Part 1)</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4036" name="Rectangle 4"/>
          <p:cNvSpPr>
            <a:spLocks noGrp="1" noChangeArrowheads="1"/>
          </p:cNvSpPr>
          <p:nvPr>
            <p:ph type="title"/>
          </p:nvPr>
        </p:nvSpPr>
        <p:spPr/>
        <p:txBody>
          <a:bodyPr/>
          <a:lstStyle/>
          <a:p>
            <a:r>
              <a:rPr lang="en-US" dirty="0" smtClean="0"/>
              <a:t>Terminology</a:t>
            </a:r>
            <a:endParaRPr lang="en-US" dirty="0"/>
          </a:p>
        </p:txBody>
      </p:sp>
      <p:sp>
        <p:nvSpPr>
          <p:cNvPr id="44037" name="Rectangle 5"/>
          <p:cNvSpPr>
            <a:spLocks noGrp="1" noChangeArrowheads="1"/>
          </p:cNvSpPr>
          <p:nvPr>
            <p:ph idx="1"/>
          </p:nvPr>
        </p:nvSpPr>
        <p:spPr/>
        <p:txBody>
          <a:bodyPr/>
          <a:lstStyle/>
          <a:p>
            <a:pPr>
              <a:lnSpc>
                <a:spcPct val="90000"/>
              </a:lnSpc>
            </a:pPr>
            <a:r>
              <a:rPr lang="en-US" dirty="0">
                <a:solidFill>
                  <a:srgbClr val="000000"/>
                </a:solidFill>
              </a:rPr>
              <a:t>Secondary use </a:t>
            </a:r>
            <a:r>
              <a:rPr lang="en-US" dirty="0"/>
              <a:t>- </a:t>
            </a:r>
            <a:r>
              <a:rPr lang="en-US" sz="2800" dirty="0"/>
              <a:t>use of personal information for a purpose other than the one it was provided for</a:t>
            </a:r>
          </a:p>
          <a:p>
            <a:pPr>
              <a:lnSpc>
                <a:spcPct val="90000"/>
              </a:lnSpc>
            </a:pPr>
            <a:r>
              <a:rPr lang="en-US" dirty="0" smtClean="0">
                <a:solidFill>
                  <a:srgbClr val="000000"/>
                </a:solidFill>
              </a:rPr>
              <a:t>Data </a:t>
            </a:r>
            <a:r>
              <a:rPr lang="en-US" dirty="0">
                <a:solidFill>
                  <a:srgbClr val="000000"/>
                </a:solidFill>
              </a:rPr>
              <a:t>mining </a:t>
            </a:r>
            <a:r>
              <a:rPr lang="en-US" dirty="0"/>
              <a:t>- </a:t>
            </a:r>
            <a:r>
              <a:rPr lang="en-US" sz="2800" dirty="0"/>
              <a:t>searching and analyzing masses of data to find patterns and develop new information or knowledge</a:t>
            </a:r>
          </a:p>
          <a:p>
            <a:pPr>
              <a:lnSpc>
                <a:spcPct val="90000"/>
              </a:lnSpc>
            </a:pPr>
            <a:r>
              <a:rPr lang="en-US" dirty="0">
                <a:solidFill>
                  <a:srgbClr val="000000"/>
                </a:solidFill>
              </a:rPr>
              <a:t>Computer matching </a:t>
            </a:r>
            <a:r>
              <a:rPr lang="en-US" dirty="0"/>
              <a:t>- </a:t>
            </a:r>
            <a:r>
              <a:rPr lang="en-US" sz="2800" dirty="0"/>
              <a:t>combining and comparing information from different databases (using social security number, for </a:t>
            </a:r>
            <a:r>
              <a:rPr lang="en-US" sz="2800" dirty="0" smtClean="0"/>
              <a:t>example) to </a:t>
            </a:r>
            <a:r>
              <a:rPr lang="en-US" sz="2800" dirty="0"/>
              <a:t>match </a:t>
            </a:r>
            <a:r>
              <a:rPr lang="en-US" sz="2800" dirty="0" smtClean="0"/>
              <a:t>records</a:t>
            </a:r>
          </a:p>
          <a:p>
            <a:pPr>
              <a:lnSpc>
                <a:spcPct val="90000"/>
              </a:lnSpc>
            </a:pPr>
            <a:r>
              <a:rPr lang="en-US" dirty="0" smtClean="0">
                <a:solidFill>
                  <a:srgbClr val="000000"/>
                </a:solidFill>
              </a:rPr>
              <a:t>Computer profiling </a:t>
            </a:r>
            <a:r>
              <a:rPr lang="en-US" dirty="0" smtClean="0"/>
              <a:t>- </a:t>
            </a:r>
            <a:r>
              <a:rPr lang="en-US" sz="2800" dirty="0" smtClean="0"/>
              <a:t>analyzing data in computer files to determine characteristics of people most likely to engage in a certain behavior</a:t>
            </a: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p:txBody>
          <a:bodyPr/>
          <a:lstStyle/>
          <a:p>
            <a:r>
              <a:rPr lang="en-US" dirty="0" smtClean="0"/>
              <a:t>Stolen and Lost Data</a:t>
            </a:r>
            <a:endParaRPr lang="en-US" dirty="0"/>
          </a:p>
        </p:txBody>
      </p:sp>
      <p:sp>
        <p:nvSpPr>
          <p:cNvPr id="62467" name="Rectangle 3"/>
          <p:cNvSpPr>
            <a:spLocks noGrp="1" noChangeArrowheads="1"/>
          </p:cNvSpPr>
          <p:nvPr>
            <p:ph idx="1"/>
          </p:nvPr>
        </p:nvSpPr>
        <p:spPr>
          <a:xfrm>
            <a:off x="609600" y="1219200"/>
            <a:ext cx="8001000" cy="4495800"/>
          </a:xfrm>
        </p:spPr>
        <p:txBody>
          <a:bodyPr/>
          <a:lstStyle/>
          <a:p>
            <a:r>
              <a:rPr lang="en-US" dirty="0" smtClean="0"/>
              <a:t>Examples:</a:t>
            </a:r>
          </a:p>
          <a:p>
            <a:pPr lvl="1"/>
            <a:r>
              <a:rPr lang="en-US" dirty="0" smtClean="0">
                <a:solidFill>
                  <a:srgbClr val="000000"/>
                </a:solidFill>
              </a:rPr>
              <a:t>Spyware: </a:t>
            </a:r>
            <a:r>
              <a:rPr lang="en-US" dirty="0" smtClean="0"/>
              <a:t>software often downloaded from a web site without user knowledge, collecting user data and activity</a:t>
            </a:r>
            <a:r>
              <a:rPr lang="en-US" dirty="0" smtClean="0"/>
              <a:t> and </a:t>
            </a:r>
            <a:r>
              <a:rPr lang="en-US" dirty="0" smtClean="0"/>
              <a:t>sends to remote parties</a:t>
            </a:r>
          </a:p>
          <a:p>
            <a:pPr lvl="1"/>
            <a:r>
              <a:rPr lang="en-US" dirty="0" smtClean="0"/>
              <a:t>Business and government lose customer/citizen information due to weak security</a:t>
            </a:r>
          </a:p>
          <a:p>
            <a:pPr lvl="1"/>
            <a:r>
              <a:rPr lang="en-US" dirty="0" err="1" smtClean="0">
                <a:solidFill>
                  <a:srgbClr val="000000"/>
                </a:solidFill>
              </a:rPr>
              <a:t>Pretexting</a:t>
            </a:r>
            <a:r>
              <a:rPr lang="en-US" dirty="0" smtClean="0">
                <a:solidFill>
                  <a:srgbClr val="000000"/>
                </a:solidFill>
              </a:rPr>
              <a:t>: </a:t>
            </a:r>
            <a:r>
              <a:rPr lang="en-US" dirty="0" smtClean="0"/>
              <a:t>pretend to </a:t>
            </a:r>
            <a:r>
              <a:rPr lang="en-US" dirty="0" smtClean="0"/>
              <a:t>be someone </a:t>
            </a:r>
            <a:r>
              <a:rPr lang="en-US" dirty="0" smtClean="0"/>
              <a:t>who is legitimate to obtain data. </a:t>
            </a:r>
          </a:p>
          <a:p>
            <a:pPr>
              <a:lnSpc>
                <a:spcPct val="90000"/>
              </a:lnSpc>
            </a:pPr>
            <a:r>
              <a:rPr lang="en-US" dirty="0" smtClean="0"/>
              <a:t>One should be aware and consciously make decisions; IT professionals should endeavor to develop security systems</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67137131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r>
              <a:rPr lang="en-US" dirty="0" smtClean="0">
                <a:solidFill>
                  <a:schemeClr val="tx1"/>
                </a:solidFill>
              </a:rPr>
              <a:t>Principles for Data Collection and Use</a:t>
            </a:r>
            <a:endParaRPr lang="en-US" dirty="0">
              <a:solidFill>
                <a:schemeClr val="tx1"/>
              </a:solidFill>
            </a:endParaRPr>
          </a:p>
        </p:txBody>
      </p:sp>
      <p:sp>
        <p:nvSpPr>
          <p:cNvPr id="46083" name="Rectangle 3"/>
          <p:cNvSpPr>
            <a:spLocks noGrp="1" noChangeArrowheads="1"/>
          </p:cNvSpPr>
          <p:nvPr>
            <p:ph idx="1"/>
          </p:nvPr>
        </p:nvSpPr>
        <p:spPr/>
        <p:txBody>
          <a:bodyPr/>
          <a:lstStyle/>
          <a:p>
            <a:r>
              <a:rPr lang="en-US" dirty="0" smtClean="0">
                <a:solidFill>
                  <a:srgbClr val="000000"/>
                </a:solidFill>
              </a:rPr>
              <a:t>Informed consent </a:t>
            </a:r>
            <a:r>
              <a:rPr lang="en-US" dirty="0" smtClean="0"/>
              <a:t>– informing people how collected information is being used</a:t>
            </a:r>
            <a:endParaRPr lang="en-US" dirty="0"/>
          </a:p>
          <a:p>
            <a:r>
              <a:rPr lang="en-US" dirty="0">
                <a:solidFill>
                  <a:srgbClr val="000000"/>
                </a:solidFill>
              </a:rPr>
              <a:t>Opt-in and opt-out </a:t>
            </a:r>
            <a:r>
              <a:rPr lang="en-US" dirty="0" smtClean="0"/>
              <a:t>policies – people specify an exception to the default condition (either to not use information or use information by default)</a:t>
            </a:r>
            <a:endParaRPr lang="en-US" dirty="0"/>
          </a:p>
          <a:p>
            <a:r>
              <a:rPr lang="en-US" dirty="0" smtClean="0"/>
              <a:t>Data </a:t>
            </a:r>
            <a:r>
              <a:rPr lang="en-US" dirty="0"/>
              <a:t>retention</a:t>
            </a: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Forms of Informed Consent</a:t>
            </a:r>
            <a:endParaRPr lang="en-US" dirty="0"/>
          </a:p>
        </p:txBody>
      </p:sp>
      <p:sp>
        <p:nvSpPr>
          <p:cNvPr id="3" name="Content Placeholder 2"/>
          <p:cNvSpPr>
            <a:spLocks noGrp="1"/>
          </p:cNvSpPr>
          <p:nvPr>
            <p:ph idx="1"/>
          </p:nvPr>
        </p:nvSpPr>
        <p:spPr>
          <a:xfrm>
            <a:off x="457200" y="1371600"/>
            <a:ext cx="8305800" cy="4381500"/>
          </a:xfrm>
        </p:spPr>
        <p:txBody>
          <a:bodyPr/>
          <a:lstStyle/>
          <a:p>
            <a:pPr marL="0" indent="0">
              <a:lnSpc>
                <a:spcPct val="90000"/>
              </a:lnSpc>
              <a:buNone/>
            </a:pPr>
            <a:r>
              <a:rPr lang="en-US" sz="2800" dirty="0"/>
              <a:t>Two common forms for providing informed consent are opt </a:t>
            </a:r>
            <a:r>
              <a:rPr lang="en-US" sz="2800" dirty="0" smtClean="0"/>
              <a:t>in </a:t>
            </a:r>
            <a:r>
              <a:rPr lang="en-US" sz="2800" dirty="0"/>
              <a:t>and opt </a:t>
            </a:r>
            <a:r>
              <a:rPr lang="en-US" sz="2800" dirty="0" smtClean="0"/>
              <a:t>out:</a:t>
            </a:r>
            <a:endParaRPr lang="en-US" sz="2800" dirty="0"/>
          </a:p>
          <a:p>
            <a:pPr>
              <a:lnSpc>
                <a:spcPct val="90000"/>
              </a:lnSpc>
            </a:pPr>
            <a:r>
              <a:rPr lang="en-US" sz="2800" dirty="0">
                <a:solidFill>
                  <a:srgbClr val="000000"/>
                </a:solidFill>
              </a:rPr>
              <a:t>opt in </a:t>
            </a:r>
            <a:r>
              <a:rPr lang="en-US" sz="2800" dirty="0"/>
              <a:t>– The collector of the information may use information only if person explicitly permits use (usually by checking a box)</a:t>
            </a:r>
          </a:p>
          <a:p>
            <a:pPr>
              <a:lnSpc>
                <a:spcPct val="90000"/>
              </a:lnSpc>
            </a:pPr>
            <a:r>
              <a:rPr lang="en-US" sz="2800" dirty="0" smtClean="0">
                <a:solidFill>
                  <a:srgbClr val="000000"/>
                </a:solidFill>
              </a:rPr>
              <a:t>opt </a:t>
            </a:r>
            <a:r>
              <a:rPr lang="en-US" sz="2800" dirty="0">
                <a:solidFill>
                  <a:srgbClr val="000000"/>
                </a:solidFill>
              </a:rPr>
              <a:t>out </a:t>
            </a:r>
            <a:r>
              <a:rPr lang="en-US" sz="2800" dirty="0"/>
              <a:t>– Person must request (usually by checking a box) that an organization </a:t>
            </a:r>
            <a:r>
              <a:rPr lang="en-US" sz="2800" i="1" dirty="0"/>
              <a:t>not</a:t>
            </a:r>
            <a:r>
              <a:rPr lang="en-US" sz="2800" dirty="0"/>
              <a:t> use </a:t>
            </a:r>
            <a:r>
              <a:rPr lang="en-US" sz="2800" dirty="0" smtClean="0"/>
              <a:t>information</a:t>
            </a:r>
          </a:p>
          <a:p>
            <a:pPr defTabSz="928299">
              <a:defRPr/>
            </a:pPr>
            <a:r>
              <a:rPr lang="en-US" sz="2800" dirty="0"/>
              <a:t>Under an </a:t>
            </a:r>
            <a:r>
              <a:rPr lang="en-US" sz="2800" u="sng" dirty="0"/>
              <a:t>opt in </a:t>
            </a:r>
            <a:r>
              <a:rPr lang="en-US" sz="2800" dirty="0"/>
              <a:t>policy, more people are likely to be “out</a:t>
            </a:r>
            <a:r>
              <a:rPr lang="en-US" sz="2800" dirty="0" smtClean="0"/>
              <a:t>”</a:t>
            </a:r>
          </a:p>
          <a:p>
            <a:pPr defTabSz="928299">
              <a:defRPr/>
            </a:pPr>
            <a:r>
              <a:rPr lang="en-US" sz="2800" dirty="0" smtClean="0"/>
              <a:t>Under </a:t>
            </a:r>
            <a:r>
              <a:rPr lang="en-US" sz="2800" dirty="0"/>
              <a:t>an </a:t>
            </a:r>
            <a:r>
              <a:rPr lang="en-US" sz="2800" u="sng" dirty="0"/>
              <a:t>opt out </a:t>
            </a:r>
            <a:r>
              <a:rPr lang="en-US" sz="2800" dirty="0"/>
              <a:t>policy, more people are likely to be “in</a:t>
            </a:r>
            <a:r>
              <a:rPr lang="en-US" sz="2800" dirty="0" smtClean="0"/>
              <a:t>”</a:t>
            </a:r>
            <a:endParaRPr lang="en-US" sz="2800" dirty="0"/>
          </a:p>
          <a:p>
            <a:endParaRPr lang="en-US" sz="2800"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85916729"/>
      </p:ext>
    </p:extLst>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0000"/>
                </a:solidFill>
              </a:rPr>
              <a:t>Fair Information Principles (FIP) </a:t>
            </a:r>
            <a:endParaRPr lang="en-US" dirty="0">
              <a:solidFill>
                <a:srgbClr val="000000"/>
              </a:solidFill>
            </a:endParaRPr>
          </a:p>
        </p:txBody>
      </p:sp>
      <p:sp>
        <p:nvSpPr>
          <p:cNvPr id="3" name="Content Placeholder 2"/>
          <p:cNvSpPr>
            <a:spLocks noGrp="1"/>
          </p:cNvSpPr>
          <p:nvPr>
            <p:ph idx="1"/>
          </p:nvPr>
        </p:nvSpPr>
        <p:spPr/>
        <p:txBody>
          <a:bodyPr/>
          <a:lstStyle/>
          <a:p>
            <a:r>
              <a:rPr lang="en-US" sz="2800" dirty="0" smtClean="0"/>
              <a:t>Recommendations from privacy experts</a:t>
            </a:r>
          </a:p>
          <a:p>
            <a:pPr marL="914400" lvl="1" indent="-457200">
              <a:buFont typeface="+mj-lt"/>
              <a:buAutoNum type="arabicPeriod"/>
            </a:pPr>
            <a:r>
              <a:rPr lang="en-US" dirty="0" smtClean="0"/>
              <a:t>Inform people when you collection information, what you collect and how you use it</a:t>
            </a:r>
          </a:p>
          <a:p>
            <a:pPr marL="914400" lvl="1" indent="-457200">
              <a:buFont typeface="+mj-lt"/>
              <a:buAutoNum type="arabicPeriod"/>
            </a:pPr>
            <a:r>
              <a:rPr lang="en-US" dirty="0" smtClean="0"/>
              <a:t>Collect only the data needed</a:t>
            </a:r>
          </a:p>
          <a:p>
            <a:pPr marL="914400" lvl="1" indent="-457200">
              <a:buFont typeface="+mj-lt"/>
              <a:buAutoNum type="arabicPeriod"/>
            </a:pPr>
            <a:r>
              <a:rPr lang="en-US" dirty="0" smtClean="0"/>
              <a:t>Offer opt-outs</a:t>
            </a:r>
          </a:p>
          <a:p>
            <a:pPr marL="914400" lvl="1" indent="-457200">
              <a:buFont typeface="+mj-lt"/>
              <a:buAutoNum type="arabicPeriod"/>
            </a:pPr>
            <a:r>
              <a:rPr lang="en-US" dirty="0" smtClean="0"/>
              <a:t>Keep data only as long as needed</a:t>
            </a:r>
          </a:p>
          <a:p>
            <a:pPr marL="914400" lvl="1" indent="-457200">
              <a:buFont typeface="+mj-lt"/>
              <a:buAutoNum type="arabicPeriod"/>
            </a:pPr>
            <a:r>
              <a:rPr lang="en-US" dirty="0" smtClean="0"/>
              <a:t>Maintain accuracy of data</a:t>
            </a:r>
          </a:p>
          <a:p>
            <a:pPr marL="914400" lvl="1" indent="-457200">
              <a:buFont typeface="+mj-lt"/>
              <a:buAutoNum type="arabicPeriod"/>
            </a:pPr>
            <a:r>
              <a:rPr lang="en-US" dirty="0" smtClean="0"/>
              <a:t>Protect security of data</a:t>
            </a:r>
          </a:p>
          <a:p>
            <a:pPr marL="914400" lvl="1" indent="-457200">
              <a:buFont typeface="+mj-lt"/>
              <a:buAutoNum type="arabicPeriod"/>
            </a:pPr>
            <a:r>
              <a:rPr lang="en-US" dirty="0" smtClean="0"/>
              <a:t>Develop policies for law enforcement requests</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r>
              <a:rPr lang="en-US" dirty="0" smtClean="0">
                <a:solidFill>
                  <a:srgbClr val="000000"/>
                </a:solidFill>
              </a:rPr>
              <a:t>The Fourth Amendment</a:t>
            </a:r>
            <a:endParaRPr lang="en-US" dirty="0">
              <a:solidFill>
                <a:srgbClr val="000000"/>
              </a:solidFill>
            </a:endParaRPr>
          </a:p>
        </p:txBody>
      </p:sp>
      <p:sp>
        <p:nvSpPr>
          <p:cNvPr id="52227" name="Rectangle 3"/>
          <p:cNvSpPr>
            <a:spLocks noGrp="1" noChangeArrowheads="1"/>
          </p:cNvSpPr>
          <p:nvPr>
            <p:ph idx="1"/>
          </p:nvPr>
        </p:nvSpPr>
        <p:spPr>
          <a:xfrm>
            <a:off x="457200" y="1219200"/>
            <a:ext cx="8153400" cy="5105400"/>
          </a:xfrm>
        </p:spPr>
        <p:txBody>
          <a:bodyPr/>
          <a:lstStyle/>
          <a:p>
            <a:r>
              <a:rPr lang="en-US" sz="2800" dirty="0" smtClean="0"/>
              <a:t>Part of the US Bill of Rights</a:t>
            </a:r>
          </a:p>
          <a:p>
            <a:r>
              <a:rPr lang="en-US" sz="2800" b="1" i="1" dirty="0" smtClean="0"/>
              <a:t>“The right of the people to be secure in their persons, houses, papers, and effects, against unreasonable searches and seizures, shall not be violated, and no Warrants shall issue, but upon probable cause, supported by Oath or affirmation, and particularly describing the place to be searched, and the persons or things to be seized.”</a:t>
            </a:r>
            <a:endParaRPr lang="en-US" sz="2800" dirty="0" smtClean="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150273012"/>
      </p:ext>
    </p:extLst>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r>
              <a:rPr lang="en-US" dirty="0" smtClean="0">
                <a:solidFill>
                  <a:schemeClr val="tx1"/>
                </a:solidFill>
              </a:rPr>
              <a:t>Key Problems Arise from New Tech.</a:t>
            </a:r>
            <a:endParaRPr lang="en-US" dirty="0">
              <a:solidFill>
                <a:schemeClr val="tx1"/>
              </a:solidFill>
            </a:endParaRPr>
          </a:p>
        </p:txBody>
      </p:sp>
      <p:sp>
        <p:nvSpPr>
          <p:cNvPr id="52227" name="Rectangle 3"/>
          <p:cNvSpPr>
            <a:spLocks noGrp="1" noChangeArrowheads="1"/>
          </p:cNvSpPr>
          <p:nvPr>
            <p:ph idx="1"/>
          </p:nvPr>
        </p:nvSpPr>
        <p:spPr>
          <a:xfrm>
            <a:off x="457200" y="1219200"/>
            <a:ext cx="8153400" cy="5105400"/>
          </a:xfrm>
        </p:spPr>
        <p:txBody>
          <a:bodyPr/>
          <a:lstStyle/>
          <a:p>
            <a:r>
              <a:rPr lang="en-US" sz="2800" dirty="0" smtClean="0"/>
              <a:t>The </a:t>
            </a:r>
            <a:r>
              <a:rPr lang="en-US" sz="2800" dirty="0"/>
              <a:t>US Constitution </a:t>
            </a:r>
            <a:r>
              <a:rPr lang="en-US" sz="2800" dirty="0" smtClean="0"/>
              <a:t>sets limits on government’s rights to search our homes, businesses, and seize docs and other personal effects. Requires government to provide probable cause. </a:t>
            </a:r>
          </a:p>
          <a:p>
            <a:pPr>
              <a:spcBef>
                <a:spcPts val="1800"/>
              </a:spcBef>
            </a:pPr>
            <a:r>
              <a:rPr lang="en-US" sz="2800" dirty="0">
                <a:solidFill>
                  <a:srgbClr val="000000"/>
                </a:solidFill>
              </a:rPr>
              <a:t>Much of our information today is no longer located in our homes; it resides in huge databases outside our control</a:t>
            </a:r>
          </a:p>
          <a:p>
            <a:r>
              <a:rPr lang="en-US" sz="2800" dirty="0">
                <a:solidFill>
                  <a:srgbClr val="000000"/>
                </a:solidFill>
              </a:rPr>
              <a:t>New technologies allow the government to search our homes without entering them and search our persons from a distance without our knowledge</a:t>
            </a:r>
          </a:p>
          <a:p>
            <a:endParaRPr lang="en-US" sz="2800" dirty="0" smtClean="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673017770"/>
      </p:ext>
    </p:extLst>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r>
              <a:rPr lang="en-US" dirty="0" smtClean="0"/>
              <a:t>New Technologies</a:t>
            </a:r>
            <a:endParaRPr lang="en-US" dirty="0"/>
          </a:p>
        </p:txBody>
      </p:sp>
      <p:sp>
        <p:nvSpPr>
          <p:cNvPr id="52227" name="Rectangle 3"/>
          <p:cNvSpPr>
            <a:spLocks noGrp="1" noChangeArrowheads="1"/>
          </p:cNvSpPr>
          <p:nvPr>
            <p:ph idx="1"/>
          </p:nvPr>
        </p:nvSpPr>
        <p:spPr>
          <a:xfrm>
            <a:off x="457200" y="1219200"/>
            <a:ext cx="8153400" cy="5105400"/>
          </a:xfrm>
        </p:spPr>
        <p:txBody>
          <a:bodyPr/>
          <a:lstStyle/>
          <a:p>
            <a:r>
              <a:rPr lang="en-US" dirty="0" smtClean="0">
                <a:solidFill>
                  <a:srgbClr val="000000"/>
                </a:solidFill>
              </a:rPr>
              <a:t>Non-invasive but deeply revealing searches</a:t>
            </a:r>
          </a:p>
          <a:p>
            <a:pPr lvl="1"/>
            <a:r>
              <a:rPr lang="en-US" dirty="0" smtClean="0"/>
              <a:t>Particle sniffers</a:t>
            </a:r>
          </a:p>
          <a:p>
            <a:pPr lvl="1"/>
            <a:r>
              <a:rPr lang="en-US" dirty="0" smtClean="0"/>
              <a:t>Imaging systems</a:t>
            </a:r>
          </a:p>
          <a:p>
            <a:pPr lvl="1"/>
            <a:r>
              <a:rPr lang="en-US" dirty="0" smtClean="0"/>
              <a:t>Location trackers</a:t>
            </a:r>
          </a:p>
          <a:p>
            <a:r>
              <a:rPr lang="fr-FR" dirty="0" smtClean="0"/>
              <a:t>Modern surveillance techniques are </a:t>
            </a:r>
            <a:r>
              <a:rPr lang="fr-FR" dirty="0" err="1" smtClean="0"/>
              <a:t>redefining</a:t>
            </a:r>
            <a:r>
              <a:rPr lang="fr-FR" dirty="0" smtClean="0"/>
              <a:t> </a:t>
            </a:r>
            <a:r>
              <a:rPr lang="en-US" dirty="0" smtClean="0"/>
              <a:t>expectation of privacy</a:t>
            </a:r>
          </a:p>
          <a:p>
            <a:r>
              <a:rPr lang="en-US" dirty="0"/>
              <a:t>What restrictions should we place on their use? When should we permit government agencies to use them without a search warrant?</a:t>
            </a:r>
          </a:p>
          <a:p>
            <a:endParaRPr lang="en-US" dirty="0" smtClean="0"/>
          </a:p>
          <a:p>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742496053"/>
      </p:ext>
    </p:extLst>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a:xfrm>
            <a:off x="406400" y="228600"/>
            <a:ext cx="8356600" cy="1295400"/>
          </a:xfrm>
        </p:spPr>
        <p:txBody>
          <a:bodyPr/>
          <a:lstStyle/>
          <a:p>
            <a:r>
              <a:rPr lang="en-US" sz="4000" dirty="0" smtClean="0"/>
              <a:t>Supreme Court Decisions and </a:t>
            </a:r>
            <a:br>
              <a:rPr lang="en-US" sz="4000" dirty="0" smtClean="0"/>
            </a:br>
            <a:r>
              <a:rPr lang="en-US" sz="4000" dirty="0" smtClean="0"/>
              <a:t>Expectation of Privacy (1)</a:t>
            </a:r>
            <a:endParaRPr lang="en-US" sz="4000" dirty="0"/>
          </a:p>
        </p:txBody>
      </p:sp>
      <p:sp>
        <p:nvSpPr>
          <p:cNvPr id="52227" name="Rectangle 3"/>
          <p:cNvSpPr>
            <a:spLocks noGrp="1" noChangeArrowheads="1"/>
          </p:cNvSpPr>
          <p:nvPr>
            <p:ph idx="1"/>
          </p:nvPr>
        </p:nvSpPr>
        <p:spPr>
          <a:xfrm>
            <a:off x="457200" y="1752600"/>
            <a:ext cx="8153400" cy="4572000"/>
          </a:xfrm>
        </p:spPr>
        <p:txBody>
          <a:bodyPr/>
          <a:lstStyle/>
          <a:p>
            <a:r>
              <a:rPr lang="en-US" dirty="0" smtClean="0"/>
              <a:t>Supreme court decisions continue to address impact of new tech on 4</a:t>
            </a:r>
            <a:r>
              <a:rPr lang="en-US" baseline="30000" dirty="0" smtClean="0"/>
              <a:t>th</a:t>
            </a:r>
            <a:r>
              <a:rPr lang="en-US" dirty="0" smtClean="0"/>
              <a:t> Amendment protection</a:t>
            </a:r>
          </a:p>
          <a:p>
            <a:r>
              <a:rPr lang="en-US" i="1" dirty="0" smtClean="0">
                <a:solidFill>
                  <a:srgbClr val="000000"/>
                </a:solidFill>
              </a:rPr>
              <a:t>Olmstead </a:t>
            </a:r>
            <a:r>
              <a:rPr lang="en-US" i="1" dirty="0">
                <a:solidFill>
                  <a:srgbClr val="000000"/>
                </a:solidFill>
              </a:rPr>
              <a:t>v. United States </a:t>
            </a:r>
            <a:r>
              <a:rPr lang="en-US" dirty="0">
                <a:solidFill>
                  <a:srgbClr val="000000"/>
                </a:solidFill>
              </a:rPr>
              <a:t>(1928)</a:t>
            </a:r>
          </a:p>
          <a:p>
            <a:pPr lvl="1"/>
            <a:r>
              <a:rPr lang="en-US" dirty="0"/>
              <a:t>Supreme Court allowed the use of wiretaps on telephone lines without a court </a:t>
            </a:r>
            <a:r>
              <a:rPr lang="en-US" dirty="0" smtClean="0"/>
              <a:t>order</a:t>
            </a:r>
            <a:endParaRPr lang="en-US" dirty="0"/>
          </a:p>
          <a:p>
            <a:pPr lvl="1"/>
            <a:r>
              <a:rPr lang="en-US" dirty="0"/>
              <a:t>Interpreted the Fourth Amendment to apply only to physical intrusion and only to the search or seizure of material things, not conversations. </a:t>
            </a: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a:xfrm>
            <a:off x="406400" y="228600"/>
            <a:ext cx="8356600" cy="1295400"/>
          </a:xfrm>
        </p:spPr>
        <p:txBody>
          <a:bodyPr/>
          <a:lstStyle/>
          <a:p>
            <a:r>
              <a:rPr lang="en-US" sz="4000" dirty="0" smtClean="0"/>
              <a:t>Supreme Court Decisions and </a:t>
            </a:r>
            <a:br>
              <a:rPr lang="en-US" sz="4000" dirty="0" smtClean="0"/>
            </a:br>
            <a:r>
              <a:rPr lang="en-US" sz="4000" dirty="0" smtClean="0"/>
              <a:t>Expectation of Privacy (2)</a:t>
            </a:r>
            <a:endParaRPr lang="en-US" sz="4000" dirty="0"/>
          </a:p>
        </p:txBody>
      </p:sp>
      <p:sp>
        <p:nvSpPr>
          <p:cNvPr id="52227" name="Rectangle 3"/>
          <p:cNvSpPr>
            <a:spLocks noGrp="1" noChangeArrowheads="1"/>
          </p:cNvSpPr>
          <p:nvPr>
            <p:ph idx="1"/>
          </p:nvPr>
        </p:nvSpPr>
        <p:spPr>
          <a:xfrm>
            <a:off x="457200" y="1752600"/>
            <a:ext cx="8153400" cy="4572000"/>
          </a:xfrm>
        </p:spPr>
        <p:txBody>
          <a:bodyPr/>
          <a:lstStyle/>
          <a:p>
            <a:r>
              <a:rPr lang="en-US" i="1" dirty="0">
                <a:solidFill>
                  <a:srgbClr val="000000"/>
                </a:solidFill>
              </a:rPr>
              <a:t>Katz v United States </a:t>
            </a:r>
            <a:r>
              <a:rPr lang="en-US" dirty="0">
                <a:solidFill>
                  <a:srgbClr val="000000"/>
                </a:solidFill>
              </a:rPr>
              <a:t>(1967)</a:t>
            </a:r>
          </a:p>
          <a:p>
            <a:pPr lvl="1"/>
            <a:r>
              <a:rPr lang="en-US" dirty="0"/>
              <a:t>Supreme Court reversed its position and </a:t>
            </a:r>
            <a:br>
              <a:rPr lang="en-US" dirty="0"/>
            </a:br>
            <a:r>
              <a:rPr lang="en-US" dirty="0"/>
              <a:t>ruled that the Fourth Amendment </a:t>
            </a:r>
            <a:r>
              <a:rPr lang="en-US" i="1" dirty="0"/>
              <a:t>does</a:t>
            </a:r>
            <a:r>
              <a:rPr lang="en-US" dirty="0"/>
              <a:t> apply to </a:t>
            </a:r>
            <a:r>
              <a:rPr lang="en-US" dirty="0" smtClean="0"/>
              <a:t>conversations</a:t>
            </a:r>
            <a:endParaRPr lang="en-US" dirty="0"/>
          </a:p>
          <a:p>
            <a:pPr lvl="1"/>
            <a:r>
              <a:rPr lang="en-US" dirty="0"/>
              <a:t>Court said that the Fourth Amendment protects people, not places. To intrude in a place where </a:t>
            </a:r>
            <a:r>
              <a:rPr lang="en-US" dirty="0">
                <a:solidFill>
                  <a:srgbClr val="000000"/>
                </a:solidFill>
              </a:rPr>
              <a:t>reasonable person has a reasonable expectation of privacy </a:t>
            </a:r>
            <a:r>
              <a:rPr lang="en-US" dirty="0"/>
              <a:t>requires a court </a:t>
            </a:r>
            <a:r>
              <a:rPr lang="en-US" dirty="0" smtClean="0"/>
              <a:t>order</a:t>
            </a: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898185751"/>
      </p:ext>
    </p:extLst>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r>
              <a:rPr lang="en-US" dirty="0" smtClean="0"/>
              <a:t>What We Will Cover</a:t>
            </a:r>
            <a:endParaRPr lang="en-US" dirty="0"/>
          </a:p>
        </p:txBody>
      </p:sp>
      <p:sp>
        <p:nvSpPr>
          <p:cNvPr id="39939" name="Rectangle 3"/>
          <p:cNvSpPr>
            <a:spLocks noGrp="1" noChangeArrowheads="1"/>
          </p:cNvSpPr>
          <p:nvPr>
            <p:ph idx="1"/>
          </p:nvPr>
        </p:nvSpPr>
        <p:spPr/>
        <p:txBody>
          <a:bodyPr/>
          <a:lstStyle/>
          <a:p>
            <a:r>
              <a:rPr lang="en-US" dirty="0" smtClean="0"/>
              <a:t>Privacy risks and principles</a:t>
            </a:r>
          </a:p>
          <a:p>
            <a:r>
              <a:rPr lang="en-US" dirty="0" smtClean="0"/>
              <a:t>4</a:t>
            </a:r>
            <a:r>
              <a:rPr lang="en-US" baseline="30000" dirty="0" smtClean="0"/>
              <a:t>th</a:t>
            </a:r>
            <a:r>
              <a:rPr lang="en-US" dirty="0" smtClean="0"/>
              <a:t> Amendment, expectations, and surveillance</a:t>
            </a:r>
          </a:p>
          <a:p>
            <a:r>
              <a:rPr lang="en-US" dirty="0" smtClean="0"/>
              <a:t>Business and social sectors</a:t>
            </a:r>
          </a:p>
          <a:p>
            <a:r>
              <a:rPr lang="en-US" dirty="0" smtClean="0"/>
              <a:t>Government systems</a:t>
            </a:r>
          </a:p>
          <a:p>
            <a:r>
              <a:rPr lang="en-US" dirty="0" smtClean="0"/>
              <a:t>Protecting Privacy</a:t>
            </a:r>
          </a:p>
          <a:p>
            <a:r>
              <a:rPr lang="en-US" dirty="0" smtClean="0"/>
              <a:t>Communications</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a:xfrm>
            <a:off x="406400" y="228600"/>
            <a:ext cx="8356600" cy="1295400"/>
          </a:xfrm>
        </p:spPr>
        <p:txBody>
          <a:bodyPr/>
          <a:lstStyle/>
          <a:p>
            <a:r>
              <a:rPr lang="en-US" sz="4000" dirty="0" smtClean="0"/>
              <a:t>Supreme Court Decisions and </a:t>
            </a:r>
            <a:br>
              <a:rPr lang="en-US" sz="4000" dirty="0" smtClean="0"/>
            </a:br>
            <a:r>
              <a:rPr lang="en-US" sz="4000" dirty="0" smtClean="0"/>
              <a:t>Expectation of Privacy (3)</a:t>
            </a:r>
            <a:endParaRPr lang="en-US" sz="4000" dirty="0"/>
          </a:p>
        </p:txBody>
      </p:sp>
      <p:sp>
        <p:nvSpPr>
          <p:cNvPr id="52227" name="Rectangle 3"/>
          <p:cNvSpPr>
            <a:spLocks noGrp="1" noChangeArrowheads="1"/>
          </p:cNvSpPr>
          <p:nvPr>
            <p:ph idx="1"/>
          </p:nvPr>
        </p:nvSpPr>
        <p:spPr>
          <a:xfrm>
            <a:off x="457200" y="1752600"/>
            <a:ext cx="8153400" cy="4572000"/>
          </a:xfrm>
        </p:spPr>
        <p:txBody>
          <a:bodyPr/>
          <a:lstStyle/>
          <a:p>
            <a:r>
              <a:rPr lang="en-US" i="1" dirty="0" err="1">
                <a:solidFill>
                  <a:srgbClr val="000000"/>
                </a:solidFill>
              </a:rPr>
              <a:t>Kylo</a:t>
            </a:r>
            <a:r>
              <a:rPr lang="en-US" i="1" dirty="0">
                <a:solidFill>
                  <a:srgbClr val="000000"/>
                </a:solidFill>
              </a:rPr>
              <a:t> v United States </a:t>
            </a:r>
            <a:r>
              <a:rPr lang="en-US" dirty="0">
                <a:solidFill>
                  <a:srgbClr val="000000"/>
                </a:solidFill>
              </a:rPr>
              <a:t>(2001)</a:t>
            </a:r>
            <a:endParaRPr lang="en-US" i="1" dirty="0">
              <a:solidFill>
                <a:srgbClr val="000000"/>
              </a:solidFill>
            </a:endParaRPr>
          </a:p>
          <a:p>
            <a:pPr lvl="1"/>
            <a:r>
              <a:rPr lang="en-US" dirty="0"/>
              <a:t>Supreme Court ruled that police could not use thermal-imaging devices to search a home from the outside without a search warrant. </a:t>
            </a:r>
          </a:p>
          <a:p>
            <a:pPr lvl="1"/>
            <a:r>
              <a:rPr lang="en-US" dirty="0"/>
              <a:t>Court stated that where “government uses a device that is not in general public use, to explore details of the home that would previously have been unknowable without physical intrusion, the surveillance is a ‘search.’”</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898185751"/>
      </p:ext>
    </p:extLst>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a:xfrm>
            <a:off x="406400" y="228600"/>
            <a:ext cx="8356600" cy="1295400"/>
          </a:xfrm>
        </p:spPr>
        <p:txBody>
          <a:bodyPr/>
          <a:lstStyle/>
          <a:p>
            <a:r>
              <a:rPr lang="en-US" sz="4000" dirty="0" smtClean="0"/>
              <a:t>Search and Seizure of </a:t>
            </a:r>
            <a:br>
              <a:rPr lang="en-US" sz="4000" dirty="0" smtClean="0"/>
            </a:br>
            <a:r>
              <a:rPr lang="en-US" sz="4000" dirty="0" smtClean="0"/>
              <a:t>Computers and Phones</a:t>
            </a:r>
            <a:endParaRPr lang="en-US" sz="4000" dirty="0"/>
          </a:p>
        </p:txBody>
      </p:sp>
      <p:sp>
        <p:nvSpPr>
          <p:cNvPr id="52227" name="Rectangle 3"/>
          <p:cNvSpPr>
            <a:spLocks noGrp="1" noChangeArrowheads="1"/>
          </p:cNvSpPr>
          <p:nvPr>
            <p:ph idx="1"/>
          </p:nvPr>
        </p:nvSpPr>
        <p:spPr>
          <a:xfrm>
            <a:off x="457200" y="1752600"/>
            <a:ext cx="8153400" cy="4572000"/>
          </a:xfrm>
        </p:spPr>
        <p:txBody>
          <a:bodyPr/>
          <a:lstStyle/>
          <a:p>
            <a:r>
              <a:rPr lang="en-US" sz="2800" dirty="0" smtClean="0"/>
              <a:t>The 4</a:t>
            </a:r>
            <a:r>
              <a:rPr lang="en-US" sz="2800" baseline="30000" dirty="0" smtClean="0"/>
              <a:t>th</a:t>
            </a:r>
            <a:r>
              <a:rPr lang="en-US" sz="2800" dirty="0" smtClean="0"/>
              <a:t> Amendment requires that search warrants be specific about object to search</a:t>
            </a:r>
          </a:p>
          <a:p>
            <a:r>
              <a:rPr lang="en-US" sz="2800" dirty="0" smtClean="0"/>
              <a:t>If an officer with a warrant sees evidence of another crime in </a:t>
            </a:r>
            <a:r>
              <a:rPr lang="en-US" sz="2800" dirty="0" smtClean="0">
                <a:solidFill>
                  <a:srgbClr val="000000"/>
                </a:solidFill>
              </a:rPr>
              <a:t>plain view</a:t>
            </a:r>
            <a:r>
              <a:rPr lang="en-US" sz="2800" dirty="0" smtClean="0"/>
              <a:t>, the office may seize it</a:t>
            </a:r>
          </a:p>
          <a:p>
            <a:r>
              <a:rPr lang="en-US" sz="2800" dirty="0" smtClean="0">
                <a:solidFill>
                  <a:srgbClr val="000000"/>
                </a:solidFill>
              </a:rPr>
              <a:t>How </a:t>
            </a:r>
            <a:r>
              <a:rPr lang="en-US" sz="2800" dirty="0">
                <a:solidFill>
                  <a:srgbClr val="000000"/>
                </a:solidFill>
              </a:rPr>
              <a:t>should we interpret “plain view” for search of computer or smartphone files</a:t>
            </a:r>
            <a:r>
              <a:rPr lang="en-US" sz="2800" dirty="0" smtClean="0">
                <a:solidFill>
                  <a:srgbClr val="000000"/>
                </a:solidFill>
              </a:rPr>
              <a:t>?</a:t>
            </a:r>
          </a:p>
          <a:p>
            <a:r>
              <a:rPr lang="en-US" sz="2800" dirty="0" smtClean="0"/>
              <a:t>Access by law enforcement agents to all data on a computer device can be a serious threat to privacy, liberty, and free speech</a:t>
            </a:r>
            <a:endParaRPr lang="en-US" sz="2800"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344448631"/>
      </p:ext>
    </p:extLst>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r>
              <a:rPr lang="en-US" sz="4000" dirty="0" smtClean="0"/>
              <a:t>Video Surveillance and Face Recognition</a:t>
            </a:r>
            <a:endParaRPr lang="en-US" sz="4000" dirty="0"/>
          </a:p>
        </p:txBody>
      </p:sp>
      <p:sp>
        <p:nvSpPr>
          <p:cNvPr id="51203" name="Rectangle 3"/>
          <p:cNvSpPr>
            <a:spLocks noGrp="1" noChangeArrowheads="1"/>
          </p:cNvSpPr>
          <p:nvPr>
            <p:ph idx="1"/>
          </p:nvPr>
        </p:nvSpPr>
        <p:spPr/>
        <p:txBody>
          <a:bodyPr/>
          <a:lstStyle/>
          <a:p>
            <a:pPr>
              <a:buNone/>
            </a:pPr>
            <a:r>
              <a:rPr lang="en-US" dirty="0" smtClean="0"/>
              <a:t>Security cameras</a:t>
            </a:r>
          </a:p>
          <a:p>
            <a:r>
              <a:rPr lang="en-US" dirty="0" smtClean="0"/>
              <a:t>Low accuracy rate may result in detention of many innocent people</a:t>
            </a:r>
          </a:p>
          <a:p>
            <a:r>
              <a:rPr lang="en-US" dirty="0" smtClean="0"/>
              <a:t>Abuse by the operators </a:t>
            </a:r>
          </a:p>
          <a:p>
            <a:r>
              <a:rPr lang="en-US" dirty="0" smtClean="0"/>
              <a:t>Is the level of surveillance compatible with privacy and a free society?</a:t>
            </a:r>
          </a:p>
          <a:p>
            <a:r>
              <a:rPr lang="en-US" dirty="0" smtClean="0"/>
              <a:t>What trade-offs between privacy and security are we willing to make?</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287909818"/>
      </p:ext>
    </p:extLst>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r>
              <a:rPr lang="en-US" dirty="0"/>
              <a:t>Privacy </a:t>
            </a:r>
            <a:r>
              <a:rPr lang="en-US" dirty="0" smtClean="0"/>
              <a:t>Risks and Principles</a:t>
            </a:r>
            <a:endParaRPr lang="en-US" dirty="0"/>
          </a:p>
        </p:txBody>
      </p:sp>
      <p:sp>
        <p:nvSpPr>
          <p:cNvPr id="39939" name="Rectangle 3"/>
          <p:cNvSpPr>
            <a:spLocks noGrp="1" noChangeArrowheads="1"/>
          </p:cNvSpPr>
          <p:nvPr>
            <p:ph idx="1"/>
          </p:nvPr>
        </p:nvSpPr>
        <p:spPr/>
        <p:txBody>
          <a:bodyPr/>
          <a:lstStyle/>
          <a:p>
            <a:pPr>
              <a:buFontTx/>
              <a:buNone/>
            </a:pPr>
            <a:r>
              <a:rPr lang="en-US" dirty="0" smtClean="0"/>
              <a:t>Three Key </a:t>
            </a:r>
            <a:r>
              <a:rPr lang="en-US" dirty="0"/>
              <a:t>Aspects of Privacy:</a:t>
            </a:r>
          </a:p>
          <a:p>
            <a:r>
              <a:rPr lang="en-US" dirty="0"/>
              <a:t>Freedom from </a:t>
            </a:r>
            <a:r>
              <a:rPr lang="en-US" dirty="0" smtClean="0"/>
              <a:t>intrusion - being </a:t>
            </a:r>
            <a:r>
              <a:rPr lang="en-US" dirty="0"/>
              <a:t>left </a:t>
            </a:r>
            <a:r>
              <a:rPr lang="en-US" dirty="0" smtClean="0"/>
              <a:t>alone</a:t>
            </a:r>
            <a:endParaRPr lang="en-US" dirty="0"/>
          </a:p>
          <a:p>
            <a:r>
              <a:rPr lang="en-US" dirty="0"/>
              <a:t>Control of information about oneself</a:t>
            </a:r>
          </a:p>
          <a:p>
            <a:r>
              <a:rPr lang="en-US" dirty="0"/>
              <a:t>Freedom from surveillance </a:t>
            </a:r>
            <a:r>
              <a:rPr lang="en-US" dirty="0" smtClean="0"/>
              <a:t>(from being </a:t>
            </a:r>
            <a:r>
              <a:rPr lang="en-US" dirty="0"/>
              <a:t>tracked, followed, </a:t>
            </a:r>
            <a:r>
              <a:rPr lang="en-US" dirty="0" smtClean="0"/>
              <a:t>watched, eavesdropped on)</a:t>
            </a:r>
            <a:endParaRPr lang="en-US" dirty="0"/>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Privacy Threats</a:t>
            </a:r>
            <a:endParaRPr lang="en-US" dirty="0"/>
          </a:p>
        </p:txBody>
      </p:sp>
      <p:sp>
        <p:nvSpPr>
          <p:cNvPr id="3" name="Content Placeholder 2"/>
          <p:cNvSpPr>
            <a:spLocks noGrp="1"/>
          </p:cNvSpPr>
          <p:nvPr>
            <p:ph idx="1"/>
          </p:nvPr>
        </p:nvSpPr>
        <p:spPr/>
        <p:txBody>
          <a:bodyPr/>
          <a:lstStyle/>
          <a:p>
            <a:r>
              <a:rPr lang="en-US" sz="3600" dirty="0" smtClean="0"/>
              <a:t>Intentional, institutional use </a:t>
            </a:r>
          </a:p>
          <a:p>
            <a:r>
              <a:rPr lang="en-US" sz="3600" dirty="0" smtClean="0"/>
              <a:t>Insider access</a:t>
            </a:r>
          </a:p>
          <a:p>
            <a:r>
              <a:rPr lang="en-US" sz="3600" dirty="0" smtClean="0"/>
              <a:t>Theft of information</a:t>
            </a:r>
          </a:p>
          <a:p>
            <a:r>
              <a:rPr lang="en-US" sz="3600" dirty="0" smtClean="0"/>
              <a:t>Inadvertent leakage</a:t>
            </a:r>
          </a:p>
          <a:p>
            <a:r>
              <a:rPr lang="en-US" sz="3600" dirty="0" smtClean="0"/>
              <a:t>Personal actions</a:t>
            </a:r>
            <a:endParaRPr lang="en-US" sz="3600" dirty="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Definitions</a:t>
            </a:r>
            <a:endParaRPr lang="en-US" dirty="0"/>
          </a:p>
        </p:txBody>
      </p:sp>
      <p:sp>
        <p:nvSpPr>
          <p:cNvPr id="3" name="Content Placeholder 2"/>
          <p:cNvSpPr>
            <a:spLocks noGrp="1"/>
          </p:cNvSpPr>
          <p:nvPr>
            <p:ph idx="1"/>
          </p:nvPr>
        </p:nvSpPr>
        <p:spPr/>
        <p:txBody>
          <a:bodyPr/>
          <a:lstStyle/>
          <a:p>
            <a:r>
              <a:rPr lang="en-US" dirty="0" smtClean="0">
                <a:solidFill>
                  <a:srgbClr val="000000"/>
                </a:solidFill>
              </a:rPr>
              <a:t>Personal information </a:t>
            </a:r>
            <a:r>
              <a:rPr lang="en-US" dirty="0" smtClean="0"/>
              <a:t>– any information relating to, or traceable to, an individual person</a:t>
            </a:r>
          </a:p>
          <a:p>
            <a:r>
              <a:rPr lang="en-US" dirty="0" smtClean="0">
                <a:solidFill>
                  <a:srgbClr val="000000"/>
                </a:solidFill>
              </a:rPr>
              <a:t>Informed consent </a:t>
            </a:r>
            <a:r>
              <a:rPr lang="en-US" dirty="0" smtClean="0"/>
              <a:t>– users being aware of what information is collected and how it is stored</a:t>
            </a:r>
          </a:p>
          <a:p>
            <a:pPr>
              <a:lnSpc>
                <a:spcPct val="90000"/>
              </a:lnSpc>
            </a:pPr>
            <a:r>
              <a:rPr lang="en-US" dirty="0" smtClean="0">
                <a:solidFill>
                  <a:srgbClr val="000000"/>
                </a:solidFill>
              </a:rPr>
              <a:t>Invisible information gathering </a:t>
            </a:r>
            <a:r>
              <a:rPr lang="en-US" dirty="0" smtClean="0"/>
              <a:t>- collection of personal information about someone without the person’s knowledge</a:t>
            </a:r>
          </a:p>
          <a:p>
            <a:pPr>
              <a:lnSpc>
                <a:spcPct val="90000"/>
              </a:lnSpc>
            </a:pPr>
            <a:r>
              <a:rPr lang="en-US" dirty="0" smtClean="0">
                <a:solidFill>
                  <a:srgbClr val="000000"/>
                </a:solidFill>
              </a:rPr>
              <a:t>Cookies</a:t>
            </a:r>
            <a:r>
              <a:rPr lang="en-US" dirty="0" smtClean="0">
                <a:solidFill>
                  <a:srgbClr val="FF0000"/>
                </a:solidFill>
              </a:rPr>
              <a:t> </a:t>
            </a:r>
            <a:r>
              <a:rPr lang="en-US" dirty="0" smtClean="0"/>
              <a:t>- </a:t>
            </a:r>
            <a:r>
              <a:rPr lang="en-US" dirty="0" smtClean="0"/>
              <a:t>files that a website stores on a visitor’s computer</a:t>
            </a: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r>
              <a:rPr lang="en-US" dirty="0" smtClean="0"/>
              <a:t>New Technology, New Risks</a:t>
            </a:r>
            <a:endParaRPr lang="en-US" dirty="0"/>
          </a:p>
        </p:txBody>
      </p:sp>
      <p:sp>
        <p:nvSpPr>
          <p:cNvPr id="41987" name="Rectangle 3"/>
          <p:cNvSpPr>
            <a:spLocks noGrp="1" noChangeArrowheads="1"/>
          </p:cNvSpPr>
          <p:nvPr>
            <p:ph idx="1"/>
          </p:nvPr>
        </p:nvSpPr>
        <p:spPr>
          <a:xfrm>
            <a:off x="457200" y="1295400"/>
            <a:ext cx="8178800" cy="2286000"/>
          </a:xfrm>
        </p:spPr>
        <p:txBody>
          <a:bodyPr/>
          <a:lstStyle/>
          <a:p>
            <a:r>
              <a:rPr lang="en-US" dirty="0" smtClean="0"/>
              <a:t>Government </a:t>
            </a:r>
            <a:r>
              <a:rPr lang="en-US" dirty="0"/>
              <a:t>and private databases</a:t>
            </a:r>
          </a:p>
          <a:p>
            <a:r>
              <a:rPr lang="en-US" dirty="0"/>
              <a:t>Sophisticated tools for surveillance and data analysis</a:t>
            </a:r>
          </a:p>
          <a:p>
            <a:r>
              <a:rPr lang="en-US" dirty="0"/>
              <a:t>Vulnerability of </a:t>
            </a:r>
            <a:r>
              <a:rPr lang="en-US" dirty="0" smtClean="0"/>
              <a:t>data</a:t>
            </a:r>
          </a:p>
          <a:p>
            <a:r>
              <a:rPr lang="en-US" dirty="0" smtClean="0">
                <a:solidFill>
                  <a:srgbClr val="000000"/>
                </a:solidFill>
              </a:rPr>
              <a:t>Rapid decline in the cost of data storage allows for massive databases</a:t>
            </a:r>
          </a:p>
          <a:p>
            <a:r>
              <a:rPr lang="en-US" dirty="0" smtClean="0">
                <a:solidFill>
                  <a:srgbClr val="000000"/>
                </a:solidFill>
              </a:rPr>
              <a:t>Electronic data storage leads to a proliferation of privacy threats</a:t>
            </a:r>
          </a:p>
          <a:p>
            <a:endParaRPr lang="en-US" dirty="0" smtClean="0">
              <a:solidFill>
                <a:srgbClr val="0070C0"/>
              </a:solidFill>
            </a:endParaRP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r>
              <a:rPr lang="en-US" dirty="0" smtClean="0"/>
              <a:t>More Examples</a:t>
            </a:r>
            <a:endParaRPr lang="en-US" dirty="0"/>
          </a:p>
        </p:txBody>
      </p:sp>
      <p:sp>
        <p:nvSpPr>
          <p:cNvPr id="41987" name="Rectangle 3"/>
          <p:cNvSpPr>
            <a:spLocks noGrp="1" noChangeArrowheads="1"/>
          </p:cNvSpPr>
          <p:nvPr>
            <p:ph idx="1"/>
          </p:nvPr>
        </p:nvSpPr>
        <p:spPr>
          <a:xfrm>
            <a:off x="457200" y="1295400"/>
            <a:ext cx="8382000" cy="2286000"/>
          </a:xfrm>
        </p:spPr>
        <p:txBody>
          <a:bodyPr/>
          <a:lstStyle/>
          <a:p>
            <a:pPr marL="0" indent="0">
              <a:buNone/>
            </a:pPr>
            <a:r>
              <a:rPr lang="en-US" dirty="0" smtClean="0">
                <a:solidFill>
                  <a:srgbClr val="000000"/>
                </a:solidFill>
              </a:rPr>
              <a:t>Search query data</a:t>
            </a:r>
          </a:p>
          <a:p>
            <a:r>
              <a:rPr lang="en-US" sz="2800" dirty="0" smtClean="0"/>
              <a:t>Search engines collect many terabytes of data daily</a:t>
            </a:r>
          </a:p>
          <a:p>
            <a:r>
              <a:rPr lang="en-US" sz="2800" dirty="0" smtClean="0"/>
              <a:t>Data is analyzed to target ads and develop new services</a:t>
            </a:r>
          </a:p>
          <a:p>
            <a:r>
              <a:rPr lang="en-US" sz="2800" dirty="0" smtClean="0"/>
              <a:t>Who gets to see this data? Why should we care? </a:t>
            </a:r>
          </a:p>
          <a:p>
            <a:pPr marL="0" indent="0">
              <a:spcBef>
                <a:spcPts val="1200"/>
              </a:spcBef>
              <a:buNone/>
            </a:pPr>
            <a:endParaRPr lang="en-US" sz="1000" dirty="0" smtClean="0">
              <a:solidFill>
                <a:srgbClr val="0070C0"/>
              </a:solidFill>
            </a:endParaRPr>
          </a:p>
          <a:p>
            <a:pPr marL="0" indent="0">
              <a:spcBef>
                <a:spcPts val="1200"/>
              </a:spcBef>
              <a:buNone/>
            </a:pPr>
            <a:r>
              <a:rPr lang="en-US" dirty="0" smtClean="0">
                <a:solidFill>
                  <a:srgbClr val="000000"/>
                </a:solidFill>
              </a:rPr>
              <a:t>Smartphones</a:t>
            </a:r>
            <a:endParaRPr lang="en-US" dirty="0">
              <a:solidFill>
                <a:srgbClr val="000000"/>
              </a:solidFill>
            </a:endParaRPr>
          </a:p>
          <a:p>
            <a:r>
              <a:rPr lang="en-US" sz="2800" dirty="0" smtClean="0"/>
              <a:t>Location apps</a:t>
            </a:r>
          </a:p>
          <a:p>
            <a:r>
              <a:rPr lang="en-US" sz="2800" dirty="0" smtClean="0"/>
              <a:t>Data sometimes stored and sent without users’ knowledge</a:t>
            </a:r>
            <a:endParaRPr lang="en-US" sz="2800" dirty="0"/>
          </a:p>
          <a:p>
            <a:pPr marL="0" indent="0">
              <a:buNone/>
            </a:pPr>
            <a:endParaRPr lang="en-US" sz="2800"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830527617"/>
      </p:ext>
    </p:extLst>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 of Privacy Issues (1)</a:t>
            </a:r>
            <a:endParaRPr lang="en-US" dirty="0"/>
          </a:p>
        </p:txBody>
      </p:sp>
      <p:sp>
        <p:nvSpPr>
          <p:cNvPr id="3" name="Content Placeholder 2"/>
          <p:cNvSpPr>
            <a:spLocks noGrp="1"/>
          </p:cNvSpPr>
          <p:nvPr>
            <p:ph idx="1"/>
          </p:nvPr>
        </p:nvSpPr>
        <p:spPr>
          <a:xfrm>
            <a:off x="457200" y="1371600"/>
            <a:ext cx="8178800" cy="4381500"/>
          </a:xfrm>
        </p:spPr>
        <p:txBody>
          <a:bodyPr/>
          <a:lstStyle/>
          <a:p>
            <a:r>
              <a:rPr lang="en-US" sz="2800" dirty="0" smtClean="0"/>
              <a:t>Almost everything we do online is recorded</a:t>
            </a:r>
          </a:p>
          <a:p>
            <a:r>
              <a:rPr lang="en-US" sz="2800" dirty="0" smtClean="0"/>
              <a:t>Huge amounts of data are stored</a:t>
            </a:r>
          </a:p>
          <a:p>
            <a:r>
              <a:rPr lang="en-US" sz="2800" dirty="0" smtClean="0"/>
              <a:t>People are often not aware of collection of personal data</a:t>
            </a:r>
          </a:p>
          <a:p>
            <a:r>
              <a:rPr lang="en-US" sz="2800" dirty="0" smtClean="0"/>
              <a:t>Software is complex, not even sure which collects data</a:t>
            </a:r>
          </a:p>
          <a:p>
            <a:r>
              <a:rPr lang="en-US" sz="2800" dirty="0" smtClean="0"/>
              <a:t>Leaks happen</a:t>
            </a:r>
          </a:p>
          <a:p>
            <a:r>
              <a:rPr lang="en-US" sz="2800" dirty="0" smtClean="0"/>
              <a:t>A collection of many small data items can provide a detailed picture of person’s life</a:t>
            </a:r>
          </a:p>
          <a:p>
            <a:pPr marL="0" indent="0">
              <a:buNone/>
            </a:pPr>
            <a:endParaRPr lang="en-US" sz="2800" dirty="0" smtClean="0"/>
          </a:p>
          <a:p>
            <a:endParaRPr lang="en-US" sz="2800"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60646354"/>
      </p:ext>
    </p:extLst>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 of Privacy Issues (2)</a:t>
            </a:r>
            <a:endParaRPr lang="en-US" dirty="0"/>
          </a:p>
        </p:txBody>
      </p:sp>
      <p:sp>
        <p:nvSpPr>
          <p:cNvPr id="3" name="Content Placeholder 2"/>
          <p:cNvSpPr>
            <a:spLocks noGrp="1"/>
          </p:cNvSpPr>
          <p:nvPr>
            <p:ph idx="1"/>
          </p:nvPr>
        </p:nvSpPr>
        <p:spPr>
          <a:xfrm>
            <a:off x="457200" y="1371600"/>
            <a:ext cx="8178800" cy="4381500"/>
          </a:xfrm>
        </p:spPr>
        <p:txBody>
          <a:bodyPr/>
          <a:lstStyle/>
          <a:p>
            <a:r>
              <a:rPr lang="en-US" sz="2800" b="1" dirty="0">
                <a:solidFill>
                  <a:srgbClr val="000000"/>
                </a:solidFill>
              </a:rPr>
              <a:t>Re-identification</a:t>
            </a:r>
            <a:r>
              <a:rPr lang="en-US" sz="2800" dirty="0" smtClean="0">
                <a:solidFill>
                  <a:srgbClr val="000000"/>
                </a:solidFill>
              </a:rPr>
              <a:t> – piecing together someone’s identity - </a:t>
            </a:r>
            <a:r>
              <a:rPr lang="en-US" sz="2800" dirty="0" smtClean="0"/>
              <a:t>has </a:t>
            </a:r>
            <a:r>
              <a:rPr lang="en-US" sz="2800" dirty="0"/>
              <a:t>become much easier than before</a:t>
            </a:r>
          </a:p>
          <a:p>
            <a:r>
              <a:rPr lang="en-US" sz="2800" dirty="0" smtClean="0"/>
              <a:t>Information available on the Internet will be found by people for whom it was not intended</a:t>
            </a:r>
          </a:p>
          <a:p>
            <a:r>
              <a:rPr lang="en-US" sz="2800" dirty="0" smtClean="0"/>
              <a:t>Electronic data seems to last forever</a:t>
            </a:r>
          </a:p>
          <a:p>
            <a:r>
              <a:rPr lang="en-US" sz="2800" dirty="0" smtClean="0"/>
              <a:t>Data collected for one purpose will find other uses</a:t>
            </a:r>
          </a:p>
          <a:p>
            <a:r>
              <a:rPr lang="en-US" sz="2800" dirty="0"/>
              <a:t>The government sometimes requests personal data</a:t>
            </a:r>
          </a:p>
          <a:p>
            <a:r>
              <a:rPr lang="en-US" sz="2800" dirty="0" smtClean="0"/>
              <a:t>We cannot directly protect information about ourselves</a:t>
            </a:r>
          </a:p>
          <a:p>
            <a:endParaRPr lang="en-US" sz="28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46320927</TotalTime>
  <Pages>23</Pages>
  <Words>3318</Words>
  <Application>Microsoft Office PowerPoint</Application>
  <PresentationFormat>Letter Paper (8.5x11 in)</PresentationFormat>
  <Paragraphs>248</Paragraphs>
  <Slides>22</Slides>
  <Notes>22</Notes>
  <HiddenSlides>0</HiddenSlides>
  <MMClips>0</MMClips>
  <ScaleCrop>false</ScaleCrop>
  <HeadingPairs>
    <vt:vector size="6" baseType="variant">
      <vt:variant>
        <vt:lpstr>Fonts Used</vt:lpstr>
      </vt:variant>
      <vt:variant>
        <vt:i4>2</vt:i4>
      </vt:variant>
      <vt:variant>
        <vt:lpstr>Design Template</vt:lpstr>
      </vt:variant>
      <vt:variant>
        <vt:i4>1</vt:i4>
      </vt:variant>
      <vt:variant>
        <vt:lpstr>Slide Titles</vt:lpstr>
      </vt:variant>
      <vt:variant>
        <vt:i4>22</vt:i4>
      </vt:variant>
    </vt:vector>
  </HeadingPairs>
  <TitlesOfParts>
    <vt:vector size="25" baseType="lpstr">
      <vt:lpstr>Mead Bold</vt:lpstr>
      <vt:lpstr>Monotype Sorts</vt:lpstr>
      <vt:lpstr>Office Theme</vt:lpstr>
      <vt:lpstr>CSE/ISE 312</vt:lpstr>
      <vt:lpstr>What We Will Cover</vt:lpstr>
      <vt:lpstr>Privacy Risks and Principles</vt:lpstr>
      <vt:lpstr>Privacy Threats</vt:lpstr>
      <vt:lpstr>Definitions</vt:lpstr>
      <vt:lpstr>New Technology, New Risks</vt:lpstr>
      <vt:lpstr>More Examples</vt:lpstr>
      <vt:lpstr>Summary of Privacy Issues (1)</vt:lpstr>
      <vt:lpstr>Summary of Privacy Issues (2)</vt:lpstr>
      <vt:lpstr>Terminology</vt:lpstr>
      <vt:lpstr>Stolen and Lost Data</vt:lpstr>
      <vt:lpstr>Principles for Data Collection and Use</vt:lpstr>
      <vt:lpstr>Forms of Informed Consent</vt:lpstr>
      <vt:lpstr>Fair Information Principles (FIP) </vt:lpstr>
      <vt:lpstr>The Fourth Amendment</vt:lpstr>
      <vt:lpstr>Key Problems Arise from New Tech.</vt:lpstr>
      <vt:lpstr>New Technologies</vt:lpstr>
      <vt:lpstr>Supreme Court Decisions and  Expectation of Privacy (1)</vt:lpstr>
      <vt:lpstr>Supreme Court Decisions and  Expectation of Privacy (2)</vt:lpstr>
      <vt:lpstr>Supreme Court Decisions and  Expectation of Privacy (3)</vt:lpstr>
      <vt:lpstr>Search and Seizure of  Computers and Phones</vt:lpstr>
      <vt:lpstr>Video Surveillance and Face Recognition</vt:lpstr>
    </vt:vector>
  </TitlesOfParts>
  <Company>Stony Brook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1</dc:title>
  <dc:subject>312</dc:subject>
  <dc:creator>Yanni Liu</dc:creator>
  <cp:lastModifiedBy>Tony Scarlatos</cp:lastModifiedBy>
  <cp:revision>401</cp:revision>
  <cp:lastPrinted>2011-02-10T15:27:01Z</cp:lastPrinted>
  <dcterms:created xsi:type="dcterms:W3CDTF">2013-02-14T14:40:34Z</dcterms:created>
  <dcterms:modified xsi:type="dcterms:W3CDTF">2013-02-14T14:50:52Z</dcterms:modified>
</cp:coreProperties>
</file>