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Default Extension="fntdata" ContentType="application/x-fontdata"/>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14"/>
  </p:notesMasterIdLst>
  <p:handoutMasterIdLst>
    <p:handoutMasterId r:id="rId15"/>
  </p:handoutMasterIdLst>
  <p:sldIdLst>
    <p:sldId id="298" r:id="rId2"/>
    <p:sldId id="333" r:id="rId3"/>
    <p:sldId id="327" r:id="rId4"/>
    <p:sldId id="328" r:id="rId5"/>
    <p:sldId id="337" r:id="rId6"/>
    <p:sldId id="338" r:id="rId7"/>
    <p:sldId id="340" r:id="rId8"/>
    <p:sldId id="335" r:id="rId9"/>
    <p:sldId id="341" r:id="rId10"/>
    <p:sldId id="329" r:id="rId11"/>
    <p:sldId id="330" r:id="rId12"/>
    <p:sldId id="339" r:id="rId13"/>
  </p:sldIdLst>
  <p:sldSz cx="9144000" cy="6858000" type="letter"/>
  <p:notesSz cx="7315200" cy="9601200"/>
  <p:embeddedFontLst>
    <p:embeddedFont>
      <p:font typeface="Monotype Sorts" charset="2"/>
      <p:regular r:id="rId16"/>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AEB7E"/>
    <a:srgbClr val="A69306"/>
    <a:srgbClr val="0033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1664" autoAdjust="0"/>
    <p:restoredTop sz="58745" autoAdjust="0"/>
  </p:normalViewPr>
  <p:slideViewPr>
    <p:cSldViewPr>
      <p:cViewPr>
        <p:scale>
          <a:sx n="60" d="100"/>
          <a:sy n="60" d="100"/>
        </p:scale>
        <p:origin x="-3520" y="-648"/>
      </p:cViewPr>
      <p:guideLst>
        <p:guide orient="horz" pos="4319"/>
        <p:guide/>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96" d="100"/>
          <a:sy n="96" d="100"/>
        </p:scale>
        <p:origin x="-678" y="-90"/>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font" Target="fonts/font1.fntdata"/><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1" y="223850"/>
            <a:ext cx="841924" cy="325492"/>
          </a:xfrm>
          <a:prstGeom prst="rect">
            <a:avLst/>
          </a:prstGeom>
          <a:noFill/>
          <a:ln w="12700">
            <a:noFill/>
            <a:miter lim="800000"/>
            <a:headEnd/>
            <a:tailEnd/>
          </a:ln>
          <a:effectLst/>
        </p:spPr>
        <p:txBody>
          <a:bodyPr wrap="none" lIns="95422" tIns="46872" rIns="95422" bIns="46872" anchor="ctr">
            <a:spAutoFit/>
          </a:bodyPr>
          <a:lstStyle/>
          <a:p>
            <a:pPr algn="l" defTabSz="965044">
              <a:defRPr/>
            </a:pPr>
            <a:r>
              <a:rPr lang="en-US" sz="1500" dirty="0"/>
              <a:t>3-Ethics</a:t>
            </a:r>
          </a:p>
        </p:txBody>
      </p:sp>
      <p:sp>
        <p:nvSpPr>
          <p:cNvPr id="3075" name="Rectangle 3"/>
          <p:cNvSpPr>
            <a:spLocks noChangeArrowheads="1"/>
          </p:cNvSpPr>
          <p:nvPr/>
        </p:nvSpPr>
        <p:spPr bwMode="auto">
          <a:xfrm>
            <a:off x="381004" y="9063807"/>
            <a:ext cx="843527" cy="325492"/>
          </a:xfrm>
          <a:prstGeom prst="rect">
            <a:avLst/>
          </a:prstGeom>
          <a:noFill/>
          <a:ln w="12700">
            <a:noFill/>
            <a:miter lim="800000"/>
            <a:headEnd/>
            <a:tailEnd/>
          </a:ln>
          <a:effectLst/>
        </p:spPr>
        <p:txBody>
          <a:bodyPr wrap="none" lIns="95422" tIns="46872" rIns="95422" bIns="46872" anchor="ctr">
            <a:spAutoFit/>
          </a:bodyPr>
          <a:lstStyle/>
          <a:p>
            <a:pPr algn="l" defTabSz="965044">
              <a:defRPr/>
            </a:pPr>
            <a:fld id="{3B8F1BCF-40EB-4982-B72E-3BDCB36C8D12}" type="datetime1">
              <a:rPr lang="en-US" sz="1500"/>
              <a:pPr algn="l" defTabSz="965044">
                <a:defRPr/>
              </a:pPr>
              <a:t>2/5/13</a:t>
            </a:fld>
            <a:endParaRPr lang="en-US" sz="1500"/>
          </a:p>
        </p:txBody>
      </p:sp>
      <p:sp>
        <p:nvSpPr>
          <p:cNvPr id="3076" name="Rectangle 4"/>
          <p:cNvSpPr>
            <a:spLocks noChangeArrowheads="1"/>
          </p:cNvSpPr>
          <p:nvPr/>
        </p:nvSpPr>
        <p:spPr bwMode="auto">
          <a:xfrm>
            <a:off x="6348342" y="9063807"/>
            <a:ext cx="628725" cy="325492"/>
          </a:xfrm>
          <a:prstGeom prst="rect">
            <a:avLst/>
          </a:prstGeom>
          <a:noFill/>
          <a:ln w="12700">
            <a:noFill/>
            <a:miter lim="800000"/>
            <a:headEnd/>
            <a:tailEnd/>
          </a:ln>
          <a:effectLst/>
        </p:spPr>
        <p:txBody>
          <a:bodyPr wrap="none" lIns="95422" tIns="46872" rIns="95422" bIns="46872" anchor="ctr">
            <a:spAutoFit/>
          </a:bodyPr>
          <a:lstStyle/>
          <a:p>
            <a:pPr algn="r" defTabSz="965044">
              <a:defRPr/>
            </a:pPr>
            <a:r>
              <a:rPr lang="en-US" sz="1500" dirty="0"/>
              <a:t>3-</a:t>
            </a:r>
            <a:fld id="{3D4D4ECE-73A9-4890-844A-D346CD8EA00B}" type="slidenum">
              <a:rPr lang="en-US" sz="1500"/>
              <a:pPr algn="r" defTabSz="965044">
                <a:defRPr/>
              </a:pPr>
              <a:t>‹#›</a:t>
            </a:fld>
            <a:endParaRPr lang="en-US" sz="1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0780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4726" y="4560890"/>
            <a:ext cx="5365750" cy="4319588"/>
          </a:xfrm>
          <a:prstGeom prst="rect">
            <a:avLst/>
          </a:prstGeom>
          <a:noFill/>
          <a:ln w="12700">
            <a:noFill/>
            <a:miter lim="800000"/>
            <a:headEnd/>
            <a:tailEnd/>
          </a:ln>
          <a:effectLst/>
        </p:spPr>
        <p:txBody>
          <a:bodyPr vert="horz" wrap="square" lIns="95422" tIns="46872" rIns="95422" bIns="46872"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266825" y="727075"/>
            <a:ext cx="4781550" cy="358775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74617" y="96849"/>
            <a:ext cx="827497" cy="325492"/>
          </a:xfrm>
          <a:prstGeom prst="rect">
            <a:avLst/>
          </a:prstGeom>
          <a:noFill/>
          <a:ln w="12700">
            <a:noFill/>
            <a:miter lim="800000"/>
            <a:headEnd/>
            <a:tailEnd/>
          </a:ln>
          <a:effectLst/>
        </p:spPr>
        <p:txBody>
          <a:bodyPr wrap="none" lIns="95422" tIns="46872" rIns="95422" bIns="46872" anchor="ctr">
            <a:spAutoFit/>
          </a:bodyPr>
          <a:lstStyle/>
          <a:p>
            <a:pPr algn="l" defTabSz="965044">
              <a:defRPr/>
            </a:pPr>
            <a:r>
              <a:rPr lang="en-US" sz="1500" baseline="0" dirty="0" smtClean="0"/>
              <a:t>   Ethics</a:t>
            </a:r>
          </a:p>
        </p:txBody>
      </p:sp>
      <p:sp>
        <p:nvSpPr>
          <p:cNvPr id="2053" name="Rectangle 5"/>
          <p:cNvSpPr>
            <a:spLocks noChangeArrowheads="1"/>
          </p:cNvSpPr>
          <p:nvPr/>
        </p:nvSpPr>
        <p:spPr bwMode="auto">
          <a:xfrm>
            <a:off x="74615" y="9183664"/>
            <a:ext cx="843527" cy="325492"/>
          </a:xfrm>
          <a:prstGeom prst="rect">
            <a:avLst/>
          </a:prstGeom>
          <a:noFill/>
          <a:ln w="12700">
            <a:noFill/>
            <a:miter lim="800000"/>
            <a:headEnd/>
            <a:tailEnd/>
          </a:ln>
          <a:effectLst/>
        </p:spPr>
        <p:txBody>
          <a:bodyPr wrap="none" lIns="95422" tIns="46872" rIns="95422" bIns="46872" anchor="ctr">
            <a:spAutoFit/>
          </a:bodyPr>
          <a:lstStyle/>
          <a:p>
            <a:pPr algn="l" defTabSz="965044">
              <a:defRPr/>
            </a:pPr>
            <a:fld id="{14C37F38-5772-43BE-B22B-CBAD92265624}" type="datetime1">
              <a:rPr lang="en-US" sz="1500"/>
              <a:pPr algn="l" defTabSz="965044">
                <a:defRPr/>
              </a:pPr>
              <a:t>2/5/13</a:t>
            </a:fld>
            <a:endParaRPr lang="en-US" sz="1500"/>
          </a:p>
        </p:txBody>
      </p:sp>
      <p:sp>
        <p:nvSpPr>
          <p:cNvPr id="2054" name="Rectangle 6"/>
          <p:cNvSpPr>
            <a:spLocks noChangeArrowheads="1"/>
          </p:cNvSpPr>
          <p:nvPr/>
        </p:nvSpPr>
        <p:spPr bwMode="auto">
          <a:xfrm>
            <a:off x="6813843" y="9182870"/>
            <a:ext cx="426746" cy="325492"/>
          </a:xfrm>
          <a:prstGeom prst="rect">
            <a:avLst/>
          </a:prstGeom>
          <a:noFill/>
          <a:ln w="12700">
            <a:noFill/>
            <a:miter lim="800000"/>
            <a:headEnd/>
            <a:tailEnd/>
          </a:ln>
          <a:effectLst/>
        </p:spPr>
        <p:txBody>
          <a:bodyPr wrap="none" lIns="95422" tIns="46872" rIns="95422" bIns="46872" anchor="ctr">
            <a:spAutoFit/>
          </a:bodyPr>
          <a:lstStyle/>
          <a:p>
            <a:pPr algn="r" defTabSz="965044">
              <a:defRPr/>
            </a:pPr>
            <a:fld id="{DA53FF21-39CA-45E6-AAE2-88A1123F9739}" type="slidenum">
              <a:rPr lang="en-US" sz="1500"/>
              <a:pPr algn="r" defTabSz="965044">
                <a:defRPr/>
              </a:pPr>
              <a:t>‹#›</a:t>
            </a:fld>
            <a:endParaRPr lang="en-US" sz="15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257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r>
              <a:rPr lang="en-US" dirty="0" smtClean="0"/>
              <a:t>Image from scienceblogs.com (may be subject to copyright)</a:t>
            </a:r>
          </a:p>
          <a:p>
            <a:endParaRPr lang="en-US" dirty="0" smtClean="0"/>
          </a:p>
          <a:p>
            <a:r>
              <a:rPr lang="en-US" dirty="0" smtClean="0"/>
              <a:t>We have seen </a:t>
            </a:r>
          </a:p>
          <a:p>
            <a:pPr>
              <a:buFontTx/>
              <a:buChar char="-"/>
            </a:pPr>
            <a:r>
              <a:rPr lang="en-US" dirty="0" smtClean="0"/>
              <a:t> new</a:t>
            </a:r>
            <a:r>
              <a:rPr lang="en-US" baseline="0" dirty="0" smtClean="0"/>
              <a:t> technology can create new risks and problems</a:t>
            </a:r>
          </a:p>
          <a:p>
            <a:pPr>
              <a:buFontTx/>
              <a:buChar char="-"/>
            </a:pPr>
            <a:r>
              <a:rPr lang="en-US" baseline="0" dirty="0" smtClean="0"/>
              <a:t> social and legal institutions continually adapt</a:t>
            </a:r>
          </a:p>
          <a:p>
            <a:pPr>
              <a:buFontTx/>
              <a:buNone/>
            </a:pPr>
            <a:r>
              <a:rPr lang="en-US" baseline="0" dirty="0" smtClean="0"/>
              <a:t>But technology is not immutable force – </a:t>
            </a:r>
          </a:p>
          <a:p>
            <a:pPr>
              <a:buFontTx/>
              <a:buNone/>
            </a:pPr>
            <a:r>
              <a:rPr lang="en-US" baseline="0" dirty="0" err="1" smtClean="0"/>
              <a:t>Ppl</a:t>
            </a:r>
            <a:r>
              <a:rPr lang="en-US" baseline="0" dirty="0" smtClean="0"/>
              <a:t> decide what tech. to develop, to use, and when it is safe to release. </a:t>
            </a:r>
          </a:p>
          <a:p>
            <a:pPr>
              <a:buFontTx/>
              <a:buNone/>
            </a:pPr>
            <a:r>
              <a:rPr lang="en-US" baseline="0" dirty="0" err="1" smtClean="0"/>
              <a:t>Ppl</a:t>
            </a:r>
            <a:r>
              <a:rPr lang="en-US" baseline="0" dirty="0" smtClean="0"/>
              <a:t> decide about access to the use of personal info.</a:t>
            </a:r>
          </a:p>
          <a:p>
            <a:pPr>
              <a:buFontTx/>
              <a:buNone/>
            </a:pPr>
            <a:r>
              <a:rPr lang="en-US" baseline="0" dirty="0" err="1" smtClean="0"/>
              <a:t>Ppl</a:t>
            </a:r>
            <a:r>
              <a:rPr lang="en-US" baseline="0" dirty="0" smtClean="0"/>
              <a:t> make laws, set rules and standards.</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P36 </a:t>
            </a:r>
            <a:r>
              <a:rPr lang="en-US" b="1" dirty="0" smtClean="0"/>
              <a:t>A # of important distinctions affect our ethical judgments, but are not often clearly expressed or understood.</a:t>
            </a:r>
            <a:r>
              <a:rPr lang="en-US" b="1" baseline="0" dirty="0" smtClean="0"/>
              <a:t> We identify them to help clarify issues in ethical debates.</a:t>
            </a:r>
          </a:p>
          <a:p>
            <a:endParaRPr lang="en-US" dirty="0" smtClean="0"/>
          </a:p>
          <a:p>
            <a:r>
              <a:rPr lang="en-US" dirty="0" smtClean="0"/>
              <a:t>- Harm alone is not sufficient to be unethical - eg1, you can produce a better product that consumers prefer,</a:t>
            </a:r>
            <a:r>
              <a:rPr lang="en-US" baseline="0" dirty="0" smtClean="0"/>
              <a:t> you reduce the income of your competitor. You are still ethical. Eg2, you got a job, knowing sb. else needed it more than you do. But nothing wrong with doing honest, productive work.</a:t>
            </a:r>
          </a:p>
          <a:p>
            <a:r>
              <a:rPr lang="en-US" baseline="0" dirty="0" smtClean="0"/>
              <a:t>- Hacking is violation of property rights: a person has no right to enter your property without your permission, independent of any harm done.</a:t>
            </a:r>
            <a:endParaRPr lang="en-US" dirty="0" smtClean="0"/>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 One</a:t>
            </a:r>
            <a:r>
              <a:rPr lang="en-US" baseline="0" dirty="0" smtClean="0"/>
              <a:t> should distinguish between actions we find distasteful, rude, or ill-advised and actions that we can argue convincingly are ethically wrong. E.g., you are offered a job to work for a pro-abortion or anti-abortion organization, you find the job distasteful, but the organization is not engaged in unethical activity, it’s exercising free speech. Also there is nothing ethically wrong with your declining the job. Org’s freedom of speech does not impose an ethical obligation on you to work for them.</a:t>
            </a:r>
          </a:p>
          <a:p>
            <a:pPr marL="178250" indent="-178250">
              <a:buFontTx/>
              <a:buChar cha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Some</a:t>
            </a:r>
            <a:r>
              <a:rPr lang="en-US" baseline="0" dirty="0" smtClean="0"/>
              <a:t> laws enforce ethical rules, some partly. Some don’t intend to implement ethical rules, due to convention, practicality, pressure from special interest groups</a:t>
            </a:r>
          </a:p>
          <a:p>
            <a:pPr marL="157041" indent="-157041">
              <a:buFontTx/>
              <a:buChar char="-"/>
            </a:pPr>
            <a:r>
              <a:rPr lang="en-US" baseline="0" dirty="0" smtClean="0"/>
              <a:t>While it is not ethically obligatory to obey all laws, that is not an excuse to ignore laws, nor is a law (or lack of a law) an excuse to ignore ethics</a:t>
            </a:r>
          </a:p>
          <a:p>
            <a:pPr marL="157041" indent="-157041">
              <a:buFontTx/>
              <a:buChar char="-"/>
            </a:pPr>
            <a:r>
              <a:rPr lang="en-US" baseline="0" dirty="0" smtClean="0"/>
              <a:t>Is it always ethically right to do </a:t>
            </a:r>
            <a:r>
              <a:rPr lang="en-US" baseline="0" dirty="0" err="1" smtClean="0"/>
              <a:t>sth</a:t>
            </a:r>
            <a:r>
              <a:rPr lang="en-US" baseline="0" dirty="0" smtClean="0"/>
              <a:t>. that is legal? No, e.g., do not lie. </a:t>
            </a:r>
          </a:p>
          <a:p>
            <a:r>
              <a:rPr lang="en-US" baseline="0" dirty="0" smtClean="0"/>
              <a:t>New law lags behind new technology for good reasons. </a:t>
            </a:r>
            <a:r>
              <a:rPr lang="en-US" b="1" baseline="0" dirty="0" smtClean="0"/>
              <a:t>It takes time to recognize new problems</a:t>
            </a:r>
            <a:r>
              <a:rPr lang="en-US" baseline="0" dirty="0" smtClean="0"/>
              <a:t>, </a:t>
            </a:r>
            <a:r>
              <a:rPr lang="en-US" b="1" baseline="0" dirty="0" smtClean="0"/>
              <a:t>consider possible solutions</a:t>
            </a:r>
            <a:r>
              <a:rPr lang="en-US" baseline="0" dirty="0" smtClean="0"/>
              <a:t>, </a:t>
            </a:r>
            <a:r>
              <a:rPr lang="en-US" b="1" baseline="0" dirty="0" smtClean="0"/>
              <a:t>think and debate consequences and fairness</a:t>
            </a:r>
            <a:r>
              <a:rPr lang="en-US" baseline="0" dirty="0" smtClean="0"/>
              <a:t>. Ethics fills the gap between when tech creates new problems and when reasonable laws are passed</a:t>
            </a:r>
          </a:p>
          <a:p>
            <a:pPr>
              <a:buFontTx/>
              <a:buNone/>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info will u collect from visitors to your site, how will u use and protect that info?</a:t>
            </a:r>
          </a:p>
          <a:p>
            <a:r>
              <a:rPr lang="en-US" dirty="0" smtClean="0"/>
              <a:t>Is it right to make a significant</a:t>
            </a:r>
            <a:r>
              <a:rPr lang="en-US" baseline="0" dirty="0" smtClean="0"/>
              <a:t> change in your company’s privacy policy without advance notice?</a:t>
            </a:r>
          </a:p>
          <a:p>
            <a:endParaRPr lang="en-US" dirty="0" smtClean="0"/>
          </a:p>
          <a:p>
            <a:r>
              <a:rPr lang="en-US" dirty="0" smtClean="0"/>
              <a:t>We introduce</a:t>
            </a:r>
            <a:r>
              <a:rPr lang="en-US" baseline="0" dirty="0" smtClean="0"/>
              <a:t> several ethical theories. </a:t>
            </a:r>
          </a:p>
          <a:p>
            <a:endParaRPr lang="en-US" baseline="0" dirty="0" smtClean="0"/>
          </a:p>
          <a:p>
            <a:r>
              <a:rPr lang="en-US" baseline="0" dirty="0" smtClean="0"/>
              <a:t>We discuss </a:t>
            </a:r>
            <a:r>
              <a:rPr lang="en-US" b="1" baseline="0" dirty="0" smtClean="0"/>
              <a:t>several distinctions</a:t>
            </a:r>
            <a:r>
              <a:rPr lang="en-US" baseline="0" dirty="0" smtClean="0"/>
              <a:t>, e.g., between ethics and laws, </a:t>
            </a:r>
            <a:r>
              <a:rPr lang="en-US" b="1" baseline="0" dirty="0" smtClean="0"/>
              <a:t>important to understand when tackling ethical issues</a:t>
            </a:r>
            <a:r>
              <a:rPr lang="en-US" baseline="0" dirty="0" smtClean="0"/>
              <a:t>.</a:t>
            </a:r>
          </a:p>
          <a:p>
            <a:pPr defTabSz="914250">
              <a:defRPr/>
            </a:pPr>
            <a:r>
              <a:rPr lang="en-US" baseline="0" dirty="0" smtClean="0"/>
              <a:t>E.g., you install an employee monitoring system (legal) that records what employees say and do. Is it ethical?</a:t>
            </a:r>
            <a:endParaRPr lang="en-US"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Neither of these two assumptions/conditions is always and absolutely true. </a:t>
            </a:r>
            <a:r>
              <a:rPr lang="en-US" baseline="0" dirty="0" err="1" smtClean="0"/>
              <a:t>Ppl</a:t>
            </a:r>
            <a:r>
              <a:rPr lang="en-US" baseline="0" dirty="0" smtClean="0"/>
              <a:t> act emotionally and they make mistakes.</a:t>
            </a:r>
          </a:p>
          <a:p>
            <a:r>
              <a:rPr lang="en-US" baseline="0" dirty="0" err="1" smtClean="0"/>
              <a:t>Ppl</a:t>
            </a:r>
            <a:r>
              <a:rPr lang="en-US" baseline="0" dirty="0" smtClean="0"/>
              <a:t> is not making a free choice when s/he might lose a job. </a:t>
            </a:r>
          </a:p>
          <a:p>
            <a:r>
              <a:rPr lang="en-US" b="1" baseline="0" dirty="0" smtClean="0"/>
              <a:t>Both are capacities and characteristics of human beings. </a:t>
            </a:r>
          </a:p>
          <a:p>
            <a:endParaRPr lang="en-US" baseline="0" dirty="0" smtClean="0"/>
          </a:p>
          <a:p>
            <a:r>
              <a:rPr lang="en-US" baseline="0" dirty="0" smtClean="0"/>
              <a:t>Behaving ethically: </a:t>
            </a:r>
            <a:r>
              <a:rPr lang="en-US" b="1" baseline="0" dirty="0" smtClean="0"/>
              <a:t>honest, keep our promises, do not steal, do our jobs</a:t>
            </a:r>
            <a:r>
              <a:rPr lang="en-US" baseline="0" dirty="0" smtClean="0"/>
              <a:t>, works and often is practical</a:t>
            </a:r>
          </a:p>
          <a:p>
            <a:r>
              <a:rPr lang="en-US" baseline="0" dirty="0" smtClean="0"/>
              <a:t>Social institutions encourage us to do right – jail, lose job </a:t>
            </a:r>
          </a:p>
          <a:p>
            <a:r>
              <a:rPr lang="en-US" baseline="0" dirty="0" smtClean="0"/>
              <a:t>Often corresponds to professional quality and competence.</a:t>
            </a:r>
          </a:p>
          <a:p>
            <a:endParaRPr lang="en-US" baseline="0" dirty="0" smtClean="0"/>
          </a:p>
          <a:p>
            <a:r>
              <a:rPr lang="en-US" baseline="0" dirty="0" smtClean="0"/>
              <a:t>However, sometimes it is difficult to do the right thing. It takes courage where we could suffer negative consequences.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There</a:t>
            </a:r>
            <a:r>
              <a:rPr lang="en-US" b="0" baseline="0" dirty="0" smtClean="0"/>
              <a:t> are many different theories to justify rules and decide what is ethical in specific cases.</a:t>
            </a:r>
          </a:p>
          <a:p>
            <a:r>
              <a:rPr lang="en-US" b="0" baseline="0" dirty="0" smtClean="0"/>
              <a:t>Some theories view acts as good or bad because of </a:t>
            </a:r>
            <a:r>
              <a:rPr lang="en-US" b="0" u="none" baseline="0" dirty="0" smtClean="0"/>
              <a:t>their </a:t>
            </a:r>
            <a:r>
              <a:rPr lang="en-US" b="0" u="sng" baseline="0" dirty="0" smtClean="0"/>
              <a:t>intrinsic aspect of the action</a:t>
            </a:r>
          </a:p>
          <a:p>
            <a:r>
              <a:rPr lang="en-US" b="0" baseline="0" dirty="0" smtClean="0"/>
              <a:t>Some theories view acts as good or bad because of their </a:t>
            </a:r>
            <a:r>
              <a:rPr lang="en-US" b="0" u="sng" baseline="0" dirty="0" smtClean="0"/>
              <a:t>consequences.</a:t>
            </a:r>
          </a:p>
          <a:p>
            <a:endParaRPr lang="en-US" b="0" dirty="0" smtClean="0"/>
          </a:p>
          <a:p>
            <a:r>
              <a:rPr lang="en-US" b="1" dirty="0" smtClean="0"/>
              <a:t>Deontological</a:t>
            </a:r>
            <a:r>
              <a:rPr lang="en-US" dirty="0" smtClean="0"/>
              <a:t> rules – follow from logic, emphasize duty and absolute rules, </a:t>
            </a:r>
            <a:r>
              <a:rPr lang="en-US" dirty="0" err="1" smtClean="0"/>
              <a:t>nonconsequential</a:t>
            </a:r>
            <a:r>
              <a:rPr lang="en-US" dirty="0" smtClean="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50662"/>
            <a:r>
              <a:rPr lang="en-US" b="1" dirty="0" smtClean="0"/>
              <a:t>Utility</a:t>
            </a:r>
            <a:r>
              <a:rPr lang="en-US" b="1" baseline="0" dirty="0" smtClean="0"/>
              <a:t> </a:t>
            </a:r>
            <a:r>
              <a:rPr lang="en-US" baseline="0" dirty="0" smtClean="0"/>
              <a:t>is what satisfies a person’s needs and values. Calculate the change in universal utility. </a:t>
            </a:r>
          </a:p>
          <a:p>
            <a:pPr defTabSz="950662"/>
            <a:endParaRPr lang="en-US" b="1" baseline="0" dirty="0" smtClean="0"/>
          </a:p>
          <a:p>
            <a:pPr defTabSz="950662"/>
            <a:r>
              <a:rPr lang="en-US" b="1" baseline="0" dirty="0" smtClean="0"/>
              <a:t>An act is right if it increases aggregate utility. </a:t>
            </a:r>
          </a:p>
          <a:p>
            <a:pPr defTabSz="950662"/>
            <a:endParaRPr lang="en-US" baseline="0" dirty="0" smtClean="0"/>
          </a:p>
          <a:p>
            <a:pPr defTabSz="950662"/>
            <a:r>
              <a:rPr lang="en-US" b="1" baseline="0" dirty="0" smtClean="0"/>
              <a:t>Act ~: </a:t>
            </a:r>
          </a:p>
          <a:p>
            <a:pPr defTabSz="950662"/>
            <a:r>
              <a:rPr lang="en-US" baseline="0" dirty="0" smtClean="0"/>
              <a:t>It might be difficult/impossible to determine all the consequences of an act. </a:t>
            </a:r>
          </a:p>
          <a:p>
            <a:pPr defTabSz="950662"/>
            <a:r>
              <a:rPr lang="en-US" baseline="0" dirty="0" smtClean="0"/>
              <a:t>Act utilitarianism does not respect individual rights. E.g., killing one for organs to save many others is considered ethical.</a:t>
            </a:r>
          </a:p>
          <a:p>
            <a:pPr defTabSz="950662"/>
            <a:endParaRPr lang="en-US" baseline="0" dirty="0" smtClean="0"/>
          </a:p>
          <a:p>
            <a:pPr defTabSz="950662"/>
            <a:r>
              <a:rPr lang="en-US" u="sng" baseline="0" dirty="0" smtClean="0"/>
              <a:t>Homework problem</a:t>
            </a:r>
            <a:r>
              <a:rPr lang="en-US" baseline="0" dirty="0" smtClean="0"/>
              <a:t>: P30, problems of act utilitarianism</a:t>
            </a:r>
          </a:p>
          <a:p>
            <a:pPr defTabSz="950662"/>
            <a:endParaRPr lang="en-US" baseline="0" dirty="0" smtClean="0"/>
          </a:p>
          <a:p>
            <a:pPr defTabSz="950662"/>
            <a:endParaRPr lang="en-US" baseline="0"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50662"/>
            <a:r>
              <a:rPr lang="en-US" b="1" baseline="0" dirty="0" smtClean="0"/>
              <a:t>Natural rights </a:t>
            </a:r>
            <a:r>
              <a:rPr lang="en-US" baseline="0" dirty="0" smtClean="0"/>
              <a:t>example – we have a natural right to ourselves and our own labor, to life, liberty, property, etc.. </a:t>
            </a:r>
          </a:p>
          <a:p>
            <a:r>
              <a:rPr lang="en-US" dirty="0" smtClean="0"/>
              <a:t>Ethical</a:t>
            </a:r>
            <a:r>
              <a:rPr lang="en-US" baseline="0" dirty="0" smtClean="0"/>
              <a:t> rules are against killing, stealing, deception, and coercion.</a:t>
            </a:r>
            <a:endParaRPr lang="en-US" dirty="0" smtClean="0"/>
          </a:p>
          <a:p>
            <a:endParaRPr lang="en-US" dirty="0" smtClean="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50662"/>
            <a:r>
              <a:rPr lang="en-US" b="1" dirty="0" smtClean="0"/>
              <a:t>Negative rights and positive rights often conflict</a:t>
            </a:r>
            <a:r>
              <a:rPr lang="en-US" b="0" dirty="0" smtClean="0"/>
              <a:t>. </a:t>
            </a:r>
          </a:p>
          <a:p>
            <a:pPr defTabSz="950662"/>
            <a:r>
              <a:rPr lang="en-US" b="0" dirty="0" smtClean="0"/>
              <a:t>Some</a:t>
            </a:r>
            <a:r>
              <a:rPr lang="en-US" b="0" baseline="0" dirty="0" smtClean="0"/>
              <a:t> think l</a:t>
            </a:r>
            <a:r>
              <a:rPr lang="en-US" b="0" dirty="0" smtClean="0"/>
              <a:t>iberties</a:t>
            </a:r>
            <a:r>
              <a:rPr lang="en-US" b="0" baseline="0" dirty="0" smtClean="0"/>
              <a:t> are worthless by themselves, society must device social and legal mechanisms to ensure </a:t>
            </a:r>
            <a:r>
              <a:rPr lang="en-US" b="0" baseline="0" dirty="0" err="1" smtClean="0"/>
              <a:t>ppl</a:t>
            </a:r>
            <a:r>
              <a:rPr lang="en-US" b="0" baseline="0" dirty="0" smtClean="0"/>
              <a:t> have their claim rights, even if that diminishes the liberties of some. </a:t>
            </a:r>
            <a:r>
              <a:rPr lang="en-US" b="0" u="sng" baseline="0" dirty="0" smtClean="0">
                <a:solidFill>
                  <a:srgbClr val="7030A0"/>
                </a:solidFill>
              </a:rPr>
              <a:t>Protecting claim rights is essential</a:t>
            </a:r>
            <a:r>
              <a:rPr lang="en-US" b="0" baseline="0" dirty="0" smtClean="0"/>
              <a:t>.</a:t>
            </a:r>
          </a:p>
          <a:p>
            <a:pPr defTabSz="950662"/>
            <a:endParaRPr lang="en-US" b="0" baseline="0" dirty="0" smtClean="0"/>
          </a:p>
          <a:p>
            <a:pPr defTabSz="950662"/>
            <a:r>
              <a:rPr lang="en-US" b="0" baseline="0" dirty="0" smtClean="0"/>
              <a:t>Some think there can be no (or very few) positive rights, because it is impossible to enforce claim rights without violating the liberties of others. </a:t>
            </a:r>
            <a:r>
              <a:rPr lang="en-US" b="0" u="sng" baseline="0" dirty="0" smtClean="0"/>
              <a:t>Protecting liberties is essential</a:t>
            </a:r>
            <a:r>
              <a:rPr lang="en-US" b="0" baseline="0" dirty="0" smtClean="0"/>
              <a:t>.</a:t>
            </a:r>
            <a:endParaRPr lang="en-US" b="1" dirty="0" smtClean="0"/>
          </a:p>
          <a:p>
            <a:pPr defTabSz="950662"/>
            <a:endParaRPr lang="en-US" b="1" dirty="0" smtClean="0"/>
          </a:p>
          <a:p>
            <a:pPr defTabSz="950662"/>
            <a:r>
              <a:rPr lang="en-US" b="1" dirty="0" smtClean="0"/>
              <a:t>The</a:t>
            </a:r>
            <a:r>
              <a:rPr lang="en-US" b="1" baseline="0" dirty="0" smtClean="0"/>
              <a:t> disagreement on w</a:t>
            </a:r>
            <a:r>
              <a:rPr lang="en-US" b="1" dirty="0" smtClean="0"/>
              <a:t>hich is more important is not what we solve.</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Negative rights:</a:t>
            </a:r>
            <a:r>
              <a:rPr lang="en-US" baseline="0" dirty="0" smtClean="0"/>
              <a:t> </a:t>
            </a:r>
            <a:r>
              <a:rPr lang="en-US" dirty="0" smtClean="0"/>
              <a:t>Right</a:t>
            </a:r>
            <a:r>
              <a:rPr lang="en-US" baseline="0" dirty="0" smtClean="0"/>
              <a:t> to </a:t>
            </a:r>
            <a:r>
              <a:rPr lang="en-US" u="sng" baseline="0" dirty="0" smtClean="0"/>
              <a:t>life</a:t>
            </a:r>
            <a:r>
              <a:rPr lang="en-US" baseline="0" dirty="0" smtClean="0"/>
              <a:t>, liberty, and the pursuit of happiness (Declaration of Independence)</a:t>
            </a:r>
          </a:p>
          <a:p>
            <a:r>
              <a:rPr lang="en-US" u="sng" baseline="0" dirty="0" smtClean="0"/>
              <a:t>Freedom of speech and religion </a:t>
            </a:r>
            <a:r>
              <a:rPr lang="en-US" baseline="0" dirty="0" smtClean="0"/>
              <a:t>(First Amendment of the U.S. Constitution): the government may not interfere with you, jail/kill you because of what you say, or what your religion beliefs are</a:t>
            </a:r>
          </a:p>
          <a:p>
            <a:r>
              <a:rPr lang="en-US" baseline="0" dirty="0" smtClean="0"/>
              <a:t>The right to </a:t>
            </a:r>
            <a:r>
              <a:rPr lang="en-US" u="sng" baseline="0" dirty="0" smtClean="0"/>
              <a:t>work,</a:t>
            </a:r>
            <a:r>
              <a:rPr lang="en-US" baseline="0" dirty="0" smtClean="0"/>
              <a:t> to </a:t>
            </a:r>
            <a:r>
              <a:rPr lang="en-US" u="sng" baseline="0" dirty="0" smtClean="0"/>
              <a:t>access the Internet</a:t>
            </a:r>
          </a:p>
          <a:p>
            <a:endParaRPr lang="en-US" baseline="0" dirty="0" smtClean="0"/>
          </a:p>
          <a:p>
            <a:r>
              <a:rPr lang="en-US" b="1" baseline="0" dirty="0" smtClean="0"/>
              <a:t>Claim rights (positive rights): </a:t>
            </a:r>
          </a:p>
          <a:p>
            <a:r>
              <a:rPr lang="en-US" baseline="0" dirty="0" smtClean="0"/>
              <a:t>To </a:t>
            </a:r>
            <a:r>
              <a:rPr lang="en-US" u="sng" baseline="0" dirty="0" smtClean="0"/>
              <a:t>life</a:t>
            </a:r>
            <a:r>
              <a:rPr lang="en-US" baseline="0" dirty="0" smtClean="0"/>
              <a:t>: sb. are obligated to pay for food/medical care for those who can’t pay for them</a:t>
            </a:r>
          </a:p>
          <a:p>
            <a:r>
              <a:rPr lang="en-US" baseline="0" dirty="0" smtClean="0"/>
              <a:t>To </a:t>
            </a:r>
            <a:r>
              <a:rPr lang="en-US" u="sng" baseline="0" dirty="0" smtClean="0"/>
              <a:t>freedom of speech</a:t>
            </a:r>
            <a:r>
              <a:rPr lang="en-US" baseline="0" dirty="0" smtClean="0"/>
              <a:t>: owners of shopping malls, radio stations, online </a:t>
            </a:r>
            <a:r>
              <a:rPr lang="en-US" baseline="0" dirty="0" err="1" smtClean="0"/>
              <a:t>svcs</a:t>
            </a:r>
            <a:r>
              <a:rPr lang="en-US" baseline="0" dirty="0" smtClean="0"/>
              <a:t> may be required to provide space and time for content they do not wish to include</a:t>
            </a:r>
          </a:p>
          <a:p>
            <a:r>
              <a:rPr lang="en-US" baseline="0" dirty="0" smtClean="0"/>
              <a:t>To a </a:t>
            </a:r>
            <a:r>
              <a:rPr lang="en-US" u="sng" baseline="0" dirty="0" smtClean="0"/>
              <a:t>job</a:t>
            </a:r>
            <a:r>
              <a:rPr lang="en-US" baseline="0" dirty="0" smtClean="0"/>
              <a:t>: </a:t>
            </a:r>
            <a:r>
              <a:rPr lang="en-US" baseline="0" dirty="0" err="1" smtClean="0"/>
              <a:t>sb</a:t>
            </a:r>
            <a:r>
              <a:rPr lang="en-US" baseline="0" dirty="0" smtClean="0"/>
              <a:t> must hire u regardless of whether they choose to; it is right and obligatory for government to set up job programs for </a:t>
            </a:r>
            <a:r>
              <a:rPr lang="en-US" baseline="0" dirty="0" err="1" smtClean="0"/>
              <a:t>ppl</a:t>
            </a:r>
            <a:r>
              <a:rPr lang="en-US" baseline="0" dirty="0" smtClean="0"/>
              <a:t> out of job</a:t>
            </a:r>
          </a:p>
          <a:p>
            <a:r>
              <a:rPr lang="en-US" baseline="0" dirty="0" smtClean="0"/>
              <a:t>To </a:t>
            </a:r>
            <a:r>
              <a:rPr lang="en-US" u="sng" baseline="0" dirty="0" smtClean="0"/>
              <a:t>access Internet</a:t>
            </a:r>
            <a:r>
              <a:rPr lang="en-US" baseline="0" dirty="0" smtClean="0"/>
              <a:t>: taxes on our phone bills to provide subsidized access for poor people</a:t>
            </a:r>
          </a:p>
          <a:p>
            <a:pPr defTabSz="950662"/>
            <a:endParaRPr lang="en-US" b="1" dirty="0" smtClean="0"/>
          </a:p>
          <a:p>
            <a:endParaRPr lang="en-US"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do unto others as you would have them do unto you</a:t>
            </a:r>
          </a:p>
          <a:p>
            <a:endParaRPr lang="en-US"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t>Ethical theories do not provide clear, incontrovertibly correct positions on most issues.</a:t>
            </a:r>
          </a:p>
          <a:p>
            <a:endParaRPr lang="en-US" b="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762000" y="2438400"/>
            <a:ext cx="7696200" cy="1905000"/>
          </a:xfrm>
        </p:spPr>
        <p:txBody>
          <a:bodyPr/>
          <a:lstStyle/>
          <a:p>
            <a:pPr algn="ctr"/>
            <a:r>
              <a:rPr lang="en-US" sz="4800" dirty="0" smtClean="0"/>
              <a:t>Ethics</a:t>
            </a:r>
          </a:p>
        </p:txBody>
      </p:sp>
      <p:sp>
        <p:nvSpPr>
          <p:cNvPr id="5" name="TextBox 4"/>
          <p:cNvSpPr txBox="1"/>
          <p:nvPr/>
        </p:nvSpPr>
        <p:spPr>
          <a:xfrm>
            <a:off x="3124200" y="4114800"/>
            <a:ext cx="3276600" cy="523220"/>
          </a:xfrm>
          <a:prstGeom prst="rect">
            <a:avLst/>
          </a:prstGeom>
          <a:noFill/>
        </p:spPr>
        <p:txBody>
          <a:bodyPr wrap="square" rtlCol="0">
            <a:spAutoFit/>
          </a:bodyPr>
          <a:lstStyle/>
          <a:p>
            <a:pPr algn="l"/>
            <a:r>
              <a:rPr lang="en-US" dirty="0" smtClean="0"/>
              <a:t>Do the Right Thing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smtClean="0"/>
              <a:t>Important Distinctions (1)</a:t>
            </a:r>
            <a:endParaRPr lang="en-US" dirty="0"/>
          </a:p>
        </p:txBody>
      </p:sp>
      <p:sp>
        <p:nvSpPr>
          <p:cNvPr id="53253" name="Rectangle 5"/>
          <p:cNvSpPr>
            <a:spLocks noGrp="1" noChangeArrowheads="1"/>
          </p:cNvSpPr>
          <p:nvPr>
            <p:ph idx="1"/>
          </p:nvPr>
        </p:nvSpPr>
        <p:spPr>
          <a:xfrm>
            <a:off x="304800" y="1295400"/>
            <a:ext cx="8534400" cy="4610100"/>
          </a:xfrm>
        </p:spPr>
        <p:txBody>
          <a:bodyPr/>
          <a:lstStyle/>
          <a:p>
            <a:r>
              <a:rPr lang="en-US" dirty="0" smtClean="0"/>
              <a:t>Right</a:t>
            </a:r>
            <a:r>
              <a:rPr lang="en-US" dirty="0"/>
              <a:t>, wrong and </a:t>
            </a:r>
            <a:r>
              <a:rPr lang="en-US" dirty="0" smtClean="0"/>
              <a:t>okay</a:t>
            </a:r>
          </a:p>
          <a:p>
            <a:pPr lvl="1"/>
            <a:r>
              <a:rPr lang="en-US" dirty="0" smtClean="0"/>
              <a:t>It may be misleading to divide all acts into right and wrong</a:t>
            </a:r>
          </a:p>
          <a:p>
            <a:pPr lvl="1"/>
            <a:r>
              <a:rPr lang="en-US" dirty="0" smtClean="0"/>
              <a:t>Better to use ethically obligatory/prohibited/acceptable</a:t>
            </a:r>
            <a:endParaRPr lang="en-US" dirty="0"/>
          </a:p>
          <a:p>
            <a:r>
              <a:rPr lang="en-US" dirty="0"/>
              <a:t>Difference between wrong and harm</a:t>
            </a:r>
          </a:p>
          <a:p>
            <a:pPr lvl="1"/>
            <a:r>
              <a:rPr lang="en-US" dirty="0"/>
              <a:t>Carelessly and needlessly causing harm is wrong</a:t>
            </a:r>
          </a:p>
          <a:p>
            <a:pPr lvl="1"/>
            <a:r>
              <a:rPr lang="en-US" dirty="0"/>
              <a:t>Harm alone is not sufficient to be unethical</a:t>
            </a:r>
          </a:p>
          <a:p>
            <a:pPr lvl="1"/>
            <a:r>
              <a:rPr lang="en-US" dirty="0"/>
              <a:t>Lack of harm is not sufficient to be ethical</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Important Distinctions (</a:t>
            </a:r>
            <a:r>
              <a:rPr lang="en-US" dirty="0"/>
              <a:t>2</a:t>
            </a:r>
            <a:r>
              <a:rPr lang="en-US" dirty="0" smtClean="0"/>
              <a:t>)</a:t>
            </a:r>
            <a:endParaRPr lang="en-US" dirty="0"/>
          </a:p>
        </p:txBody>
      </p:sp>
      <p:sp>
        <p:nvSpPr>
          <p:cNvPr id="54275" name="Rectangle 3"/>
          <p:cNvSpPr>
            <a:spLocks noGrp="1" noChangeArrowheads="1"/>
          </p:cNvSpPr>
          <p:nvPr>
            <p:ph idx="1"/>
          </p:nvPr>
        </p:nvSpPr>
        <p:spPr/>
        <p:txBody>
          <a:bodyPr/>
          <a:lstStyle/>
          <a:p>
            <a:r>
              <a:rPr lang="en-US" dirty="0" smtClean="0"/>
              <a:t>Separating goals from constraints</a:t>
            </a:r>
          </a:p>
          <a:p>
            <a:pPr lvl="1"/>
            <a:r>
              <a:rPr lang="en-US" dirty="0" smtClean="0"/>
              <a:t>Goals is one thing, constraints on actions that are used to achieve goals is another thing</a:t>
            </a:r>
          </a:p>
          <a:p>
            <a:pPr lvl="1"/>
            <a:r>
              <a:rPr lang="en-US" dirty="0" smtClean="0"/>
              <a:t>Business’ goal to maximize profits in not unethical, but how to achieve the goal has ethical constraints</a:t>
            </a:r>
          </a:p>
          <a:p>
            <a:r>
              <a:rPr lang="en-US" dirty="0" smtClean="0"/>
              <a:t>Personal </a:t>
            </a:r>
            <a:r>
              <a:rPr lang="en-US" dirty="0"/>
              <a:t>preference and </a:t>
            </a:r>
            <a:r>
              <a:rPr lang="en-US" dirty="0" smtClean="0"/>
              <a:t>ethics</a:t>
            </a:r>
          </a:p>
          <a:p>
            <a:pPr lvl="1"/>
            <a:r>
              <a:rPr lang="en-US" dirty="0" smtClean="0"/>
              <a:t>Try to distinguish between acts we find distasteful, rude, or ill-advised and acts that we can argue convincingly are ethically wrong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Important Distinctions (</a:t>
            </a:r>
            <a:r>
              <a:rPr lang="en-US" dirty="0"/>
              <a:t>3</a:t>
            </a:r>
            <a:r>
              <a:rPr lang="en-US" dirty="0" smtClean="0"/>
              <a:t>)</a:t>
            </a:r>
            <a:endParaRPr lang="en-US" dirty="0"/>
          </a:p>
        </p:txBody>
      </p:sp>
      <p:sp>
        <p:nvSpPr>
          <p:cNvPr id="54275" name="Rectangle 3"/>
          <p:cNvSpPr>
            <a:spLocks noGrp="1" noChangeArrowheads="1"/>
          </p:cNvSpPr>
          <p:nvPr>
            <p:ph idx="1"/>
          </p:nvPr>
        </p:nvSpPr>
        <p:spPr/>
        <p:txBody>
          <a:bodyPr/>
          <a:lstStyle/>
          <a:p>
            <a:r>
              <a:rPr lang="en-US" dirty="0" smtClean="0"/>
              <a:t>Law </a:t>
            </a:r>
            <a:r>
              <a:rPr lang="en-US" dirty="0"/>
              <a:t>and </a:t>
            </a:r>
            <a:r>
              <a:rPr lang="en-US" dirty="0" smtClean="0"/>
              <a:t>Ethics</a:t>
            </a:r>
          </a:p>
          <a:p>
            <a:pPr lvl="1"/>
            <a:r>
              <a:rPr lang="en-US" dirty="0" smtClean="0"/>
              <a:t>Some laws enforce ethical rules, some partly, some don’t (e.g., politicians pass laws to benefit themselves)</a:t>
            </a:r>
          </a:p>
          <a:p>
            <a:pPr lvl="1"/>
            <a:r>
              <a:rPr lang="en-US" dirty="0" smtClean="0"/>
              <a:t>Are we ethically obligated to obey a law?</a:t>
            </a:r>
          </a:p>
          <a:p>
            <a:pPr lvl="1"/>
            <a:r>
              <a:rPr lang="en-US" dirty="0" smtClean="0"/>
              <a:t>Is it always ethically right to do</a:t>
            </a:r>
            <a:r>
              <a:rPr lang="en-US" dirty="0" smtClean="0"/>
              <a:t> that which is </a:t>
            </a:r>
            <a:r>
              <a:rPr lang="en-US" dirty="0" smtClean="0"/>
              <a:t>legal? No!</a:t>
            </a:r>
            <a:endParaRPr lang="en-US" dirty="0"/>
          </a:p>
          <a:p>
            <a:pPr lvl="1"/>
            <a:r>
              <a:rPr lang="en-US" dirty="0" smtClean="0"/>
              <a:t>New law lags behind new technology. Ethics fills the gap in between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9061726"/>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lstStyle/>
          <a:p>
            <a:r>
              <a:rPr lang="en-US" dirty="0" smtClean="0"/>
              <a:t>Ethics Related Scenarios</a:t>
            </a:r>
            <a:endParaRPr lang="en-US" dirty="0"/>
          </a:p>
        </p:txBody>
      </p:sp>
      <p:sp>
        <p:nvSpPr>
          <p:cNvPr id="51205" name="Rectangle 5"/>
          <p:cNvSpPr>
            <a:spLocks noGrp="1" noChangeArrowheads="1"/>
          </p:cNvSpPr>
          <p:nvPr>
            <p:ph idx="1"/>
          </p:nvPr>
        </p:nvSpPr>
        <p:spPr/>
        <p:txBody>
          <a:bodyPr/>
          <a:lstStyle/>
          <a:p>
            <a:r>
              <a:rPr lang="en-US" sz="2800" dirty="0" smtClean="0"/>
              <a:t>Should you download movies or books from unauthorized Web sites?</a:t>
            </a:r>
          </a:p>
          <a:p>
            <a:r>
              <a:rPr lang="en-US" sz="2800" dirty="0" smtClean="0"/>
              <a:t>Should you warn potential customers that your app copies their contact list?</a:t>
            </a:r>
          </a:p>
          <a:p>
            <a:r>
              <a:rPr lang="en-US" sz="2800" dirty="0" smtClean="0"/>
              <a:t>What information of visitors to your website do you give to advertisers or other collectors?</a:t>
            </a:r>
          </a:p>
          <a:p>
            <a:r>
              <a:rPr lang="en-US" sz="2800" dirty="0" smtClean="0"/>
              <a:t>Should you fire an employee who criticizes your business in social media?</a:t>
            </a:r>
          </a:p>
          <a:p>
            <a:r>
              <a:rPr lang="en-US" sz="2800" dirty="0" smtClean="0"/>
              <a:t>Would you, a manager, monitor and record at work employees’ browsing? Will you inform them first?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lstStyle/>
          <a:p>
            <a:r>
              <a:rPr lang="en-US" dirty="0" smtClean="0"/>
              <a:t>What is Ethics</a:t>
            </a:r>
            <a:endParaRPr lang="en-US" dirty="0"/>
          </a:p>
        </p:txBody>
      </p:sp>
      <p:sp>
        <p:nvSpPr>
          <p:cNvPr id="51205" name="Rectangle 5"/>
          <p:cNvSpPr>
            <a:spLocks noGrp="1" noChangeArrowheads="1"/>
          </p:cNvSpPr>
          <p:nvPr>
            <p:ph idx="1"/>
          </p:nvPr>
        </p:nvSpPr>
        <p:spPr/>
        <p:txBody>
          <a:bodyPr/>
          <a:lstStyle/>
          <a:p>
            <a:r>
              <a:rPr lang="en-US" dirty="0" smtClean="0"/>
              <a:t>Study </a:t>
            </a:r>
            <a:r>
              <a:rPr lang="en-US" dirty="0"/>
              <a:t>of what it means to “do the right thing”</a:t>
            </a:r>
          </a:p>
          <a:p>
            <a:r>
              <a:rPr lang="en-US" dirty="0" smtClean="0"/>
              <a:t>Ethical theory assumes that people </a:t>
            </a:r>
            <a:r>
              <a:rPr lang="en-US" dirty="0"/>
              <a:t>are rational and make free </a:t>
            </a:r>
            <a:r>
              <a:rPr lang="en-US" dirty="0" smtClean="0"/>
              <a:t>choices</a:t>
            </a:r>
            <a:endParaRPr lang="en-US" dirty="0"/>
          </a:p>
          <a:p>
            <a:r>
              <a:rPr lang="en-US" dirty="0" smtClean="0"/>
              <a:t>Ethical rules are rules </a:t>
            </a:r>
            <a:r>
              <a:rPr lang="en-US" dirty="0"/>
              <a:t>to follow in our interactions and our actions that affect </a:t>
            </a:r>
            <a:r>
              <a:rPr lang="en-US" dirty="0" smtClean="0"/>
              <a:t>others</a:t>
            </a:r>
          </a:p>
          <a:p>
            <a:pPr lvl="1"/>
            <a:r>
              <a:rPr lang="en-US" dirty="0" smtClean="0"/>
              <a:t>Most attempt to enhance human dignity, peace, happiness, and well-being</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smtClean="0"/>
              <a:t>Ethical Views (1)</a:t>
            </a:r>
            <a:endParaRPr lang="en-US" dirty="0"/>
          </a:p>
        </p:txBody>
      </p:sp>
      <p:sp>
        <p:nvSpPr>
          <p:cNvPr id="52229" name="Rectangle 5"/>
          <p:cNvSpPr>
            <a:spLocks noGrp="1" noChangeArrowheads="1"/>
          </p:cNvSpPr>
          <p:nvPr>
            <p:ph idx="1"/>
          </p:nvPr>
        </p:nvSpPr>
        <p:spPr>
          <a:xfrm>
            <a:off x="304800" y="1066800"/>
            <a:ext cx="8686800" cy="4838700"/>
          </a:xfrm>
        </p:spPr>
        <p:txBody>
          <a:bodyPr/>
          <a:lstStyle/>
          <a:p>
            <a:pPr marL="0" indent="0">
              <a:buNone/>
            </a:pPr>
            <a:r>
              <a:rPr lang="en-US" dirty="0" smtClean="0"/>
              <a:t>Deontological </a:t>
            </a:r>
            <a:r>
              <a:rPr lang="en-US" dirty="0"/>
              <a:t>(</a:t>
            </a:r>
            <a:r>
              <a:rPr lang="en-US" dirty="0" err="1"/>
              <a:t>nonconsequentialist</a:t>
            </a:r>
            <a:r>
              <a:rPr lang="en-US" dirty="0" smtClean="0"/>
              <a:t>) theories</a:t>
            </a:r>
          </a:p>
          <a:p>
            <a:r>
              <a:rPr lang="en-US" sz="2800" dirty="0" smtClean="0"/>
              <a:t>View acts as good or bad based on the intrinsic aspect of the action. Emphasize duty, absolute rules</a:t>
            </a:r>
            <a:r>
              <a:rPr lang="en-US" sz="2800" dirty="0"/>
              <a:t> </a:t>
            </a:r>
            <a:r>
              <a:rPr lang="en-US" sz="2800" dirty="0" smtClean="0"/>
              <a:t>(e.g</a:t>
            </a:r>
            <a:r>
              <a:rPr lang="en-US" sz="2800" dirty="0"/>
              <a:t>., do not lie)</a:t>
            </a:r>
            <a:endParaRPr lang="en-US" sz="2800" dirty="0" smtClean="0"/>
          </a:p>
          <a:p>
            <a:r>
              <a:rPr lang="en-US" sz="2800" dirty="0" smtClean="0"/>
              <a:t>Three Immanuel Kant’s ideas about ethics:</a:t>
            </a:r>
            <a:endParaRPr lang="en-US" sz="2800" dirty="0"/>
          </a:p>
          <a:p>
            <a:pPr lvl="1"/>
            <a:r>
              <a:rPr lang="en-US" dirty="0"/>
              <a:t>Principle of </a:t>
            </a:r>
            <a:r>
              <a:rPr lang="en-US" dirty="0" smtClean="0"/>
              <a:t>universality: we should follow rules </a:t>
            </a:r>
            <a:r>
              <a:rPr lang="en-US" dirty="0"/>
              <a:t>of behavior that </a:t>
            </a:r>
            <a:r>
              <a:rPr lang="en-US" dirty="0" smtClean="0"/>
              <a:t>we can universally </a:t>
            </a:r>
            <a:r>
              <a:rPr lang="en-US" dirty="0"/>
              <a:t>apply to </a:t>
            </a:r>
            <a:r>
              <a:rPr lang="en-US" dirty="0" smtClean="0"/>
              <a:t>everyone</a:t>
            </a:r>
          </a:p>
          <a:p>
            <a:pPr lvl="1"/>
            <a:r>
              <a:rPr lang="en-US" dirty="0"/>
              <a:t>Logic and reason determines </a:t>
            </a:r>
            <a:r>
              <a:rPr lang="en-US" dirty="0" smtClean="0"/>
              <a:t>rules of ethical behavior. One should use reason, rationality, and judgment, not emotions, when making ethical decisions</a:t>
            </a:r>
          </a:p>
          <a:p>
            <a:pPr lvl="1"/>
            <a:r>
              <a:rPr lang="en-US" dirty="0"/>
              <a:t>N</a:t>
            </a:r>
            <a:r>
              <a:rPr lang="en-US" dirty="0" smtClean="0"/>
              <a:t>ever treat people as merely means to ends, but rather as ends in themselves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smtClean="0"/>
              <a:t>Ethical Views (2)</a:t>
            </a:r>
            <a:endParaRPr lang="en-US" dirty="0"/>
          </a:p>
        </p:txBody>
      </p:sp>
      <p:sp>
        <p:nvSpPr>
          <p:cNvPr id="52229" name="Rectangle 5"/>
          <p:cNvSpPr>
            <a:spLocks noGrp="1" noChangeArrowheads="1"/>
          </p:cNvSpPr>
          <p:nvPr>
            <p:ph idx="1"/>
          </p:nvPr>
        </p:nvSpPr>
        <p:spPr>
          <a:xfrm>
            <a:off x="304800" y="1143000"/>
            <a:ext cx="8534400" cy="4762500"/>
          </a:xfrm>
        </p:spPr>
        <p:txBody>
          <a:bodyPr/>
          <a:lstStyle/>
          <a:p>
            <a:pPr marL="0" indent="0">
              <a:buNone/>
            </a:pPr>
            <a:r>
              <a:rPr lang="en-US" dirty="0" smtClean="0"/>
              <a:t>Utilitarianism (a consequentialist </a:t>
            </a:r>
            <a:r>
              <a:rPr lang="en-US" dirty="0"/>
              <a:t>theory) </a:t>
            </a:r>
          </a:p>
          <a:p>
            <a:r>
              <a:rPr lang="en-US" sz="2800" dirty="0"/>
              <a:t>C</a:t>
            </a:r>
            <a:r>
              <a:rPr lang="en-US" sz="2800" dirty="0" smtClean="0"/>
              <a:t>onsider </a:t>
            </a:r>
            <a:r>
              <a:rPr lang="en-US" sz="2800" dirty="0"/>
              <a:t>consequences, </a:t>
            </a:r>
            <a:r>
              <a:rPr lang="en-US" sz="2800" dirty="0" smtClean="0"/>
              <a:t>aim to increase happiness, or net aggregate utility; </a:t>
            </a:r>
          </a:p>
          <a:p>
            <a:pPr lvl="1"/>
            <a:r>
              <a:rPr lang="en-US" dirty="0" smtClean="0"/>
              <a:t>Utility: what satisfies a person’s needs and values</a:t>
            </a:r>
          </a:p>
          <a:p>
            <a:pPr lvl="1"/>
            <a:r>
              <a:rPr lang="en-US" dirty="0" smtClean="0"/>
              <a:t>Aggregate utility: consider all affected people </a:t>
            </a:r>
          </a:p>
          <a:p>
            <a:r>
              <a:rPr lang="en-US" sz="2800" dirty="0" smtClean="0"/>
              <a:t>an </a:t>
            </a:r>
            <a:r>
              <a:rPr lang="en-US" sz="2800" dirty="0"/>
              <a:t>act is right if it increases aggregate </a:t>
            </a:r>
            <a:r>
              <a:rPr lang="en-US" sz="2800" dirty="0" smtClean="0"/>
              <a:t>utility</a:t>
            </a:r>
            <a:endParaRPr lang="en-US" sz="2800" dirty="0"/>
          </a:p>
          <a:p>
            <a:pPr>
              <a:spcBef>
                <a:spcPts val="1200"/>
              </a:spcBef>
            </a:pPr>
            <a:r>
              <a:rPr lang="en-US" sz="2800" dirty="0"/>
              <a:t>D</a:t>
            </a:r>
            <a:r>
              <a:rPr lang="en-US" sz="2800" dirty="0" smtClean="0"/>
              <a:t>istinguish act utilitarianism and rule utilitarianism</a:t>
            </a:r>
          </a:p>
          <a:p>
            <a:pPr lvl="1"/>
            <a:r>
              <a:rPr lang="en-US" dirty="0" smtClean="0"/>
              <a:t>Act: </a:t>
            </a:r>
            <a:r>
              <a:rPr lang="en-US" dirty="0"/>
              <a:t>Consider utility of each </a:t>
            </a:r>
            <a:r>
              <a:rPr lang="en-US" dirty="0" smtClean="0"/>
              <a:t>act</a:t>
            </a:r>
          </a:p>
          <a:p>
            <a:pPr lvl="1"/>
            <a:r>
              <a:rPr lang="en-US" dirty="0" smtClean="0"/>
              <a:t>Rule: </a:t>
            </a:r>
            <a:r>
              <a:rPr lang="en-US" dirty="0"/>
              <a:t>Consider utility of general </a:t>
            </a:r>
            <a:r>
              <a:rPr lang="en-US" dirty="0" smtClean="0"/>
              <a:t>ethic rules instead, not individual act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514708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smtClean="0"/>
              <a:t>Ethical Views (3)</a:t>
            </a:r>
            <a:endParaRPr lang="en-US" dirty="0"/>
          </a:p>
        </p:txBody>
      </p:sp>
      <p:sp>
        <p:nvSpPr>
          <p:cNvPr id="52229" name="Rectangle 5"/>
          <p:cNvSpPr>
            <a:spLocks noGrp="1" noChangeArrowheads="1"/>
          </p:cNvSpPr>
          <p:nvPr>
            <p:ph idx="1"/>
          </p:nvPr>
        </p:nvSpPr>
        <p:spPr>
          <a:xfrm>
            <a:off x="304800" y="1143000"/>
            <a:ext cx="8686800" cy="5105400"/>
          </a:xfrm>
        </p:spPr>
        <p:txBody>
          <a:bodyPr/>
          <a:lstStyle/>
          <a:p>
            <a:pPr marL="0" indent="0">
              <a:buNone/>
            </a:pPr>
            <a:r>
              <a:rPr lang="en-US" dirty="0" smtClean="0"/>
              <a:t>Natural rights</a:t>
            </a:r>
            <a:endParaRPr lang="en-US" dirty="0" smtClean="0"/>
          </a:p>
          <a:p>
            <a:pPr marL="342900" lvl="1" indent="-342900">
              <a:buNone/>
            </a:pPr>
            <a:r>
              <a:rPr lang="en-US" dirty="0" smtClean="0"/>
              <a:t>	Try </a:t>
            </a:r>
            <a:r>
              <a:rPr lang="en-US" dirty="0" smtClean="0"/>
              <a:t>l</a:t>
            </a:r>
            <a:r>
              <a:rPr lang="en-US" sz="2800" dirty="0" smtClean="0"/>
              <a:t>et people make their own decisions, </a:t>
            </a:r>
            <a:r>
              <a:rPr lang="en-US" dirty="0" smtClean="0"/>
              <a:t>act </a:t>
            </a:r>
            <a:r>
              <a:rPr lang="en-US" dirty="0"/>
              <a:t>freely according to their own </a:t>
            </a:r>
            <a:r>
              <a:rPr lang="en-US" dirty="0" smtClean="0"/>
              <a:t>judgment </a:t>
            </a:r>
            <a:endParaRPr lang="en-US" sz="2800" dirty="0" smtClean="0"/>
          </a:p>
          <a:p>
            <a:r>
              <a:rPr lang="en-US" sz="2800" dirty="0"/>
              <a:t>Ethical behaviors respect fundamental/natural rights including </a:t>
            </a:r>
            <a:r>
              <a:rPr lang="en-US" sz="2800" dirty="0" smtClean="0"/>
              <a:t>rights </a:t>
            </a:r>
            <a:r>
              <a:rPr lang="en-US" sz="2800" dirty="0"/>
              <a:t>to life, liberty, </a:t>
            </a:r>
            <a:r>
              <a:rPr lang="en-US" sz="2800" dirty="0" smtClean="0"/>
              <a:t>and </a:t>
            </a:r>
            <a:r>
              <a:rPr lang="en-US" sz="2800" dirty="0"/>
              <a:t>property</a:t>
            </a:r>
          </a:p>
          <a:p>
            <a:r>
              <a:rPr lang="en-US" sz="2800" dirty="0" smtClean="0"/>
              <a:t>Acts are likely ethical if they involve voluntary interactions and freely made exchanges, where the parties are not coerced or deceived</a:t>
            </a:r>
          </a:p>
          <a:p>
            <a:pPr lvl="1"/>
            <a:r>
              <a:rPr lang="en-US" dirty="0" smtClean="0"/>
              <a:t>Emphasize the process by which </a:t>
            </a:r>
            <a:r>
              <a:rPr lang="en-US" dirty="0" smtClean="0"/>
              <a:t>people </a:t>
            </a:r>
            <a:r>
              <a:rPr lang="en-US" dirty="0" smtClean="0"/>
              <a:t>interact, not the result of the interaction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698339"/>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smtClean="0"/>
              <a:t>Negative rights vs. Positive rights</a:t>
            </a:r>
            <a:endParaRPr lang="en-US" dirty="0"/>
          </a:p>
        </p:txBody>
      </p:sp>
      <p:sp>
        <p:nvSpPr>
          <p:cNvPr id="53253" name="Rectangle 5"/>
          <p:cNvSpPr>
            <a:spLocks noGrp="1" noChangeArrowheads="1"/>
          </p:cNvSpPr>
          <p:nvPr>
            <p:ph idx="1"/>
          </p:nvPr>
        </p:nvSpPr>
        <p:spPr>
          <a:xfrm>
            <a:off x="304800" y="1295400"/>
            <a:ext cx="8534400" cy="4610100"/>
          </a:xfrm>
        </p:spPr>
        <p:txBody>
          <a:bodyPr/>
          <a:lstStyle/>
          <a:p>
            <a:r>
              <a:rPr lang="en-US" dirty="0" smtClean="0"/>
              <a:t>Negative </a:t>
            </a:r>
            <a:r>
              <a:rPr lang="en-US" dirty="0"/>
              <a:t>rights (liberties)</a:t>
            </a:r>
          </a:p>
          <a:p>
            <a:pPr lvl="1"/>
            <a:r>
              <a:rPr lang="en-US" dirty="0"/>
              <a:t>The </a:t>
            </a:r>
            <a:r>
              <a:rPr lang="en-US" dirty="0" smtClean="0"/>
              <a:t>rights </a:t>
            </a:r>
            <a:r>
              <a:rPr lang="en-US" dirty="0"/>
              <a:t>to act without </a:t>
            </a:r>
            <a:r>
              <a:rPr lang="en-US" dirty="0" smtClean="0"/>
              <a:t>interference</a:t>
            </a:r>
            <a:endParaRPr lang="en-US" dirty="0"/>
          </a:p>
          <a:p>
            <a:r>
              <a:rPr lang="en-US" dirty="0" smtClean="0"/>
              <a:t>Positive rights (claim-rights)</a:t>
            </a:r>
          </a:p>
          <a:p>
            <a:pPr lvl="1"/>
            <a:r>
              <a:rPr lang="en-US" dirty="0" smtClean="0"/>
              <a:t>An obligation of some people to provide certain things for others, such as work, food, medical care, etc.</a:t>
            </a:r>
          </a:p>
          <a:p>
            <a:pPr>
              <a:spcBef>
                <a:spcPts val="1800"/>
              </a:spcBef>
            </a:pPr>
            <a:r>
              <a:rPr lang="en-US" dirty="0" smtClean="0"/>
              <a:t>Negative </a:t>
            </a:r>
            <a:r>
              <a:rPr lang="en-US" dirty="0"/>
              <a:t>rights and positive rights often </a:t>
            </a:r>
            <a:r>
              <a:rPr lang="en-US" dirty="0" smtClean="0"/>
              <a:t>conflict</a:t>
            </a:r>
          </a:p>
          <a:p>
            <a:pPr lvl="1"/>
            <a:r>
              <a:rPr lang="en-US" dirty="0" smtClean="0"/>
              <a:t>Some think protecting claim rights is essential, some think protecting liberties is essential</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3028628"/>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smtClean="0"/>
              <a:t>Negative rights vs. Positive rights</a:t>
            </a:r>
            <a:endParaRPr lang="en-US" dirty="0"/>
          </a:p>
        </p:txBody>
      </p:sp>
      <p:sp>
        <p:nvSpPr>
          <p:cNvPr id="53253" name="Rectangle 5"/>
          <p:cNvSpPr>
            <a:spLocks noGrp="1" noChangeArrowheads="1"/>
          </p:cNvSpPr>
          <p:nvPr>
            <p:ph idx="1"/>
          </p:nvPr>
        </p:nvSpPr>
        <p:spPr>
          <a:xfrm>
            <a:off x="457200" y="1219200"/>
            <a:ext cx="8382000" cy="4610100"/>
          </a:xfrm>
        </p:spPr>
        <p:txBody>
          <a:bodyPr/>
          <a:lstStyle/>
          <a:p>
            <a:r>
              <a:rPr lang="en-US" dirty="0" smtClean="0"/>
              <a:t>Negative rights (liberties)</a:t>
            </a:r>
          </a:p>
          <a:p>
            <a:pPr lvl="1"/>
            <a:r>
              <a:rPr lang="en-US" dirty="0" smtClean="0"/>
              <a:t>Right to life, liberty, and the </a:t>
            </a:r>
            <a:r>
              <a:rPr lang="en-US" dirty="0" smtClean="0"/>
              <a:t>pursuit </a:t>
            </a:r>
            <a:r>
              <a:rPr lang="en-US" dirty="0" smtClean="0"/>
              <a:t>of happiness</a:t>
            </a:r>
          </a:p>
          <a:p>
            <a:pPr lvl="1"/>
            <a:r>
              <a:rPr lang="en-US" dirty="0" smtClean="0"/>
              <a:t>Right to freedom of speech and religion </a:t>
            </a:r>
          </a:p>
          <a:p>
            <a:pPr lvl="1"/>
            <a:r>
              <a:rPr lang="en-US" dirty="0" smtClean="0"/>
              <a:t>Right to work, own property, access the Internet</a:t>
            </a:r>
          </a:p>
          <a:p>
            <a:r>
              <a:rPr lang="en-US" dirty="0" smtClean="0"/>
              <a:t>Positive rights (claim-rights)</a:t>
            </a:r>
          </a:p>
          <a:p>
            <a:pPr lvl="1"/>
            <a:r>
              <a:rPr lang="en-US" dirty="0" smtClean="0"/>
              <a:t>To life:</a:t>
            </a:r>
            <a:r>
              <a:rPr lang="en-US" dirty="0" smtClean="0"/>
              <a:t> someone is obligated </a:t>
            </a:r>
            <a:r>
              <a:rPr lang="en-US" dirty="0" smtClean="0"/>
              <a:t>to pay for food/medical care</a:t>
            </a:r>
          </a:p>
          <a:p>
            <a:pPr lvl="1"/>
            <a:r>
              <a:rPr lang="en-US" dirty="0" smtClean="0"/>
              <a:t>To freedom of speech</a:t>
            </a:r>
          </a:p>
          <a:p>
            <a:pPr lvl="1"/>
            <a:r>
              <a:rPr lang="en-US" dirty="0" smtClean="0"/>
              <a:t>To </a:t>
            </a:r>
            <a:r>
              <a:rPr lang="en-US" dirty="0"/>
              <a:t>a job:</a:t>
            </a:r>
            <a:r>
              <a:rPr lang="en-US" dirty="0" smtClean="0"/>
              <a:t> someone must </a:t>
            </a:r>
            <a:r>
              <a:rPr lang="en-US" dirty="0"/>
              <a:t>hire </a:t>
            </a:r>
            <a:r>
              <a:rPr lang="en-US" dirty="0" smtClean="0"/>
              <a:t>you</a:t>
            </a:r>
          </a:p>
          <a:p>
            <a:pPr lvl="1"/>
            <a:r>
              <a:rPr lang="en-US" dirty="0" smtClean="0"/>
              <a:t>To access Internet: subsidized access for poor people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smtClean="0"/>
              <a:t>Ethical Views (4)</a:t>
            </a:r>
            <a:endParaRPr lang="en-US" dirty="0"/>
          </a:p>
        </p:txBody>
      </p:sp>
      <p:sp>
        <p:nvSpPr>
          <p:cNvPr id="52229" name="Rectangle 5"/>
          <p:cNvSpPr>
            <a:spLocks noGrp="1" noChangeArrowheads="1"/>
          </p:cNvSpPr>
          <p:nvPr>
            <p:ph idx="1"/>
          </p:nvPr>
        </p:nvSpPr>
        <p:spPr>
          <a:xfrm>
            <a:off x="228600" y="990600"/>
            <a:ext cx="8686800" cy="5181600"/>
          </a:xfrm>
        </p:spPr>
        <p:txBody>
          <a:bodyPr/>
          <a:lstStyle/>
          <a:p>
            <a:pPr marL="0" indent="0">
              <a:buNone/>
            </a:pPr>
            <a:r>
              <a:rPr lang="en-US" dirty="0" smtClean="0"/>
              <a:t>Golden rules</a:t>
            </a:r>
          </a:p>
          <a:p>
            <a:pPr marL="342900" lvl="1" indent="-342900">
              <a:buFont typeface="Monotype Sorts" pitchFamily="2" charset="2"/>
              <a:buChar char="z"/>
            </a:pPr>
            <a:r>
              <a:rPr lang="en-US" dirty="0" smtClean="0"/>
              <a:t>Do unto others as you would have them do unto you</a:t>
            </a:r>
          </a:p>
          <a:p>
            <a:pPr marL="342900" lvl="1" indent="-342900">
              <a:buFont typeface="Monotype Sorts" pitchFamily="2" charset="2"/>
              <a:buChar char="z"/>
            </a:pPr>
            <a:r>
              <a:rPr lang="en-US" dirty="0" smtClean="0"/>
              <a:t>When making an ethical choice, consider from the perspective of the people the choice affects</a:t>
            </a:r>
          </a:p>
          <a:p>
            <a:pPr marL="342900" lvl="1" indent="-342900">
              <a:buFont typeface="Monotype Sorts" pitchFamily="2" charset="2"/>
              <a:buChar char="z"/>
            </a:pPr>
            <a:r>
              <a:rPr lang="en-US" dirty="0" smtClean="0"/>
              <a:t>We want</a:t>
            </a:r>
            <a:r>
              <a:rPr lang="en-US" dirty="0" smtClean="0"/>
              <a:t> people to </a:t>
            </a:r>
            <a:r>
              <a:rPr lang="en-US" dirty="0" smtClean="0"/>
              <a:t>recognize us as individuals and to respect our choices. Thus we should respect theirs</a:t>
            </a:r>
          </a:p>
          <a:p>
            <a:pPr marL="0" lvl="1" indent="0">
              <a:spcBef>
                <a:spcPts val="1200"/>
              </a:spcBef>
              <a:buNone/>
            </a:pPr>
            <a:r>
              <a:rPr lang="en-US" dirty="0" smtClean="0"/>
              <a:t>No simple answers</a:t>
            </a:r>
            <a:endParaRPr lang="en-US" dirty="0"/>
          </a:p>
          <a:p>
            <a:pPr marL="342900" lvl="1" indent="-342900">
              <a:buFont typeface="Monotype Sorts" pitchFamily="2" charset="2"/>
              <a:buChar char="z"/>
            </a:pPr>
            <a:r>
              <a:rPr lang="en-US" dirty="0"/>
              <a:t>Ethical theories do not provide clear, incontrovertibly correct positions on most </a:t>
            </a:r>
            <a:r>
              <a:rPr lang="en-US" dirty="0" smtClean="0"/>
              <a:t>issues </a:t>
            </a:r>
          </a:p>
          <a:p>
            <a:pPr marL="342900" lvl="1" indent="-342900">
              <a:buFont typeface="Monotype Sorts" pitchFamily="2" charset="2"/>
              <a:buChar char="z"/>
            </a:pPr>
            <a:r>
              <a:rPr lang="en-US" dirty="0" smtClean="0"/>
              <a:t>But they help to identify things to consider, help to clarify reasoning and values</a:t>
            </a:r>
            <a:endParaRPr lang="en-US" dirty="0"/>
          </a:p>
          <a:p>
            <a:pPr marL="342900" lvl="1" indent="-342900">
              <a:buFont typeface="Monotype Sorts" pitchFamily="2" charset="2"/>
              <a:buChar char="z"/>
            </a:pPr>
            <a:endParaRPr lang="en-US" dirty="0" smtClean="0"/>
          </a:p>
          <a:p>
            <a:pPr marL="342900" lvl="1" indent="-342900">
              <a:buFont typeface="Monotype Sorts" pitchFamily="2" charset="2"/>
              <a:buChar char="z"/>
            </a:pP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1642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46320073</TotalTime>
  <Pages>23</Pages>
  <Words>1920</Words>
  <Application>Microsoft Office PowerPoint</Application>
  <PresentationFormat>Letter Paper (8.5x11 in)</PresentationFormat>
  <Paragraphs>151</Paragraphs>
  <Slides>12</Slides>
  <Notes>12</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12</vt:i4>
      </vt:variant>
    </vt:vector>
  </HeadingPairs>
  <TitlesOfParts>
    <vt:vector size="15" baseType="lpstr">
      <vt:lpstr>Monotype Sorts</vt:lpstr>
      <vt:lpstr>Mead Bold</vt:lpstr>
      <vt:lpstr>Office Theme</vt:lpstr>
      <vt:lpstr>CSE/ISE 312</vt:lpstr>
      <vt:lpstr>Ethics Related Scenarios</vt:lpstr>
      <vt:lpstr>What is Ethics</vt:lpstr>
      <vt:lpstr>Ethical Views (1)</vt:lpstr>
      <vt:lpstr>Ethical Views (2)</vt:lpstr>
      <vt:lpstr>Ethical Views (3)</vt:lpstr>
      <vt:lpstr>Negative rights vs. Positive rights</vt:lpstr>
      <vt:lpstr>Negative rights vs. Positive rights</vt:lpstr>
      <vt:lpstr>Ethical Views (4)</vt:lpstr>
      <vt:lpstr>Important Distinctions (1)</vt:lpstr>
      <vt:lpstr>Important Distinctions (2)</vt:lpstr>
      <vt:lpstr>Important Distinctions (3)</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Tony Scarlatos</cp:lastModifiedBy>
  <cp:revision>302</cp:revision>
  <cp:lastPrinted>2012-09-06T02:17:45Z</cp:lastPrinted>
  <dcterms:created xsi:type="dcterms:W3CDTF">2013-02-05T14:43:44Z</dcterms:created>
  <dcterms:modified xsi:type="dcterms:W3CDTF">2013-02-05T14:56:28Z</dcterms:modified>
</cp:coreProperties>
</file>