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9"/>
  </p:notesMasterIdLst>
  <p:handoutMasterIdLst>
    <p:handoutMasterId r:id="rId10"/>
  </p:handoutMasterIdLst>
  <p:sldIdLst>
    <p:sldId id="298" r:id="rId2"/>
    <p:sldId id="373" r:id="rId3"/>
    <p:sldId id="376" r:id="rId4"/>
    <p:sldId id="375" r:id="rId5"/>
    <p:sldId id="377" r:id="rId6"/>
    <p:sldId id="369" r:id="rId7"/>
    <p:sldId id="370" r:id="rId8"/>
  </p:sldIdLst>
  <p:sldSz cx="9144000" cy="6858000" type="letter"/>
  <p:notesSz cx="9601200" cy="7315200"/>
  <p:embeddedFontLst>
    <p:embeddedFont>
      <p:font typeface="Monotype Sorts" charset="2"/>
      <p:regular r:id="rId11"/>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33CC"/>
    <a:srgbClr val="FAEB7E"/>
    <a:srgbClr val="A69306"/>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1664" autoAdjust="0"/>
    <p:restoredTop sz="68878" autoAdjust="0"/>
  </p:normalViewPr>
  <p:slideViewPr>
    <p:cSldViewPr>
      <p:cViewPr>
        <p:scale>
          <a:sx n="70" d="100"/>
          <a:sy n="70" d="100"/>
        </p:scale>
        <p:origin x="-3232" y="-7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105" d="100"/>
          <a:sy n="105" d="100"/>
        </p:scale>
        <p:origin x="-612" y="-78"/>
      </p:cViewPr>
      <p:guideLst>
        <p:guide orient="horz" pos="2303"/>
        <p:guide pos="302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font" Target="fonts/font1.fntdata"/><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00064" y="131796"/>
            <a:ext cx="1228901"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r>
              <a:rPr lang="en-US" sz="1500" dirty="0"/>
              <a:t>2 </a:t>
            </a:r>
            <a:r>
              <a:rPr lang="en-US" sz="1500" dirty="0" smtClean="0"/>
              <a:t>Introduction</a:t>
            </a:r>
            <a:endParaRPr lang="en-US" sz="1500" dirty="0"/>
          </a:p>
        </p:txBody>
      </p:sp>
      <p:sp>
        <p:nvSpPr>
          <p:cNvPr id="3075" name="Rectangle 3"/>
          <p:cNvSpPr>
            <a:spLocks noChangeArrowheads="1"/>
          </p:cNvSpPr>
          <p:nvPr/>
        </p:nvSpPr>
        <p:spPr bwMode="auto">
          <a:xfrm>
            <a:off x="500066" y="6867633"/>
            <a:ext cx="941323"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fld id="{3B8F1BCF-40EB-4982-B72E-3BDCB36C8D12}" type="datetime1">
              <a:rPr lang="en-US" sz="1500"/>
              <a:pPr algn="l" defTabSz="965099">
                <a:defRPr/>
              </a:pPr>
              <a:t>2/5/13</a:t>
            </a:fld>
            <a:endParaRPr lang="en-US" sz="1500" dirty="0"/>
          </a:p>
        </p:txBody>
      </p:sp>
      <p:sp>
        <p:nvSpPr>
          <p:cNvPr id="3076" name="Rectangle 4"/>
          <p:cNvSpPr>
            <a:spLocks noChangeArrowheads="1"/>
          </p:cNvSpPr>
          <p:nvPr/>
        </p:nvSpPr>
        <p:spPr bwMode="auto">
          <a:xfrm>
            <a:off x="8525457" y="6867635"/>
            <a:ext cx="631943" cy="325502"/>
          </a:xfrm>
          <a:prstGeom prst="rect">
            <a:avLst/>
          </a:prstGeom>
          <a:noFill/>
          <a:ln w="12700">
            <a:noFill/>
            <a:miter lim="800000"/>
            <a:headEnd/>
            <a:tailEnd/>
          </a:ln>
          <a:effectLst/>
        </p:spPr>
        <p:txBody>
          <a:bodyPr wrap="none" lIns="95428" tIns="46877" rIns="95428" bIns="46877" anchor="ctr">
            <a:spAutoFit/>
          </a:bodyPr>
          <a:lstStyle/>
          <a:p>
            <a:pPr algn="r" defTabSz="965099">
              <a:defRPr/>
            </a:pPr>
            <a:r>
              <a:rPr lang="en-US" sz="1500" dirty="0"/>
              <a:t>2-</a:t>
            </a:r>
            <a:fld id="{197F89C9-9A65-4823-B13E-6F4051E08BB8}" type="slidenum">
              <a:rPr lang="en-US" sz="1500"/>
              <a:pPr algn="r" defTabSz="965099">
                <a:defRPr/>
              </a:pPr>
              <a:t>‹#›</a:t>
            </a:fld>
            <a:endParaRPr lang="en-US" sz="1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8300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79330" y="3474964"/>
            <a:ext cx="7042546" cy="3291114"/>
          </a:xfrm>
          <a:prstGeom prst="rect">
            <a:avLst/>
          </a:prstGeom>
          <a:noFill/>
          <a:ln w="12700">
            <a:noFill/>
            <a:miter lim="800000"/>
            <a:headEnd/>
            <a:tailEnd/>
          </a:ln>
          <a:effectLst/>
        </p:spPr>
        <p:txBody>
          <a:bodyPr vert="horz" wrap="square" lIns="95428" tIns="46877" rIns="95428" bIns="46877"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2979738" y="554038"/>
            <a:ext cx="3641725" cy="2732087"/>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97933" y="35034"/>
            <a:ext cx="2013090"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r>
              <a:rPr lang="en-US" sz="1500" dirty="0" smtClean="0"/>
              <a:t>Session 2 - Background</a:t>
            </a:r>
            <a:endParaRPr lang="en-US" sz="1500" dirty="0"/>
          </a:p>
        </p:txBody>
      </p:sp>
      <p:sp>
        <p:nvSpPr>
          <p:cNvPr id="2053" name="Rectangle 5"/>
          <p:cNvSpPr>
            <a:spLocks noChangeArrowheads="1"/>
          </p:cNvSpPr>
          <p:nvPr/>
        </p:nvSpPr>
        <p:spPr bwMode="auto">
          <a:xfrm>
            <a:off x="97932" y="6961975"/>
            <a:ext cx="941323"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fld id="{14C37F38-5772-43BE-B22B-CBAD92265624}" type="datetime1">
              <a:rPr lang="en-US" sz="1500"/>
              <a:pPr algn="l" defTabSz="965099">
                <a:defRPr/>
              </a:pPr>
              <a:t>2/5/13</a:t>
            </a:fld>
            <a:endParaRPr lang="en-US" sz="1500" dirty="0"/>
          </a:p>
        </p:txBody>
      </p:sp>
      <p:sp>
        <p:nvSpPr>
          <p:cNvPr id="2054" name="Rectangle 6"/>
          <p:cNvSpPr>
            <a:spLocks noChangeArrowheads="1"/>
          </p:cNvSpPr>
          <p:nvPr/>
        </p:nvSpPr>
        <p:spPr bwMode="auto">
          <a:xfrm>
            <a:off x="9076519" y="6961976"/>
            <a:ext cx="426758" cy="325502"/>
          </a:xfrm>
          <a:prstGeom prst="rect">
            <a:avLst/>
          </a:prstGeom>
          <a:noFill/>
          <a:ln w="12700">
            <a:noFill/>
            <a:miter lim="800000"/>
            <a:headEnd/>
            <a:tailEnd/>
          </a:ln>
          <a:effectLst/>
        </p:spPr>
        <p:txBody>
          <a:bodyPr wrap="none" lIns="95428" tIns="46877" rIns="95428" bIns="46877" anchor="ctr">
            <a:spAutoFit/>
          </a:bodyPr>
          <a:lstStyle/>
          <a:p>
            <a:pPr algn="r" defTabSz="965099">
              <a:defRPr/>
            </a:pPr>
            <a:fld id="{6A1988AE-5600-4378-844F-4E35FEB162AE}" type="slidenum">
              <a:rPr lang="en-US" sz="1500"/>
              <a:pPr algn="r" defTabSz="965099">
                <a:defRPr/>
              </a:pPr>
              <a:t>‹#›</a:t>
            </a:fld>
            <a:endParaRPr lang="en-US" sz="1500" dirty="0"/>
          </a:p>
        </p:txBody>
      </p:sp>
      <p:sp>
        <p:nvSpPr>
          <p:cNvPr id="8" name="Rectangle 5"/>
          <p:cNvSpPr txBox="1">
            <a:spLocks noChangeArrowheads="1"/>
          </p:cNvSpPr>
          <p:nvPr/>
        </p:nvSpPr>
        <p:spPr>
          <a:xfrm>
            <a:off x="2300290" y="6908801"/>
            <a:ext cx="5800725" cy="217714"/>
          </a:xfrm>
          <a:prstGeom prst="rect">
            <a:avLst/>
          </a:prstGeom>
        </p:spPr>
        <p:txBody>
          <a:bodyPr lIns="91438" tIns="45719" rIns="91438" bIns="45719"/>
          <a:lstStyle>
            <a:lvl1pPr>
              <a:defRPr b="0">
                <a:solidFill>
                  <a:srgbClr val="5E574E"/>
                </a:solidFill>
              </a:defRPr>
            </a:lvl1p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5E574E"/>
                </a:solidFill>
                <a:effectLst/>
                <a:uLnTx/>
                <a:uFillTx/>
                <a:latin typeface="Mead Bold" pitchFamily="2" charset="0"/>
                <a:ea typeface="+mn-ea"/>
                <a:cs typeface="+mn-cs"/>
              </a:rPr>
              <a:t>© Robert Kelly, 2009-2010</a:t>
            </a:r>
            <a:endParaRPr kumimoji="0" lang="en-US" sz="1400" b="0" i="0" u="none" strike="noStrike" kern="1200" cap="none" spc="0" normalizeH="0" baseline="0" noProof="0" dirty="0">
              <a:ln>
                <a:noFill/>
              </a:ln>
              <a:solidFill>
                <a:srgbClr val="5E574E"/>
              </a:solidFill>
              <a:effectLst/>
              <a:uLnTx/>
              <a:uFillTx/>
              <a:latin typeface="Mead Bold" pitchFamily="2" charset="0"/>
              <a:ea typeface="+mn-ea"/>
              <a:cs typeface="+mn-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6084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2979738" y="554038"/>
            <a:ext cx="3641725" cy="2732087"/>
          </a:xfrm>
          <a:ln/>
        </p:spPr>
      </p:sp>
      <p:sp>
        <p:nvSpPr>
          <p:cNvPr id="307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Thus we study impact of computers to life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479256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9738" y="554038"/>
            <a:ext cx="3641725" cy="2732087"/>
          </a:xfrm>
        </p:spPr>
      </p:sp>
      <p:sp>
        <p:nvSpPr>
          <p:cNvPr id="3" name="Notes Placeholder 2"/>
          <p:cNvSpPr>
            <a:spLocks noGrp="1"/>
          </p:cNvSpPr>
          <p:nvPr>
            <p:ph type="body" idx="1"/>
          </p:nvPr>
        </p:nvSpPr>
        <p:spPr/>
        <p:txBody>
          <a:bodyPr>
            <a:normAutofit/>
          </a:bodyPr>
          <a:lstStyle/>
          <a:p>
            <a:r>
              <a:rPr lang="en-US" dirty="0" smtClean="0"/>
              <a:t>Students can cite examples of change they have witnessed, Discuss issues associated</a:t>
            </a:r>
            <a:r>
              <a:rPr lang="en-US" baseline="0" dirty="0" smtClean="0"/>
              <a:t> with each change. </a:t>
            </a:r>
            <a:r>
              <a:rPr lang="en-US" b="1" baseline="0" dirty="0" smtClean="0">
                <a:sym typeface="Wingdings" pitchFamily="2" charset="2"/>
              </a:rPr>
              <a:t> </a:t>
            </a:r>
            <a:r>
              <a:rPr lang="en-US" b="1" baseline="0" dirty="0" smtClean="0"/>
              <a:t>ICE1</a:t>
            </a:r>
            <a:endParaRPr lang="en-US" baseline="0" dirty="0" smtClean="0"/>
          </a:p>
          <a:p>
            <a:r>
              <a:rPr lang="en-US" baseline="0" dirty="0" smtClean="0"/>
              <a:t>Blogs – How many students read (or write) blogs; also solicit advantages and disadvantages of blogs. Cite political relevance.</a:t>
            </a:r>
          </a:p>
          <a:p>
            <a:pPr defTabSz="914377">
              <a:defRPr/>
            </a:pPr>
            <a:r>
              <a:rPr lang="en-US" baseline="0" dirty="0" smtClean="0"/>
              <a:t>Internet - Discuss use of postings to identify abortion doctors</a:t>
            </a:r>
            <a:endParaRPr lang="en-US" dirty="0" smtClean="0"/>
          </a:p>
          <a:p>
            <a:r>
              <a:rPr lang="en-US" baseline="0" dirty="0" smtClean="0"/>
              <a:t>Cell phones – issue to discuss are laws to prohibit use of cell phones when driving, operating heavy equipment, etc.</a:t>
            </a:r>
          </a:p>
          <a:p>
            <a:r>
              <a:rPr lang="en-US" baseline="0" dirty="0" smtClean="0"/>
              <a:t>Collaboration - Wikipedia is an example of the reduction in editorial control. Is this a good development? Can group control maintain accuracy?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9738" y="554038"/>
            <a:ext cx="3641725" cy="2732087"/>
          </a:xfrm>
        </p:spPr>
      </p:sp>
      <p:sp>
        <p:nvSpPr>
          <p:cNvPr id="3" name="Notes Placeholder 2"/>
          <p:cNvSpPr>
            <a:spLocks noGrp="1"/>
          </p:cNvSpPr>
          <p:nvPr>
            <p:ph type="body" idx="1"/>
          </p:nvPr>
        </p:nvSpPr>
        <p:spPr/>
        <p:txBody>
          <a:bodyPr>
            <a:normAutofit/>
          </a:bodyPr>
          <a:lstStyle/>
          <a:p>
            <a:r>
              <a:rPr lang="en-US" dirty="0" smtClean="0"/>
              <a:t>Students can cite examples of change they have witnessed</a:t>
            </a:r>
          </a:p>
          <a:p>
            <a:r>
              <a:rPr lang="en-US" dirty="0" smtClean="0"/>
              <a:t>Discuss issues associated</a:t>
            </a:r>
            <a:r>
              <a:rPr lang="en-US" baseline="0" dirty="0" smtClean="0"/>
              <a:t> with each change.</a:t>
            </a:r>
          </a:p>
          <a:p>
            <a:r>
              <a:rPr lang="en-US" baseline="0" dirty="0" smtClean="0"/>
              <a:t>Blogs – How many students read (or write) blogs; cite Dan Rather issue; also solicit advantages and disadvantages of blogs. Cite political relevance.</a:t>
            </a:r>
          </a:p>
          <a:p>
            <a:pPr defTabSz="914377">
              <a:defRPr/>
            </a:pPr>
            <a:r>
              <a:rPr lang="en-US" baseline="0" dirty="0" smtClean="0"/>
              <a:t>Internet - Discuss use of postings to identify abortion doctors</a:t>
            </a:r>
            <a:endParaRPr lang="en-US" dirty="0" smtClean="0"/>
          </a:p>
          <a:p>
            <a:r>
              <a:rPr lang="en-US" baseline="0" dirty="0" smtClean="0"/>
              <a:t>Cell phones – issue to discuss are laws to prohibit use of cell phones when driving, operating heavy equipment, etc.</a:t>
            </a:r>
          </a:p>
          <a:p>
            <a:r>
              <a:rPr lang="en-US" baseline="0" dirty="0" smtClean="0"/>
              <a:t>Collaboration - Wikipedia is an example of the reduction in editorial control. Is this a good development? Can group control maintain accuracy?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9738" y="554038"/>
            <a:ext cx="3641725" cy="2732087"/>
          </a:xfrm>
        </p:spPr>
      </p:sp>
      <p:sp>
        <p:nvSpPr>
          <p:cNvPr id="3" name="Notes Placeholder 2"/>
          <p:cNvSpPr>
            <a:spLocks noGrp="1"/>
          </p:cNvSpPr>
          <p:nvPr>
            <p:ph type="body" idx="1"/>
          </p:nvPr>
        </p:nvSpPr>
        <p:spPr/>
        <p:txBody>
          <a:bodyPr>
            <a:normAutofit/>
          </a:bodyPr>
          <a:lstStyle/>
          <a:p>
            <a:r>
              <a:rPr lang="en-US" dirty="0" smtClean="0"/>
              <a:t>Technology creates unemployment. Ask the class to identify other technology advances that have led to unemployment.</a:t>
            </a:r>
          </a:p>
          <a:p>
            <a:r>
              <a:rPr lang="en-US" dirty="0" smtClean="0"/>
              <a:t>Alienation – loss of face-to-face interactions. How does that relate to distance</a:t>
            </a:r>
            <a:r>
              <a:rPr lang="en-US" baseline="0" dirty="0" smtClean="0"/>
              <a:t> learning.</a:t>
            </a:r>
          </a:p>
          <a:p>
            <a:r>
              <a:rPr lang="en-US" baseline="0" dirty="0" smtClean="0"/>
              <a:t>Crime – Computer crime can be massive (e.g., identity theft)</a:t>
            </a:r>
          </a:p>
          <a:p>
            <a:r>
              <a:rPr lang="en-US" baseline="0" dirty="0" smtClean="0"/>
              <a:t>Privacy – is it OK to lose some privacy to gain other advantages</a:t>
            </a:r>
            <a:endParaRPr lang="en-US" dirty="0" smtClean="0"/>
          </a:p>
          <a:p>
            <a:r>
              <a:rPr lang="en-US" dirty="0" smtClean="0"/>
              <a:t>Automation creates new</a:t>
            </a:r>
            <a:r>
              <a:rPr lang="en-US" baseline="0" dirty="0" smtClean="0"/>
              <a:t> kinds of errors and crimes, frequently with far greater consequences. Cite radiation therapy example from NY Times.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9738" y="554038"/>
            <a:ext cx="3641725" cy="2732087"/>
          </a:xfrm>
        </p:spPr>
      </p:sp>
      <p:sp>
        <p:nvSpPr>
          <p:cNvPr id="3" name="Notes Placeholder 2"/>
          <p:cNvSpPr>
            <a:spLocks noGrp="1"/>
          </p:cNvSpPr>
          <p:nvPr>
            <p:ph type="body" idx="1"/>
          </p:nvPr>
        </p:nvSpPr>
        <p:spPr/>
        <p:txBody>
          <a:bodyPr>
            <a:normAutofit/>
          </a:bodyPr>
          <a:lstStyle/>
          <a:p>
            <a:r>
              <a:rPr lang="en-US" dirty="0" smtClean="0"/>
              <a:t>- The root</a:t>
            </a:r>
            <a:r>
              <a:rPr lang="en-US" baseline="0" dirty="0" smtClean="0"/>
              <a:t> of some problems may not be computer related, but rather familiar issues in human nature, ethics, politics, or other factors.</a:t>
            </a:r>
          </a:p>
          <a:p>
            <a:r>
              <a:rPr lang="en-US" baseline="0" dirty="0" smtClean="0"/>
              <a:t>- Frequently laws need to be updated to include new technology (e.g., Japanese example of legal ways to communicate with potential voters) Changes in tech require changes in law, social institutions, business policies, personal skills, attitudes, and behavior</a:t>
            </a:r>
          </a:p>
          <a:p>
            <a:r>
              <a:rPr lang="en-US" baseline="0" dirty="0" smtClean="0"/>
              <a:t>- Varied sources – legal, industry cooperation, compensating technology</a:t>
            </a:r>
          </a:p>
          <a:p>
            <a:r>
              <a:rPr lang="en-US" baseline="0" dirty="0" smtClean="0"/>
              <a:t>- Global reach – example of Internet gambling</a:t>
            </a:r>
          </a:p>
          <a:p>
            <a:pPr marL="0" indent="0">
              <a:buFontTx/>
              <a:buNone/>
            </a:pPr>
            <a:r>
              <a:rPr lang="en-US" baseline="0" dirty="0" smtClean="0"/>
              <a:t>- Differences between personal choices and laws – e.g. requiring people to have health and car insurance</a:t>
            </a:r>
          </a:p>
          <a:p>
            <a:pPr marL="0" indent="0">
              <a:buFontTx/>
              <a:buNone/>
            </a:pPr>
            <a:r>
              <a:rPr lang="en-US" baseline="0" dirty="0" smtClean="0"/>
              <a:t>Personal choice – based on individual’s values and situation</a:t>
            </a:r>
          </a:p>
          <a:p>
            <a:pPr marL="0" indent="0">
              <a:buFontTx/>
              <a:buNone/>
            </a:pPr>
            <a:r>
              <a:rPr lang="en-US" baseline="0" dirty="0" smtClean="0"/>
              <a:t>Business policy – based on consumer preference, competitor strategies, responsibility to stockholders, business ethics and laws</a:t>
            </a:r>
          </a:p>
          <a:p>
            <a:pPr marL="0" indent="0">
              <a:buFontTx/>
              <a:buNone/>
            </a:pPr>
            <a:r>
              <a:rPr lang="en-US" baseline="0" dirty="0" smtClean="0"/>
              <a:t>Laws – impose decisions by force (on </a:t>
            </a:r>
            <a:r>
              <a:rPr lang="en-US" baseline="0" dirty="0" err="1" smtClean="0"/>
              <a:t>ppl</a:t>
            </a:r>
            <a:r>
              <a:rPr lang="en-US" baseline="0" dirty="0" smtClean="0"/>
              <a:t> who did not make them). Merits of a proposal are not good arguments for laws. Good ones must show why the decision should be enforced against </a:t>
            </a:r>
            <a:r>
              <a:rPr lang="en-US" baseline="0" dirty="0" err="1" smtClean="0"/>
              <a:t>sb</a:t>
            </a:r>
            <a:r>
              <a:rPr lang="en-US" baseline="0" dirty="0" smtClean="0"/>
              <a:t> who does not agree that it is a good idea. </a:t>
            </a:r>
            <a:r>
              <a:rPr lang="en-US" b="1" baseline="0" dirty="0" smtClean="0"/>
              <a:t>It’s better to base laws on the notion of rights</a:t>
            </a:r>
            <a:r>
              <a:rPr lang="en-US" baseline="0" dirty="0" smtClean="0"/>
              <a:t>, rather than personal views of their benefits or how we want </a:t>
            </a:r>
            <a:r>
              <a:rPr lang="en-US" baseline="0" dirty="0" err="1" smtClean="0"/>
              <a:t>ppl</a:t>
            </a:r>
            <a:r>
              <a:rPr lang="en-US" baseline="0" dirty="0" smtClean="0"/>
              <a:t> to behave.</a:t>
            </a:r>
          </a:p>
          <a:p>
            <a:pPr marL="0" indent="0">
              <a:buFontTx/>
              <a:buNone/>
            </a:pPr>
            <a:r>
              <a:rPr lang="en-US" baseline="0" dirty="0" smtClean="0"/>
              <a:t>- Perfection is a direction but not an option – when evaluating new technologies and applications, we should not compare to some ideal perfect service or zero side effects or zero risk. They are impossible to achieve. We should compare to alternatives and weight the problems against benefits. The ideal shows the direction </a:t>
            </a:r>
            <a:r>
              <a:rPr lang="en-US" baseline="0" smtClean="0"/>
              <a:t>but is not an option.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1" y="685800"/>
            <a:ext cx="7546975" cy="1143000"/>
          </a:xfrm>
        </p:spPr>
        <p:txBody>
          <a:bodyPr/>
          <a:lstStyle/>
          <a:p>
            <a:r>
              <a:rPr lang="en-US" sz="6000" dirty="0" smtClean="0"/>
              <a:t>Chapter 1</a:t>
            </a:r>
            <a:endParaRPr lang="en-US" dirty="0" smtClean="0"/>
          </a:p>
        </p:txBody>
      </p:sp>
      <p:sp>
        <p:nvSpPr>
          <p:cNvPr id="3076" name="Rectangle 3"/>
          <p:cNvSpPr>
            <a:spLocks noGrp="1" noChangeArrowheads="1"/>
          </p:cNvSpPr>
          <p:nvPr>
            <p:ph type="subTitle" idx="1"/>
          </p:nvPr>
        </p:nvSpPr>
        <p:spPr>
          <a:xfrm>
            <a:off x="762000" y="2743200"/>
            <a:ext cx="7696200" cy="2438400"/>
          </a:xfrm>
        </p:spPr>
        <p:txBody>
          <a:bodyPr/>
          <a:lstStyle/>
          <a:p>
            <a:pPr algn="ctr"/>
            <a:r>
              <a:rPr lang="en-US" sz="4800" dirty="0" smtClean="0"/>
              <a:t>Unwrapping the Gift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Ubiquity of computers and rapid pace of change</a:t>
            </a:r>
          </a:p>
          <a:p>
            <a:r>
              <a:rPr lang="en-US" dirty="0" smtClean="0"/>
              <a:t>New developments and dramatic impacts</a:t>
            </a:r>
          </a:p>
          <a:p>
            <a:r>
              <a:rPr lang="en-US" dirty="0" smtClean="0"/>
              <a:t>Themes </a:t>
            </a:r>
          </a:p>
          <a:p>
            <a:r>
              <a:rPr lang="en-US" dirty="0" smtClean="0"/>
              <a:t>Ethics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Pace of Change</a:t>
            </a:r>
            <a:endParaRPr lang="en-US" dirty="0"/>
          </a:p>
        </p:txBody>
      </p:sp>
      <p:sp>
        <p:nvSpPr>
          <p:cNvPr id="3" name="Content Placeholder 2"/>
          <p:cNvSpPr>
            <a:spLocks noGrp="1"/>
          </p:cNvSpPr>
          <p:nvPr>
            <p:ph idx="1"/>
          </p:nvPr>
        </p:nvSpPr>
        <p:spPr>
          <a:xfrm>
            <a:off x="457200" y="1295400"/>
            <a:ext cx="8382000" cy="4610100"/>
          </a:xfrm>
        </p:spPr>
        <p:txBody>
          <a:bodyPr/>
          <a:lstStyle/>
          <a:p>
            <a:r>
              <a:rPr lang="en-US" dirty="0" smtClean="0"/>
              <a:t>Early inventions all led to profound changes to life</a:t>
            </a:r>
          </a:p>
          <a:p>
            <a:pPr lvl="1"/>
            <a:r>
              <a:rPr lang="en-US" dirty="0" smtClean="0"/>
              <a:t>Phones, cars, planes, radio, appliances</a:t>
            </a:r>
          </a:p>
          <a:p>
            <a:r>
              <a:rPr lang="en-US" dirty="0" smtClean="0"/>
              <a:t>Computers </a:t>
            </a:r>
          </a:p>
          <a:p>
            <a:pPr lvl="1"/>
            <a:r>
              <a:rPr lang="en-US" dirty="0" smtClean="0"/>
              <a:t>1947 first electronic computer, 1956 first hard drive</a:t>
            </a:r>
          </a:p>
          <a:p>
            <a:pPr lvl="1"/>
            <a:r>
              <a:rPr lang="en-US" dirty="0" smtClean="0"/>
              <a:t>1991 </a:t>
            </a:r>
            <a:r>
              <a:rPr lang="en-US" dirty="0"/>
              <a:t>1Mhz </a:t>
            </a:r>
            <a:r>
              <a:rPr lang="en-US" dirty="0" smtClean="0"/>
              <a:t>CPU in space shuttle, 2001 10MHz in cars, now several GHz</a:t>
            </a:r>
          </a:p>
          <a:p>
            <a:pPr>
              <a:buClr>
                <a:schemeClr val="tx1"/>
              </a:buClr>
            </a:pPr>
            <a:r>
              <a:rPr lang="en-US" dirty="0" smtClean="0"/>
              <a:t>The </a:t>
            </a:r>
            <a:r>
              <a:rPr lang="en-US" dirty="0"/>
              <a:t>way you use computer systems and tools personally or professionally will change almost unrecognizably over the course of your career</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270434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 and Controversies</a:t>
            </a:r>
            <a:endParaRPr lang="en-US" dirty="0"/>
          </a:p>
        </p:txBody>
      </p:sp>
      <p:sp>
        <p:nvSpPr>
          <p:cNvPr id="3" name="Content Placeholder 2"/>
          <p:cNvSpPr>
            <a:spLocks noGrp="1"/>
          </p:cNvSpPr>
          <p:nvPr>
            <p:ph idx="1"/>
          </p:nvPr>
        </p:nvSpPr>
        <p:spPr>
          <a:xfrm>
            <a:off x="457200" y="1371600"/>
            <a:ext cx="8458200" cy="4533900"/>
          </a:xfrm>
        </p:spPr>
        <p:txBody>
          <a:bodyPr/>
          <a:lstStyle/>
          <a:p>
            <a:r>
              <a:rPr lang="en-US" sz="2800" dirty="0" smtClean="0"/>
              <a:t>PC &amp; portable disks</a:t>
            </a:r>
            <a:r>
              <a:rPr lang="en-US" sz="2800" dirty="0" smtClean="0"/>
              <a:t> (</a:t>
            </a:r>
            <a:r>
              <a:rPr lang="en-US" sz="2800" dirty="0" smtClean="0"/>
              <a:t>viruses)</a:t>
            </a:r>
          </a:p>
          <a:p>
            <a:r>
              <a:rPr lang="en-US" sz="2800" dirty="0" smtClean="0"/>
              <a:t>Emails</a:t>
            </a:r>
            <a:r>
              <a:rPr lang="en-US" sz="2800" dirty="0" smtClean="0"/>
              <a:t> (</a:t>
            </a:r>
            <a:r>
              <a:rPr lang="en-US" sz="2800" dirty="0" err="1" smtClean="0"/>
              <a:t>spams</a:t>
            </a:r>
            <a:r>
              <a:rPr lang="en-US" sz="2800" dirty="0" smtClean="0"/>
              <a:t>)</a:t>
            </a:r>
          </a:p>
          <a:p>
            <a:r>
              <a:rPr lang="en-US" sz="2800" dirty="0" smtClean="0"/>
              <a:t>Inexpensive storage</a:t>
            </a:r>
            <a:r>
              <a:rPr lang="en-US" sz="2800" dirty="0" smtClean="0"/>
              <a:t> (</a:t>
            </a:r>
            <a:r>
              <a:rPr lang="en-US" sz="2800" dirty="0" smtClean="0"/>
              <a:t>personal/financial data collected)</a:t>
            </a:r>
          </a:p>
          <a:p>
            <a:r>
              <a:rPr lang="en-US" sz="2800" dirty="0" smtClean="0"/>
              <a:t>Web search engine</a:t>
            </a:r>
            <a:r>
              <a:rPr lang="en-US" sz="2800" dirty="0" smtClean="0"/>
              <a:t> (</a:t>
            </a:r>
            <a:r>
              <a:rPr lang="en-US" sz="2800" dirty="0" smtClean="0"/>
              <a:t>pornography access by children</a:t>
            </a:r>
            <a:r>
              <a:rPr lang="en-US" sz="2800" dirty="0" smtClean="0"/>
              <a:t>, </a:t>
            </a:r>
            <a:r>
              <a:rPr lang="en-US" sz="2800" dirty="0" smtClean="0"/>
              <a:t>challenge to </a:t>
            </a:r>
            <a:r>
              <a:rPr lang="en-US" sz="2800" dirty="0" smtClean="0"/>
              <a:t>copyright)</a:t>
            </a:r>
            <a:endParaRPr lang="en-US" sz="1600" dirty="0" smtClean="0"/>
          </a:p>
          <a:p>
            <a:r>
              <a:rPr lang="en-US" sz="2800" dirty="0" smtClean="0"/>
              <a:t>E-commerce</a:t>
            </a:r>
            <a:r>
              <a:rPr lang="en-US" sz="2800" dirty="0" smtClean="0"/>
              <a:t> (</a:t>
            </a:r>
            <a:r>
              <a:rPr lang="en-US" sz="2800" dirty="0" smtClean="0"/>
              <a:t>identity theft, scams)</a:t>
            </a:r>
          </a:p>
          <a:p>
            <a:r>
              <a:rPr lang="en-US" sz="2800" dirty="0" smtClean="0"/>
              <a:t>Cell phone</a:t>
            </a:r>
            <a:r>
              <a:rPr lang="en-US" sz="2800" dirty="0" smtClean="0"/>
              <a:t> (</a:t>
            </a:r>
            <a:r>
              <a:rPr lang="en-US" sz="2800" dirty="0" smtClean="0"/>
              <a:t>car accidents)</a:t>
            </a:r>
          </a:p>
          <a:p>
            <a:r>
              <a:rPr lang="en-US" sz="2800" dirty="0" smtClean="0"/>
              <a:t>Social networks, sharing photos, videos, texting, </a:t>
            </a:r>
            <a:r>
              <a:rPr lang="en-US" sz="2800" dirty="0" smtClean="0"/>
              <a:t>tweets (bullying)</a:t>
            </a:r>
          </a:p>
          <a:p>
            <a:r>
              <a:rPr lang="en-US" sz="2800" dirty="0" err="1" smtClean="0"/>
              <a:t>i</a:t>
            </a:r>
            <a:r>
              <a:rPr lang="en-US" sz="2800" dirty="0" err="1"/>
              <a:t>P</a:t>
            </a:r>
            <a:r>
              <a:rPr lang="en-US" sz="2800" dirty="0" err="1" smtClean="0"/>
              <a:t>ads</a:t>
            </a:r>
            <a:r>
              <a:rPr lang="en-US" sz="2800" dirty="0" smtClean="0"/>
              <a:t>, </a:t>
            </a:r>
            <a:r>
              <a:rPr lang="en-US" sz="2800" dirty="0" smtClean="0"/>
              <a:t>apps (location tracking)</a:t>
            </a:r>
          </a:p>
          <a:p>
            <a:pPr marL="0" indent="0">
              <a:buNone/>
            </a:pPr>
            <a:endParaRPr lang="en-US" sz="2800" dirty="0" smtClean="0"/>
          </a:p>
          <a:p>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Unexpected Development</a:t>
            </a:r>
            <a:endParaRPr lang="en-US" dirty="0"/>
          </a:p>
        </p:txBody>
      </p:sp>
      <p:sp>
        <p:nvSpPr>
          <p:cNvPr id="3" name="Content Placeholder 2"/>
          <p:cNvSpPr>
            <a:spLocks noGrp="1"/>
          </p:cNvSpPr>
          <p:nvPr>
            <p:ph idx="1"/>
          </p:nvPr>
        </p:nvSpPr>
        <p:spPr>
          <a:xfrm>
            <a:off x="457200" y="1295400"/>
            <a:ext cx="8382000" cy="4610100"/>
          </a:xfrm>
        </p:spPr>
        <p:txBody>
          <a:bodyPr/>
          <a:lstStyle/>
          <a:p>
            <a:pPr marL="0" indent="0">
              <a:buNone/>
            </a:pPr>
            <a:r>
              <a:rPr lang="en-US" sz="3600" b="1" dirty="0" smtClean="0"/>
              <a:t>Connectivity applications</a:t>
            </a:r>
          </a:p>
          <a:p>
            <a:r>
              <a:rPr lang="en-US" dirty="0" smtClean="0"/>
              <a:t>Cellphones, smart phones, location-based </a:t>
            </a:r>
            <a:r>
              <a:rPr lang="en-US" dirty="0"/>
              <a:t>services </a:t>
            </a:r>
            <a:endParaRPr lang="en-US" dirty="0" smtClean="0"/>
          </a:p>
          <a:p>
            <a:r>
              <a:rPr lang="en-US" dirty="0" smtClean="0"/>
              <a:t>Kill switches</a:t>
            </a:r>
          </a:p>
          <a:p>
            <a:r>
              <a:rPr lang="en-US" dirty="0"/>
              <a:t>Social networking</a:t>
            </a:r>
          </a:p>
          <a:p>
            <a:r>
              <a:rPr lang="en-US" dirty="0"/>
              <a:t>Email, the Web</a:t>
            </a:r>
            <a:r>
              <a:rPr lang="en-US" dirty="0" smtClean="0"/>
              <a:t>, blogs, video sharing</a:t>
            </a:r>
          </a:p>
          <a:p>
            <a:r>
              <a:rPr lang="en-US" dirty="0" smtClean="0"/>
              <a:t>Online education</a:t>
            </a:r>
          </a:p>
          <a:p>
            <a:r>
              <a:rPr lang="en-US" dirty="0" smtClean="0"/>
              <a:t>Farmers, remote villagers</a:t>
            </a:r>
          </a:p>
          <a:p>
            <a:r>
              <a:rPr lang="en-US" dirty="0" smtClean="0"/>
              <a:t>Collaborative efforts (wikis, open source SW)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200942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a:t>
            </a:r>
            <a:endParaRPr lang="en-US" dirty="0"/>
          </a:p>
        </p:txBody>
      </p:sp>
      <p:sp>
        <p:nvSpPr>
          <p:cNvPr id="3" name="Content Placeholder 2"/>
          <p:cNvSpPr>
            <a:spLocks noGrp="1"/>
          </p:cNvSpPr>
          <p:nvPr>
            <p:ph idx="1"/>
          </p:nvPr>
        </p:nvSpPr>
        <p:spPr/>
        <p:txBody>
          <a:bodyPr/>
          <a:lstStyle/>
          <a:p>
            <a:r>
              <a:rPr lang="en-US" dirty="0"/>
              <a:t>E-commerce and free stuff</a:t>
            </a:r>
          </a:p>
          <a:p>
            <a:r>
              <a:rPr lang="en-US" dirty="0"/>
              <a:t>Artificial intelligence, robotics, </a:t>
            </a:r>
            <a:r>
              <a:rPr lang="en-US" dirty="0" smtClean="0"/>
              <a:t>sensors</a:t>
            </a:r>
          </a:p>
          <a:p>
            <a:r>
              <a:rPr lang="en-US" dirty="0"/>
              <a:t>Tools for disabled people</a:t>
            </a:r>
          </a:p>
          <a:p>
            <a:pPr>
              <a:buNone/>
            </a:pPr>
            <a:endParaRPr lang="en-US" dirty="0" smtClean="0"/>
          </a:p>
          <a:p>
            <a:pPr>
              <a:buNone/>
            </a:pPr>
            <a:r>
              <a:rPr lang="en-US" dirty="0" smtClean="0"/>
              <a:t>Issues raised: </a:t>
            </a:r>
          </a:p>
          <a:p>
            <a:pPr lvl="1"/>
            <a:r>
              <a:rPr lang="en-US" dirty="0" smtClean="0"/>
              <a:t>Loss of privacy, freedom of speech, intellectual property, evaluating and controlling technology, professional ethics, and more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457200" y="1143000"/>
            <a:ext cx="8178800" cy="4762500"/>
          </a:xfrm>
        </p:spPr>
        <p:txBody>
          <a:bodyPr/>
          <a:lstStyle/>
          <a:p>
            <a:pPr>
              <a:buNone/>
            </a:pPr>
            <a:r>
              <a:rPr lang="en-US" sz="3600" dirty="0" smtClean="0"/>
              <a:t>Our approaches to analysis of issues:</a:t>
            </a:r>
          </a:p>
          <a:p>
            <a:r>
              <a:rPr lang="en-US" dirty="0" smtClean="0"/>
              <a:t>Old problems in a new context</a:t>
            </a:r>
          </a:p>
          <a:p>
            <a:r>
              <a:rPr lang="en-US" dirty="0" smtClean="0"/>
              <a:t>Adapting to new technology</a:t>
            </a:r>
          </a:p>
          <a:p>
            <a:r>
              <a:rPr lang="en-US" dirty="0" smtClean="0"/>
              <a:t>Varied sources of solutions to problems</a:t>
            </a:r>
          </a:p>
          <a:p>
            <a:r>
              <a:rPr lang="en-US" dirty="0" smtClean="0"/>
              <a:t>Global reach of the net</a:t>
            </a:r>
          </a:p>
          <a:p>
            <a:r>
              <a:rPr lang="en-US" dirty="0" smtClean="0"/>
              <a:t>Trade-offs and controversy</a:t>
            </a:r>
          </a:p>
          <a:p>
            <a:r>
              <a:rPr lang="en-US" dirty="0" smtClean="0"/>
              <a:t>Perfection is a direction, not an option</a:t>
            </a:r>
          </a:p>
          <a:p>
            <a:r>
              <a:rPr lang="en-US" dirty="0" smtClean="0"/>
              <a:t>Differences between personal choices, business policies, and law</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46318654</TotalTime>
  <Pages>23</Pages>
  <Words>875</Words>
  <Application>Microsoft Office PowerPoint</Application>
  <PresentationFormat>Letter Paper (8.5x11 in)</PresentationFormat>
  <Paragraphs>74</Paragraphs>
  <Slides>7</Slides>
  <Notes>6</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7</vt:i4>
      </vt:variant>
    </vt:vector>
  </HeadingPairs>
  <TitlesOfParts>
    <vt:vector size="10" baseType="lpstr">
      <vt:lpstr>Monotype Sorts</vt:lpstr>
      <vt:lpstr>Mead Bold</vt:lpstr>
      <vt:lpstr>Office Theme</vt:lpstr>
      <vt:lpstr>Chapter 1</vt:lpstr>
      <vt:lpstr>Agenda</vt:lpstr>
      <vt:lpstr>Rapid Pace of Change</vt:lpstr>
      <vt:lpstr>Social Impact and Controversies</vt:lpstr>
      <vt:lpstr>Unexpected Development</vt:lpstr>
      <vt:lpstr>Issues Raised</vt:lpstr>
      <vt:lpstr>Themes</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Tony Scarlatos</cp:lastModifiedBy>
  <cp:revision>254</cp:revision>
  <cp:lastPrinted>2012-08-28T17:41:20Z</cp:lastPrinted>
  <dcterms:created xsi:type="dcterms:W3CDTF">2013-02-05T14:26:16Z</dcterms:created>
  <dcterms:modified xsi:type="dcterms:W3CDTF">2013-02-05T14:37:31Z</dcterms:modified>
</cp:coreProperties>
</file>