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Override PartName="/ppt/notesSlides/notesSlide12.xml" ContentType="application/vnd.openxmlformats-officedocument.presentationml.notesSlide+xml"/>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fntdata" ContentType="application/x-fontdata"/>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p:sldMasterIdLst>
    <p:sldMasterId r:id="rId1"/>
  </p:sldMasterIdLst>
  <p:notesMasterIdLst>
    <p:notesMasterId r:id="rId18"/>
  </p:notesMasterIdLst>
  <p:handoutMasterIdLst>
    <p:handoutMasterId r:id="rId19"/>
  </p:handoutMasterIdLst>
  <p:sldIdLst>
    <p:sldId id="298" r:id="rId2"/>
    <p:sldId id="303" r:id="rId3"/>
    <p:sldId id="304" r:id="rId4"/>
    <p:sldId id="305" r:id="rId5"/>
    <p:sldId id="306" r:id="rId6"/>
    <p:sldId id="321" r:id="rId7"/>
    <p:sldId id="308" r:id="rId8"/>
    <p:sldId id="310" r:id="rId9"/>
    <p:sldId id="311" r:id="rId10"/>
    <p:sldId id="312" r:id="rId11"/>
    <p:sldId id="323" r:id="rId12"/>
    <p:sldId id="322" r:id="rId13"/>
    <p:sldId id="316" r:id="rId14"/>
    <p:sldId id="317" r:id="rId15"/>
    <p:sldId id="318" r:id="rId16"/>
    <p:sldId id="319" r:id="rId17"/>
  </p:sldIdLst>
  <p:sldSz cx="9144000" cy="6858000" type="letter"/>
  <p:notesSz cx="6985000" cy="9283700"/>
  <p:embeddedFontLst>
    <p:embeddedFont>
      <p:font typeface="Monotype Sorts" charset="2"/>
      <p:regular r:id="rId20"/>
    </p:embeddedFont>
    <p:embeddedFont>
      <p:font typeface="ＭＳ Ｐゴシック"/>
      <p:regular r:id="rId21"/>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800" kern="1200">
        <a:solidFill>
          <a:schemeClr val="tx1"/>
        </a:solidFill>
        <a:latin typeface="Mead Bold" pitchFamily="2" charset="0"/>
        <a:ea typeface="+mn-ea"/>
        <a:cs typeface="+mn-cs"/>
      </a:defRPr>
    </a:lvl1pPr>
    <a:lvl2pPr marL="457200" algn="ctr" rtl="0" eaLnBrk="0" fontAlgn="base" hangingPunct="0">
      <a:spcBef>
        <a:spcPct val="0"/>
      </a:spcBef>
      <a:spcAft>
        <a:spcPct val="0"/>
      </a:spcAft>
      <a:defRPr sz="2800" kern="1200">
        <a:solidFill>
          <a:schemeClr val="tx1"/>
        </a:solidFill>
        <a:latin typeface="Mead Bold" pitchFamily="2" charset="0"/>
        <a:ea typeface="+mn-ea"/>
        <a:cs typeface="+mn-cs"/>
      </a:defRPr>
    </a:lvl2pPr>
    <a:lvl3pPr marL="914400" algn="ctr" rtl="0" eaLnBrk="0" fontAlgn="base" hangingPunct="0">
      <a:spcBef>
        <a:spcPct val="0"/>
      </a:spcBef>
      <a:spcAft>
        <a:spcPct val="0"/>
      </a:spcAft>
      <a:defRPr sz="2800" kern="1200">
        <a:solidFill>
          <a:schemeClr val="tx1"/>
        </a:solidFill>
        <a:latin typeface="Mead Bold" pitchFamily="2" charset="0"/>
        <a:ea typeface="+mn-ea"/>
        <a:cs typeface="+mn-cs"/>
      </a:defRPr>
    </a:lvl3pPr>
    <a:lvl4pPr marL="1371600" algn="ctr" rtl="0" eaLnBrk="0" fontAlgn="base" hangingPunct="0">
      <a:spcBef>
        <a:spcPct val="0"/>
      </a:spcBef>
      <a:spcAft>
        <a:spcPct val="0"/>
      </a:spcAft>
      <a:defRPr sz="2800" kern="1200">
        <a:solidFill>
          <a:schemeClr val="tx1"/>
        </a:solidFill>
        <a:latin typeface="Mead Bold" pitchFamily="2" charset="0"/>
        <a:ea typeface="+mn-ea"/>
        <a:cs typeface="+mn-cs"/>
      </a:defRPr>
    </a:lvl4pPr>
    <a:lvl5pPr marL="1828800" algn="ctr" rtl="0" eaLnBrk="0" fontAlgn="base" hangingPunct="0">
      <a:spcBef>
        <a:spcPct val="0"/>
      </a:spcBef>
      <a:spcAft>
        <a:spcPct val="0"/>
      </a:spcAft>
      <a:defRPr sz="2800" kern="1200">
        <a:solidFill>
          <a:schemeClr val="tx1"/>
        </a:solidFill>
        <a:latin typeface="Mead Bold" pitchFamily="2" charset="0"/>
        <a:ea typeface="+mn-ea"/>
        <a:cs typeface="+mn-cs"/>
      </a:defRPr>
    </a:lvl5pPr>
    <a:lvl6pPr marL="2286000" algn="l" defTabSz="914400" rtl="0" eaLnBrk="1" latinLnBrk="0" hangingPunct="1">
      <a:defRPr sz="2800" kern="1200">
        <a:solidFill>
          <a:schemeClr val="tx1"/>
        </a:solidFill>
        <a:latin typeface="Mead Bold" pitchFamily="2" charset="0"/>
        <a:ea typeface="+mn-ea"/>
        <a:cs typeface="+mn-cs"/>
      </a:defRPr>
    </a:lvl6pPr>
    <a:lvl7pPr marL="2743200" algn="l" defTabSz="914400" rtl="0" eaLnBrk="1" latinLnBrk="0" hangingPunct="1">
      <a:defRPr sz="2800" kern="1200">
        <a:solidFill>
          <a:schemeClr val="tx1"/>
        </a:solidFill>
        <a:latin typeface="Mead Bold" pitchFamily="2" charset="0"/>
        <a:ea typeface="+mn-ea"/>
        <a:cs typeface="+mn-cs"/>
      </a:defRPr>
    </a:lvl7pPr>
    <a:lvl8pPr marL="3200400" algn="l" defTabSz="914400" rtl="0" eaLnBrk="1" latinLnBrk="0" hangingPunct="1">
      <a:defRPr sz="2800" kern="1200">
        <a:solidFill>
          <a:schemeClr val="tx1"/>
        </a:solidFill>
        <a:latin typeface="Mead Bold" pitchFamily="2" charset="0"/>
        <a:ea typeface="+mn-ea"/>
        <a:cs typeface="+mn-cs"/>
      </a:defRPr>
    </a:lvl8pPr>
    <a:lvl9pPr marL="3657600" algn="l" defTabSz="914400" rtl="0" eaLnBrk="1" latinLnBrk="0" hangingPunct="1">
      <a:defRPr sz="2800" kern="1200">
        <a:solidFill>
          <a:schemeClr val="tx1"/>
        </a:solidFill>
        <a:latin typeface="Mead Bold"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AEB7E"/>
    <a:srgbClr val="A69306"/>
    <a:srgbClr val="0033C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1664" autoAdjust="0"/>
    <p:restoredTop sz="76590" autoAdjust="0"/>
  </p:normalViewPr>
  <p:slideViewPr>
    <p:cSldViewPr>
      <p:cViewPr>
        <p:scale>
          <a:sx n="60" d="100"/>
          <a:sy n="60" d="100"/>
        </p:scale>
        <p:origin x="-3520" y="-139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99" d="100"/>
          <a:sy n="99" d="100"/>
        </p:scale>
        <p:origin x="-846" y="-96"/>
      </p:cViewPr>
      <p:guideLst>
        <p:guide orient="horz" pos="2923"/>
        <p:guide pos="220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font" Target="fonts/font1.fntdata"/><Relationship Id="rId21" Type="http://schemas.openxmlformats.org/officeDocument/2006/relationships/font" Target="fonts/font2.fntdata"/><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63804" y="220560"/>
            <a:ext cx="2319584" cy="306460"/>
          </a:xfrm>
          <a:prstGeom prst="rect">
            <a:avLst/>
          </a:prstGeom>
          <a:noFill/>
          <a:ln w="12700">
            <a:noFill/>
            <a:miter lim="800000"/>
            <a:headEnd/>
            <a:tailEnd/>
          </a:ln>
          <a:effectLst/>
        </p:spPr>
        <p:txBody>
          <a:bodyPr wrap="none" lIns="91745" tIns="45068" rIns="91745" bIns="45068" anchor="ctr">
            <a:spAutoFit/>
          </a:bodyPr>
          <a:lstStyle/>
          <a:p>
            <a:pPr algn="l" defTabSz="927858">
              <a:defRPr/>
            </a:pPr>
            <a:r>
              <a:rPr lang="en-US" sz="1400" dirty="0" smtClean="0"/>
              <a:t>13 </a:t>
            </a:r>
            <a:r>
              <a:rPr lang="en-US" sz="1400" dirty="0"/>
              <a:t>- Errors, Failures, and Risk</a:t>
            </a:r>
          </a:p>
        </p:txBody>
      </p:sp>
      <p:sp>
        <p:nvSpPr>
          <p:cNvPr id="3075" name="Rectangle 3"/>
          <p:cNvSpPr>
            <a:spLocks noChangeArrowheads="1"/>
          </p:cNvSpPr>
          <p:nvPr/>
        </p:nvSpPr>
        <p:spPr bwMode="auto">
          <a:xfrm>
            <a:off x="363809" y="8769005"/>
            <a:ext cx="858543" cy="306460"/>
          </a:xfrm>
          <a:prstGeom prst="rect">
            <a:avLst/>
          </a:prstGeom>
          <a:noFill/>
          <a:ln w="12700">
            <a:noFill/>
            <a:miter lim="800000"/>
            <a:headEnd/>
            <a:tailEnd/>
          </a:ln>
          <a:effectLst/>
        </p:spPr>
        <p:txBody>
          <a:bodyPr wrap="none" lIns="91745" tIns="45068" rIns="91745" bIns="45068" anchor="ctr">
            <a:spAutoFit/>
          </a:bodyPr>
          <a:lstStyle/>
          <a:p>
            <a:pPr algn="l" defTabSz="927858">
              <a:defRPr/>
            </a:pPr>
            <a:fld id="{3B8F1BCF-40EB-4982-B72E-3BDCB36C8D12}" type="datetime1">
              <a:rPr lang="en-US" sz="1400"/>
              <a:pPr algn="l" defTabSz="927858">
                <a:defRPr/>
              </a:pPr>
              <a:t>4/16/13</a:t>
            </a:fld>
            <a:endParaRPr lang="en-US" sz="1400" dirty="0"/>
          </a:p>
        </p:txBody>
      </p:sp>
      <p:sp>
        <p:nvSpPr>
          <p:cNvPr id="3076" name="Rectangle 4"/>
          <p:cNvSpPr>
            <a:spLocks noChangeArrowheads="1"/>
          </p:cNvSpPr>
          <p:nvPr/>
        </p:nvSpPr>
        <p:spPr bwMode="auto">
          <a:xfrm>
            <a:off x="6023199" y="8769011"/>
            <a:ext cx="638932" cy="306460"/>
          </a:xfrm>
          <a:prstGeom prst="rect">
            <a:avLst/>
          </a:prstGeom>
          <a:noFill/>
          <a:ln w="12700">
            <a:noFill/>
            <a:miter lim="800000"/>
            <a:headEnd/>
            <a:tailEnd/>
          </a:ln>
          <a:effectLst/>
        </p:spPr>
        <p:txBody>
          <a:bodyPr wrap="none" lIns="91745" tIns="45068" rIns="91745" bIns="45068" anchor="ctr">
            <a:spAutoFit/>
          </a:bodyPr>
          <a:lstStyle/>
          <a:p>
            <a:pPr algn="r" defTabSz="927858">
              <a:defRPr/>
            </a:pPr>
            <a:r>
              <a:rPr lang="en-US" sz="1400" dirty="0" smtClean="0"/>
              <a:t>13-</a:t>
            </a:r>
            <a:fld id="{3D4D4ECE-73A9-4890-844A-D346CD8EA00B}" type="slidenum">
              <a:rPr lang="en-US" sz="1400" smtClean="0"/>
              <a:pPr algn="r" defTabSz="927858">
                <a:defRPr/>
              </a:pPr>
              <a:t>‹#›</a:t>
            </a:fld>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6299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0729" y="4410073"/>
            <a:ext cx="5123546" cy="4176744"/>
          </a:xfrm>
          <a:prstGeom prst="rect">
            <a:avLst/>
          </a:prstGeom>
          <a:noFill/>
          <a:ln w="12700">
            <a:noFill/>
            <a:miter lim="800000"/>
            <a:headEnd/>
            <a:tailEnd/>
          </a:ln>
          <a:effectLst/>
        </p:spPr>
        <p:txBody>
          <a:bodyPr vert="horz" wrap="square" lIns="91745" tIns="45068" rIns="91745" bIns="4506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699" name="Rectangle 3"/>
          <p:cNvSpPr>
            <a:spLocks noGrp="1" noRot="1" noChangeAspect="1" noChangeArrowheads="1" noTextEdit="1"/>
          </p:cNvSpPr>
          <p:nvPr>
            <p:ph type="sldImg" idx="2"/>
          </p:nvPr>
        </p:nvSpPr>
        <p:spPr bwMode="auto">
          <a:xfrm>
            <a:off x="1181100" y="703263"/>
            <a:ext cx="4622800" cy="3468687"/>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291043" y="412472"/>
            <a:ext cx="2303554" cy="306460"/>
          </a:xfrm>
          <a:prstGeom prst="rect">
            <a:avLst/>
          </a:prstGeom>
          <a:noFill/>
          <a:ln w="12700">
            <a:noFill/>
            <a:miter lim="800000"/>
            <a:headEnd/>
            <a:tailEnd/>
          </a:ln>
          <a:effectLst/>
        </p:spPr>
        <p:txBody>
          <a:bodyPr wrap="none" lIns="91745" tIns="45068" rIns="91745" bIns="45068" anchor="ctr">
            <a:spAutoFit/>
          </a:bodyPr>
          <a:lstStyle/>
          <a:p>
            <a:pPr algn="l" defTabSz="927858">
              <a:defRPr/>
            </a:pPr>
            <a:r>
              <a:rPr lang="en-US" sz="1400" dirty="0" smtClean="0"/>
              <a:t>13</a:t>
            </a:r>
            <a:r>
              <a:rPr lang="en-US" sz="1400" baseline="0" dirty="0" smtClean="0"/>
              <a:t> </a:t>
            </a:r>
            <a:r>
              <a:rPr lang="en-US" sz="1400" dirty="0" smtClean="0"/>
              <a:t>– Errors, Failures, and Risk</a:t>
            </a:r>
            <a:endParaRPr lang="en-US" sz="1400" dirty="0"/>
          </a:p>
        </p:txBody>
      </p:sp>
      <p:sp>
        <p:nvSpPr>
          <p:cNvPr id="2053" name="Rectangle 5"/>
          <p:cNvSpPr>
            <a:spLocks noChangeArrowheads="1"/>
          </p:cNvSpPr>
          <p:nvPr/>
        </p:nvSpPr>
        <p:spPr bwMode="auto">
          <a:xfrm>
            <a:off x="71251" y="8888734"/>
            <a:ext cx="858543" cy="306460"/>
          </a:xfrm>
          <a:prstGeom prst="rect">
            <a:avLst/>
          </a:prstGeom>
          <a:noFill/>
          <a:ln w="12700">
            <a:noFill/>
            <a:miter lim="800000"/>
            <a:headEnd/>
            <a:tailEnd/>
          </a:ln>
          <a:effectLst/>
        </p:spPr>
        <p:txBody>
          <a:bodyPr wrap="none" lIns="91745" tIns="45068" rIns="91745" bIns="45068" anchor="ctr">
            <a:spAutoFit/>
          </a:bodyPr>
          <a:lstStyle/>
          <a:p>
            <a:pPr algn="l" defTabSz="927858">
              <a:defRPr/>
            </a:pPr>
            <a:fld id="{14C37F38-5772-43BE-B22B-CBAD92265624}" type="datetime1">
              <a:rPr lang="en-US" sz="1400"/>
              <a:pPr algn="l" defTabSz="927858">
                <a:defRPr/>
              </a:pPr>
              <a:t>4/16/13</a:t>
            </a:fld>
            <a:endParaRPr lang="en-US" sz="1400" dirty="0"/>
          </a:p>
        </p:txBody>
      </p:sp>
      <p:sp>
        <p:nvSpPr>
          <p:cNvPr id="2054" name="Rectangle 6"/>
          <p:cNvSpPr>
            <a:spLocks noChangeArrowheads="1"/>
          </p:cNvSpPr>
          <p:nvPr/>
        </p:nvSpPr>
        <p:spPr bwMode="auto">
          <a:xfrm>
            <a:off x="6273230" y="8888744"/>
            <a:ext cx="640535" cy="306460"/>
          </a:xfrm>
          <a:prstGeom prst="rect">
            <a:avLst/>
          </a:prstGeom>
          <a:noFill/>
          <a:ln w="12700">
            <a:noFill/>
            <a:miter lim="800000"/>
            <a:headEnd/>
            <a:tailEnd/>
          </a:ln>
          <a:effectLst/>
        </p:spPr>
        <p:txBody>
          <a:bodyPr wrap="none" lIns="91745" tIns="45068" rIns="91745" bIns="45068" anchor="ctr">
            <a:spAutoFit/>
          </a:bodyPr>
          <a:lstStyle/>
          <a:p>
            <a:pPr algn="r" defTabSz="927858">
              <a:defRPr/>
            </a:pPr>
            <a:r>
              <a:rPr lang="en-US" sz="1400" dirty="0" smtClean="0"/>
              <a:t>13-</a:t>
            </a:r>
            <a:fld id="{DA53FF21-39CA-45E6-AAE2-88A1123F9739}" type="slidenum">
              <a:rPr lang="en-US" sz="1400" smtClean="0"/>
              <a:pPr algn="r" defTabSz="927858">
                <a:defRPr/>
              </a:pPr>
              <a:t>‹#›</a:t>
            </a:fld>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3381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ead Bold"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ead Bold"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ead Bold"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ead Bold"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ead Bold"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r>
              <a:rPr lang="en-US" dirty="0" smtClean="0">
                <a:solidFill>
                  <a:srgbClr val="FF0000"/>
                </a:solidFill>
              </a:rPr>
              <a:t>Legacy </a:t>
            </a:r>
            <a:r>
              <a:rPr lang="en-US" dirty="0" smtClean="0">
                <a:solidFill>
                  <a:srgbClr val="FF0000"/>
                </a:solidFill>
              </a:rPr>
              <a:t>systems </a:t>
            </a:r>
            <a:r>
              <a:rPr lang="en-US" dirty="0" smtClean="0"/>
              <a:t>are out-of-date systems (hardware, software, or peripheral equipment) still in use, often with special interfaces, conversion software, and other adaptations to make them interact with more modern systems.  </a:t>
            </a:r>
          </a:p>
          <a:p>
            <a:endParaRPr lang="en-US" dirty="0" smtClean="0"/>
          </a:p>
          <a:p>
            <a:r>
              <a:rPr lang="en-US" dirty="0" smtClean="0"/>
              <a:t>Major users of computers in the early days included banks, airlines,</a:t>
            </a:r>
            <a:r>
              <a:rPr lang="en-US" baseline="0" dirty="0" smtClean="0"/>
              <a:t> government agencies, and providers of infrastructure services such as power companies. The systems grew gradually. A complete redesign would be expensive and would possibly involve downtime. Thus legacy systems persist.</a:t>
            </a:r>
            <a:endParaRPr lang="en-US" dirty="0" smtClean="0"/>
          </a:p>
          <a:p>
            <a:endParaRPr lang="en-US" dirty="0" smtClean="0"/>
          </a:p>
          <a:p>
            <a:pPr marL="0" indent="0">
              <a:buFont typeface="Arial" pitchFamily="34" charset="0"/>
              <a:buNone/>
            </a:pPr>
            <a:r>
              <a:rPr lang="en-US" baseline="0" dirty="0" smtClean="0"/>
              <a:t>Limited computer memory led to obscure and terse programming practices. A variable a programmer might now call “flight-number” might have been simply “f.”</a:t>
            </a:r>
            <a:endParaRPr lang="en-US" dirty="0" smtClean="0"/>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460303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460303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Tx/>
              <a:buNone/>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four bullets: Some</a:t>
            </a:r>
            <a:r>
              <a:rPr lang="en-US" baseline="0" dirty="0" smtClean="0"/>
              <a:t> f</a:t>
            </a:r>
            <a:r>
              <a:rPr lang="en-US" dirty="0" smtClean="0"/>
              <a:t>actors in computer system errors and</a:t>
            </a:r>
            <a:r>
              <a:rPr lang="en-US" baseline="0" dirty="0" smtClean="0"/>
              <a:t> </a:t>
            </a:r>
            <a:r>
              <a:rPr lang="en-US" dirty="0" smtClean="0"/>
              <a:t>failures. P431</a:t>
            </a:r>
            <a:r>
              <a:rPr lang="en-US" baseline="0" dirty="0" smtClean="0"/>
              <a:t> </a:t>
            </a:r>
            <a:r>
              <a:rPr lang="en-US" dirty="0" smtClean="0"/>
              <a:t>Next three are just highlights</a:t>
            </a:r>
            <a:r>
              <a:rPr lang="en-US" baseline="0" dirty="0" smtClean="0"/>
              <a:t> in the four.</a:t>
            </a:r>
          </a:p>
          <a:p>
            <a:r>
              <a:rPr lang="en-US" dirty="0" smtClean="0"/>
              <a:t>Overconfidence:</a:t>
            </a:r>
            <a:r>
              <a:rPr lang="en-US" baseline="0" dirty="0" smtClean="0"/>
              <a:t> do not back up data until disk crashes</a:t>
            </a:r>
          </a:p>
          <a:p>
            <a:r>
              <a:rPr lang="en-US" baseline="0" dirty="0" smtClean="0"/>
              <a:t>Inadequate understanding of real-world risks (loose wires, fallen leaves on train tracks)</a:t>
            </a:r>
          </a:p>
          <a:p>
            <a:endParaRPr lang="en-US" dirty="0" smtClean="0"/>
          </a:p>
          <a:p>
            <a:r>
              <a:rPr lang="en-US" dirty="0" smtClean="0"/>
              <a:t>Unrealistic safety</a:t>
            </a:r>
            <a:r>
              <a:rPr lang="en-US" baseline="0" dirty="0" smtClean="0"/>
              <a:t> estimates can from lack of understanding, carelessness, or intentional misrepresentation. </a:t>
            </a:r>
            <a:r>
              <a:rPr lang="en-US" dirty="0" err="1" smtClean="0"/>
              <a:t>Ppl</a:t>
            </a:r>
            <a:r>
              <a:rPr lang="en-US" dirty="0" smtClean="0"/>
              <a:t> without a high regard for honesty sometimes give in to Business</a:t>
            </a:r>
            <a:r>
              <a:rPr lang="en-US" baseline="0" dirty="0" smtClean="0"/>
              <a:t> or political pressure to </a:t>
            </a:r>
          </a:p>
          <a:p>
            <a:r>
              <a:rPr lang="en-US" baseline="0" dirty="0" smtClean="0"/>
              <a:t>. exaggerate safety</a:t>
            </a:r>
          </a:p>
          <a:p>
            <a:r>
              <a:rPr lang="en-US" baseline="0" dirty="0" smtClean="0"/>
              <a:t>. Hide flaws</a:t>
            </a:r>
          </a:p>
          <a:p>
            <a:r>
              <a:rPr lang="en-US" baseline="0" dirty="0" smtClean="0"/>
              <a:t>. Avoid unfavorable publicity</a:t>
            </a:r>
          </a:p>
          <a:p>
            <a:r>
              <a:rPr lang="en-US" baseline="0" dirty="0" smtClean="0"/>
              <a:t>. Avoid expense of corrections or lawsuits</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a:t>
            </a:r>
            <a:r>
              <a:rPr lang="en-US" baseline="30000" dirty="0" smtClean="0"/>
              <a:t>st</a:t>
            </a:r>
            <a:r>
              <a:rPr lang="en-US" baseline="0" dirty="0" smtClean="0"/>
              <a:t> bullet: stages of </a:t>
            </a:r>
            <a:r>
              <a:rPr lang="en-US" baseline="0" dirty="0" err="1" smtClean="0"/>
              <a:t>sw</a:t>
            </a:r>
            <a:r>
              <a:rPr lang="en-US" baseline="0" dirty="0" smtClean="0"/>
              <a:t> development: spec., design, implementation, documentation, testing</a:t>
            </a:r>
          </a:p>
          <a:p>
            <a:r>
              <a:rPr lang="en-US" baseline="0" dirty="0" smtClean="0"/>
              <a:t>P435. Should provide feedbacks to users. So they can take over if needed.</a:t>
            </a:r>
          </a:p>
          <a:p>
            <a:endParaRPr lang="en-US" baseline="0" dirty="0" smtClean="0"/>
          </a:p>
          <a:p>
            <a:r>
              <a:rPr lang="en-US" baseline="0" dirty="0" smtClean="0"/>
              <a:t>2</a:t>
            </a:r>
            <a:r>
              <a:rPr lang="en-US" baseline="30000" dirty="0" smtClean="0"/>
              <a:t>nd</a:t>
            </a:r>
            <a:r>
              <a:rPr lang="en-US" baseline="0" dirty="0" smtClean="0"/>
              <a:t> bullet: mainly </a:t>
            </a:r>
            <a:r>
              <a:rPr lang="en-US" baseline="0" dirty="0" err="1" smtClean="0"/>
              <a:t>wrt</a:t>
            </a:r>
            <a:r>
              <a:rPr lang="en-US" baseline="0" dirty="0" smtClean="0"/>
              <a:t> autopilot system interface design. When approaching an airport. the beacon signal Romeo rather than </a:t>
            </a:r>
            <a:r>
              <a:rPr lang="en-US" baseline="0" dirty="0" err="1" smtClean="0"/>
              <a:t>Rozo</a:t>
            </a:r>
            <a:r>
              <a:rPr lang="en-US" baseline="0" dirty="0" smtClean="0"/>
              <a:t> pops up at top after a </a:t>
            </a:r>
            <a:r>
              <a:rPr lang="en-US" baseline="0" dirty="0" err="1" smtClean="0"/>
              <a:t>piolot</a:t>
            </a:r>
            <a:r>
              <a:rPr lang="en-US" baseline="0" dirty="0" smtClean="0"/>
              <a:t> typed “R”, he did not check carefully, and chose the top one, led the plane to have a sharp turn, in the dark, crashed into a mountain, killing 159 </a:t>
            </a:r>
            <a:r>
              <a:rPr lang="en-US" baseline="0" dirty="0" err="1" smtClean="0"/>
              <a:t>ppl</a:t>
            </a:r>
            <a:r>
              <a:rPr lang="en-US" baseline="0" dirty="0" smtClean="0"/>
              <a:t>. P435 </a:t>
            </a:r>
            <a:r>
              <a:rPr lang="en-US" baseline="0" dirty="0" smtClean="0">
                <a:sym typeface="Wingdings" pitchFamily="2" charset="2"/>
              </a:rPr>
              <a:t></a:t>
            </a:r>
            <a:endParaRPr lang="en-US" baseline="0" dirty="0" smtClean="0"/>
          </a:p>
          <a:p>
            <a:endParaRPr lang="en-US" baseline="0" dirty="0" smtClean="0"/>
          </a:p>
          <a:p>
            <a:r>
              <a:rPr lang="en-US" baseline="0" dirty="0" smtClean="0"/>
              <a:t>3</a:t>
            </a:r>
            <a:r>
              <a:rPr lang="en-US" baseline="30000" dirty="0" smtClean="0"/>
              <a:t>rd</a:t>
            </a:r>
            <a:r>
              <a:rPr lang="en-US" baseline="0" dirty="0" smtClean="0"/>
              <a:t> bullet: space shuttles have four identical independent systems that receive input from sensors and check results against each other. In addition it has another separately designed system as backup.</a:t>
            </a:r>
          </a:p>
          <a:p>
            <a:r>
              <a:rPr lang="en-US" baseline="0" dirty="0" smtClean="0"/>
              <a:t>AT&amp;T 100million calls/day, system does self-checking and corrections.</a:t>
            </a:r>
          </a:p>
          <a:p>
            <a:endParaRPr lang="en-US" baseline="0" dirty="0" smtClean="0"/>
          </a:p>
          <a:p>
            <a:pPr defTabSz="879378">
              <a:defRPr/>
            </a:pPr>
            <a:r>
              <a:rPr lang="en-US" baseline="0" dirty="0" smtClean="0"/>
              <a:t>4</a:t>
            </a:r>
            <a:r>
              <a:rPr lang="en-US" baseline="30000" dirty="0" smtClean="0"/>
              <a:t>th</a:t>
            </a:r>
            <a:r>
              <a:rPr lang="en-US" baseline="0" dirty="0" smtClean="0"/>
              <a:t>: beta-testing a near-final stage of testing</a:t>
            </a:r>
          </a:p>
          <a:p>
            <a:pPr defTabSz="879378">
              <a:defRPr/>
            </a:pPr>
            <a:r>
              <a:rPr lang="en-US" dirty="0" smtClean="0"/>
              <a:t>IV&amp;V – Independent Validation</a:t>
            </a:r>
            <a:r>
              <a:rPr lang="en-US" baseline="0" dirty="0" smtClean="0"/>
              <a:t> and Verification for space shuttle permanent by NASA</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5500" y="4337051"/>
            <a:ext cx="5410199" cy="4249766"/>
          </a:xfrm>
        </p:spPr>
        <p:txBody>
          <a:bodyPr/>
          <a:lstStyle/>
          <a:p>
            <a:pPr>
              <a:spcBef>
                <a:spcPts val="0"/>
              </a:spcBef>
            </a:pPr>
            <a:r>
              <a:rPr lang="en-US" dirty="0" smtClean="0"/>
              <a:t>1</a:t>
            </a:r>
            <a:r>
              <a:rPr lang="en-US" baseline="30000" dirty="0" smtClean="0"/>
              <a:t>st</a:t>
            </a:r>
            <a:r>
              <a:rPr lang="en-US" dirty="0" smtClean="0"/>
              <a:t> bullet: legal</a:t>
            </a:r>
            <a:r>
              <a:rPr lang="en-US" baseline="0" dirty="0" smtClean="0"/>
              <a:t> remedies for faulty systems: law suits against </a:t>
            </a:r>
            <a:r>
              <a:rPr lang="en-US" baseline="0" dirty="0" err="1" smtClean="0"/>
              <a:t>sw</a:t>
            </a:r>
            <a:r>
              <a:rPr lang="en-US" baseline="0" dirty="0" smtClean="0"/>
              <a:t> company. Criminal charges for fraud or criminal negligence. However, contracts for business computer systems dominate here. Business pay up to the amount of the </a:t>
            </a:r>
            <a:r>
              <a:rPr lang="en-US" baseline="0" dirty="0" err="1" smtClean="0"/>
              <a:t>sw</a:t>
            </a:r>
            <a:r>
              <a:rPr lang="en-US" baseline="0" dirty="0" smtClean="0"/>
              <a:t> if damage occurs. Some customers try to allege fraud and misrepresentation by the seller in an attempt to recover loss. Well-designed </a:t>
            </a:r>
            <a:r>
              <a:rPr lang="en-US" b="1" baseline="0" dirty="0" smtClean="0"/>
              <a:t>liability laws and criminal laws </a:t>
            </a:r>
            <a:r>
              <a:rPr lang="en-US" baseline="0" dirty="0" smtClean="0"/>
              <a:t>for increasing reliability and safety are still lacking. Many flaws in them. </a:t>
            </a:r>
          </a:p>
          <a:p>
            <a:pPr>
              <a:spcBef>
                <a:spcPts val="0"/>
              </a:spcBef>
            </a:pPr>
            <a:r>
              <a:rPr lang="en-US" baseline="0" dirty="0" smtClean="0"/>
              <a:t>Complexity of large systems makes designing liability standards difficult.</a:t>
            </a:r>
          </a:p>
          <a:p>
            <a:endParaRPr lang="en-US" sz="800" baseline="0" dirty="0" smtClean="0"/>
          </a:p>
          <a:p>
            <a:pPr>
              <a:spcBef>
                <a:spcPts val="0"/>
              </a:spcBef>
            </a:pPr>
            <a:r>
              <a:rPr lang="en-US" baseline="0" dirty="0" smtClean="0"/>
              <a:t>2</a:t>
            </a:r>
            <a:r>
              <a:rPr lang="en-US" baseline="30000" dirty="0" smtClean="0"/>
              <a:t>nd</a:t>
            </a:r>
            <a:r>
              <a:rPr lang="en-US" baseline="0" dirty="0" smtClean="0"/>
              <a:t>: Licensing agreements say you are buying as-is. </a:t>
            </a:r>
            <a:r>
              <a:rPr lang="en-US" b="1" baseline="0" dirty="0" smtClean="0"/>
              <a:t>Some even prohibit publically criticizing the sw</a:t>
            </a:r>
            <a:r>
              <a:rPr lang="en-US" baseline="0" dirty="0" smtClean="0"/>
              <a:t>. Some say vendor can </a:t>
            </a:r>
            <a:r>
              <a:rPr lang="en-US" b="1" baseline="0" dirty="0" smtClean="0"/>
              <a:t>choose state to settle legal disputes</a:t>
            </a:r>
            <a:r>
              <a:rPr lang="en-US" baseline="0" dirty="0" smtClean="0"/>
              <a:t>. Again, consumer protection argue for mandatory warranties on software. So encourage responsibility and good quality. Opponents say such requirements would raise prices. Reduce innovation and development. So far no warranty law. Liability laws for software and physical products differ, but needs to study many things. What products. Microwave with </a:t>
            </a:r>
            <a:r>
              <a:rPr lang="en-US" baseline="0" dirty="0" err="1" smtClean="0"/>
              <a:t>sw</a:t>
            </a:r>
            <a:r>
              <a:rPr lang="en-US" baseline="0" dirty="0" smtClean="0"/>
              <a:t> in it counts as former or later?</a:t>
            </a:r>
          </a:p>
          <a:p>
            <a:endParaRPr lang="en-US" sz="800" baseline="0" dirty="0" smtClean="0"/>
          </a:p>
          <a:p>
            <a:pPr>
              <a:spcBef>
                <a:spcPts val="0"/>
              </a:spcBef>
            </a:pPr>
            <a:r>
              <a:rPr lang="en-US" baseline="0" dirty="0" smtClean="0"/>
              <a:t>3</a:t>
            </a:r>
            <a:r>
              <a:rPr lang="en-US" baseline="30000" dirty="0" smtClean="0"/>
              <a:t>rd</a:t>
            </a:r>
            <a:r>
              <a:rPr lang="en-US" baseline="0" dirty="0" smtClean="0"/>
              <a:t>. E.g. FDA regulates drugs and medical devices for decades. Extensive testing, lengthy docs needed for approval. But lengthy process may cost lives by not introducing them to market faster.</a:t>
            </a:r>
          </a:p>
          <a:p>
            <a:r>
              <a:rPr lang="en-US" baseline="0" dirty="0" smtClean="0"/>
              <a:t>4</a:t>
            </a:r>
            <a:r>
              <a:rPr lang="en-US" baseline="30000" dirty="0" smtClean="0"/>
              <a:t>th</a:t>
            </a:r>
            <a:r>
              <a:rPr lang="en-US" baseline="0" dirty="0" smtClean="0"/>
              <a:t>. Mandatory licensing of </a:t>
            </a:r>
            <a:r>
              <a:rPr lang="en-US" baseline="0" dirty="0" err="1" smtClean="0"/>
              <a:t>sw</a:t>
            </a:r>
            <a:r>
              <a:rPr lang="en-US" baseline="0" dirty="0" smtClean="0"/>
              <a:t> development professionals.</a:t>
            </a:r>
          </a:p>
          <a:p>
            <a:pPr>
              <a:spcBef>
                <a:spcPts val="0"/>
              </a:spcBef>
            </a:pPr>
            <a:r>
              <a:rPr lang="en-US" baseline="0" dirty="0" smtClean="0"/>
              <a:t>5</a:t>
            </a:r>
            <a:r>
              <a:rPr lang="en-US" baseline="30000" dirty="0" smtClean="0"/>
              <a:t>th</a:t>
            </a:r>
            <a:r>
              <a:rPr lang="en-US" baseline="0" dirty="0" smtClean="0"/>
              <a:t>: Market mechanism: to keep customer happy, </a:t>
            </a:r>
            <a:r>
              <a:rPr lang="en-US" b="1" baseline="0" dirty="0" smtClean="0"/>
              <a:t>business absorbs losses due to their errors</a:t>
            </a:r>
            <a:r>
              <a:rPr lang="en-US" baseline="0" dirty="0" smtClean="0"/>
              <a:t>. </a:t>
            </a:r>
            <a:r>
              <a:rPr lang="en-US" b="1" baseline="0" dirty="0" smtClean="0"/>
              <a:t>Insurance</a:t>
            </a:r>
            <a:r>
              <a:rPr lang="en-US" baseline="0" dirty="0" smtClean="0"/>
              <a:t> company charge higher for those irresponsible. We can check </a:t>
            </a:r>
            <a:r>
              <a:rPr lang="en-US" b="1" baseline="0" dirty="0" smtClean="0"/>
              <a:t>BBB’s record </a:t>
            </a:r>
            <a:r>
              <a:rPr lang="en-US" baseline="0" dirty="0" smtClean="0"/>
              <a:t>of the vendor, check </a:t>
            </a:r>
            <a:r>
              <a:rPr lang="en-US" b="1" baseline="0" dirty="0" smtClean="0"/>
              <a:t>third party reviews</a:t>
            </a:r>
            <a:r>
              <a:rPr lang="en-US" baseline="0" dirty="0" smtClean="0"/>
              <a:t>. </a:t>
            </a:r>
            <a:r>
              <a:rPr lang="en-US" b="1" baseline="0" dirty="0" smtClean="0"/>
              <a:t>Online groups</a:t>
            </a:r>
            <a:r>
              <a:rPr lang="en-US" baseline="0" dirty="0" smtClean="0"/>
              <a: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479025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Discussion questions:</a:t>
            </a:r>
          </a:p>
          <a:p>
            <a:r>
              <a:rPr lang="en-US" sz="1200" dirty="0" smtClean="0"/>
              <a:t>Do you believe we are too dependent on computers?  Why or why not?</a:t>
            </a:r>
          </a:p>
          <a:p>
            <a:r>
              <a:rPr lang="en-US" sz="1200" dirty="0" smtClean="0"/>
              <a:t>In what ways are we safer due to new technologies?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770931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63931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658674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P407</a:t>
            </a:r>
          </a:p>
          <a:p>
            <a:pPr marL="171450" indent="-171450">
              <a:buFontTx/>
              <a:buChar char="-"/>
            </a:pPr>
            <a:r>
              <a:rPr lang="en-US" dirty="0" smtClean="0"/>
              <a:t>A woman received a $6.3M</a:t>
            </a:r>
            <a:r>
              <a:rPr lang="en-US" baseline="0" dirty="0" smtClean="0"/>
              <a:t> bill for electricity; IRS issued an Illinois couple a bill for a few thousand dollars in tax and $68B in penalties, auto insurance rate of a 101-yo man suddenly tripled, because the code only handle two digits</a:t>
            </a:r>
          </a:p>
          <a:p>
            <a:pPr marL="0" indent="0">
              <a:buFontTx/>
              <a:buNone/>
            </a:pPr>
            <a:r>
              <a:rPr lang="en-US" baseline="0" dirty="0" smtClean="0"/>
              <a:t>- </a:t>
            </a:r>
            <a:r>
              <a:rPr lang="en-US" dirty="0" smtClean="0"/>
              <a:t>Coder can</a:t>
            </a:r>
            <a:r>
              <a:rPr lang="en-US" baseline="0" dirty="0" smtClean="0"/>
              <a:t> check if a bill amount is unreasonable (in the billions), or if there is sudden jump from previous bill.</a:t>
            </a:r>
          </a:p>
          <a:p>
            <a:pPr marL="171450" indent="-171450">
              <a:buFontTx/>
              <a:buChar char="-"/>
            </a:pPr>
            <a:r>
              <a:rPr lang="en-US" baseline="0" dirty="0" smtClean="0"/>
              <a:t>A family was harassed, threatened, and physically attacked after its state posted an online list of addresses where sex offenders live. The state did not know the offender had moved away before the family moved in.</a:t>
            </a:r>
          </a:p>
          <a:p>
            <a:pPr marL="171450" indent="-171450">
              <a:buFontTx/>
              <a:buChar char="-"/>
            </a:pPr>
            <a:r>
              <a:rPr lang="en-US" baseline="0" dirty="0" smtClean="0"/>
              <a:t>After 9/11/2001, more than 30K </a:t>
            </a:r>
            <a:r>
              <a:rPr lang="en-US" baseline="0" dirty="0" err="1" smtClean="0"/>
              <a:t>ppl</a:t>
            </a:r>
            <a:r>
              <a:rPr lang="en-US" baseline="0" dirty="0" smtClean="0"/>
              <a:t> have been mistakenly matched to names on terrorist watch lists at airports and border crossings</a:t>
            </a:r>
          </a:p>
          <a:p>
            <a:pPr marL="171450" indent="-171450">
              <a:buFontTx/>
              <a:buChar char="-"/>
            </a:pPr>
            <a:r>
              <a:rPr lang="en-US" baseline="0" dirty="0" smtClean="0"/>
              <a:t>Police arrested a Michigan man for several crimes, including murders, committed LA. Another man had assumed his id after finding his lost wallet</a:t>
            </a:r>
          </a:p>
          <a:p>
            <a:pPr marL="0" indent="0">
              <a:buFontTx/>
              <a:buNone/>
            </a:pPr>
            <a:endParaRPr lang="en-US" baseline="0" dirty="0" smtClean="0"/>
          </a:p>
          <a:p>
            <a:endParaRPr lang="en-US" baseline="0" dirty="0" smtClean="0"/>
          </a:p>
          <a:p>
            <a:endParaRPr lang="en-US" baseline="0" dirty="0" smtClean="0"/>
          </a:p>
          <a:p>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P413</a:t>
            </a:r>
          </a:p>
          <a:p>
            <a:r>
              <a:rPr lang="en-US" dirty="0" smtClean="0"/>
              <a:t>-AT&amp;T: a</a:t>
            </a:r>
            <a:r>
              <a:rPr lang="en-US" baseline="0" dirty="0" smtClean="0"/>
              <a:t> change of three lines in 2-million line program caused phone svc stall in many cities. The change had a typo</a:t>
            </a:r>
          </a:p>
          <a:p>
            <a:r>
              <a:rPr lang="en-US" baseline="0" dirty="0" smtClean="0"/>
              <a:t>Amtrak: ticketing and reservation failure during </a:t>
            </a:r>
            <a:r>
              <a:rPr lang="en-US" baseline="0" dirty="0" err="1" smtClean="0"/>
              <a:t>Thxgiving</a:t>
            </a:r>
            <a:r>
              <a:rPr lang="en-US" baseline="0" dirty="0" smtClean="0"/>
              <a:t> weekend causes delays and no printed schedules/fares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a Galaxy IV satellite computer failed, many systems we take for granted stopped working. Pager service stopped for an estimated 85% of users in the U.S., including hospitals and police departments. Airlines that got their weather information from the satellite had to delay flights. The gas stations of a major chain could not verify credit cards. Some services were quickly switched to other satellites or backup systems. It took days to restore others.</a:t>
            </a:r>
            <a:endParaRPr lang="en-US" dirty="0" smtClean="0"/>
          </a:p>
          <a:p>
            <a:pPr>
              <a:buFontTx/>
              <a:buChar char="-"/>
            </a:pPr>
            <a:r>
              <a:rPr lang="en-US" dirty="0" smtClean="0"/>
              <a:t>Inventory system (Warehouse</a:t>
            </a:r>
            <a:r>
              <a:rPr lang="en-US" baseline="0" dirty="0" smtClean="0"/>
              <a:t> Mgr) failed due to a port to a different platform/OS, causing business to go bankrupt. Wrong prices, wrong inventory levels, extreme delay in processing, placing a purchase order takes weeks. Causes of loss: </a:t>
            </a:r>
            <a:r>
              <a:rPr lang="en-US" u="sng" dirty="0" smtClean="0"/>
              <a:t>Technical difficulties</a:t>
            </a:r>
            <a:r>
              <a:rPr lang="en-US" dirty="0" smtClean="0"/>
              <a:t>, </a:t>
            </a:r>
            <a:r>
              <a:rPr lang="en-US" u="sng" dirty="0" smtClean="0"/>
              <a:t>poor mgmt decisions(inadequate</a:t>
            </a:r>
            <a:r>
              <a:rPr lang="en-US" u="sng" baseline="0" dirty="0" smtClean="0"/>
              <a:t> testing) </a:t>
            </a:r>
            <a:r>
              <a:rPr lang="en-US" baseline="0" dirty="0" smtClean="0"/>
              <a:t>and </a:t>
            </a:r>
            <a:r>
              <a:rPr lang="en-US" u="sng" baseline="0" dirty="0" smtClean="0"/>
              <a:t>dishonesty in promoting </a:t>
            </a:r>
            <a:r>
              <a:rPr lang="en-US" u="none" baseline="0" dirty="0" smtClean="0"/>
              <a:t>the system </a:t>
            </a:r>
            <a:r>
              <a:rPr lang="en-US" u="sng" baseline="0" dirty="0" smtClean="0"/>
              <a:t>and responding to the problems</a:t>
            </a:r>
            <a:r>
              <a:rPr lang="en-US" baseline="0" dirty="0" smtClean="0"/>
              <a:t>. (P415)</a:t>
            </a:r>
          </a:p>
          <a:p>
            <a:pPr>
              <a:buFontTx/>
              <a:buChar char="-"/>
            </a:pPr>
            <a:r>
              <a:rPr lang="en-US" baseline="0" dirty="0" smtClean="0"/>
              <a:t> Voting machines not properly secured, fraud, errors, crashed, incorrect usage, storage, memory full. Accuracy and authenticity of vote counts are essential in a healthy democracy, electronic ones have not reached level of trust we want</a:t>
            </a:r>
          </a:p>
          <a:p>
            <a:pPr>
              <a:buFontTx/>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1994,</a:t>
            </a:r>
            <a:r>
              <a:rPr lang="en-US" baseline="0" dirty="0" smtClean="0"/>
              <a:t> 3.2Billion airport still not open 10 months after planned. Delay costs $30million/month in bond interest and operating costs.</a:t>
            </a:r>
          </a:p>
          <a:p>
            <a:endParaRPr lang="en-US" baseline="0" dirty="0" smtClean="0"/>
          </a:p>
          <a:p>
            <a:r>
              <a:rPr lang="en-US" baseline="0" dirty="0" smtClean="0"/>
              <a:t>Any bag travels to any part of airport in &lt;10min. Automated systems of carts travel on 19mph or 22mph tracks. Each cart is bar-coded with destination, carries bags. Laser scanners track 4K carts, send to computer. Which controls motors and switches to route carts.</a:t>
            </a:r>
          </a:p>
          <a:p>
            <a:endParaRPr lang="en-US" baseline="0" dirty="0" smtClean="0"/>
          </a:p>
          <a:p>
            <a:r>
              <a:rPr lang="en-US" baseline="0" dirty="0" smtClean="0"/>
              <a:t>- Software errors cause Crash @ intersection, misrouted, </a:t>
            </a:r>
          </a:p>
          <a:p>
            <a:r>
              <a:rPr lang="en-US" baseline="0" dirty="0" smtClean="0"/>
              <a:t>- Faulty latches cause luggage to fall onto tracks between stops flung about luggage. </a:t>
            </a:r>
          </a:p>
          <a:p>
            <a:r>
              <a:rPr lang="en-US" baseline="0" dirty="0" smtClean="0"/>
              <a:t>Scanners can’t detect carts going by</a:t>
            </a:r>
          </a:p>
          <a:p>
            <a:r>
              <a:rPr lang="en-US" baseline="0" dirty="0" smtClean="0"/>
              <a:t>- Electrical system can’t handle the power surges</a:t>
            </a:r>
          </a:p>
          <a:p>
            <a:endParaRPr lang="en-US" baseline="0"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70218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High-level,</a:t>
            </a:r>
            <a:r>
              <a:rPr lang="en-US" baseline="0" dirty="0" smtClean="0"/>
              <a:t> </a:t>
            </a:r>
            <a:r>
              <a:rPr lang="en-US" baseline="0" dirty="0" err="1" smtClean="0"/>
              <a:t>mgmt</a:t>
            </a:r>
            <a:r>
              <a:rPr lang="en-US" baseline="0" dirty="0" smtClean="0"/>
              <a:t>-related causes of system failures.</a:t>
            </a:r>
          </a:p>
          <a:p>
            <a:endParaRPr lang="en-US" dirty="0" smtClean="0"/>
          </a:p>
          <a:p>
            <a:r>
              <a:rPr lang="en-US" dirty="0" smtClean="0"/>
              <a:t>Many projects that</a:t>
            </a:r>
            <a:r>
              <a:rPr lang="en-US" baseline="0" dirty="0" smtClean="0"/>
              <a:t> cost millions or billions of dollars were </a:t>
            </a:r>
            <a:r>
              <a:rPr lang="en-US" baseline="0" dirty="0" err="1" smtClean="0"/>
              <a:t>abondened</a:t>
            </a:r>
            <a:r>
              <a:rPr lang="en-US" baseline="0" dirty="0" smtClean="0"/>
              <a:t>. </a:t>
            </a:r>
          </a:p>
          <a:p>
            <a:r>
              <a:rPr lang="en-US" baseline="0" dirty="0" smtClean="0"/>
              <a:t>British food retailer - supply </a:t>
            </a:r>
            <a:r>
              <a:rPr lang="en-US" baseline="0" dirty="0" err="1" smtClean="0"/>
              <a:t>mgmt</a:t>
            </a:r>
            <a:endParaRPr lang="en-US" baseline="0" dirty="0" smtClean="0"/>
          </a:p>
          <a:p>
            <a:r>
              <a:rPr lang="en-US" baseline="0" dirty="0" smtClean="0"/>
              <a:t>Ford Motor - </a:t>
            </a:r>
            <a:r>
              <a:rPr lang="en-US" baseline="0" dirty="0" err="1" smtClean="0"/>
              <a:t>puchasing</a:t>
            </a:r>
            <a:r>
              <a:rPr lang="en-US" baseline="0" dirty="0" smtClean="0"/>
              <a:t> system</a:t>
            </a:r>
          </a:p>
          <a:p>
            <a:r>
              <a:rPr lang="en-US" baseline="0" dirty="0" smtClean="0"/>
              <a:t>CA and WA state motor vehicle </a:t>
            </a:r>
            <a:r>
              <a:rPr lang="en-US" baseline="0" dirty="0" err="1" smtClean="0"/>
              <a:t>dept</a:t>
            </a:r>
            <a:r>
              <a:rPr lang="en-US" baseline="0" dirty="0" smtClean="0"/>
              <a:t> </a:t>
            </a:r>
          </a:p>
          <a:p>
            <a:r>
              <a:rPr lang="en-US" baseline="0" dirty="0" smtClean="0"/>
              <a:t>Consortium of hotels and rental car business</a:t>
            </a:r>
          </a:p>
          <a:p>
            <a:r>
              <a:rPr lang="en-US" baseline="0" dirty="0" smtClean="0"/>
              <a:t>CA - tracking parents with child-support payments</a:t>
            </a:r>
          </a:p>
          <a:p>
            <a:r>
              <a:rPr lang="en-US" baseline="0" dirty="0" smtClean="0"/>
              <a:t>IRS (4Billion) - tax modernization plan</a:t>
            </a:r>
          </a:p>
          <a:p>
            <a:r>
              <a:rPr lang="en-US" baseline="0" dirty="0" smtClean="0"/>
              <a:t>FBI - evidence </a:t>
            </a:r>
            <a:r>
              <a:rPr lang="en-US" baseline="0" dirty="0" err="1" smtClean="0"/>
              <a:t>mgmt</a:t>
            </a:r>
            <a:r>
              <a:rPr lang="en-US" baseline="0" dirty="0" smtClean="0"/>
              <a:t> </a:t>
            </a:r>
          </a:p>
          <a:p>
            <a:endParaRPr lang="en-US" baseline="0" dirty="0" smtClean="0"/>
          </a:p>
          <a:p>
            <a:r>
              <a:rPr lang="en-US" baseline="0" dirty="0" smtClean="0"/>
              <a:t>5-15% of IT projects out of $1Trillion per year abandoned - 50 to 150Billion </a:t>
            </a:r>
            <a:r>
              <a:rPr lang="en-US" baseline="0" dirty="0" err="1" smtClean="0"/>
              <a:t>dolloars</a:t>
            </a:r>
            <a:r>
              <a:rPr lang="en-US" baseline="0" dirty="0" smtClean="0"/>
              <a:t>/year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077020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P425</a:t>
            </a:r>
          </a:p>
          <a:p>
            <a:r>
              <a:rPr lang="en-US" dirty="0" smtClean="0"/>
              <a:t>A </a:t>
            </a:r>
            <a:r>
              <a:rPr lang="en-US" dirty="0" err="1" smtClean="0"/>
              <a:t>sw-ctrled</a:t>
            </a:r>
            <a:r>
              <a:rPr lang="en-US" baseline="0" dirty="0" smtClean="0"/>
              <a:t> radiation therapy machine used to treat </a:t>
            </a:r>
            <a:r>
              <a:rPr lang="en-US" baseline="0" dirty="0" err="1" smtClean="0"/>
              <a:t>ppl</a:t>
            </a:r>
            <a:r>
              <a:rPr lang="en-US" baseline="0" dirty="0" smtClean="0"/>
              <a:t> w/ cancer.</a:t>
            </a:r>
          </a:p>
          <a:p>
            <a:r>
              <a:rPr lang="en-US" baseline="0" dirty="0" smtClean="0"/>
              <a:t>1985 -1987, at 4 medical centers, six patients received massive overdoses of radiation</a:t>
            </a:r>
          </a:p>
          <a:p>
            <a:endParaRPr lang="en-US" baseline="0" dirty="0" smtClean="0"/>
          </a:p>
          <a:p>
            <a:endParaRPr lang="en-US" baseline="0"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Fully</a:t>
            </a:r>
            <a:r>
              <a:rPr lang="en-US" baseline="0" dirty="0" smtClean="0"/>
              <a:t> computer controlled. Older machines had hw safety interlock mechanisms, independent of the computer, that prevented the beam from firing in unsafe conditions.</a:t>
            </a:r>
          </a:p>
          <a:p>
            <a:r>
              <a:rPr lang="en-US" baseline="0" dirty="0" smtClean="0"/>
              <a:t>- Many error messages or obscure </a:t>
            </a:r>
            <a:r>
              <a:rPr lang="en-US" baseline="0" dirty="0" err="1" smtClean="0"/>
              <a:t>msgs</a:t>
            </a:r>
            <a:r>
              <a:rPr lang="en-US" baseline="0" dirty="0" smtClean="0"/>
              <a:t> (Malfunction 54, H-tilt). Operator’s manual did not have explanation of these </a:t>
            </a:r>
            <a:r>
              <a:rPr lang="en-US" baseline="0" dirty="0" err="1" smtClean="0"/>
              <a:t>msgs</a:t>
            </a:r>
            <a:r>
              <a:rPr lang="en-US" baseline="0" dirty="0" smtClean="0"/>
              <a:t>.</a:t>
            </a:r>
          </a:p>
          <a:p>
            <a:r>
              <a:rPr lang="en-US" baseline="0" dirty="0" smtClean="0"/>
              <a:t>Maintenance manual did not explain them either. </a:t>
            </a:r>
          </a:p>
          <a:p>
            <a:r>
              <a:rPr lang="en-US" baseline="0" dirty="0" smtClean="0"/>
              <a:t>- Setup procedure does a polling to see if ready, and can poll hundreds of times to set up for a treatment. A flag variable indicates readiness. Zero means ready. It is stored in a byte, and incremented by 1 each time system is not ready. So, when it wraps up, things still not ready, but it would let the beam to deploy!!!!!!!! &gt;-(</a:t>
            </a:r>
          </a:p>
          <a:p>
            <a:r>
              <a:rPr lang="en-US" baseline="0" dirty="0" smtClean="0"/>
              <a:t>- Concurrency control problem. While machine is moving into place </a:t>
            </a:r>
            <a:r>
              <a:rPr lang="en-US" baseline="0" dirty="0" err="1" smtClean="0"/>
              <a:t>ctrled</a:t>
            </a:r>
            <a:r>
              <a:rPr lang="en-US" baseline="0" dirty="0" smtClean="0"/>
              <a:t> by computer, operator may edit the input, </a:t>
            </a:r>
            <a:r>
              <a:rPr lang="en-US" baseline="0" dirty="0" err="1" smtClean="0"/>
              <a:t>sw</a:t>
            </a:r>
            <a:r>
              <a:rPr lang="en-US" baseline="0" dirty="0" smtClean="0"/>
              <a:t> did not have any consistency check. Cause incorrect settings that are not safe.</a:t>
            </a:r>
          </a:p>
          <a:p>
            <a:endParaRPr lang="en-US" baseline="0" dirty="0" smtClean="0"/>
          </a:p>
          <a:p>
            <a:endParaRPr lang="en-US" baseline="0" dirty="0" smtClean="0"/>
          </a:p>
          <a:p>
            <a:endParaRPr lang="en-US" baseline="0"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914400" y="685800"/>
            <a:ext cx="7546975" cy="1143000"/>
          </a:xfrm>
        </p:spPr>
        <p:txBody>
          <a:bodyPr/>
          <a:lstStyle/>
          <a:p>
            <a:r>
              <a:rPr lang="en-US" sz="6000" dirty="0" smtClean="0"/>
              <a:t>CSE/ISE 312</a:t>
            </a:r>
            <a:endParaRPr lang="en-US" dirty="0" smtClean="0"/>
          </a:p>
        </p:txBody>
      </p:sp>
      <p:sp>
        <p:nvSpPr>
          <p:cNvPr id="3076" name="Rectangle 3"/>
          <p:cNvSpPr>
            <a:spLocks noGrp="1" noChangeArrowheads="1"/>
          </p:cNvSpPr>
          <p:nvPr>
            <p:ph type="subTitle" idx="1"/>
          </p:nvPr>
        </p:nvSpPr>
        <p:spPr>
          <a:xfrm>
            <a:off x="609600" y="2438400"/>
            <a:ext cx="8001000" cy="1295400"/>
          </a:xfrm>
        </p:spPr>
        <p:txBody>
          <a:bodyPr/>
          <a:lstStyle/>
          <a:p>
            <a:pPr algn="ctr"/>
            <a:r>
              <a:rPr lang="en-US" sz="4800" dirty="0" smtClean="0"/>
              <a:t>Chapter 8: Errors, Failures</a:t>
            </a:r>
            <a:r>
              <a:rPr lang="en-US" sz="4800" dirty="0" smtClean="0"/>
              <a:t>,</a:t>
            </a:r>
          </a:p>
          <a:p>
            <a:pPr algn="ctr"/>
            <a:r>
              <a:rPr lang="en-US" sz="4800" dirty="0" smtClean="0"/>
              <a:t>and </a:t>
            </a:r>
            <a:r>
              <a:rPr lang="en-US" sz="4800" dirty="0" smtClean="0"/>
              <a:t>Risk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en-US" dirty="0" smtClean="0"/>
              <a:t>Therac-25 - Why So Many Incidents?</a:t>
            </a:r>
            <a:endParaRPr lang="en-US" dirty="0"/>
          </a:p>
        </p:txBody>
      </p:sp>
      <p:sp>
        <p:nvSpPr>
          <p:cNvPr id="51205" name="Rectangle 5"/>
          <p:cNvSpPr>
            <a:spLocks noGrp="1" noChangeArrowheads="1"/>
          </p:cNvSpPr>
          <p:nvPr>
            <p:ph idx="1"/>
          </p:nvPr>
        </p:nvSpPr>
        <p:spPr>
          <a:xfrm>
            <a:off x="457200" y="2133600"/>
            <a:ext cx="8229600" cy="3992563"/>
          </a:xfrm>
        </p:spPr>
        <p:txBody>
          <a:bodyPr/>
          <a:lstStyle/>
          <a:p>
            <a:pPr>
              <a:lnSpc>
                <a:spcPct val="90000"/>
              </a:lnSpc>
            </a:pPr>
            <a:r>
              <a:rPr lang="en-US" sz="2400" dirty="0" smtClean="0"/>
              <a:t>Hospitals </a:t>
            </a:r>
            <a:r>
              <a:rPr lang="en-US" sz="2400" dirty="0"/>
              <a:t>had never seen such massive overdoses before, were unsure of the cause</a:t>
            </a:r>
          </a:p>
          <a:p>
            <a:pPr>
              <a:lnSpc>
                <a:spcPct val="90000"/>
              </a:lnSpc>
            </a:pPr>
            <a:r>
              <a:rPr lang="en-US" sz="2400" dirty="0"/>
              <a:t>Manufacturer said the machine could not have caused the overdoses and no other incidents had been reported (which was untrue)</a:t>
            </a:r>
          </a:p>
          <a:p>
            <a:pPr>
              <a:lnSpc>
                <a:spcPct val="90000"/>
              </a:lnSpc>
            </a:pPr>
            <a:r>
              <a:rPr lang="en-US" sz="2400" dirty="0"/>
              <a:t>The manufacturer made changes to the turntable and claimed they had improved safety after the second accident.  The changes did not correct any of the causes identified </a:t>
            </a:r>
            <a:r>
              <a:rPr lang="en-US" sz="2400" dirty="0" smtClean="0"/>
              <a:t>later</a:t>
            </a: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en-US" dirty="0" smtClean="0"/>
              <a:t>Therac-25 - Why So Many Incidents?</a:t>
            </a:r>
            <a:endParaRPr lang="en-US" dirty="0"/>
          </a:p>
        </p:txBody>
      </p:sp>
      <p:sp>
        <p:nvSpPr>
          <p:cNvPr id="51205" name="Rectangle 5"/>
          <p:cNvSpPr>
            <a:spLocks noGrp="1" noChangeArrowheads="1"/>
          </p:cNvSpPr>
          <p:nvPr>
            <p:ph idx="1"/>
          </p:nvPr>
        </p:nvSpPr>
        <p:spPr>
          <a:xfrm>
            <a:off x="457200" y="2133600"/>
            <a:ext cx="8229600" cy="3992563"/>
          </a:xfrm>
        </p:spPr>
        <p:txBody>
          <a:bodyPr/>
          <a:lstStyle/>
          <a:p>
            <a:pPr>
              <a:lnSpc>
                <a:spcPct val="90000"/>
              </a:lnSpc>
            </a:pPr>
            <a:r>
              <a:rPr lang="en-US" sz="2400" dirty="0" smtClean="0"/>
              <a:t>Recommendations were made for further changes to enhance safety; the manufacturer did not implement them</a:t>
            </a:r>
          </a:p>
          <a:p>
            <a:pPr>
              <a:lnSpc>
                <a:spcPct val="90000"/>
              </a:lnSpc>
            </a:pPr>
            <a:r>
              <a:rPr lang="en-US" sz="2400" dirty="0" smtClean="0"/>
              <a:t>The FDA declared the machine defective after the fifth accident</a:t>
            </a:r>
          </a:p>
          <a:p>
            <a:pPr>
              <a:lnSpc>
                <a:spcPct val="90000"/>
              </a:lnSpc>
            </a:pPr>
            <a:r>
              <a:rPr lang="en-US" sz="2400" dirty="0" smtClean="0"/>
              <a:t>The sixth accident occurred while the FDA was negotiating with the manufacturer on what changes were needed</a:t>
            </a: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p:txBody>
          <a:bodyPr/>
          <a:lstStyle/>
          <a:p>
            <a:r>
              <a:rPr lang="en-US" sz="4000" dirty="0"/>
              <a:t>Observations and Perspective</a:t>
            </a:r>
          </a:p>
        </p:txBody>
      </p:sp>
      <p:sp>
        <p:nvSpPr>
          <p:cNvPr id="57346" name="Rectangle 2"/>
          <p:cNvSpPr>
            <a:spLocks noGrp="1" noChangeArrowheads="1"/>
          </p:cNvSpPr>
          <p:nvPr>
            <p:ph idx="1"/>
          </p:nvPr>
        </p:nvSpPr>
        <p:spPr/>
        <p:txBody>
          <a:bodyPr/>
          <a:lstStyle/>
          <a:p>
            <a:pPr>
              <a:lnSpc>
                <a:spcPct val="80000"/>
              </a:lnSpc>
            </a:pPr>
            <a:r>
              <a:rPr lang="en-US" sz="2800" dirty="0"/>
              <a:t>Minor design and implementation errors usually occur in complex systems; they are to be expected</a:t>
            </a:r>
          </a:p>
          <a:p>
            <a:pPr>
              <a:lnSpc>
                <a:spcPct val="80000"/>
              </a:lnSpc>
            </a:pPr>
            <a:r>
              <a:rPr lang="en-US" sz="2800" dirty="0"/>
              <a:t>The problems in the Therac-25 case were not minor and suggest irresponsibility</a:t>
            </a:r>
          </a:p>
          <a:p>
            <a:pPr>
              <a:lnSpc>
                <a:spcPct val="80000"/>
              </a:lnSpc>
            </a:pPr>
            <a:r>
              <a:rPr lang="en-US" sz="2800" dirty="0"/>
              <a:t>Accidents occurred on other radiation treatment equipment without computer controls when the technicians:</a:t>
            </a:r>
          </a:p>
          <a:p>
            <a:pPr lvl="1">
              <a:lnSpc>
                <a:spcPct val="80000"/>
              </a:lnSpc>
            </a:pPr>
            <a:r>
              <a:rPr lang="en-US" dirty="0"/>
              <a:t>Left a patient after treatment started to attend a party</a:t>
            </a:r>
          </a:p>
          <a:p>
            <a:pPr lvl="1">
              <a:lnSpc>
                <a:spcPct val="80000"/>
              </a:lnSpc>
            </a:pPr>
            <a:r>
              <a:rPr lang="en-US" dirty="0"/>
              <a:t>Did not properly measure the radioactive drugs</a:t>
            </a:r>
          </a:p>
          <a:p>
            <a:pPr lvl="1">
              <a:lnSpc>
                <a:spcPct val="80000"/>
              </a:lnSpc>
            </a:pPr>
            <a:r>
              <a:rPr lang="en-US" dirty="0"/>
              <a:t>Confused micro-curies and </a:t>
            </a:r>
            <a:r>
              <a:rPr lang="en-US" dirty="0" err="1"/>
              <a:t>milli</a:t>
            </a:r>
            <a:r>
              <a:rPr lang="en-US" dirty="0"/>
              <a:t>-curies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584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en-US" dirty="0">
                <a:solidFill>
                  <a:srgbClr val="000000"/>
                </a:solidFill>
              </a:rPr>
              <a:t>Increasing Reliability and Safety</a:t>
            </a:r>
          </a:p>
        </p:txBody>
      </p:sp>
      <p:sp>
        <p:nvSpPr>
          <p:cNvPr id="44037" name="Rectangle 5"/>
          <p:cNvSpPr>
            <a:spLocks noGrp="1" noChangeArrowheads="1"/>
          </p:cNvSpPr>
          <p:nvPr>
            <p:ph idx="1"/>
          </p:nvPr>
        </p:nvSpPr>
        <p:spPr>
          <a:xfrm>
            <a:off x="457200" y="1447800"/>
            <a:ext cx="8229600" cy="4678363"/>
          </a:xfrm>
        </p:spPr>
        <p:txBody>
          <a:bodyPr/>
          <a:lstStyle/>
          <a:p>
            <a:pPr>
              <a:lnSpc>
                <a:spcPct val="80000"/>
              </a:lnSpc>
              <a:buFontTx/>
              <a:buNone/>
            </a:pPr>
            <a:r>
              <a:rPr lang="en-US" sz="2800" dirty="0"/>
              <a:t>What goes </a:t>
            </a:r>
            <a:r>
              <a:rPr lang="en-US" sz="2800" dirty="0" smtClean="0"/>
              <a:t>wrong</a:t>
            </a:r>
            <a:r>
              <a:rPr lang="en-US" sz="2800" dirty="0"/>
              <a:t>?</a:t>
            </a:r>
          </a:p>
          <a:p>
            <a:pPr>
              <a:lnSpc>
                <a:spcPct val="80000"/>
              </a:lnSpc>
            </a:pPr>
            <a:r>
              <a:rPr lang="en-US" sz="2800" dirty="0"/>
              <a:t>Design and development problems</a:t>
            </a:r>
          </a:p>
          <a:p>
            <a:pPr>
              <a:lnSpc>
                <a:spcPct val="80000"/>
              </a:lnSpc>
            </a:pPr>
            <a:r>
              <a:rPr lang="en-US" sz="2800" dirty="0"/>
              <a:t>Management and use problems</a:t>
            </a:r>
          </a:p>
          <a:p>
            <a:pPr>
              <a:lnSpc>
                <a:spcPct val="80000"/>
              </a:lnSpc>
            </a:pPr>
            <a:r>
              <a:rPr lang="en-US" sz="2800" dirty="0"/>
              <a:t>Misrepresentation, hiding problems and inadequate response to reported problems</a:t>
            </a:r>
          </a:p>
          <a:p>
            <a:pPr>
              <a:lnSpc>
                <a:spcPct val="80000"/>
              </a:lnSpc>
            </a:pPr>
            <a:r>
              <a:rPr lang="en-US" sz="2800" dirty="0"/>
              <a:t>Insufficient market or legal incentives to do a better job</a:t>
            </a:r>
          </a:p>
          <a:p>
            <a:pPr>
              <a:lnSpc>
                <a:spcPct val="80000"/>
              </a:lnSpc>
            </a:pPr>
            <a:r>
              <a:rPr lang="en-US" sz="2800" dirty="0"/>
              <a:t>Re-use of software without sufficiently understanding the code and </a:t>
            </a:r>
            <a:r>
              <a:rPr lang="en-US" sz="2800" dirty="0" smtClean="0"/>
              <a:t>without thoroughly testing </a:t>
            </a:r>
            <a:r>
              <a:rPr lang="en-US" sz="2800" dirty="0"/>
              <a:t>it</a:t>
            </a:r>
          </a:p>
          <a:p>
            <a:pPr>
              <a:lnSpc>
                <a:spcPct val="80000"/>
              </a:lnSpc>
            </a:pPr>
            <a:r>
              <a:rPr lang="en-US" sz="2800" dirty="0"/>
              <a:t>Failure to update or maintain a </a:t>
            </a:r>
            <a:r>
              <a:rPr lang="en-US" sz="2800" dirty="0" smtClean="0"/>
              <a:t>database</a:t>
            </a:r>
          </a:p>
          <a:p>
            <a:pPr>
              <a:lnSpc>
                <a:spcPct val="80000"/>
              </a:lnSpc>
            </a:pPr>
            <a:r>
              <a:rPr lang="en-US" sz="2800" dirty="0" smtClean="0"/>
              <a:t>Overconfidence</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nSpc>
                <a:spcPct val="90000"/>
              </a:lnSpc>
            </a:pPr>
            <a:r>
              <a:rPr lang="en-US" sz="4000" dirty="0" smtClean="0"/>
              <a:t>Professional Techniques</a:t>
            </a:r>
            <a:endParaRPr lang="en-US" sz="4000" dirty="0"/>
          </a:p>
        </p:txBody>
      </p:sp>
      <p:sp>
        <p:nvSpPr>
          <p:cNvPr id="54275" name="Rectangle 3"/>
          <p:cNvSpPr>
            <a:spLocks noGrp="1" noChangeArrowheads="1"/>
          </p:cNvSpPr>
          <p:nvPr>
            <p:ph idx="1"/>
          </p:nvPr>
        </p:nvSpPr>
        <p:spPr/>
        <p:txBody>
          <a:bodyPr/>
          <a:lstStyle/>
          <a:p>
            <a:pPr>
              <a:lnSpc>
                <a:spcPct val="90000"/>
              </a:lnSpc>
            </a:pPr>
            <a:r>
              <a:rPr lang="en-US" dirty="0" smtClean="0"/>
              <a:t>Importance </a:t>
            </a:r>
            <a:r>
              <a:rPr lang="en-US" dirty="0"/>
              <a:t>of good software engineering and professional responsibility</a:t>
            </a:r>
          </a:p>
          <a:p>
            <a:pPr>
              <a:lnSpc>
                <a:spcPct val="90000"/>
              </a:lnSpc>
            </a:pPr>
            <a:r>
              <a:rPr lang="en-US" dirty="0"/>
              <a:t>User interfaces and human factors</a:t>
            </a:r>
          </a:p>
          <a:p>
            <a:pPr lvl="1">
              <a:lnSpc>
                <a:spcPct val="90000"/>
              </a:lnSpc>
            </a:pPr>
            <a:r>
              <a:rPr lang="en-US" dirty="0"/>
              <a:t>Feedback</a:t>
            </a:r>
          </a:p>
          <a:p>
            <a:pPr lvl="1">
              <a:lnSpc>
                <a:spcPct val="90000"/>
              </a:lnSpc>
            </a:pPr>
            <a:r>
              <a:rPr lang="en-US" dirty="0"/>
              <a:t>Should behave as an experienced user </a:t>
            </a:r>
            <a:r>
              <a:rPr lang="en-US" dirty="0" smtClean="0"/>
              <a:t>expects</a:t>
            </a:r>
          </a:p>
          <a:p>
            <a:pPr lvl="1">
              <a:lnSpc>
                <a:spcPct val="90000"/>
              </a:lnSpc>
            </a:pPr>
            <a:r>
              <a:rPr lang="en-US" dirty="0" smtClean="0"/>
              <a:t>Workload that is too low can lead to mistakes</a:t>
            </a:r>
            <a:endParaRPr lang="en-US" dirty="0"/>
          </a:p>
          <a:p>
            <a:pPr>
              <a:lnSpc>
                <a:spcPct val="90000"/>
              </a:lnSpc>
            </a:pPr>
            <a:r>
              <a:rPr lang="en-US" dirty="0" smtClean="0"/>
              <a:t>Redundancy </a:t>
            </a:r>
            <a:r>
              <a:rPr lang="en-US" dirty="0"/>
              <a:t>and self-checking</a:t>
            </a:r>
          </a:p>
          <a:p>
            <a:pPr>
              <a:lnSpc>
                <a:spcPct val="90000"/>
              </a:lnSpc>
            </a:pPr>
            <a:r>
              <a:rPr lang="en-US" dirty="0" smtClean="0"/>
              <a:t>Testing</a:t>
            </a:r>
          </a:p>
          <a:p>
            <a:pPr lvl="1">
              <a:lnSpc>
                <a:spcPct val="90000"/>
              </a:lnSpc>
            </a:pPr>
            <a:r>
              <a:rPr lang="en-US" dirty="0" smtClean="0"/>
              <a:t>Include real world testing with real users</a:t>
            </a:r>
          </a:p>
          <a:p>
            <a:pPr lvl="1">
              <a:lnSpc>
                <a:spcPct val="90000"/>
              </a:lnSpc>
              <a:buNone/>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90000"/>
              </a:lnSpc>
            </a:pPr>
            <a:r>
              <a:rPr lang="en-US" sz="4000" dirty="0" smtClean="0"/>
              <a:t>Law, Regulation and Markets</a:t>
            </a:r>
            <a:endParaRPr lang="en-US" sz="4000" dirty="0"/>
          </a:p>
        </p:txBody>
      </p:sp>
      <p:sp>
        <p:nvSpPr>
          <p:cNvPr id="55299" name="Rectangle 3"/>
          <p:cNvSpPr>
            <a:spLocks noGrp="1" noChangeArrowheads="1"/>
          </p:cNvSpPr>
          <p:nvPr>
            <p:ph idx="1"/>
          </p:nvPr>
        </p:nvSpPr>
        <p:spPr/>
        <p:txBody>
          <a:bodyPr/>
          <a:lstStyle/>
          <a:p>
            <a:pPr>
              <a:lnSpc>
                <a:spcPct val="90000"/>
              </a:lnSpc>
            </a:pPr>
            <a:r>
              <a:rPr lang="en-US" sz="2800" dirty="0" smtClean="0"/>
              <a:t>Criminal </a:t>
            </a:r>
            <a:r>
              <a:rPr lang="en-US" sz="2800" dirty="0"/>
              <a:t>and civil penalties</a:t>
            </a:r>
          </a:p>
          <a:p>
            <a:pPr lvl="1">
              <a:lnSpc>
                <a:spcPct val="90000"/>
              </a:lnSpc>
            </a:pPr>
            <a:r>
              <a:rPr lang="en-US" sz="2400" dirty="0"/>
              <a:t>Provide incentives to produce good systems, but shouldn't inhibit innovation</a:t>
            </a:r>
          </a:p>
          <a:p>
            <a:pPr>
              <a:lnSpc>
                <a:spcPct val="90000"/>
              </a:lnSpc>
            </a:pPr>
            <a:r>
              <a:rPr lang="en-US" sz="2800" dirty="0"/>
              <a:t>Warranties for consumer software</a:t>
            </a:r>
          </a:p>
          <a:p>
            <a:pPr lvl="1">
              <a:lnSpc>
                <a:spcPct val="90000"/>
              </a:lnSpc>
            </a:pPr>
            <a:r>
              <a:rPr lang="en-US" sz="2400" dirty="0"/>
              <a:t>Most are sold ‘as-is’</a:t>
            </a:r>
          </a:p>
          <a:p>
            <a:pPr>
              <a:lnSpc>
                <a:spcPct val="90000"/>
              </a:lnSpc>
            </a:pPr>
            <a:r>
              <a:rPr lang="en-US" sz="2800" dirty="0"/>
              <a:t>Regulation for safety-critical applications</a:t>
            </a:r>
          </a:p>
          <a:p>
            <a:pPr>
              <a:lnSpc>
                <a:spcPct val="90000"/>
              </a:lnSpc>
            </a:pPr>
            <a:r>
              <a:rPr lang="en-US" sz="2800" dirty="0"/>
              <a:t>Professional licensing</a:t>
            </a:r>
          </a:p>
          <a:p>
            <a:pPr>
              <a:lnSpc>
                <a:spcPct val="90000"/>
              </a:lnSpc>
            </a:pPr>
            <a:r>
              <a:rPr lang="en-US" sz="2800" dirty="0" smtClean="0"/>
              <a:t>Taking </a:t>
            </a:r>
            <a:r>
              <a:rPr lang="en-US" sz="2800" dirty="0"/>
              <a:t>responsibility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US" sz="4000" dirty="0">
                <a:solidFill>
                  <a:srgbClr val="000000"/>
                </a:solidFill>
              </a:rPr>
              <a:t>Dependence, Risk, and Progress</a:t>
            </a:r>
          </a:p>
        </p:txBody>
      </p:sp>
      <p:sp>
        <p:nvSpPr>
          <p:cNvPr id="45061" name="Rectangle 5"/>
          <p:cNvSpPr>
            <a:spLocks noGrp="1" noChangeArrowheads="1"/>
          </p:cNvSpPr>
          <p:nvPr>
            <p:ph idx="1"/>
          </p:nvPr>
        </p:nvSpPr>
        <p:spPr/>
        <p:txBody>
          <a:bodyPr/>
          <a:lstStyle/>
          <a:p>
            <a:pPr>
              <a:lnSpc>
                <a:spcPct val="80000"/>
              </a:lnSpc>
            </a:pPr>
            <a:r>
              <a:rPr lang="en-US" sz="2800" dirty="0"/>
              <a:t>Are We Too Dependent on Computers?</a:t>
            </a:r>
          </a:p>
          <a:p>
            <a:pPr lvl="1">
              <a:lnSpc>
                <a:spcPct val="80000"/>
              </a:lnSpc>
            </a:pPr>
            <a:r>
              <a:rPr lang="en-US" dirty="0"/>
              <a:t>Computers are tools</a:t>
            </a:r>
          </a:p>
          <a:p>
            <a:pPr lvl="1">
              <a:lnSpc>
                <a:spcPct val="80000"/>
              </a:lnSpc>
            </a:pPr>
            <a:r>
              <a:rPr lang="en-US" dirty="0"/>
              <a:t>They are not the only dependence</a:t>
            </a:r>
          </a:p>
          <a:p>
            <a:pPr lvl="2">
              <a:lnSpc>
                <a:spcPct val="80000"/>
              </a:lnSpc>
            </a:pPr>
            <a:r>
              <a:rPr lang="en-US" sz="2800" dirty="0"/>
              <a:t>Electricity</a:t>
            </a:r>
          </a:p>
          <a:p>
            <a:pPr>
              <a:lnSpc>
                <a:spcPct val="80000"/>
              </a:lnSpc>
            </a:pPr>
            <a:r>
              <a:rPr lang="en-US" sz="2800" dirty="0"/>
              <a:t>Risk and Progress</a:t>
            </a:r>
          </a:p>
          <a:p>
            <a:pPr lvl="1">
              <a:lnSpc>
                <a:spcPct val="80000"/>
              </a:lnSpc>
            </a:pPr>
            <a:r>
              <a:rPr lang="en-US" dirty="0"/>
              <a:t>Many new technologies were not very safe when they were first developed</a:t>
            </a:r>
          </a:p>
          <a:p>
            <a:pPr lvl="1">
              <a:lnSpc>
                <a:spcPct val="80000"/>
              </a:lnSpc>
            </a:pPr>
            <a:r>
              <a:rPr lang="en-US" dirty="0"/>
              <a:t>We develop and improve new technologies in response to accidents and disasters</a:t>
            </a:r>
          </a:p>
          <a:p>
            <a:pPr lvl="1">
              <a:lnSpc>
                <a:spcPct val="80000"/>
              </a:lnSpc>
            </a:pPr>
            <a:r>
              <a:rPr lang="en-US" dirty="0"/>
              <a:t>We should compare the risks of using computers with the risks of other methods and the benefits to be gained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a:t>
            </a:r>
            <a:endParaRPr lang="en-US" dirty="0"/>
          </a:p>
        </p:txBody>
      </p:sp>
      <p:sp>
        <p:nvSpPr>
          <p:cNvPr id="3" name="Content Placeholder 2"/>
          <p:cNvSpPr>
            <a:spLocks noGrp="1"/>
          </p:cNvSpPr>
          <p:nvPr>
            <p:ph idx="1"/>
          </p:nvPr>
        </p:nvSpPr>
        <p:spPr>
          <a:xfrm>
            <a:off x="457200" y="1295400"/>
            <a:ext cx="8458200" cy="4610100"/>
          </a:xfrm>
        </p:spPr>
        <p:txBody>
          <a:bodyPr/>
          <a:lstStyle/>
          <a:p>
            <a:r>
              <a:rPr lang="en-US" dirty="0" smtClean="0"/>
              <a:t>Failures and Errors in Computer Systems</a:t>
            </a:r>
          </a:p>
          <a:p>
            <a:r>
              <a:rPr lang="en-US" dirty="0" smtClean="0"/>
              <a:t>Case Study: The Therac-25</a:t>
            </a:r>
          </a:p>
          <a:p>
            <a:r>
              <a:rPr lang="en-US" dirty="0" smtClean="0"/>
              <a:t>Increasing Reliability and Safety</a:t>
            </a:r>
          </a:p>
          <a:p>
            <a:r>
              <a:rPr lang="en-US" dirty="0" smtClean="0"/>
              <a:t>Dependence, Risk, and Progress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4000" dirty="0"/>
              <a:t>Failures and Errors in Computer Systems</a:t>
            </a:r>
          </a:p>
        </p:txBody>
      </p:sp>
      <p:sp>
        <p:nvSpPr>
          <p:cNvPr id="41989" name="Rectangle 5"/>
          <p:cNvSpPr>
            <a:spLocks noGrp="1" noChangeArrowheads="1"/>
          </p:cNvSpPr>
          <p:nvPr>
            <p:ph idx="1"/>
          </p:nvPr>
        </p:nvSpPr>
        <p:spPr/>
        <p:txBody>
          <a:bodyPr/>
          <a:lstStyle/>
          <a:p>
            <a:r>
              <a:rPr lang="en-US" sz="2800" dirty="0"/>
              <a:t>Most computer applications are so complex it is virtually impossible to produce programs with no errors</a:t>
            </a:r>
          </a:p>
          <a:p>
            <a:r>
              <a:rPr lang="en-US" sz="2800" dirty="0"/>
              <a:t>The cause of failure is often more than one </a:t>
            </a:r>
            <a:r>
              <a:rPr lang="en-US" sz="2800" dirty="0" smtClean="0"/>
              <a:t>factor</a:t>
            </a:r>
          </a:p>
          <a:p>
            <a:pPr lvl="1"/>
            <a:r>
              <a:rPr lang="en-US" sz="2400" dirty="0" smtClean="0"/>
              <a:t>Faulty design, sloppy implementation, careless users, poor user interface, insufficient user training…</a:t>
            </a:r>
            <a:endParaRPr lang="en-US" sz="2400" dirty="0"/>
          </a:p>
          <a:p>
            <a:r>
              <a:rPr lang="en-US" sz="2800" dirty="0" smtClean="0"/>
              <a:t>Design and testing of mission critical systems is much more complex than typical computer-based systems</a:t>
            </a:r>
          </a:p>
          <a:p>
            <a:r>
              <a:rPr lang="en-US" sz="2800" dirty="0"/>
              <a:t>Computer professionals must study failures to learn how to avoid </a:t>
            </a:r>
            <a:r>
              <a:rPr lang="en-US" sz="2800" dirty="0" smtClean="0"/>
              <a:t>them, and to </a:t>
            </a:r>
            <a:r>
              <a:rPr lang="en-US" sz="2800" dirty="0"/>
              <a:t>understand the impacts of poor work</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6" name="Rectangle 6"/>
          <p:cNvSpPr>
            <a:spLocks noGrp="1" noChangeArrowheads="1"/>
          </p:cNvSpPr>
          <p:nvPr>
            <p:ph type="title"/>
          </p:nvPr>
        </p:nvSpPr>
        <p:spPr/>
        <p:txBody>
          <a:bodyPr/>
          <a:lstStyle/>
          <a:p>
            <a:pPr>
              <a:lnSpc>
                <a:spcPct val="90000"/>
              </a:lnSpc>
            </a:pPr>
            <a:r>
              <a:rPr lang="en-US" dirty="0" smtClean="0"/>
              <a:t>Problems for Individuals</a:t>
            </a:r>
            <a:endParaRPr lang="en-US" dirty="0"/>
          </a:p>
        </p:txBody>
      </p:sp>
      <p:sp>
        <p:nvSpPr>
          <p:cNvPr id="46087" name="Rectangle 7"/>
          <p:cNvSpPr>
            <a:spLocks noGrp="1" noChangeArrowheads="1"/>
          </p:cNvSpPr>
          <p:nvPr>
            <p:ph idx="1"/>
          </p:nvPr>
        </p:nvSpPr>
        <p:spPr>
          <a:xfrm>
            <a:off x="609600" y="1219200"/>
            <a:ext cx="7924800" cy="4610100"/>
          </a:xfrm>
        </p:spPr>
        <p:txBody>
          <a:bodyPr/>
          <a:lstStyle/>
          <a:p>
            <a:pPr>
              <a:lnSpc>
                <a:spcPct val="90000"/>
              </a:lnSpc>
            </a:pPr>
            <a:r>
              <a:rPr lang="en-US" sz="2800" dirty="0" smtClean="0"/>
              <a:t>Billing </a:t>
            </a:r>
            <a:r>
              <a:rPr lang="en-US" sz="2800" dirty="0"/>
              <a:t>errors</a:t>
            </a:r>
          </a:p>
          <a:p>
            <a:pPr>
              <a:lnSpc>
                <a:spcPct val="90000"/>
              </a:lnSpc>
            </a:pPr>
            <a:r>
              <a:rPr lang="en-US" sz="2800" dirty="0"/>
              <a:t>Inaccurate and misinterpreted data in databases</a:t>
            </a:r>
          </a:p>
          <a:p>
            <a:pPr lvl="1">
              <a:lnSpc>
                <a:spcPct val="90000"/>
              </a:lnSpc>
            </a:pPr>
            <a:r>
              <a:rPr lang="en-US" dirty="0"/>
              <a:t>Large population where people may share names</a:t>
            </a:r>
          </a:p>
          <a:p>
            <a:pPr lvl="1">
              <a:lnSpc>
                <a:spcPct val="90000"/>
              </a:lnSpc>
            </a:pPr>
            <a:r>
              <a:rPr lang="en-US" dirty="0"/>
              <a:t>Automated processing may not be able to recognize special cases</a:t>
            </a:r>
          </a:p>
          <a:p>
            <a:pPr lvl="1">
              <a:lnSpc>
                <a:spcPct val="90000"/>
              </a:lnSpc>
            </a:pPr>
            <a:r>
              <a:rPr lang="en-US" dirty="0"/>
              <a:t>Overconfidence in the accuracy of data</a:t>
            </a:r>
          </a:p>
          <a:p>
            <a:pPr lvl="1">
              <a:lnSpc>
                <a:spcPct val="90000"/>
              </a:lnSpc>
            </a:pPr>
            <a:r>
              <a:rPr lang="en-US" dirty="0"/>
              <a:t>Errors in data entry</a:t>
            </a:r>
          </a:p>
          <a:p>
            <a:pPr lvl="1">
              <a:lnSpc>
                <a:spcPct val="90000"/>
              </a:lnSpc>
            </a:pPr>
            <a:r>
              <a:rPr lang="en-US" dirty="0"/>
              <a:t>Lack of accountability for errors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sz="4000" dirty="0" smtClean="0"/>
              <a:t>System Failures</a:t>
            </a:r>
            <a:endParaRPr lang="en-US" sz="4000" dirty="0"/>
          </a:p>
        </p:txBody>
      </p:sp>
      <p:sp>
        <p:nvSpPr>
          <p:cNvPr id="47109" name="Rectangle 5"/>
          <p:cNvSpPr>
            <a:spLocks noGrp="1" noChangeArrowheads="1"/>
          </p:cNvSpPr>
          <p:nvPr>
            <p:ph idx="1"/>
          </p:nvPr>
        </p:nvSpPr>
        <p:spPr>
          <a:xfrm>
            <a:off x="381000" y="1295400"/>
            <a:ext cx="8534400" cy="4610100"/>
          </a:xfrm>
        </p:spPr>
        <p:txBody>
          <a:bodyPr/>
          <a:lstStyle/>
          <a:p>
            <a:r>
              <a:rPr lang="en-US" sz="2800" dirty="0" smtClean="0"/>
              <a:t>AT&amp;T</a:t>
            </a:r>
            <a:r>
              <a:rPr lang="en-US" sz="2800" dirty="0"/>
              <a:t>, </a:t>
            </a:r>
            <a:r>
              <a:rPr lang="en-US" sz="2800" dirty="0" smtClean="0"/>
              <a:t>Galaxy IV satellite, Amtrak</a:t>
            </a:r>
          </a:p>
          <a:p>
            <a:r>
              <a:rPr lang="en-US" sz="2800" dirty="0" smtClean="0"/>
              <a:t>Businesses </a:t>
            </a:r>
            <a:r>
              <a:rPr lang="en-US" sz="2800" dirty="0"/>
              <a:t>have gone bankrupt after spending huge amounts on computer systems that failed</a:t>
            </a:r>
          </a:p>
          <a:p>
            <a:r>
              <a:rPr lang="en-US" sz="2800" dirty="0"/>
              <a:t>Voting </a:t>
            </a:r>
            <a:r>
              <a:rPr lang="en-US" sz="2800" dirty="0" smtClean="0"/>
              <a:t>systems </a:t>
            </a:r>
            <a:r>
              <a:rPr lang="en-US" sz="2800" dirty="0"/>
              <a:t>in </a:t>
            </a:r>
            <a:r>
              <a:rPr lang="en-US" sz="2800" dirty="0" smtClean="0"/>
              <a:t>presidential elections</a:t>
            </a:r>
            <a:endParaRPr lang="en-US" sz="2800" dirty="0"/>
          </a:p>
          <a:p>
            <a:r>
              <a:rPr lang="en-US" sz="2800" dirty="0" smtClean="0"/>
              <a:t>Stalled airports: Denver, Hong Kong, Malaysia</a:t>
            </a:r>
            <a:endParaRPr lang="en-US" sz="2800" dirty="0"/>
          </a:p>
          <a:p>
            <a:r>
              <a:rPr lang="en-US" sz="2800" dirty="0" smtClean="0"/>
              <a:t>Abandoned systems</a:t>
            </a:r>
          </a:p>
          <a:p>
            <a:pPr lvl="1"/>
            <a:r>
              <a:rPr lang="en-US" sz="2400" dirty="0" smtClean="0"/>
              <a:t>Systems discarded after wasting millions even billions of dollars</a:t>
            </a:r>
          </a:p>
          <a:p>
            <a:r>
              <a:rPr lang="en-US" sz="2800" dirty="0" smtClean="0"/>
              <a:t>Legacy systems</a:t>
            </a:r>
          </a:p>
          <a:p>
            <a:pPr lvl="1"/>
            <a:r>
              <a:rPr lang="en-US" sz="2400" dirty="0" smtClean="0"/>
              <a:t>Reliable but inflexible, expensive to replace, little documentation</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pPr>
              <a:lnSpc>
                <a:spcPct val="80000"/>
              </a:lnSpc>
            </a:pPr>
            <a:r>
              <a:rPr lang="en-US" dirty="0" smtClean="0"/>
              <a:t>Denver Airport</a:t>
            </a:r>
            <a:endParaRPr lang="en-US" dirty="0"/>
          </a:p>
        </p:txBody>
      </p:sp>
      <p:sp>
        <p:nvSpPr>
          <p:cNvPr id="59397" name="Rectangle 5"/>
          <p:cNvSpPr>
            <a:spLocks noGrp="1" noChangeArrowheads="1"/>
          </p:cNvSpPr>
          <p:nvPr>
            <p:ph idx="1"/>
          </p:nvPr>
        </p:nvSpPr>
        <p:spPr>
          <a:xfrm>
            <a:off x="609600" y="1295400"/>
            <a:ext cx="8001000" cy="4343400"/>
          </a:xfrm>
        </p:spPr>
        <p:txBody>
          <a:bodyPr/>
          <a:lstStyle/>
          <a:p>
            <a:pPr>
              <a:lnSpc>
                <a:spcPct val="90000"/>
              </a:lnSpc>
            </a:pPr>
            <a:r>
              <a:rPr lang="en-US" sz="2800" dirty="0"/>
              <a:t>Baggage handling system costs </a:t>
            </a:r>
            <a:r>
              <a:rPr lang="en-US" sz="2800" dirty="0" smtClean="0"/>
              <a:t>~ $200 million</a:t>
            </a:r>
            <a:r>
              <a:rPr lang="en-US" sz="2800" dirty="0"/>
              <a:t>, caused most of the </a:t>
            </a:r>
            <a:r>
              <a:rPr lang="en-US" sz="2800" dirty="0" smtClean="0"/>
              <a:t>delay</a:t>
            </a:r>
          </a:p>
          <a:p>
            <a:pPr>
              <a:lnSpc>
                <a:spcPct val="90000"/>
              </a:lnSpc>
            </a:pPr>
            <a:r>
              <a:rPr lang="en-US" sz="2800" dirty="0" smtClean="0"/>
              <a:t>Baggage </a:t>
            </a:r>
            <a:r>
              <a:rPr lang="en-US" sz="2800" dirty="0"/>
              <a:t>system failed due to real world problems, problems in other systems and software </a:t>
            </a:r>
            <a:r>
              <a:rPr lang="en-US" sz="2800" dirty="0" smtClean="0"/>
              <a:t>errors</a:t>
            </a:r>
          </a:p>
          <a:p>
            <a:pPr lvl="1">
              <a:lnSpc>
                <a:spcPct val="90000"/>
              </a:lnSpc>
            </a:pPr>
            <a:r>
              <a:rPr lang="en-US" sz="2400" dirty="0" smtClean="0"/>
              <a:t>Carts </a:t>
            </a:r>
            <a:r>
              <a:rPr lang="en-US" sz="2400" dirty="0"/>
              <a:t>crashed into each other at track intersections, mistaken route. </a:t>
            </a:r>
            <a:r>
              <a:rPr lang="en-US" sz="2400" dirty="0" smtClean="0"/>
              <a:t>Scanner </a:t>
            </a:r>
            <a:r>
              <a:rPr lang="en-US" sz="2400" dirty="0"/>
              <a:t>got dirty or knocked out of alignment, faulty latches, power </a:t>
            </a:r>
            <a:r>
              <a:rPr lang="en-US" sz="2400" dirty="0" smtClean="0"/>
              <a:t>surges</a:t>
            </a:r>
            <a:endParaRPr lang="en-US" sz="2800" dirty="0"/>
          </a:p>
          <a:p>
            <a:pPr>
              <a:lnSpc>
                <a:spcPct val="90000"/>
              </a:lnSpc>
            </a:pPr>
            <a:r>
              <a:rPr lang="en-US" sz="2800" dirty="0"/>
              <a:t>Main causes:</a:t>
            </a:r>
          </a:p>
          <a:p>
            <a:pPr lvl="1">
              <a:lnSpc>
                <a:spcPct val="90000"/>
              </a:lnSpc>
            </a:pPr>
            <a:r>
              <a:rPr lang="en-US" sz="2400" dirty="0"/>
              <a:t>Time allowed for development was insufficient</a:t>
            </a:r>
          </a:p>
          <a:p>
            <a:pPr lvl="1">
              <a:lnSpc>
                <a:spcPct val="90000"/>
              </a:lnSpc>
            </a:pPr>
            <a:r>
              <a:rPr lang="en-US" sz="2400" dirty="0"/>
              <a:t>Denver made significant changes in specifications after the project began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5890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381000" y="457200"/>
            <a:ext cx="8356600" cy="990600"/>
          </a:xfrm>
        </p:spPr>
        <p:txBody>
          <a:bodyPr/>
          <a:lstStyle/>
          <a:p>
            <a:pPr>
              <a:lnSpc>
                <a:spcPct val="80000"/>
              </a:lnSpc>
            </a:pPr>
            <a:r>
              <a:rPr lang="en-US" dirty="0" smtClean="0"/>
              <a:t>High-level, management-related causes of computer-system </a:t>
            </a:r>
            <a:r>
              <a:rPr lang="en-US" dirty="0"/>
              <a:t>f</a:t>
            </a:r>
            <a:r>
              <a:rPr lang="en-US" dirty="0" smtClean="0"/>
              <a:t>ailures</a:t>
            </a:r>
            <a:endParaRPr lang="en-US" dirty="0"/>
          </a:p>
        </p:txBody>
      </p:sp>
      <p:sp>
        <p:nvSpPr>
          <p:cNvPr id="59397" name="Rectangle 5"/>
          <p:cNvSpPr>
            <a:spLocks noGrp="1" noChangeArrowheads="1"/>
          </p:cNvSpPr>
          <p:nvPr>
            <p:ph idx="1"/>
          </p:nvPr>
        </p:nvSpPr>
        <p:spPr>
          <a:xfrm>
            <a:off x="685800" y="2057400"/>
            <a:ext cx="8001000" cy="3962400"/>
          </a:xfrm>
        </p:spPr>
        <p:txBody>
          <a:bodyPr/>
          <a:lstStyle/>
          <a:p>
            <a:pPr>
              <a:spcBef>
                <a:spcPts val="600"/>
              </a:spcBef>
            </a:pPr>
            <a:r>
              <a:rPr lang="en-US" sz="2400" dirty="0" smtClean="0">
                <a:solidFill>
                  <a:srgbClr val="000000"/>
                </a:solidFill>
              </a:rPr>
              <a:t>Lack </a:t>
            </a:r>
            <a:r>
              <a:rPr lang="en-US" sz="2400" dirty="0">
                <a:solidFill>
                  <a:srgbClr val="000000"/>
                </a:solidFill>
              </a:rPr>
              <a:t>of clear, well thought out goals and specifications</a:t>
            </a:r>
          </a:p>
          <a:p>
            <a:pPr>
              <a:spcBef>
                <a:spcPts val="600"/>
              </a:spcBef>
            </a:pPr>
            <a:r>
              <a:rPr lang="en-US" sz="2400" dirty="0">
                <a:solidFill>
                  <a:srgbClr val="000000"/>
                </a:solidFill>
              </a:rPr>
              <a:t>Poor management </a:t>
            </a:r>
            <a:r>
              <a:rPr lang="en-US" sz="2400" dirty="0" smtClean="0">
                <a:solidFill>
                  <a:srgbClr val="000000"/>
                </a:solidFill>
              </a:rPr>
              <a:t>decisions and </a:t>
            </a:r>
            <a:r>
              <a:rPr lang="en-US" sz="2400" dirty="0">
                <a:solidFill>
                  <a:srgbClr val="000000"/>
                </a:solidFill>
              </a:rPr>
              <a:t>poor communication among customers, designers, programmers, etc.</a:t>
            </a:r>
          </a:p>
          <a:p>
            <a:pPr>
              <a:spcBef>
                <a:spcPts val="600"/>
              </a:spcBef>
            </a:pPr>
            <a:r>
              <a:rPr lang="en-US" sz="2400" dirty="0" smtClean="0">
                <a:solidFill>
                  <a:srgbClr val="000000"/>
                </a:solidFill>
              </a:rPr>
              <a:t>Institutional and political pressures </a:t>
            </a:r>
            <a:r>
              <a:rPr lang="en-US" sz="2400" dirty="0">
                <a:solidFill>
                  <a:srgbClr val="000000"/>
                </a:solidFill>
              </a:rPr>
              <a:t>that encourage unrealistically low bids, low budget requests, and underestimates of time requirements</a:t>
            </a:r>
          </a:p>
          <a:p>
            <a:pPr>
              <a:spcBef>
                <a:spcPts val="600"/>
              </a:spcBef>
            </a:pPr>
            <a:r>
              <a:rPr lang="en-US" sz="2400" dirty="0">
                <a:solidFill>
                  <a:srgbClr val="000000"/>
                </a:solidFill>
              </a:rPr>
              <a:t>Use of very new technology, with unknown reliability and problems</a:t>
            </a:r>
          </a:p>
          <a:p>
            <a:pPr>
              <a:spcBef>
                <a:spcPts val="600"/>
              </a:spcBef>
            </a:pPr>
            <a:r>
              <a:rPr lang="en-US" sz="2400" dirty="0">
                <a:solidFill>
                  <a:srgbClr val="000000"/>
                </a:solidFill>
              </a:rPr>
              <a:t>Refusal to recognize or admit a project is in trouble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n-US" dirty="0">
                <a:solidFill>
                  <a:srgbClr val="000000"/>
                </a:solidFill>
              </a:rPr>
              <a:t>Case Study: The Therac-25</a:t>
            </a:r>
          </a:p>
        </p:txBody>
      </p:sp>
      <p:sp>
        <p:nvSpPr>
          <p:cNvPr id="43013" name="Rectangle 5"/>
          <p:cNvSpPr>
            <a:spLocks noGrp="1" noChangeArrowheads="1"/>
          </p:cNvSpPr>
          <p:nvPr>
            <p:ph idx="1"/>
          </p:nvPr>
        </p:nvSpPr>
        <p:spPr>
          <a:xfrm>
            <a:off x="457200" y="1447800"/>
            <a:ext cx="8229600" cy="4678363"/>
          </a:xfrm>
        </p:spPr>
        <p:txBody>
          <a:bodyPr/>
          <a:lstStyle/>
          <a:p>
            <a:pPr>
              <a:lnSpc>
                <a:spcPct val="90000"/>
              </a:lnSpc>
              <a:buFontTx/>
              <a:buNone/>
            </a:pPr>
            <a:r>
              <a:rPr lang="en-US" sz="2800" dirty="0"/>
              <a:t>Therac-25 Radiation Overdoses:</a:t>
            </a:r>
          </a:p>
          <a:p>
            <a:pPr>
              <a:lnSpc>
                <a:spcPct val="90000"/>
              </a:lnSpc>
            </a:pPr>
            <a:r>
              <a:rPr lang="en-US" sz="2800" dirty="0" smtClean="0"/>
              <a:t>Therac-25: a software controlled radiation therapy machine used to treat cancer patients</a:t>
            </a:r>
          </a:p>
          <a:p>
            <a:pPr>
              <a:lnSpc>
                <a:spcPct val="90000"/>
              </a:lnSpc>
            </a:pPr>
            <a:r>
              <a:rPr lang="en-US" sz="2800" dirty="0" smtClean="0"/>
              <a:t>1985-1987, 4 medical centers</a:t>
            </a:r>
          </a:p>
          <a:p>
            <a:pPr>
              <a:lnSpc>
                <a:spcPct val="90000"/>
              </a:lnSpc>
            </a:pPr>
            <a:r>
              <a:rPr lang="en-US" sz="2800" dirty="0" smtClean="0"/>
              <a:t>Massive </a:t>
            </a:r>
            <a:r>
              <a:rPr lang="en-US" sz="2800" dirty="0"/>
              <a:t>overdoses of radiation were given; the machine said no dose had been administered at all</a:t>
            </a:r>
          </a:p>
          <a:p>
            <a:pPr>
              <a:lnSpc>
                <a:spcPct val="90000"/>
              </a:lnSpc>
            </a:pPr>
            <a:r>
              <a:rPr lang="en-US" sz="2800" dirty="0"/>
              <a:t>Caused severe and painful injuries and the death of three patients</a:t>
            </a:r>
          </a:p>
          <a:p>
            <a:pPr>
              <a:lnSpc>
                <a:spcPct val="90000"/>
              </a:lnSpc>
            </a:pPr>
            <a:r>
              <a:rPr lang="en-US" sz="2800" dirty="0"/>
              <a:t>Important to study to avoid repeating errors</a:t>
            </a:r>
          </a:p>
          <a:p>
            <a:pPr>
              <a:lnSpc>
                <a:spcPct val="90000"/>
              </a:lnSpc>
            </a:pPr>
            <a:r>
              <a:rPr lang="en-US" sz="2800" dirty="0"/>
              <a:t>Manufacturer, computer programmer, and hospitals/clinics all have some responsibility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82" name="Rectangle 6"/>
          <p:cNvSpPr>
            <a:spLocks noGrp="1" noChangeArrowheads="1"/>
          </p:cNvSpPr>
          <p:nvPr>
            <p:ph type="title"/>
          </p:nvPr>
        </p:nvSpPr>
        <p:spPr/>
        <p:txBody>
          <a:bodyPr/>
          <a:lstStyle/>
          <a:p>
            <a:r>
              <a:rPr lang="en-US" sz="4000"/>
              <a:t>Case Study: The Therac-25 (cont.)</a:t>
            </a:r>
          </a:p>
        </p:txBody>
      </p:sp>
      <p:sp>
        <p:nvSpPr>
          <p:cNvPr id="50183" name="Rectangle 7"/>
          <p:cNvSpPr>
            <a:spLocks noGrp="1" noChangeArrowheads="1"/>
          </p:cNvSpPr>
          <p:nvPr>
            <p:ph idx="1"/>
          </p:nvPr>
        </p:nvSpPr>
        <p:spPr/>
        <p:txBody>
          <a:bodyPr/>
          <a:lstStyle/>
          <a:p>
            <a:pPr>
              <a:lnSpc>
                <a:spcPct val="80000"/>
              </a:lnSpc>
              <a:buFontTx/>
              <a:buNone/>
            </a:pPr>
            <a:r>
              <a:rPr lang="en-US" sz="2800" dirty="0"/>
              <a:t>Software and Design problems:</a:t>
            </a:r>
          </a:p>
          <a:p>
            <a:pPr>
              <a:lnSpc>
                <a:spcPct val="80000"/>
              </a:lnSpc>
            </a:pPr>
            <a:r>
              <a:rPr lang="en-US" sz="2800" dirty="0"/>
              <a:t>Re-used software from older systems, unaware of bugs in previous software</a:t>
            </a:r>
          </a:p>
          <a:p>
            <a:pPr>
              <a:lnSpc>
                <a:spcPct val="80000"/>
              </a:lnSpc>
            </a:pPr>
            <a:r>
              <a:rPr lang="en-US" sz="2800" dirty="0"/>
              <a:t>Weaknesses in design of operator </a:t>
            </a:r>
            <a:r>
              <a:rPr lang="en-US" sz="2800" dirty="0" smtClean="0"/>
              <a:t>interface</a:t>
            </a:r>
          </a:p>
          <a:p>
            <a:pPr lvl="1">
              <a:lnSpc>
                <a:spcPct val="80000"/>
              </a:lnSpc>
            </a:pPr>
            <a:r>
              <a:rPr lang="en-US" sz="2400" dirty="0" smtClean="0"/>
              <a:t>Obscure error messages with no documentation on them</a:t>
            </a:r>
            <a:endParaRPr lang="en-US" sz="2400" dirty="0"/>
          </a:p>
          <a:p>
            <a:pPr>
              <a:lnSpc>
                <a:spcPct val="80000"/>
              </a:lnSpc>
            </a:pPr>
            <a:r>
              <a:rPr lang="en-US" sz="2800" dirty="0"/>
              <a:t>Inadequate test plan</a:t>
            </a:r>
          </a:p>
          <a:p>
            <a:pPr>
              <a:lnSpc>
                <a:spcPct val="80000"/>
              </a:lnSpc>
            </a:pPr>
            <a:r>
              <a:rPr lang="en-US" sz="2800" dirty="0"/>
              <a:t>Bugs in software</a:t>
            </a:r>
          </a:p>
          <a:p>
            <a:pPr lvl="1">
              <a:lnSpc>
                <a:spcPct val="80000"/>
              </a:lnSpc>
            </a:pPr>
            <a:r>
              <a:rPr lang="en-US" sz="2800" dirty="0"/>
              <a:t>Allowed beam to deploy when table not in proper position</a:t>
            </a:r>
          </a:p>
          <a:p>
            <a:pPr lvl="1">
              <a:lnSpc>
                <a:spcPct val="80000"/>
              </a:lnSpc>
            </a:pPr>
            <a:r>
              <a:rPr lang="en-US" sz="2800" dirty="0"/>
              <a:t>Ignored changes and corrections operators made at console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46325172</TotalTime>
  <Pages>23</Pages>
  <Words>2498</Words>
  <Application>Microsoft Office PowerPoint</Application>
  <PresentationFormat>Letter Paper (8.5x11 in)</PresentationFormat>
  <Paragraphs>191</Paragraphs>
  <Slides>16</Slides>
  <Notes>16</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16</vt:i4>
      </vt:variant>
    </vt:vector>
  </HeadingPairs>
  <TitlesOfParts>
    <vt:vector size="20" baseType="lpstr">
      <vt:lpstr>Mead Bold</vt:lpstr>
      <vt:lpstr>Monotype Sorts</vt:lpstr>
      <vt:lpstr>ＭＳ Ｐゴシック</vt:lpstr>
      <vt:lpstr>Office Theme</vt:lpstr>
      <vt:lpstr>CSE/ISE 312</vt:lpstr>
      <vt:lpstr>What We Will Cover</vt:lpstr>
      <vt:lpstr>Failures and Errors in Computer Systems</vt:lpstr>
      <vt:lpstr>Problems for Individuals</vt:lpstr>
      <vt:lpstr>System Failures</vt:lpstr>
      <vt:lpstr>Denver Airport</vt:lpstr>
      <vt:lpstr>High-level, management-related causes of computer-system failures</vt:lpstr>
      <vt:lpstr>Case Study: The Therac-25</vt:lpstr>
      <vt:lpstr>Case Study: The Therac-25 (cont.)</vt:lpstr>
      <vt:lpstr>Therac-25 - Why So Many Incidents?</vt:lpstr>
      <vt:lpstr>Therac-25 - Why So Many Incidents?</vt:lpstr>
      <vt:lpstr>Observations and Perspective</vt:lpstr>
      <vt:lpstr>Increasing Reliability and Safety</vt:lpstr>
      <vt:lpstr>Professional Techniques</vt:lpstr>
      <vt:lpstr>Law, Regulation and Markets</vt:lpstr>
      <vt:lpstr>Dependence, Risk, and Progress</vt:lpstr>
    </vt:vector>
  </TitlesOfParts>
  <Company>Stony Brook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subject>Introduction to Internet Programming</dc:subject>
  <dc:creator>Dr. R. kelly;Dr. Y. Liu</dc:creator>
  <dc:description>Copyright, Robert F. Kelly, 2001-2007</dc:description>
  <cp:lastModifiedBy>Anthony Scarlatos</cp:lastModifiedBy>
  <cp:revision>490</cp:revision>
  <cp:lastPrinted>1999-08-19T02:29:51Z</cp:lastPrinted>
  <dcterms:created xsi:type="dcterms:W3CDTF">2013-04-16T17:34:14Z</dcterms:created>
  <dcterms:modified xsi:type="dcterms:W3CDTF">2013-04-16T17:45:53Z</dcterms:modified>
</cp:coreProperties>
</file>