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fntdata" ContentType="application/x-fontdata"/>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p:sldMasterIdLst>
    <p:sldMasterId r:id="rId1"/>
  </p:sldMasterIdLst>
  <p:notesMasterIdLst>
    <p:notesMasterId r:id="rId22"/>
  </p:notesMasterIdLst>
  <p:handoutMasterIdLst>
    <p:handoutMasterId r:id="rId23"/>
  </p:handoutMasterIdLst>
  <p:sldIdLst>
    <p:sldId id="298" r:id="rId2"/>
    <p:sldId id="333" r:id="rId3"/>
    <p:sldId id="305" r:id="rId4"/>
    <p:sldId id="337" r:id="rId5"/>
    <p:sldId id="307" r:id="rId6"/>
    <p:sldId id="308" r:id="rId7"/>
    <p:sldId id="309" r:id="rId8"/>
    <p:sldId id="338" r:id="rId9"/>
    <p:sldId id="335" r:id="rId10"/>
    <p:sldId id="339" r:id="rId11"/>
    <p:sldId id="334" r:id="rId12"/>
    <p:sldId id="319" r:id="rId13"/>
    <p:sldId id="320" r:id="rId14"/>
    <p:sldId id="322" r:id="rId15"/>
    <p:sldId id="328" r:id="rId16"/>
    <p:sldId id="340" r:id="rId17"/>
    <p:sldId id="329" r:id="rId18"/>
    <p:sldId id="336" r:id="rId19"/>
    <p:sldId id="332" r:id="rId20"/>
    <p:sldId id="330" r:id="rId21"/>
  </p:sldIdLst>
  <p:sldSz cx="9144000" cy="6858000" type="letter"/>
  <p:notesSz cx="6858000" cy="9117013"/>
  <p:embeddedFontLst>
    <p:embeddedFont>
      <p:font typeface="Monotype Sorts" charset="2"/>
      <p:regular r:id="rId24"/>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A69306"/>
    <a:srgbClr val="FAEB7E"/>
    <a:srgbClr val="0033CC"/>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709" autoAdjust="0"/>
    <p:restoredTop sz="66993" autoAdjust="0"/>
  </p:normalViewPr>
  <p:slideViewPr>
    <p:cSldViewPr>
      <p:cViewPr>
        <p:scale>
          <a:sx n="60" d="100"/>
          <a:sy n="60" d="100"/>
        </p:scale>
        <p:origin x="-3840" y="-1056"/>
      </p:cViewPr>
      <p:guideLst>
        <p:guide orient="horz" pos="2160"/>
        <p:guide pos="2832"/>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132" d="100"/>
          <a:sy n="132" d="100"/>
        </p:scale>
        <p:origin x="-3808" y="-120"/>
      </p:cViewPr>
      <p:guideLst>
        <p:guide orient="horz" pos="2872"/>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font" Target="fonts/font1.fntdata"/><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57201" y="364963"/>
            <a:ext cx="3128087"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r>
              <a:rPr lang="en-US" sz="1400" dirty="0" smtClean="0"/>
              <a:t>15 - Evaluating and Controlling Technology</a:t>
            </a:r>
            <a:endParaRPr lang="en-US" sz="1400" dirty="0"/>
          </a:p>
        </p:txBody>
      </p:sp>
      <p:sp>
        <p:nvSpPr>
          <p:cNvPr id="3075" name="Rectangle 3"/>
          <p:cNvSpPr>
            <a:spLocks noChangeArrowheads="1"/>
          </p:cNvSpPr>
          <p:nvPr/>
        </p:nvSpPr>
        <p:spPr bwMode="auto">
          <a:xfrm>
            <a:off x="357191" y="8609621"/>
            <a:ext cx="890487"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fld id="{3B8F1BCF-40EB-4982-B72E-3BDCB36C8D12}" type="datetime1">
              <a:rPr lang="en-US" sz="1400"/>
              <a:pPr algn="l" defTabSz="911217">
                <a:defRPr/>
              </a:pPr>
              <a:t>4/11/13</a:t>
            </a:fld>
            <a:endParaRPr lang="en-US" sz="1400" dirty="0"/>
          </a:p>
        </p:txBody>
      </p:sp>
      <p:sp>
        <p:nvSpPr>
          <p:cNvPr id="3076" name="Rectangle 4"/>
          <p:cNvSpPr>
            <a:spLocks noChangeArrowheads="1"/>
          </p:cNvSpPr>
          <p:nvPr/>
        </p:nvSpPr>
        <p:spPr bwMode="auto">
          <a:xfrm>
            <a:off x="5908596" y="8609629"/>
            <a:ext cx="632404" cy="304826"/>
          </a:xfrm>
          <a:prstGeom prst="rect">
            <a:avLst/>
          </a:prstGeom>
          <a:noFill/>
          <a:ln w="12700">
            <a:noFill/>
            <a:miter lim="800000"/>
            <a:headEnd/>
            <a:tailEnd/>
          </a:ln>
          <a:effectLst/>
        </p:spPr>
        <p:txBody>
          <a:bodyPr wrap="none" lIns="90100" tIns="44259" rIns="90100" bIns="44259" anchor="ctr">
            <a:spAutoFit/>
          </a:bodyPr>
          <a:lstStyle/>
          <a:p>
            <a:pPr algn="r" defTabSz="911217">
              <a:defRPr/>
            </a:pPr>
            <a:r>
              <a:rPr lang="en-US" sz="1400" dirty="0" smtClean="0"/>
              <a:t>15-</a:t>
            </a:r>
            <a:fld id="{3D4D4ECE-73A9-4890-844A-D346CD8EA00B}" type="slidenum">
              <a:rPr lang="en-US" sz="1400" smtClean="0"/>
              <a:pPr algn="r" defTabSz="911217">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6627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3807" y="4330890"/>
            <a:ext cx="5030391" cy="4101751"/>
          </a:xfrm>
          <a:prstGeom prst="rect">
            <a:avLst/>
          </a:prstGeom>
          <a:noFill/>
          <a:ln w="12700">
            <a:noFill/>
            <a:miter lim="800000"/>
            <a:headEnd/>
            <a:tailEnd/>
          </a:ln>
          <a:effectLst/>
        </p:spPr>
        <p:txBody>
          <a:bodyPr vert="horz" wrap="square" lIns="90100" tIns="44259" rIns="90100" bIns="44259"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1158875" y="690563"/>
            <a:ext cx="4540250" cy="3405187"/>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9949" y="91951"/>
            <a:ext cx="3121675"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r>
              <a:rPr lang="en-US" sz="1400" dirty="0" smtClean="0"/>
              <a:t>15 – Evaluating and Controlling Technology</a:t>
            </a:r>
            <a:endParaRPr lang="en-US" sz="1400" dirty="0"/>
          </a:p>
        </p:txBody>
      </p:sp>
      <p:sp>
        <p:nvSpPr>
          <p:cNvPr id="2053" name="Rectangle 5"/>
          <p:cNvSpPr>
            <a:spLocks noChangeArrowheads="1"/>
          </p:cNvSpPr>
          <p:nvPr/>
        </p:nvSpPr>
        <p:spPr bwMode="auto">
          <a:xfrm>
            <a:off x="69953" y="8727201"/>
            <a:ext cx="890487" cy="304826"/>
          </a:xfrm>
          <a:prstGeom prst="rect">
            <a:avLst/>
          </a:prstGeom>
          <a:noFill/>
          <a:ln w="12700">
            <a:noFill/>
            <a:miter lim="800000"/>
            <a:headEnd/>
            <a:tailEnd/>
          </a:ln>
          <a:effectLst/>
        </p:spPr>
        <p:txBody>
          <a:bodyPr wrap="none" lIns="90100" tIns="44259" rIns="90100" bIns="44259" anchor="ctr">
            <a:spAutoFit/>
          </a:bodyPr>
          <a:lstStyle/>
          <a:p>
            <a:pPr algn="l" defTabSz="911217">
              <a:defRPr/>
            </a:pPr>
            <a:fld id="{14C37F38-5772-43BE-B22B-CBAD92265624}" type="datetime1">
              <a:rPr lang="en-US" sz="1400"/>
              <a:pPr algn="l" defTabSz="911217">
                <a:defRPr/>
              </a:pPr>
              <a:t>4/11/13</a:t>
            </a:fld>
            <a:endParaRPr lang="en-US" sz="1400" dirty="0"/>
          </a:p>
        </p:txBody>
      </p:sp>
      <p:sp>
        <p:nvSpPr>
          <p:cNvPr id="2054" name="Rectangle 6"/>
          <p:cNvSpPr>
            <a:spLocks noChangeArrowheads="1"/>
          </p:cNvSpPr>
          <p:nvPr/>
        </p:nvSpPr>
        <p:spPr bwMode="auto">
          <a:xfrm>
            <a:off x="6155653" y="8727212"/>
            <a:ext cx="632404" cy="304826"/>
          </a:xfrm>
          <a:prstGeom prst="rect">
            <a:avLst/>
          </a:prstGeom>
          <a:noFill/>
          <a:ln w="12700">
            <a:noFill/>
            <a:miter lim="800000"/>
            <a:headEnd/>
            <a:tailEnd/>
          </a:ln>
          <a:effectLst/>
        </p:spPr>
        <p:txBody>
          <a:bodyPr wrap="none" lIns="90100" tIns="44259" rIns="90100" bIns="44259" anchor="ctr">
            <a:spAutoFit/>
          </a:bodyPr>
          <a:lstStyle/>
          <a:p>
            <a:pPr algn="r" defTabSz="911217">
              <a:defRPr/>
            </a:pPr>
            <a:r>
              <a:rPr lang="en-US" sz="1400" dirty="0" smtClean="0"/>
              <a:t>15-</a:t>
            </a:r>
            <a:fld id="{DA53FF21-39CA-45E6-AAE2-88A1123F9739}" type="slidenum">
              <a:rPr lang="en-US" sz="1400" smtClean="0"/>
              <a:pPr algn="r" defTabSz="911217">
                <a:defRPr/>
              </a:pPr>
              <a:t>‹#›</a:t>
            </a:fld>
            <a:endParaRPr lang="en-US"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4674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230184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corresponds</a:t>
            </a:r>
            <a:r>
              <a:rPr lang="en-US" baseline="0" dirty="0" smtClean="0"/>
              <a:t> to 1 in previous slide</a:t>
            </a:r>
          </a:p>
          <a:p>
            <a:r>
              <a:rPr lang="en-US" baseline="0" dirty="0" smtClean="0"/>
              <a:t>2</a:t>
            </a:r>
            <a:r>
              <a:rPr lang="en-US" baseline="30000" dirty="0" smtClean="0"/>
              <a:t>nd</a:t>
            </a:r>
            <a:r>
              <a:rPr lang="en-US" baseline="0" dirty="0" smtClean="0"/>
              <a:t> to 4</a:t>
            </a:r>
            <a:r>
              <a:rPr lang="en-US" baseline="30000" dirty="0" smtClean="0"/>
              <a:t>th</a:t>
            </a:r>
            <a:r>
              <a:rPr lang="en-US" baseline="0" dirty="0" smtClean="0"/>
              <a:t>: correspond to 2 in previous slide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230184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Focus of discussion shifts over time as more </a:t>
            </a:r>
            <a:r>
              <a:rPr lang="en-US" dirty="0" err="1" smtClean="0"/>
              <a:t>ppl</a:t>
            </a:r>
            <a:r>
              <a:rPr lang="en-US" dirty="0" smtClean="0"/>
              <a:t> acquire digital tech. In 1990s, on access for poor people,</a:t>
            </a:r>
            <a:r>
              <a:rPr lang="en-US" baseline="0" dirty="0" smtClean="0"/>
              <a:t> rural or demographic </a:t>
            </a:r>
            <a:r>
              <a:rPr lang="en-US" baseline="0" dirty="0" err="1" smtClean="0"/>
              <a:t>grps</a:t>
            </a:r>
            <a:r>
              <a:rPr lang="en-US" baseline="0" dirty="0" smtClean="0"/>
              <a:t>. Now on divide between developed and developing countries.</a:t>
            </a:r>
          </a:p>
          <a:p>
            <a:endParaRPr lang="en-US" baseline="0" dirty="0" smtClean="0"/>
          </a:p>
          <a:p>
            <a:r>
              <a:rPr lang="en-US" baseline="0" dirty="0" smtClean="0"/>
              <a:t>Haves/have–</a:t>
            </a:r>
            <a:r>
              <a:rPr lang="en-US" baseline="0" dirty="0" err="1" smtClean="0"/>
              <a:t>laters</a:t>
            </a:r>
            <a:r>
              <a:rPr lang="en-US" baseline="0" dirty="0" smtClean="0"/>
              <a:t>, not   haves/have-nots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9311648"/>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bullet: “haves and have-</a:t>
            </a:r>
            <a:r>
              <a:rPr lang="en-US" dirty="0" err="1" smtClean="0"/>
              <a:t>laters</a:t>
            </a:r>
            <a:r>
              <a:rPr lang="en-US" dirty="0" smtClean="0"/>
              <a:t>”, rather than “haves and have-nots”</a:t>
            </a:r>
          </a:p>
          <a:p>
            <a:r>
              <a:rPr lang="en-US" dirty="0" smtClean="0"/>
              <a:t>3</a:t>
            </a:r>
            <a:r>
              <a:rPr lang="en-US" baseline="30000" dirty="0" smtClean="0"/>
              <a:t>rd</a:t>
            </a:r>
            <a:r>
              <a:rPr lang="en-US" dirty="0" smtClean="0"/>
              <a:t> bullet:</a:t>
            </a:r>
            <a:r>
              <a:rPr lang="en-US" baseline="0" dirty="0" smtClean="0"/>
              <a:t> ease of use affects access by the general population. Software innovations: point and click graphical  user interfaces, web browsers, search engines made computer more comfortable for ordinary people.</a:t>
            </a:r>
          </a:p>
          <a:p>
            <a:endParaRPr lang="en-US" baseline="0" dirty="0" smtClean="0"/>
          </a:p>
          <a:p>
            <a:r>
              <a:rPr lang="en-US" baseline="0" dirty="0" smtClean="0"/>
              <a:t>Advocates of universal access see access as a positive right (claim right) - </a:t>
            </a:r>
            <a:r>
              <a:rPr lang="en-US" baseline="0" dirty="0" err="1" smtClean="0"/>
              <a:t>sth</a:t>
            </a:r>
            <a:r>
              <a:rPr lang="en-US" baseline="0" dirty="0" smtClean="0"/>
              <a:t>. Society must provide for </a:t>
            </a:r>
            <a:r>
              <a:rPr lang="en-US" baseline="0" dirty="0" err="1" smtClean="0"/>
              <a:t>ppl</a:t>
            </a:r>
            <a:r>
              <a:rPr lang="en-US" baseline="0" dirty="0" smtClean="0"/>
              <a:t> who can’t afford it.</a:t>
            </a:r>
          </a:p>
          <a:p>
            <a:r>
              <a:rPr lang="en-US" baseline="0" dirty="0" smtClean="0"/>
              <a:t>Those who emphasize negative rights object mandatory and tax-funded programs, it violates the liberties of business owners or taxpayers who must pay for them.</a:t>
            </a:r>
          </a:p>
          <a:p>
            <a:endParaRPr lang="en-US" baseline="0"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550450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One laptop per child,</a:t>
            </a:r>
            <a:r>
              <a:rPr lang="en-US" baseline="0" dirty="0" smtClean="0"/>
              <a:t> $100 laptops. Intel “World Ahead” $1billion over 5 years to push computer and Internet to developing countries. MS/Intel thousands of computer kiosks in rural India. </a:t>
            </a:r>
          </a:p>
          <a:p>
            <a:r>
              <a:rPr lang="en-US" baseline="0" dirty="0" smtClean="0"/>
              <a:t>- Farmers/fishermen use computers to learn better farming techniques, up-to-date pricing.</a:t>
            </a:r>
          </a:p>
          <a:p>
            <a:r>
              <a:rPr lang="en-US" baseline="0" dirty="0" smtClean="0"/>
              <a:t>Food production and economic well-being improve.</a:t>
            </a:r>
          </a:p>
          <a:p>
            <a:endParaRPr lang="en-US" baseline="0" dirty="0" smtClean="0"/>
          </a:p>
          <a:p>
            <a:pPr marL="0" indent="0">
              <a:buFontTx/>
              <a:buNone/>
            </a:pPr>
            <a:r>
              <a:rPr lang="en-US" baseline="0" dirty="0" smtClean="0"/>
              <a:t>4</a:t>
            </a:r>
            <a:r>
              <a:rPr lang="en-US" baseline="30000" dirty="0" smtClean="0"/>
              <a:t>th</a:t>
            </a:r>
            <a:r>
              <a:rPr lang="en-US" baseline="0" dirty="0" smtClean="0"/>
              <a:t> bullet: some say access can hurt the poor by loosening the bonds of tradition. In many countries, access is one-way, entertainment oriented, commercial. It may accelerate exodus of untrained unprepared young </a:t>
            </a:r>
            <a:r>
              <a:rPr lang="en-US" baseline="0" dirty="0" err="1" smtClean="0"/>
              <a:t>ppl</a:t>
            </a:r>
            <a:r>
              <a:rPr lang="en-US" baseline="0" dirty="0" smtClean="0"/>
              <a:t> from rural to cities.</a:t>
            </a:r>
          </a:p>
          <a:p>
            <a:pPr marL="0" indent="0">
              <a:buFontTx/>
              <a:buNone/>
            </a:pPr>
            <a:endParaRPr lang="en-US" baseline="0"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356350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England in 1811-1812,</a:t>
            </a:r>
            <a:r>
              <a:rPr lang="en-US" baseline="0" dirty="0" smtClean="0"/>
              <a:t> </a:t>
            </a:r>
            <a:r>
              <a:rPr lang="en-US" baseline="0" dirty="0" err="1" smtClean="0"/>
              <a:t>ppl</a:t>
            </a:r>
            <a:r>
              <a:rPr lang="en-US" baseline="0" dirty="0" smtClean="0"/>
              <a:t> burned factories and mills   (Luddite: 200 </a:t>
            </a:r>
            <a:r>
              <a:rPr lang="en-US" baseline="0" dirty="0" err="1" smtClean="0"/>
              <a:t>yrs</a:t>
            </a:r>
            <a:r>
              <a:rPr lang="en-US" baseline="0" dirty="0" smtClean="0"/>
              <a:t> ago in England)  Many were weavers who had worked at home on small machines</a:t>
            </a:r>
          </a:p>
          <a:p>
            <a:r>
              <a:rPr lang="en-US" baseline="0" dirty="0" smtClean="0"/>
              <a:t>The most dramatic symbol of opposition to the Industrial Revolution</a:t>
            </a:r>
          </a:p>
          <a:p>
            <a:r>
              <a:rPr lang="en-US" baseline="0" dirty="0" smtClean="0"/>
              <a:t>Luddite: a derisive description for </a:t>
            </a:r>
            <a:r>
              <a:rPr lang="en-US" baseline="0" dirty="0" err="1" smtClean="0"/>
              <a:t>ppl</a:t>
            </a:r>
            <a:r>
              <a:rPr lang="en-US" baseline="0" dirty="0" smtClean="0"/>
              <a:t> who oppose technological progress</a:t>
            </a:r>
          </a:p>
          <a:p>
            <a:endParaRPr lang="en-US" baseline="0" dirty="0" smtClean="0"/>
          </a:p>
          <a:p>
            <a:r>
              <a:rPr lang="en-US" baseline="0" dirty="0" smtClean="0"/>
              <a:t>To non-Luddites, it is to </a:t>
            </a:r>
            <a:r>
              <a:rPr lang="en-US" b="1" baseline="0" dirty="0" smtClean="0"/>
              <a:t>reduce effort needed to produce goods and services</a:t>
            </a:r>
            <a:r>
              <a:rPr lang="en-US" baseline="0" dirty="0" smtClean="0"/>
              <a:t>.</a:t>
            </a:r>
          </a:p>
          <a:p>
            <a:r>
              <a:rPr lang="en-US" baseline="0" dirty="0" smtClean="0"/>
              <a:t>While both statements say nearly the same thing, the first suggests massive unemployment, profits for capitalists, and a poorer life for most workers. The second suggests improvements in wealth and standard of living.</a:t>
            </a:r>
          </a:p>
          <a:p>
            <a:endParaRPr lang="en-US" baseline="0" dirty="0" smtClean="0"/>
          </a:p>
          <a:p>
            <a:r>
              <a:rPr lang="en-US" baseline="0" dirty="0" smtClean="0"/>
              <a:t>A common criticism of capitalism is that it survives by convincing us to buy products we do not need. Luddites argue, similarly, that technology causes production of things we do not need. Luddites believe that advertising, work pressure, or other external forces manipulate buyers.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4590901"/>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England in 1811-1812,</a:t>
            </a:r>
            <a:r>
              <a:rPr lang="en-US" baseline="0" dirty="0" smtClean="0"/>
              <a:t> </a:t>
            </a:r>
            <a:r>
              <a:rPr lang="en-US" baseline="0" dirty="0" err="1" smtClean="0"/>
              <a:t>ppl</a:t>
            </a:r>
            <a:r>
              <a:rPr lang="en-US" baseline="0" dirty="0" smtClean="0"/>
              <a:t> burned factories and mills   (Luddite: 200 </a:t>
            </a:r>
            <a:r>
              <a:rPr lang="en-US" baseline="0" dirty="0" err="1" smtClean="0"/>
              <a:t>yrs</a:t>
            </a:r>
            <a:r>
              <a:rPr lang="en-US" baseline="0" dirty="0" smtClean="0"/>
              <a:t> ago in England)  Many were weavers who had worked at home on small machines</a:t>
            </a:r>
          </a:p>
          <a:p>
            <a:r>
              <a:rPr lang="en-US" baseline="0" dirty="0" smtClean="0"/>
              <a:t>The most dramatic symbol of opposition to the Industrial Revolution</a:t>
            </a:r>
          </a:p>
          <a:p>
            <a:r>
              <a:rPr lang="en-US" baseline="0" dirty="0" smtClean="0"/>
              <a:t>Luddite: a derisive description for </a:t>
            </a:r>
            <a:r>
              <a:rPr lang="en-US" baseline="0" dirty="0" err="1" smtClean="0"/>
              <a:t>ppl</a:t>
            </a:r>
            <a:r>
              <a:rPr lang="en-US" baseline="0" dirty="0" smtClean="0"/>
              <a:t> who oppose technological progress</a:t>
            </a:r>
          </a:p>
          <a:p>
            <a:endParaRPr lang="en-US" baseline="0" dirty="0" smtClean="0"/>
          </a:p>
          <a:p>
            <a:r>
              <a:rPr lang="en-US" baseline="0" dirty="0" smtClean="0"/>
              <a:t>To non-Luddites, it is to </a:t>
            </a:r>
            <a:r>
              <a:rPr lang="en-US" b="1" baseline="0" dirty="0" smtClean="0"/>
              <a:t>reduce effort needed to produce goods and services</a:t>
            </a:r>
            <a:r>
              <a:rPr lang="en-US" baseline="0" dirty="0" smtClean="0"/>
              <a:t>.</a:t>
            </a:r>
          </a:p>
          <a:p>
            <a:r>
              <a:rPr lang="en-US" baseline="0" dirty="0" smtClean="0"/>
              <a:t>While both statements say nearly the same thing, the first suggests massive unemployment, profits for capitalists, and a poorer life for most workers. The second suggests improvements in wealth and standard of living.</a:t>
            </a:r>
          </a:p>
          <a:p>
            <a:endParaRPr lang="en-US" baseline="0" dirty="0" smtClean="0"/>
          </a:p>
          <a:p>
            <a:r>
              <a:rPr lang="en-US" baseline="0" dirty="0" smtClean="0"/>
              <a:t>A common criticism of capitalism is that it survives by convincing us to buy products we do not need. Luddites argue, similarly, that technology causes production of things we do not need. Luddites believe that advertising, work pressure, or other external forces manipulate buyers.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74590901"/>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5136901"/>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4055475"/>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a society choose to have certain specific desirable modern inventions </a:t>
            </a:r>
          </a:p>
          <a:p>
            <a:r>
              <a:rPr lang="en-US" dirty="0" smtClean="0"/>
              <a:t>while prohibiting others or prohibiting whole</a:t>
            </a:r>
            <a:r>
              <a:rPr lang="en-US" baseline="0" dirty="0" smtClean="0"/>
              <a:t> technologies?</a:t>
            </a:r>
          </a:p>
          <a:p>
            <a:endParaRPr lang="en-US" baseline="0" dirty="0" smtClean="0"/>
          </a:p>
          <a:p>
            <a:r>
              <a:rPr lang="en-US" dirty="0" smtClean="0"/>
              <a:t>How well can we predict the consequences of a new technology or app?</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005652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6494568"/>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332114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a:t>
            </a:r>
            <a:r>
              <a:rPr lang="en-US" baseline="30000" dirty="0" smtClean="0"/>
              <a:t>rd</a:t>
            </a:r>
            <a:r>
              <a:rPr lang="en-US" dirty="0" smtClean="0"/>
              <a:t>: Search engines give prominent display to content providers who pay them, libraries do not.</a:t>
            </a:r>
          </a:p>
          <a:p>
            <a:r>
              <a:rPr lang="en-US" b="1" dirty="0" smtClean="0"/>
              <a:t>4</a:t>
            </a:r>
            <a:r>
              <a:rPr lang="en-US" b="1" baseline="30000" dirty="0" smtClean="0"/>
              <a:t>th</a:t>
            </a:r>
            <a:r>
              <a:rPr lang="en-US" b="1" dirty="0" smtClean="0"/>
              <a:t>:</a:t>
            </a:r>
            <a:r>
              <a:rPr lang="en-US" b="1" baseline="0" dirty="0" smtClean="0"/>
              <a:t> </a:t>
            </a:r>
            <a:r>
              <a:rPr lang="en-US" b="1" dirty="0" smtClean="0"/>
              <a:t>Democratic journalism</a:t>
            </a:r>
            <a:r>
              <a:rPr lang="en-US" dirty="0" smtClean="0"/>
              <a:t>: readers submit and</a:t>
            </a:r>
            <a:r>
              <a:rPr lang="en-US" baseline="0" dirty="0" smtClean="0"/>
              <a:t> vote on news stories.</a:t>
            </a:r>
          </a:p>
          <a:p>
            <a:r>
              <a:rPr lang="en-US" dirty="0" smtClean="0"/>
              <a:t>Wikipedia </a:t>
            </a:r>
          </a:p>
          <a:p>
            <a:r>
              <a:rPr lang="en-US" dirty="0" smtClean="0"/>
              <a:t>- has more than 600 million words, compared with Encyclopedia Britannica at 40 million words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Those on tech., sci., history, literature may be more reliable than politics and sensitive current events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Most articles have high quality and are valuable because of the last bullet</a:t>
            </a:r>
          </a:p>
          <a:p>
            <a:pPr marL="171450" indent="-171450">
              <a:buFontTx/>
              <a:buChar char="-"/>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a:t>
            </a:r>
            <a:r>
              <a:rPr lang="en-US" baseline="30000" dirty="0" smtClean="0"/>
              <a:t>rd</a:t>
            </a:r>
            <a:r>
              <a:rPr lang="en-US" dirty="0" smtClean="0"/>
              <a:t>: Search engines give prominent display to content providers who pay them, libraries do not.</a:t>
            </a:r>
          </a:p>
          <a:p>
            <a:r>
              <a:rPr lang="en-US" b="1" dirty="0" smtClean="0"/>
              <a:t>4</a:t>
            </a:r>
            <a:r>
              <a:rPr lang="en-US" b="1" baseline="30000" dirty="0" smtClean="0"/>
              <a:t>th</a:t>
            </a:r>
            <a:r>
              <a:rPr lang="en-US" b="1" dirty="0" smtClean="0"/>
              <a:t>:</a:t>
            </a:r>
            <a:r>
              <a:rPr lang="en-US" b="1" baseline="0" dirty="0" smtClean="0"/>
              <a:t> </a:t>
            </a:r>
            <a:r>
              <a:rPr lang="en-US" b="1" dirty="0" smtClean="0"/>
              <a:t>Democratic journalism</a:t>
            </a:r>
            <a:r>
              <a:rPr lang="en-US" dirty="0" smtClean="0"/>
              <a:t>: readers submit and</a:t>
            </a:r>
            <a:r>
              <a:rPr lang="en-US" baseline="0" dirty="0" smtClean="0"/>
              <a:t> vote on news stories.</a:t>
            </a:r>
          </a:p>
          <a:p>
            <a:r>
              <a:rPr lang="en-US" dirty="0" smtClean="0"/>
              <a:t>Wikipedia </a:t>
            </a:r>
          </a:p>
          <a:p>
            <a:r>
              <a:rPr lang="en-US" dirty="0" smtClean="0"/>
              <a:t>- has more than 600 million words, compared with Encyclopedia Britannica at 40 million words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Those on tech., sci., history, literature may be more reliable than politics and sensitive current events</a:t>
            </a:r>
          </a:p>
          <a:p>
            <a:pPr marL="171450" marR="0" indent="-171450" algn="l" defTabSz="914400" rtl="0" eaLnBrk="0" fontAlgn="base" latinLnBrk="0" hangingPunct="0">
              <a:lnSpc>
                <a:spcPct val="100000"/>
              </a:lnSpc>
              <a:spcBef>
                <a:spcPct val="30000"/>
              </a:spcBef>
              <a:spcAft>
                <a:spcPct val="0"/>
              </a:spcAft>
              <a:buClrTx/>
              <a:buSzTx/>
              <a:buFontTx/>
              <a:buChar char="-"/>
              <a:tabLst/>
              <a:defRPr/>
            </a:pPr>
            <a:r>
              <a:rPr lang="en-US" baseline="0" dirty="0" smtClean="0"/>
              <a:t>Most articles have high quality and are valuable because of the last bullet</a:t>
            </a:r>
          </a:p>
          <a:p>
            <a:pPr marL="171450" indent="-171450">
              <a:buFontTx/>
              <a:buChar cha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r>
              <a:rPr lang="en-US" baseline="0" dirty="0" smtClean="0"/>
              <a:t>False info, story in </a:t>
            </a:r>
            <a:r>
              <a:rPr lang="en-US" b="1" baseline="0" dirty="0" smtClean="0"/>
              <a:t>newspapers</a:t>
            </a:r>
            <a:r>
              <a:rPr lang="en-US" baseline="0" dirty="0" smtClean="0"/>
              <a:t>, </a:t>
            </a:r>
            <a:r>
              <a:rPr lang="en-US" b="1" baseline="0" dirty="0" smtClean="0"/>
              <a:t>book</a:t>
            </a:r>
            <a:r>
              <a:rPr lang="en-US" baseline="0" dirty="0" smtClean="0"/>
              <a:t>, </a:t>
            </a:r>
            <a:r>
              <a:rPr lang="en-US" b="1" baseline="0" dirty="0" smtClean="0"/>
              <a:t>radio</a:t>
            </a:r>
            <a:r>
              <a:rPr lang="en-US" baseline="0" dirty="0" smtClean="0"/>
              <a:t>, historical </a:t>
            </a:r>
            <a:r>
              <a:rPr lang="en-US" b="1" baseline="0" dirty="0" smtClean="0"/>
              <a:t>movies</a:t>
            </a:r>
            <a:r>
              <a:rPr lang="en-US" baseline="0" dirty="0" smtClean="0"/>
              <a:t> mix truth and fiction. </a:t>
            </a:r>
          </a:p>
          <a:p>
            <a:pPr marL="0" indent="0">
              <a:buFontTx/>
              <a:buNone/>
            </a:pPr>
            <a:r>
              <a:rPr lang="en-US" baseline="0" dirty="0" smtClean="0"/>
              <a:t>   </a:t>
            </a:r>
            <a:r>
              <a:rPr lang="en-US" b="1" baseline="0" dirty="0" smtClean="0"/>
              <a:t>Shows</a:t>
            </a:r>
            <a:r>
              <a:rPr lang="en-US" baseline="0" dirty="0" smtClean="0"/>
              <a:t>: bought votes for good shows, pay to cheer for show, pay to boo the rivals</a:t>
            </a:r>
          </a:p>
          <a:p>
            <a:r>
              <a:rPr lang="en-US" baseline="0" dirty="0" smtClean="0"/>
              <a:t>- Some say the Internet gratifies the mediocrity of the masses</a:t>
            </a:r>
          </a:p>
          <a:p>
            <a:pPr marL="0" indent="0">
              <a:buFontTx/>
              <a:buNone/>
            </a:pPr>
            <a:r>
              <a:rPr lang="en-US" baseline="0" dirty="0" smtClean="0"/>
              <a:t>- </a:t>
            </a:r>
            <a:r>
              <a:rPr lang="en-US" b="1" baseline="0" dirty="0" smtClean="0"/>
              <a:t>Critics argue that the popularity, voting, and consensus do not determine truth</a:t>
            </a:r>
          </a:p>
          <a:p>
            <a:pPr marL="628650" lvl="1" indent="-171450">
              <a:buFontTx/>
              <a:buChar char="-"/>
            </a:pPr>
            <a:r>
              <a:rPr lang="en-US" baseline="0" dirty="0" smtClean="0"/>
              <a:t>One good step is to determine who sponsors the site</a:t>
            </a:r>
          </a:p>
          <a:p>
            <a:pPr marL="0" lvl="0" indent="0">
              <a:buFontTx/>
              <a:buNone/>
            </a:pPr>
            <a:r>
              <a:rPr lang="en-US" baseline="0" dirty="0" smtClean="0"/>
              <a:t>- Ultimately we must find sites, reviewers, ratings, editors, experts, and other sources that we trust.</a:t>
            </a: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For children (p355) </a:t>
            </a:r>
            <a:r>
              <a:rPr lang="en-US" baseline="0" dirty="0" smtClean="0"/>
              <a:t>: Basic social and legal forces help.</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Freedom of speech to provide responses, corrections, alternative viewpoints.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Teachers, parents, competition, fraud and libel laws. </a:t>
            </a:r>
          </a:p>
          <a:p>
            <a:pPr marL="0" indent="0">
              <a:buFontTx/>
              <a:buNone/>
            </a:pPr>
            <a:r>
              <a:rPr lang="en-US" baseline="0" dirty="0" smtClean="0"/>
              <a:t>- </a:t>
            </a:r>
            <a:r>
              <a:rPr lang="en-US" baseline="0" dirty="0" err="1" smtClean="0"/>
              <a:t>Ppl</a:t>
            </a:r>
            <a:r>
              <a:rPr lang="en-US" baseline="0" dirty="0" smtClean="0"/>
              <a:t> who care volunteer to write/review/correct online information</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1. Mental laziness: </a:t>
            </a:r>
            <a:r>
              <a:rPr lang="en-US" dirty="0" smtClean="0"/>
              <a:t>Publishing</a:t>
            </a:r>
            <a:r>
              <a:rPr lang="en-US" baseline="0" dirty="0" smtClean="0"/>
              <a:t> software and web page design tools lead </a:t>
            </a:r>
            <a:r>
              <a:rPr lang="en-US" baseline="0" dirty="0" err="1" smtClean="0"/>
              <a:t>ppl</a:t>
            </a:r>
            <a:r>
              <a:rPr lang="en-US" baseline="0" dirty="0" smtClean="0"/>
              <a:t> to focus on layout, fonts, graphics at the expense of thoughtful writing, correct grammar, word usage, correct information that require hard mental effort.</a:t>
            </a:r>
            <a:endParaRPr lang="en-US" dirty="0" smtClean="0"/>
          </a:p>
          <a:p>
            <a:r>
              <a:rPr lang="en-US" b="1" dirty="0" smtClean="0"/>
              <a:t>2a.</a:t>
            </a:r>
            <a:r>
              <a:rPr lang="en-US" b="1" baseline="0" dirty="0" smtClean="0"/>
              <a:t> </a:t>
            </a:r>
            <a:r>
              <a:rPr lang="en-US" b="1" dirty="0" smtClean="0"/>
              <a:t>Writing:</a:t>
            </a:r>
            <a:r>
              <a:rPr lang="en-US" dirty="0" smtClean="0"/>
              <a:t> real research</a:t>
            </a:r>
            <a:r>
              <a:rPr lang="en-US" baseline="0" dirty="0" smtClean="0"/>
              <a:t> &amp; </a:t>
            </a:r>
            <a:r>
              <a:rPr lang="en-US" dirty="0" smtClean="0"/>
              <a:t>writing vs. cut &amp; paste from Web pages</a:t>
            </a:r>
          </a:p>
          <a:p>
            <a:r>
              <a:rPr lang="en-US" b="1" dirty="0" smtClean="0"/>
              <a:t>2b. Thinking:</a:t>
            </a:r>
            <a:r>
              <a:rPr lang="en-US" dirty="0" smtClean="0"/>
              <a:t> emphasizes analysis rather than data, Understanding/analysis vs. fact</a:t>
            </a:r>
          </a:p>
          <a:p>
            <a:r>
              <a:rPr lang="en-US" b="1" dirty="0" smtClean="0"/>
              <a:t>Last  bullet: </a:t>
            </a:r>
            <a:r>
              <a:rPr lang="en-US" dirty="0" smtClean="0"/>
              <a:t>I did what</a:t>
            </a:r>
            <a:r>
              <a:rPr lang="en-US" baseline="0" dirty="0" smtClean="0"/>
              <a:t> the computer program recommended, </a:t>
            </a:r>
          </a:p>
          <a:p>
            <a:r>
              <a:rPr lang="en-US" b="1" baseline="0" dirty="0" smtClean="0"/>
              <a:t>I did what my professional judgment and experience recommended</a:t>
            </a:r>
          </a:p>
          <a:p>
            <a:r>
              <a:rPr lang="en-US" baseline="0" dirty="0" smtClean="0"/>
              <a:t>If the former is stronger, doctors and other professionals my abdicate personal responsibility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1. Mental laziness: </a:t>
            </a:r>
            <a:r>
              <a:rPr lang="en-US" dirty="0" smtClean="0"/>
              <a:t>Publishing</a:t>
            </a:r>
            <a:r>
              <a:rPr lang="en-US" baseline="0" dirty="0" smtClean="0"/>
              <a:t> software and web page design tools lead </a:t>
            </a:r>
            <a:r>
              <a:rPr lang="en-US" baseline="0" dirty="0" err="1" smtClean="0"/>
              <a:t>ppl</a:t>
            </a:r>
            <a:r>
              <a:rPr lang="en-US" baseline="0" dirty="0" smtClean="0"/>
              <a:t> to focus on layout, fonts, graphics at the expense of thoughtful writing, correct grammar, word usage, correct information that require hard mental effort.</a:t>
            </a:r>
            <a:endParaRPr lang="en-US" dirty="0" smtClean="0"/>
          </a:p>
          <a:p>
            <a:r>
              <a:rPr lang="en-US" b="1" dirty="0" smtClean="0"/>
              <a:t>2a.</a:t>
            </a:r>
            <a:r>
              <a:rPr lang="en-US" b="1" baseline="0" dirty="0" smtClean="0"/>
              <a:t> </a:t>
            </a:r>
            <a:r>
              <a:rPr lang="en-US" b="1" dirty="0" smtClean="0"/>
              <a:t>Writing:</a:t>
            </a:r>
            <a:r>
              <a:rPr lang="en-US" dirty="0" smtClean="0"/>
              <a:t> real research</a:t>
            </a:r>
            <a:r>
              <a:rPr lang="en-US" baseline="0" dirty="0" smtClean="0"/>
              <a:t> &amp; </a:t>
            </a:r>
            <a:r>
              <a:rPr lang="en-US" dirty="0" smtClean="0"/>
              <a:t>writing vs. cut &amp; paste from Web pages</a:t>
            </a:r>
          </a:p>
          <a:p>
            <a:r>
              <a:rPr lang="en-US" b="1" dirty="0" smtClean="0"/>
              <a:t>2b. Thinking:</a:t>
            </a:r>
            <a:r>
              <a:rPr lang="en-US" dirty="0" smtClean="0"/>
              <a:t> emphasizes analysis rather than data, Understanding/analysis vs. fact</a:t>
            </a:r>
          </a:p>
          <a:p>
            <a:r>
              <a:rPr lang="en-US" b="1" dirty="0" smtClean="0"/>
              <a:t>Last  bullet: </a:t>
            </a:r>
            <a:r>
              <a:rPr lang="en-US" dirty="0" smtClean="0"/>
              <a:t>I did what</a:t>
            </a:r>
            <a:r>
              <a:rPr lang="en-US" baseline="0" dirty="0" smtClean="0"/>
              <a:t> the computer program recommended, </a:t>
            </a:r>
          </a:p>
          <a:p>
            <a:r>
              <a:rPr lang="en-US" b="1" baseline="0" dirty="0" smtClean="0"/>
              <a:t>I did what my professional judgment and experience recommended</a:t>
            </a:r>
          </a:p>
          <a:p>
            <a:r>
              <a:rPr lang="en-US" baseline="0" dirty="0" smtClean="0"/>
              <a:t>If the former is stronger, doctors and other professionals my abdicate personal responsibility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230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209800"/>
            <a:ext cx="7696200" cy="1295400"/>
          </a:xfrm>
        </p:spPr>
        <p:txBody>
          <a:bodyPr/>
          <a:lstStyle/>
          <a:p>
            <a:pPr algn="ctr"/>
            <a:r>
              <a:rPr lang="en-US" sz="4800" dirty="0" smtClean="0"/>
              <a:t>Chapter 7: Evaluating and Controlling Technology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4000" dirty="0" smtClean="0">
                <a:solidFill>
                  <a:srgbClr val="000000"/>
                </a:solidFill>
              </a:rPr>
              <a:t>Computer Models</a:t>
            </a:r>
            <a:endParaRPr lang="en-US" sz="4000" dirty="0">
              <a:solidFill>
                <a:srgbClr val="000000"/>
              </a:solidFill>
            </a:endParaRPr>
          </a:p>
        </p:txBody>
      </p:sp>
      <p:sp>
        <p:nvSpPr>
          <p:cNvPr id="52227" name="Rectangle 3"/>
          <p:cNvSpPr>
            <a:spLocks noGrp="1" noChangeArrowheads="1"/>
          </p:cNvSpPr>
          <p:nvPr>
            <p:ph idx="1"/>
          </p:nvPr>
        </p:nvSpPr>
        <p:spPr/>
        <p:txBody>
          <a:bodyPr/>
          <a:lstStyle/>
          <a:p>
            <a:pPr>
              <a:lnSpc>
                <a:spcPct val="90000"/>
              </a:lnSpc>
            </a:pPr>
            <a:r>
              <a:rPr lang="en-US" dirty="0" smtClean="0">
                <a:solidFill>
                  <a:srgbClr val="000000"/>
                </a:solidFill>
              </a:rPr>
              <a:t>Evaluating Models</a:t>
            </a:r>
          </a:p>
          <a:p>
            <a:pPr lvl="1">
              <a:lnSpc>
                <a:spcPct val="90000"/>
              </a:lnSpc>
            </a:pPr>
            <a:r>
              <a:rPr lang="en-US" sz="2400" dirty="0" smtClean="0"/>
              <a:t>How well do the modelers understand the underlying science?</a:t>
            </a:r>
          </a:p>
          <a:p>
            <a:pPr lvl="1">
              <a:lnSpc>
                <a:spcPct val="90000"/>
              </a:lnSpc>
            </a:pPr>
            <a:r>
              <a:rPr lang="en-US" sz="2400" dirty="0" smtClean="0"/>
              <a:t>Models necessarily involve assumptions and simplifications</a:t>
            </a:r>
          </a:p>
          <a:p>
            <a:pPr lvl="1">
              <a:lnSpc>
                <a:spcPct val="90000"/>
              </a:lnSpc>
            </a:pPr>
            <a:r>
              <a:rPr lang="en-US" sz="2400" dirty="0" smtClean="0"/>
              <a:t>How closely do the results correspond with those from physical experiments or real experience?</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3778759"/>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4000" dirty="0" smtClean="0"/>
              <a:t>Why Models May be Inaccurate</a:t>
            </a:r>
            <a:endParaRPr lang="en-US" sz="4000" dirty="0"/>
          </a:p>
        </p:txBody>
      </p:sp>
      <p:sp>
        <p:nvSpPr>
          <p:cNvPr id="52227" name="Rectangle 3"/>
          <p:cNvSpPr>
            <a:spLocks noGrp="1" noChangeArrowheads="1"/>
          </p:cNvSpPr>
          <p:nvPr>
            <p:ph idx="1"/>
          </p:nvPr>
        </p:nvSpPr>
        <p:spPr/>
        <p:txBody>
          <a:bodyPr/>
          <a:lstStyle/>
          <a:p>
            <a:pPr>
              <a:lnSpc>
                <a:spcPct val="90000"/>
              </a:lnSpc>
            </a:pPr>
            <a:r>
              <a:rPr lang="en-US" sz="2800" dirty="0"/>
              <a:t>Why models may not be accurate</a:t>
            </a:r>
          </a:p>
          <a:p>
            <a:pPr lvl="1">
              <a:lnSpc>
                <a:spcPct val="90000"/>
              </a:lnSpc>
            </a:pPr>
            <a:r>
              <a:rPr lang="en-US" sz="2400" dirty="0"/>
              <a:t>We might not have complete knowledge of the system we are modeling</a:t>
            </a:r>
          </a:p>
          <a:p>
            <a:pPr lvl="1">
              <a:lnSpc>
                <a:spcPct val="90000"/>
              </a:lnSpc>
            </a:pPr>
            <a:r>
              <a:rPr lang="en-US" sz="2400" dirty="0"/>
              <a:t>The data describing current conditions or characteristics may be incomplete </a:t>
            </a:r>
            <a:r>
              <a:rPr lang="en-US" sz="2400" dirty="0" smtClean="0"/>
              <a:t>or </a:t>
            </a:r>
            <a:r>
              <a:rPr lang="en-US" sz="2400" dirty="0"/>
              <a:t>inaccurate</a:t>
            </a:r>
          </a:p>
          <a:p>
            <a:pPr lvl="1">
              <a:lnSpc>
                <a:spcPct val="90000"/>
              </a:lnSpc>
            </a:pPr>
            <a:r>
              <a:rPr lang="en-US" sz="2400" dirty="0"/>
              <a:t>Computing power </a:t>
            </a:r>
            <a:r>
              <a:rPr lang="en-US" sz="2400" dirty="0" smtClean="0"/>
              <a:t>inadequate </a:t>
            </a:r>
            <a:r>
              <a:rPr lang="en-US" sz="2400" dirty="0"/>
              <a:t>for the complexity of the model</a:t>
            </a:r>
          </a:p>
          <a:p>
            <a:pPr lvl="1">
              <a:lnSpc>
                <a:spcPct val="90000"/>
              </a:lnSpc>
            </a:pPr>
            <a:r>
              <a:rPr lang="en-US" sz="2400" dirty="0"/>
              <a:t>It is difficult, if not impossible, to numerically quantify variables that represent human values and </a:t>
            </a:r>
            <a:r>
              <a:rPr lang="en-US" sz="2400" dirty="0" smtClean="0"/>
              <a:t>choices</a:t>
            </a:r>
          </a:p>
          <a:p>
            <a:pPr>
              <a:lnSpc>
                <a:spcPct val="90000"/>
              </a:lnSpc>
            </a:pPr>
            <a:r>
              <a:rPr lang="en-US" sz="2800" dirty="0" smtClean="0"/>
              <a:t>Ethical responsibility of professionals/modelers to honestly and accurately describe the results, assumptions, and limitations of their models</a:t>
            </a:r>
            <a:endParaRPr lang="en-US" sz="2800"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3185187"/>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The “Digital Divide”</a:t>
            </a:r>
            <a:endParaRPr lang="en-US" dirty="0">
              <a:solidFill>
                <a:srgbClr val="000000"/>
              </a:solidFill>
            </a:endParaRPr>
          </a:p>
        </p:txBody>
      </p:sp>
      <p:sp>
        <p:nvSpPr>
          <p:cNvPr id="7" name="TextBox 6"/>
          <p:cNvSpPr txBox="1"/>
          <p:nvPr/>
        </p:nvSpPr>
        <p:spPr>
          <a:xfrm>
            <a:off x="457200" y="2057400"/>
            <a:ext cx="8153400" cy="1877437"/>
          </a:xfrm>
          <a:prstGeom prst="rect">
            <a:avLst/>
          </a:prstGeom>
          <a:noFill/>
        </p:spPr>
        <p:txBody>
          <a:bodyPr wrap="square" rtlCol="0">
            <a:spAutoFit/>
          </a:bodyPr>
          <a:lstStyle/>
          <a:p>
            <a:pPr algn="l"/>
            <a:r>
              <a:rPr lang="en-US" sz="3200" dirty="0" smtClean="0">
                <a:solidFill>
                  <a:srgbClr val="000000"/>
                </a:solidFill>
              </a:rPr>
              <a:t>Digital divide:</a:t>
            </a:r>
          </a:p>
          <a:p>
            <a:pPr algn="l"/>
            <a:r>
              <a:rPr lang="en-US" dirty="0" smtClean="0"/>
              <a:t>Some groups of people have access to and regularly use information technology, while others do not.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dirty="0"/>
              <a:t>Trends in Computer Access</a:t>
            </a:r>
          </a:p>
        </p:txBody>
      </p:sp>
      <p:sp>
        <p:nvSpPr>
          <p:cNvPr id="53253" name="Rectangle 5"/>
          <p:cNvSpPr>
            <a:spLocks noGrp="1" noChangeArrowheads="1"/>
          </p:cNvSpPr>
          <p:nvPr>
            <p:ph idx="1"/>
          </p:nvPr>
        </p:nvSpPr>
        <p:spPr/>
        <p:txBody>
          <a:bodyPr/>
          <a:lstStyle/>
          <a:p>
            <a:pPr>
              <a:spcBef>
                <a:spcPts val="1200"/>
              </a:spcBef>
            </a:pPr>
            <a:r>
              <a:rPr lang="en-US" sz="2800" dirty="0" smtClean="0"/>
              <a:t>New </a:t>
            </a:r>
            <a:r>
              <a:rPr lang="en-US" sz="2800" dirty="0"/>
              <a:t>technologies only available to the wealthy</a:t>
            </a:r>
          </a:p>
          <a:p>
            <a:pPr>
              <a:spcBef>
                <a:spcPts val="1200"/>
              </a:spcBef>
            </a:pPr>
            <a:r>
              <a:rPr lang="en-US" sz="2800" dirty="0"/>
              <a:t>The time it takes for new technology to make its way into common use is decreasing</a:t>
            </a:r>
          </a:p>
          <a:p>
            <a:pPr>
              <a:spcBef>
                <a:spcPts val="1200"/>
              </a:spcBef>
            </a:pPr>
            <a:r>
              <a:rPr lang="en-US" sz="2800" dirty="0"/>
              <a:t>Cost is not the only factor; ease of use plays a role</a:t>
            </a:r>
          </a:p>
          <a:p>
            <a:pPr>
              <a:spcBef>
                <a:spcPts val="1200"/>
              </a:spcBef>
            </a:pPr>
            <a:r>
              <a:rPr lang="en-US" sz="2800" dirty="0"/>
              <a:t>Entrepreneurs provide low cost options for people who cannot otherwise afford something</a:t>
            </a:r>
          </a:p>
          <a:p>
            <a:pPr>
              <a:spcBef>
                <a:spcPts val="1200"/>
              </a:spcBef>
            </a:pPr>
            <a:r>
              <a:rPr lang="en-US" sz="2800" dirty="0"/>
              <a:t>Government funds technology in schools</a:t>
            </a:r>
          </a:p>
          <a:p>
            <a:pPr>
              <a:spcBef>
                <a:spcPts val="1200"/>
              </a:spcBef>
            </a:pPr>
            <a:r>
              <a:rPr lang="en-US" sz="2800" dirty="0"/>
              <a:t>As technology becomes more prevalent, the issues shift from the haves and have-nots to level of service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r>
              <a:rPr lang="en-US" sz="3600" dirty="0"/>
              <a:t>The Global Divide and the Next Billion </a:t>
            </a:r>
            <a:r>
              <a:rPr lang="en-US" sz="3600" dirty="0" smtClean="0"/>
              <a:t>Users</a:t>
            </a:r>
            <a:endParaRPr lang="en-US" dirty="0"/>
          </a:p>
        </p:txBody>
      </p:sp>
      <p:sp>
        <p:nvSpPr>
          <p:cNvPr id="62469" name="Rectangle 5"/>
          <p:cNvSpPr>
            <a:spLocks noGrp="1" noChangeArrowheads="1"/>
          </p:cNvSpPr>
          <p:nvPr>
            <p:ph idx="1"/>
          </p:nvPr>
        </p:nvSpPr>
        <p:spPr/>
        <p:txBody>
          <a:bodyPr/>
          <a:lstStyle/>
          <a:p>
            <a:pPr>
              <a:spcBef>
                <a:spcPts val="1200"/>
              </a:spcBef>
            </a:pPr>
            <a:r>
              <a:rPr lang="en-US" sz="2400" dirty="0" smtClean="0"/>
              <a:t>Approximately </a:t>
            </a:r>
            <a:r>
              <a:rPr lang="en-US" sz="2400" dirty="0"/>
              <a:t>one billion people worldwide have access to the Web; approximately five billion do not</a:t>
            </a:r>
          </a:p>
          <a:p>
            <a:pPr>
              <a:spcBef>
                <a:spcPts val="1200"/>
              </a:spcBef>
            </a:pPr>
            <a:r>
              <a:rPr lang="en-US" sz="2400" dirty="0"/>
              <a:t>Non-profit organizations and huge computer companies are spreading computer access to people in developing countries</a:t>
            </a:r>
          </a:p>
          <a:p>
            <a:pPr>
              <a:spcBef>
                <a:spcPts val="1200"/>
              </a:spcBef>
            </a:pPr>
            <a:r>
              <a:rPr lang="en-US" sz="2400" dirty="0"/>
              <a:t>Bringing new technology to poor countries is not just a matter of money to buy equipment; PCs and laptops must work in extreme environments</a:t>
            </a:r>
          </a:p>
          <a:p>
            <a:pPr>
              <a:spcBef>
                <a:spcPts val="1200"/>
              </a:spcBef>
            </a:pPr>
            <a:r>
              <a:rPr lang="en-US" sz="2400" dirty="0"/>
              <a:t>Some people actively working to shrink the digital divide emphasize the need to provide access in ways appropriate to the local culture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228600"/>
            <a:ext cx="8509000" cy="762000"/>
          </a:xfrm>
        </p:spPr>
        <p:txBody>
          <a:bodyPr/>
          <a:lstStyle/>
          <a:p>
            <a:r>
              <a:rPr lang="en-US" sz="4000" dirty="0">
                <a:solidFill>
                  <a:srgbClr val="000000"/>
                </a:solidFill>
              </a:rPr>
              <a:t>Neo-Luddite </a:t>
            </a:r>
            <a:r>
              <a:rPr lang="en-US" sz="4000" dirty="0" smtClean="0">
                <a:solidFill>
                  <a:srgbClr val="000000"/>
                </a:solidFill>
              </a:rPr>
              <a:t>Views of </a:t>
            </a:r>
            <a:r>
              <a:rPr lang="en-US" sz="4000" dirty="0">
                <a:solidFill>
                  <a:srgbClr val="000000"/>
                </a:solidFill>
              </a:rPr>
              <a:t>T</a:t>
            </a:r>
            <a:r>
              <a:rPr lang="en-US" sz="4000" dirty="0" smtClean="0">
                <a:solidFill>
                  <a:srgbClr val="000000"/>
                </a:solidFill>
              </a:rPr>
              <a:t>echnology</a:t>
            </a:r>
            <a:endParaRPr lang="en-US" sz="4000" dirty="0">
              <a:solidFill>
                <a:srgbClr val="000000"/>
              </a:solidFill>
            </a:endParaRPr>
          </a:p>
        </p:txBody>
      </p:sp>
      <p:sp>
        <p:nvSpPr>
          <p:cNvPr id="54275" name="Rectangle 3"/>
          <p:cNvSpPr>
            <a:spLocks noGrp="1" noChangeArrowheads="1"/>
          </p:cNvSpPr>
          <p:nvPr>
            <p:ph idx="1"/>
          </p:nvPr>
        </p:nvSpPr>
        <p:spPr/>
        <p:txBody>
          <a:bodyPr/>
          <a:lstStyle/>
          <a:p>
            <a:pPr>
              <a:spcBef>
                <a:spcPts val="1200"/>
              </a:spcBef>
            </a:pPr>
            <a:r>
              <a:rPr lang="en-US" sz="2800" dirty="0" smtClean="0"/>
              <a:t>Computers eliminate jobs to reduce cost of production</a:t>
            </a:r>
            <a:endParaRPr lang="en-US" sz="2800" dirty="0"/>
          </a:p>
          <a:p>
            <a:pPr>
              <a:spcBef>
                <a:spcPts val="1200"/>
              </a:spcBef>
            </a:pPr>
            <a:r>
              <a:rPr lang="en-US" sz="2800" dirty="0" smtClean="0"/>
              <a:t>Computers manufacture needs</a:t>
            </a:r>
            <a:r>
              <a:rPr lang="en-US" sz="2800" dirty="0"/>
              <a:t>; technology causes production of things we do not </a:t>
            </a:r>
            <a:r>
              <a:rPr lang="en-US" sz="2800" dirty="0" smtClean="0"/>
              <a:t>need</a:t>
            </a:r>
          </a:p>
          <a:p>
            <a:pPr>
              <a:spcBef>
                <a:spcPts val="1200"/>
              </a:spcBef>
            </a:pPr>
            <a:r>
              <a:rPr lang="en-US" sz="2800" dirty="0" smtClean="0"/>
              <a:t>Computers </a:t>
            </a:r>
            <a:r>
              <a:rPr lang="en-US" sz="2800" dirty="0"/>
              <a:t>cause social </a:t>
            </a:r>
            <a:r>
              <a:rPr lang="en-US" sz="2800" dirty="0" smtClean="0"/>
              <a:t>inequity</a:t>
            </a: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228600"/>
            <a:ext cx="8509000" cy="762000"/>
          </a:xfrm>
        </p:spPr>
        <p:txBody>
          <a:bodyPr/>
          <a:lstStyle/>
          <a:p>
            <a:r>
              <a:rPr lang="en-US" sz="4000" dirty="0">
                <a:solidFill>
                  <a:srgbClr val="000000"/>
                </a:solidFill>
              </a:rPr>
              <a:t>Neo-Luddite </a:t>
            </a:r>
            <a:r>
              <a:rPr lang="en-US" sz="4000" dirty="0" smtClean="0">
                <a:solidFill>
                  <a:srgbClr val="000000"/>
                </a:solidFill>
              </a:rPr>
              <a:t>Views of </a:t>
            </a:r>
            <a:r>
              <a:rPr lang="en-US" sz="4000" dirty="0">
                <a:solidFill>
                  <a:srgbClr val="000000"/>
                </a:solidFill>
              </a:rPr>
              <a:t>T</a:t>
            </a:r>
            <a:r>
              <a:rPr lang="en-US" sz="4000" dirty="0" smtClean="0">
                <a:solidFill>
                  <a:srgbClr val="000000"/>
                </a:solidFill>
              </a:rPr>
              <a:t>echnology</a:t>
            </a:r>
            <a:endParaRPr lang="en-US" sz="4000" dirty="0">
              <a:solidFill>
                <a:srgbClr val="000000"/>
              </a:solidFill>
            </a:endParaRPr>
          </a:p>
        </p:txBody>
      </p:sp>
      <p:sp>
        <p:nvSpPr>
          <p:cNvPr id="54275" name="Rectangle 3"/>
          <p:cNvSpPr>
            <a:spLocks noGrp="1" noChangeArrowheads="1"/>
          </p:cNvSpPr>
          <p:nvPr>
            <p:ph idx="1"/>
          </p:nvPr>
        </p:nvSpPr>
        <p:spPr/>
        <p:txBody>
          <a:bodyPr/>
          <a:lstStyle/>
          <a:p>
            <a:pPr>
              <a:spcBef>
                <a:spcPts val="1200"/>
              </a:spcBef>
            </a:pPr>
            <a:r>
              <a:rPr lang="en-US" sz="2800" dirty="0" smtClean="0"/>
              <a:t>Weaken communities, thwart development of social skills</a:t>
            </a:r>
          </a:p>
          <a:p>
            <a:pPr>
              <a:spcBef>
                <a:spcPts val="1200"/>
              </a:spcBef>
            </a:pPr>
            <a:r>
              <a:rPr lang="en-US" sz="2800" dirty="0" smtClean="0"/>
              <a:t>Computers separate humans from nature and destroy the environment</a:t>
            </a:r>
          </a:p>
          <a:p>
            <a:pPr>
              <a:spcBef>
                <a:spcPts val="1200"/>
              </a:spcBef>
            </a:pPr>
            <a:r>
              <a:rPr lang="en-US" sz="2800" dirty="0" smtClean="0"/>
              <a:t>Benefit big business and big government the most</a:t>
            </a:r>
          </a:p>
          <a:p>
            <a:pPr>
              <a:spcBef>
                <a:spcPts val="1200"/>
              </a:spcBef>
            </a:pPr>
            <a:r>
              <a:rPr lang="en-US" sz="2800" smtClean="0"/>
              <a:t>Do little or nothing to solve real problems</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4000" dirty="0" smtClean="0">
                <a:solidFill>
                  <a:schemeClr val="tx1"/>
                </a:solidFill>
              </a:rPr>
              <a:t>Accomplishments of Technology</a:t>
            </a:r>
            <a:endParaRPr lang="en-US" sz="4000" dirty="0">
              <a:solidFill>
                <a:schemeClr val="tx1"/>
              </a:solidFill>
            </a:endParaRPr>
          </a:p>
        </p:txBody>
      </p:sp>
      <p:sp>
        <p:nvSpPr>
          <p:cNvPr id="55299" name="Rectangle 3"/>
          <p:cNvSpPr>
            <a:spLocks noGrp="1" noChangeArrowheads="1"/>
          </p:cNvSpPr>
          <p:nvPr>
            <p:ph idx="1"/>
          </p:nvPr>
        </p:nvSpPr>
        <p:spPr/>
        <p:txBody>
          <a:bodyPr/>
          <a:lstStyle/>
          <a:p>
            <a:pPr>
              <a:lnSpc>
                <a:spcPct val="90000"/>
              </a:lnSpc>
            </a:pPr>
            <a:r>
              <a:rPr lang="en-US" dirty="0" smtClean="0"/>
              <a:t>Increased life expectancy</a:t>
            </a:r>
          </a:p>
          <a:p>
            <a:pPr>
              <a:lnSpc>
                <a:spcPct val="90000"/>
              </a:lnSpc>
            </a:pPr>
            <a:r>
              <a:rPr lang="en-US" dirty="0" smtClean="0"/>
              <a:t>Elimination or reduction of many diseases</a:t>
            </a:r>
          </a:p>
          <a:p>
            <a:pPr>
              <a:lnSpc>
                <a:spcPct val="90000"/>
              </a:lnSpc>
            </a:pPr>
            <a:r>
              <a:rPr lang="en-US" dirty="0" smtClean="0"/>
              <a:t>Increased standard of living</a:t>
            </a:r>
            <a:endParaRPr lang="en-US" dirty="0"/>
          </a:p>
          <a:p>
            <a:pPr>
              <a:lnSpc>
                <a:spcPct val="90000"/>
              </a:lnSpc>
            </a:pPr>
            <a:r>
              <a:rPr lang="en-US" dirty="0"/>
              <a:t>Assistive technologies benefit those with disabilities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Making Decisions A</a:t>
            </a:r>
            <a:r>
              <a:rPr lang="en-US" dirty="0" smtClean="0">
                <a:solidFill>
                  <a:srgbClr val="000000"/>
                </a:solidFill>
              </a:rPr>
              <a:t>bout Technology</a:t>
            </a:r>
            <a:endParaRPr lang="en-US" dirty="0">
              <a:solidFill>
                <a:srgbClr val="000000"/>
              </a:solidFill>
            </a:endParaRPr>
          </a:p>
        </p:txBody>
      </p:sp>
      <p:sp>
        <p:nvSpPr>
          <p:cNvPr id="3" name="Content Placeholder 2"/>
          <p:cNvSpPr>
            <a:spLocks noGrp="1"/>
          </p:cNvSpPr>
          <p:nvPr>
            <p:ph idx="1"/>
          </p:nvPr>
        </p:nvSpPr>
        <p:spPr>
          <a:xfrm>
            <a:off x="457200" y="2362200"/>
            <a:ext cx="8153400" cy="3763963"/>
          </a:xfrm>
        </p:spPr>
        <p:txBody>
          <a:bodyPr/>
          <a:lstStyle/>
          <a:p>
            <a:pPr marL="0" indent="0">
              <a:lnSpc>
                <a:spcPct val="80000"/>
              </a:lnSpc>
              <a:buNone/>
            </a:pPr>
            <a:r>
              <a:rPr lang="en-US" dirty="0">
                <a:solidFill>
                  <a:srgbClr val="000000"/>
                </a:solidFill>
              </a:rPr>
              <a:t>Discussion Questions</a:t>
            </a:r>
          </a:p>
          <a:p>
            <a:pPr>
              <a:spcBef>
                <a:spcPts val="1200"/>
              </a:spcBef>
            </a:pPr>
            <a:r>
              <a:rPr lang="en-US" sz="2800" dirty="0">
                <a:solidFill>
                  <a:srgbClr val="000000"/>
                </a:solidFill>
              </a:rPr>
              <a:t>Can a society choose to have certain specific desirable modern inventions while prohibiting others?</a:t>
            </a:r>
          </a:p>
          <a:p>
            <a:pPr>
              <a:spcBef>
                <a:spcPts val="1200"/>
              </a:spcBef>
            </a:pPr>
            <a:r>
              <a:rPr lang="en-US" sz="2800" dirty="0">
                <a:solidFill>
                  <a:srgbClr val="000000"/>
                </a:solidFill>
              </a:rPr>
              <a:t>How well can we predict the consequences of a new technology or application?</a:t>
            </a:r>
          </a:p>
          <a:p>
            <a:pPr>
              <a:spcBef>
                <a:spcPts val="1200"/>
              </a:spcBef>
            </a:pPr>
            <a:r>
              <a:rPr lang="en-US" sz="2800" dirty="0">
                <a:solidFill>
                  <a:srgbClr val="000000"/>
                </a:solidFill>
              </a:rPr>
              <a:t>Who would make the decisions?</a:t>
            </a:r>
          </a:p>
          <a:p>
            <a:endParaRPr lang="en-US" dirty="0">
              <a:solidFill>
                <a:srgbClr val="000000"/>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5527669"/>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06400" y="228600"/>
            <a:ext cx="8509000" cy="762000"/>
          </a:xfrm>
        </p:spPr>
        <p:txBody>
          <a:bodyPr/>
          <a:lstStyle/>
          <a:p>
            <a:r>
              <a:rPr lang="en-US" sz="4000" dirty="0"/>
              <a:t>The Difficulty of </a:t>
            </a:r>
            <a:r>
              <a:rPr lang="en-US" sz="4000" dirty="0" smtClean="0"/>
              <a:t>Prediction</a:t>
            </a:r>
            <a:endParaRPr lang="en-US" sz="4000" dirty="0"/>
          </a:p>
        </p:txBody>
      </p:sp>
      <p:sp>
        <p:nvSpPr>
          <p:cNvPr id="54275" name="Rectangle 3"/>
          <p:cNvSpPr>
            <a:spLocks noGrp="1" noChangeArrowheads="1"/>
          </p:cNvSpPr>
          <p:nvPr>
            <p:ph idx="1"/>
          </p:nvPr>
        </p:nvSpPr>
        <p:spPr>
          <a:xfrm>
            <a:off x="457200" y="1295400"/>
            <a:ext cx="8229600" cy="4830763"/>
          </a:xfrm>
        </p:spPr>
        <p:txBody>
          <a:bodyPr/>
          <a:lstStyle/>
          <a:p>
            <a:pPr>
              <a:spcBef>
                <a:spcPts val="1200"/>
              </a:spcBef>
            </a:pPr>
            <a:r>
              <a:rPr lang="en-US" sz="2800" dirty="0" smtClean="0"/>
              <a:t>Each new technology finds new and unexpected uses</a:t>
            </a:r>
          </a:p>
          <a:p>
            <a:pPr>
              <a:spcBef>
                <a:spcPts val="1200"/>
              </a:spcBef>
            </a:pPr>
            <a:r>
              <a:rPr lang="en-US" sz="2800" dirty="0" smtClean="0"/>
              <a:t>The history of technology is full of wildly wrong predictions</a:t>
            </a:r>
          </a:p>
          <a:p>
            <a:pPr lvl="1">
              <a:spcBef>
                <a:spcPts val="1200"/>
              </a:spcBef>
            </a:pPr>
            <a:r>
              <a:rPr lang="en-US" sz="2400" dirty="0" err="1" smtClean="0"/>
              <a:t>Weizenbaum</a:t>
            </a:r>
            <a:r>
              <a:rPr lang="en-US" sz="2400" dirty="0" smtClean="0"/>
              <a:t> argued against developing speech recognition technology. Mistaken expectations of costs and benefits</a:t>
            </a:r>
          </a:p>
          <a:p>
            <a:pPr>
              <a:spcBef>
                <a:spcPts val="1200"/>
              </a:spcBef>
            </a:pPr>
            <a:r>
              <a:rPr lang="en-US" sz="2800" dirty="0" smtClean="0"/>
              <a:t>Should we decline a technology because of potential abuse and ignore the potential benefits?</a:t>
            </a:r>
          </a:p>
          <a:p>
            <a:pPr>
              <a:spcBef>
                <a:spcPts val="1200"/>
              </a:spcBef>
            </a:pPr>
            <a:r>
              <a:rPr lang="en-US" sz="2800" dirty="0" smtClean="0"/>
              <a:t>New technologies are often expensive, but costs drop as the technology advances and the demand increases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295400"/>
            <a:ext cx="8458200" cy="4610100"/>
          </a:xfrm>
        </p:spPr>
        <p:txBody>
          <a:bodyPr/>
          <a:lstStyle/>
          <a:p>
            <a:r>
              <a:rPr lang="en-US" sz="3600" dirty="0" smtClean="0"/>
              <a:t>Evaluating Information </a:t>
            </a:r>
          </a:p>
          <a:p>
            <a:r>
              <a:rPr lang="en-US" sz="3600" dirty="0" smtClean="0"/>
              <a:t>The ‘Digital Divide’</a:t>
            </a:r>
          </a:p>
          <a:p>
            <a:r>
              <a:rPr lang="en-US" sz="3600" dirty="0" smtClean="0"/>
              <a:t>Neo-Luddite Views of Computers, Technology, and Quality of Life</a:t>
            </a:r>
          </a:p>
          <a:p>
            <a:r>
              <a:rPr lang="en-US" sz="3600" dirty="0" smtClean="0"/>
              <a:t>Making Decisions About Technology</a:t>
            </a:r>
          </a:p>
          <a:p>
            <a:endParaRPr lang="en-US" sz="1800" b="1" dirty="0" smtClean="0">
              <a:solidFill>
                <a:srgbClr val="0070C0"/>
              </a:solidFill>
              <a:latin typeface="Courier New" pitchFamily="49" charset="0"/>
              <a:cs typeface="Courier New" pitchFamily="49" charset="0"/>
            </a:endParaRP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Future Computers</a:t>
            </a:r>
            <a:endParaRPr lang="en-US" dirty="0"/>
          </a:p>
        </p:txBody>
      </p:sp>
      <p:sp>
        <p:nvSpPr>
          <p:cNvPr id="58371" name="Rectangle 3"/>
          <p:cNvSpPr>
            <a:spLocks noGrp="1" noChangeArrowheads="1"/>
          </p:cNvSpPr>
          <p:nvPr>
            <p:ph idx="1"/>
          </p:nvPr>
        </p:nvSpPr>
        <p:spPr/>
        <p:txBody>
          <a:bodyPr/>
          <a:lstStyle/>
          <a:p>
            <a:pPr>
              <a:lnSpc>
                <a:spcPct val="80000"/>
              </a:lnSpc>
              <a:buFontTx/>
              <a:buNone/>
            </a:pPr>
            <a:r>
              <a:rPr lang="en-US" dirty="0">
                <a:solidFill>
                  <a:srgbClr val="000000"/>
                </a:solidFill>
              </a:rPr>
              <a:t>Intelligent Machines and Super-intelligent Humans - Or the End of the Human Race?</a:t>
            </a:r>
          </a:p>
          <a:p>
            <a:pPr>
              <a:spcBef>
                <a:spcPts val="1200"/>
              </a:spcBef>
            </a:pPr>
            <a:r>
              <a:rPr lang="en-US" sz="2800" dirty="0">
                <a:solidFill>
                  <a:srgbClr val="000000"/>
                </a:solidFill>
              </a:rPr>
              <a:t>Technological Singularity - point at which artificial intelligence or some combined human-machine intelligence advances so far that we cannot comprehend what lies on the other side</a:t>
            </a:r>
          </a:p>
          <a:p>
            <a:pPr>
              <a:spcBef>
                <a:spcPts val="1200"/>
              </a:spcBef>
            </a:pPr>
            <a:r>
              <a:rPr lang="en-US" sz="2800" dirty="0">
                <a:solidFill>
                  <a:srgbClr val="000000"/>
                </a:solidFill>
              </a:rPr>
              <a:t>We cannot prepare for aftermath, but prepare for more gradual developments</a:t>
            </a:r>
          </a:p>
          <a:p>
            <a:pPr>
              <a:spcBef>
                <a:spcPts val="1200"/>
              </a:spcBef>
            </a:pPr>
            <a:r>
              <a:rPr lang="en-US" sz="2800" dirty="0">
                <a:solidFill>
                  <a:srgbClr val="000000"/>
                </a:solidFill>
              </a:rPr>
              <a:t>Select a decision making process most likely to produce what people want</a:t>
            </a:r>
          </a:p>
          <a:p>
            <a:pPr lvl="1">
              <a:lnSpc>
                <a:spcPct val="80000"/>
              </a:lnSpc>
            </a:pPr>
            <a:endParaRPr lang="en-US" sz="28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42" name="Rectangle 6"/>
          <p:cNvSpPr>
            <a:spLocks noGrp="1" noChangeArrowheads="1"/>
          </p:cNvSpPr>
          <p:nvPr>
            <p:ph type="title"/>
          </p:nvPr>
        </p:nvSpPr>
        <p:spPr/>
        <p:txBody>
          <a:bodyPr/>
          <a:lstStyle/>
          <a:p>
            <a:r>
              <a:rPr lang="en-US" dirty="0" smtClean="0"/>
              <a:t>Evaluating Information</a:t>
            </a:r>
            <a:endParaRPr lang="en-US" dirty="0"/>
          </a:p>
        </p:txBody>
      </p:sp>
      <p:sp>
        <p:nvSpPr>
          <p:cNvPr id="39943" name="Rectangle 7"/>
          <p:cNvSpPr>
            <a:spLocks noGrp="1" noChangeArrowheads="1"/>
          </p:cNvSpPr>
          <p:nvPr>
            <p:ph idx="1"/>
          </p:nvPr>
        </p:nvSpPr>
        <p:spPr/>
        <p:txBody>
          <a:bodyPr/>
          <a:lstStyle/>
          <a:p>
            <a:pPr>
              <a:lnSpc>
                <a:spcPct val="90000"/>
              </a:lnSpc>
            </a:pPr>
            <a:r>
              <a:rPr lang="en-US" dirty="0" smtClean="0"/>
              <a:t>Expert </a:t>
            </a:r>
            <a:r>
              <a:rPr lang="en-US" dirty="0"/>
              <a:t>information or ‘wisdom of the crowd’?</a:t>
            </a:r>
          </a:p>
          <a:p>
            <a:pPr lvl="1">
              <a:lnSpc>
                <a:spcPct val="90000"/>
              </a:lnSpc>
            </a:pPr>
            <a:r>
              <a:rPr lang="en-US" sz="2400" dirty="0"/>
              <a:t>Daunting amount of information on the web, much </a:t>
            </a:r>
            <a:r>
              <a:rPr lang="en-US" sz="2400" dirty="0" smtClean="0"/>
              <a:t>incorrect</a:t>
            </a:r>
            <a:endParaRPr lang="en-US" sz="2400" dirty="0"/>
          </a:p>
          <a:p>
            <a:pPr lvl="1">
              <a:lnSpc>
                <a:spcPct val="90000"/>
              </a:lnSpc>
            </a:pPr>
            <a:r>
              <a:rPr lang="en-US" sz="2400" dirty="0"/>
              <a:t>Search engines are replacing librarians, but Web sites are ranked by popularity, not by expert </a:t>
            </a:r>
            <a:r>
              <a:rPr lang="en-US" sz="2400" dirty="0" smtClean="0"/>
              <a:t>evaluation</a:t>
            </a:r>
          </a:p>
          <a:p>
            <a:pPr lvl="1">
              <a:lnSpc>
                <a:spcPct val="90000"/>
              </a:lnSpc>
            </a:pPr>
            <a:r>
              <a:rPr lang="en-US" sz="2400" dirty="0" smtClean="0"/>
              <a:t>Search engines give prominent display to party who pay them</a:t>
            </a:r>
            <a:endParaRPr lang="en-US" sz="2400" dirty="0"/>
          </a:p>
          <a:p>
            <a:pPr lvl="1">
              <a:lnSpc>
                <a:spcPct val="90000"/>
              </a:lnSpc>
            </a:pPr>
            <a:r>
              <a:rPr lang="en-US" sz="2400" dirty="0"/>
              <a:t>Wisdom of the crowd - ratings </a:t>
            </a:r>
            <a:r>
              <a:rPr lang="en-US" sz="2400" dirty="0" smtClean="0"/>
              <a:t>of website by public, democratic journalism for </a:t>
            </a:r>
            <a:r>
              <a:rPr lang="en-US" sz="2400" dirty="0" smtClean="0"/>
              <a:t>news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42" name="Rectangle 6"/>
          <p:cNvSpPr>
            <a:spLocks noGrp="1" noChangeArrowheads="1"/>
          </p:cNvSpPr>
          <p:nvPr>
            <p:ph type="title"/>
          </p:nvPr>
        </p:nvSpPr>
        <p:spPr/>
        <p:txBody>
          <a:bodyPr/>
          <a:lstStyle/>
          <a:p>
            <a:r>
              <a:rPr lang="en-US" dirty="0" smtClean="0"/>
              <a:t>Evaluating Information</a:t>
            </a:r>
            <a:endParaRPr lang="en-US" dirty="0"/>
          </a:p>
        </p:txBody>
      </p:sp>
      <p:sp>
        <p:nvSpPr>
          <p:cNvPr id="39943" name="Rectangle 7"/>
          <p:cNvSpPr>
            <a:spLocks noGrp="1" noChangeArrowheads="1"/>
          </p:cNvSpPr>
          <p:nvPr>
            <p:ph idx="1"/>
          </p:nvPr>
        </p:nvSpPr>
        <p:spPr/>
        <p:txBody>
          <a:bodyPr/>
          <a:lstStyle/>
          <a:p>
            <a:pPr>
              <a:lnSpc>
                <a:spcPct val="90000"/>
              </a:lnSpc>
            </a:pPr>
            <a:r>
              <a:rPr lang="en-US" dirty="0" err="1"/>
              <a:t>Wikipedia</a:t>
            </a:r>
            <a:r>
              <a:rPr lang="en-US" dirty="0"/>
              <a:t>:</a:t>
            </a:r>
          </a:p>
          <a:p>
            <a:pPr lvl="1"/>
            <a:r>
              <a:rPr lang="en-US" sz="2400" dirty="0" smtClean="0"/>
              <a:t>Written by volunteers, some posts are biased/inaccurate </a:t>
            </a:r>
          </a:p>
          <a:p>
            <a:pPr lvl="1"/>
            <a:r>
              <a:rPr lang="en-US" sz="2400" dirty="0" smtClean="0"/>
              <a:t>Although anyone can write, most people do not</a:t>
            </a:r>
          </a:p>
          <a:p>
            <a:pPr lvl="1"/>
            <a:r>
              <a:rPr lang="en-US" sz="2400" dirty="0" smtClean="0"/>
              <a:t>Those that do typically are educated and experts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dirty="0">
                <a:solidFill>
                  <a:srgbClr val="000000"/>
                </a:solidFill>
              </a:rPr>
              <a:t>The Need for Responsible </a:t>
            </a:r>
            <a:r>
              <a:rPr lang="en-US" dirty="0" smtClean="0">
                <a:solidFill>
                  <a:srgbClr val="000000"/>
                </a:solidFill>
              </a:rPr>
              <a:t>Judgment</a:t>
            </a:r>
            <a:endParaRPr lang="en-US" dirty="0">
              <a:solidFill>
                <a:srgbClr val="000000"/>
              </a:solidFill>
            </a:endParaRPr>
          </a:p>
        </p:txBody>
      </p:sp>
      <p:sp>
        <p:nvSpPr>
          <p:cNvPr id="48133" name="Rectangle 5"/>
          <p:cNvSpPr>
            <a:spLocks noGrp="1" noChangeArrowheads="1"/>
          </p:cNvSpPr>
          <p:nvPr>
            <p:ph idx="1"/>
          </p:nvPr>
        </p:nvSpPr>
        <p:spPr>
          <a:xfrm>
            <a:off x="457200" y="1981200"/>
            <a:ext cx="8229600" cy="4144963"/>
          </a:xfrm>
        </p:spPr>
        <p:txBody>
          <a:bodyPr/>
          <a:lstStyle/>
          <a:p>
            <a:pPr>
              <a:lnSpc>
                <a:spcPct val="80000"/>
              </a:lnSpc>
            </a:pPr>
            <a:r>
              <a:rPr lang="en-US" sz="2800" dirty="0" smtClean="0"/>
              <a:t>Wisdom </a:t>
            </a:r>
            <a:r>
              <a:rPr lang="en-US" sz="2800" dirty="0"/>
              <a:t>of the crowd</a:t>
            </a:r>
          </a:p>
          <a:p>
            <a:pPr lvl="1">
              <a:lnSpc>
                <a:spcPct val="80000"/>
              </a:lnSpc>
            </a:pPr>
            <a:r>
              <a:rPr lang="en-US" sz="2400" dirty="0"/>
              <a:t>Problems of unreliable information are not new</a:t>
            </a:r>
          </a:p>
          <a:p>
            <a:pPr lvl="1">
              <a:lnSpc>
                <a:spcPct val="80000"/>
              </a:lnSpc>
            </a:pPr>
            <a:r>
              <a:rPr lang="en-US" sz="2400" dirty="0"/>
              <a:t>The Web magnifies the problems</a:t>
            </a:r>
          </a:p>
          <a:p>
            <a:pPr lvl="1">
              <a:lnSpc>
                <a:spcPct val="80000"/>
              </a:lnSpc>
            </a:pPr>
            <a:r>
              <a:rPr lang="en-US" sz="2400" dirty="0"/>
              <a:t>Rating systems are easy to manipulate</a:t>
            </a:r>
          </a:p>
          <a:p>
            <a:pPr>
              <a:lnSpc>
                <a:spcPct val="80000"/>
              </a:lnSpc>
            </a:pPr>
            <a:r>
              <a:rPr lang="en-US" sz="2800" dirty="0" smtClean="0"/>
              <a:t>Responsibilities </a:t>
            </a:r>
            <a:r>
              <a:rPr lang="en-US" sz="2800" dirty="0"/>
              <a:t>of site operators</a:t>
            </a:r>
          </a:p>
          <a:p>
            <a:pPr lvl="1">
              <a:lnSpc>
                <a:spcPct val="80000"/>
              </a:lnSpc>
            </a:pPr>
            <a:r>
              <a:rPr lang="en-US" sz="2400" dirty="0"/>
              <a:t>Should identify user-supplied content</a:t>
            </a:r>
          </a:p>
          <a:p>
            <a:pPr lvl="1">
              <a:lnSpc>
                <a:spcPct val="80000"/>
              </a:lnSpc>
            </a:pPr>
            <a:r>
              <a:rPr lang="en-US" sz="2400" dirty="0"/>
              <a:t>Make clear which information has been verified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lstStyle/>
          <a:p>
            <a:pPr>
              <a:lnSpc>
                <a:spcPct val="80000"/>
              </a:lnSpc>
            </a:pPr>
            <a:r>
              <a:rPr lang="en-US" dirty="0" smtClean="0">
                <a:solidFill>
                  <a:schemeClr val="tx1"/>
                </a:solidFill>
              </a:rPr>
              <a:t>Narrowing the Information Stream</a:t>
            </a:r>
            <a:endParaRPr lang="en-US" dirty="0">
              <a:solidFill>
                <a:schemeClr val="tx1"/>
              </a:solidFill>
            </a:endParaRPr>
          </a:p>
        </p:txBody>
      </p:sp>
      <p:sp>
        <p:nvSpPr>
          <p:cNvPr id="46085" name="Rectangle 5"/>
          <p:cNvSpPr>
            <a:spLocks noGrp="1" noChangeArrowheads="1"/>
          </p:cNvSpPr>
          <p:nvPr>
            <p:ph idx="1"/>
          </p:nvPr>
        </p:nvSpPr>
        <p:spPr>
          <a:xfrm>
            <a:off x="457200" y="1295400"/>
            <a:ext cx="8153400" cy="4953000"/>
          </a:xfrm>
        </p:spPr>
        <p:txBody>
          <a:bodyPr/>
          <a:lstStyle/>
          <a:p>
            <a:pPr>
              <a:spcBef>
                <a:spcPts val="1200"/>
              </a:spcBef>
            </a:pPr>
            <a:r>
              <a:rPr lang="en-US" sz="2800" dirty="0" smtClean="0">
                <a:solidFill>
                  <a:srgbClr val="000000"/>
                </a:solidFill>
              </a:rPr>
              <a:t>The Web narrows information streams</a:t>
            </a:r>
          </a:p>
          <a:p>
            <a:pPr>
              <a:spcBef>
                <a:spcPts val="1200"/>
              </a:spcBef>
            </a:pPr>
            <a:r>
              <a:rPr lang="en-US" sz="2800" dirty="0" smtClean="0">
                <a:solidFill>
                  <a:srgbClr val="000000"/>
                </a:solidFill>
              </a:rPr>
              <a:t>Some </a:t>
            </a:r>
            <a:r>
              <a:rPr lang="en-US" sz="2800" dirty="0">
                <a:solidFill>
                  <a:srgbClr val="000000"/>
                </a:solidFill>
              </a:rPr>
              <a:t>critics see the web as significantly encouraging narrowness and political extremes by making it easy for people to avoid seeing alternative </a:t>
            </a:r>
            <a:r>
              <a:rPr lang="en-US" sz="2800" dirty="0" smtClean="0">
                <a:solidFill>
                  <a:srgbClr val="000000"/>
                </a:solidFill>
              </a:rPr>
              <a:t>opinions</a:t>
            </a:r>
          </a:p>
          <a:p>
            <a:pPr>
              <a:spcBef>
                <a:spcPts val="1200"/>
              </a:spcBef>
            </a:pPr>
            <a:r>
              <a:rPr lang="en-US" sz="2800" dirty="0">
                <a:solidFill>
                  <a:srgbClr val="000000"/>
                </a:solidFill>
              </a:rPr>
              <a:t>Searching online “puts researchers in touch with prevailing opinions, but this may accelerate </a:t>
            </a:r>
            <a:r>
              <a:rPr lang="en-US" sz="2800" dirty="0" smtClean="0">
                <a:solidFill>
                  <a:srgbClr val="000000"/>
                </a:solidFill>
              </a:rPr>
              <a:t>consensus” and miss less popular but very relevant work</a:t>
            </a:r>
          </a:p>
          <a:p>
            <a:pPr>
              <a:spcBef>
                <a:spcPts val="1200"/>
              </a:spcBef>
            </a:pPr>
            <a:r>
              <a:rPr lang="en-US" sz="2800" dirty="0" smtClean="0">
                <a:solidFill>
                  <a:srgbClr val="000000"/>
                </a:solidFill>
              </a:rPr>
              <a:t>People are seeing filtered information</a:t>
            </a:r>
          </a:p>
          <a:p>
            <a:pPr lvl="1">
              <a:spcBef>
                <a:spcPts val="1200"/>
              </a:spcBef>
            </a:pPr>
            <a:r>
              <a:rPr lang="en-US" sz="2400" dirty="0" smtClean="0">
                <a:solidFill>
                  <a:srgbClr val="000000"/>
                </a:solidFill>
              </a:rPr>
              <a:t>Search engines, social media services personalize results based on location, past searches, profiles, etc.</a:t>
            </a:r>
          </a:p>
          <a:p>
            <a:endParaRPr lang="en-US" sz="2800" dirty="0" smtClean="0">
              <a:solidFill>
                <a:srgbClr val="000000"/>
              </a:solidFill>
            </a:endParaRPr>
          </a:p>
          <a:p>
            <a:pPr lvl="1"/>
            <a:endParaRPr lang="en-US" sz="24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8" name="Rectangle 6"/>
          <p:cNvSpPr>
            <a:spLocks noGrp="1" noChangeArrowheads="1"/>
          </p:cNvSpPr>
          <p:nvPr>
            <p:ph type="title"/>
          </p:nvPr>
        </p:nvSpPr>
        <p:spPr/>
        <p:txBody>
          <a:bodyPr/>
          <a:lstStyle/>
          <a:p>
            <a:pPr>
              <a:lnSpc>
                <a:spcPct val="90000"/>
              </a:lnSpc>
            </a:pPr>
            <a:r>
              <a:rPr lang="en-US" dirty="0">
                <a:solidFill>
                  <a:schemeClr val="tx1"/>
                </a:solidFill>
              </a:rPr>
              <a:t>Abdicating </a:t>
            </a:r>
            <a:r>
              <a:rPr lang="en-US" dirty="0" smtClean="0">
                <a:solidFill>
                  <a:schemeClr val="tx1"/>
                </a:solidFill>
              </a:rPr>
              <a:t>Responsibility</a:t>
            </a:r>
            <a:endParaRPr lang="en-US" dirty="0">
              <a:solidFill>
                <a:schemeClr val="tx1"/>
              </a:solidFill>
            </a:endParaRPr>
          </a:p>
        </p:txBody>
      </p:sp>
      <p:sp>
        <p:nvSpPr>
          <p:cNvPr id="49159" name="Rectangle 7"/>
          <p:cNvSpPr>
            <a:spLocks noGrp="1" noChangeArrowheads="1"/>
          </p:cNvSpPr>
          <p:nvPr>
            <p:ph idx="1"/>
          </p:nvPr>
        </p:nvSpPr>
        <p:spPr>
          <a:xfrm>
            <a:off x="381000" y="1295400"/>
            <a:ext cx="8534400" cy="4610100"/>
          </a:xfrm>
        </p:spPr>
        <p:txBody>
          <a:bodyPr/>
          <a:lstStyle/>
          <a:p>
            <a:pPr>
              <a:lnSpc>
                <a:spcPct val="90000"/>
              </a:lnSpc>
            </a:pPr>
            <a:r>
              <a:rPr lang="en-US" sz="2800" dirty="0" smtClean="0">
                <a:solidFill>
                  <a:srgbClr val="000000"/>
                </a:solidFill>
              </a:rPr>
              <a:t>New tools have </a:t>
            </a:r>
            <a:r>
              <a:rPr lang="en-US" sz="2800" dirty="0">
                <a:solidFill>
                  <a:srgbClr val="000000"/>
                </a:solidFill>
              </a:rPr>
              <a:t>displaced skills that were once </a:t>
            </a:r>
            <a:r>
              <a:rPr lang="en-US" sz="2800" dirty="0" smtClean="0">
                <a:solidFill>
                  <a:srgbClr val="000000"/>
                </a:solidFill>
              </a:rPr>
              <a:t>important</a:t>
            </a:r>
          </a:p>
          <a:p>
            <a:pPr lvl="1">
              <a:lnSpc>
                <a:spcPct val="90000"/>
              </a:lnSpc>
            </a:pPr>
            <a:r>
              <a:rPr lang="en-US" sz="2400" dirty="0" smtClean="0">
                <a:solidFill>
                  <a:srgbClr val="000000"/>
                </a:solidFill>
              </a:rPr>
              <a:t>Convenience of using a computer can encourage mental laziness</a:t>
            </a:r>
          </a:p>
          <a:p>
            <a:pPr>
              <a:lnSpc>
                <a:spcPct val="90000"/>
              </a:lnSpc>
            </a:pPr>
            <a:r>
              <a:rPr lang="en-US" sz="2800" dirty="0" smtClean="0">
                <a:solidFill>
                  <a:srgbClr val="000000"/>
                </a:solidFill>
              </a:rPr>
              <a:t>Reading brief snippets replaces reading books and long articles</a:t>
            </a:r>
          </a:p>
          <a:p>
            <a:pPr lvl="1">
              <a:lnSpc>
                <a:spcPct val="90000"/>
              </a:lnSpc>
            </a:pPr>
            <a:r>
              <a:rPr lang="en-US" sz="2400" dirty="0" smtClean="0">
                <a:solidFill>
                  <a:srgbClr val="000000"/>
                </a:solidFill>
              </a:rPr>
              <a:t>Need to avoid emphasis of data over analysis, facts over understanding and </a:t>
            </a:r>
            <a:r>
              <a:rPr lang="en-US" sz="2400" dirty="0" smtClean="0">
                <a:solidFill>
                  <a:srgbClr val="000000"/>
                </a:solidFill>
              </a:rPr>
              <a:t>evaluation</a:t>
            </a:r>
            <a:endParaRPr lang="en-US" sz="2400" dirty="0" smtClean="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8" name="Rectangle 6"/>
          <p:cNvSpPr>
            <a:spLocks noGrp="1" noChangeArrowheads="1"/>
          </p:cNvSpPr>
          <p:nvPr>
            <p:ph type="title"/>
          </p:nvPr>
        </p:nvSpPr>
        <p:spPr/>
        <p:txBody>
          <a:bodyPr/>
          <a:lstStyle/>
          <a:p>
            <a:pPr>
              <a:lnSpc>
                <a:spcPct val="90000"/>
              </a:lnSpc>
            </a:pPr>
            <a:r>
              <a:rPr lang="en-US" dirty="0">
                <a:solidFill>
                  <a:schemeClr val="tx1"/>
                </a:solidFill>
              </a:rPr>
              <a:t>Abdicating </a:t>
            </a:r>
            <a:r>
              <a:rPr lang="en-US" dirty="0" smtClean="0">
                <a:solidFill>
                  <a:schemeClr val="tx1"/>
                </a:solidFill>
              </a:rPr>
              <a:t>Responsibility</a:t>
            </a:r>
            <a:endParaRPr lang="en-US" dirty="0">
              <a:solidFill>
                <a:schemeClr val="tx1"/>
              </a:solidFill>
            </a:endParaRPr>
          </a:p>
        </p:txBody>
      </p:sp>
      <p:sp>
        <p:nvSpPr>
          <p:cNvPr id="49159" name="Rectangle 7"/>
          <p:cNvSpPr>
            <a:spLocks noGrp="1" noChangeArrowheads="1"/>
          </p:cNvSpPr>
          <p:nvPr>
            <p:ph idx="1"/>
          </p:nvPr>
        </p:nvSpPr>
        <p:spPr>
          <a:xfrm>
            <a:off x="381000" y="1295400"/>
            <a:ext cx="8534400" cy="4610100"/>
          </a:xfrm>
        </p:spPr>
        <p:txBody>
          <a:bodyPr/>
          <a:lstStyle/>
          <a:p>
            <a:pPr>
              <a:lnSpc>
                <a:spcPct val="90000"/>
              </a:lnSpc>
            </a:pPr>
            <a:r>
              <a:rPr lang="en-US" sz="2800" dirty="0" smtClean="0">
                <a:solidFill>
                  <a:srgbClr val="000000"/>
                </a:solidFill>
              </a:rPr>
              <a:t>Abdicating responsibility</a:t>
            </a:r>
          </a:p>
          <a:p>
            <a:pPr lvl="1">
              <a:lnSpc>
                <a:spcPct val="90000"/>
              </a:lnSpc>
            </a:pPr>
            <a:r>
              <a:rPr lang="en-US" sz="2400" dirty="0" smtClean="0">
                <a:solidFill>
                  <a:srgbClr val="000000"/>
                </a:solidFill>
              </a:rPr>
              <a:t>People willing to let computers do their thinking</a:t>
            </a:r>
          </a:p>
          <a:p>
            <a:pPr lvl="1">
              <a:lnSpc>
                <a:spcPct val="90000"/>
              </a:lnSpc>
            </a:pPr>
            <a:r>
              <a:rPr lang="en-US" sz="2400" dirty="0" smtClean="0">
                <a:solidFill>
                  <a:srgbClr val="000000"/>
                </a:solidFill>
              </a:rPr>
              <a:t>Reliance on computer systems over human judgment may become institutionalized</a:t>
            </a:r>
          </a:p>
          <a:p>
            <a:pPr lvl="1">
              <a:lnSpc>
                <a:spcPct val="90000"/>
              </a:lnSpc>
            </a:pPr>
            <a:r>
              <a:rPr lang="en-US" sz="2400" dirty="0" smtClean="0">
                <a:solidFill>
                  <a:srgbClr val="000000"/>
                </a:solidFill>
              </a:rPr>
              <a:t>Fear of having to defend your own judgment if something goes wrong</a:t>
            </a:r>
            <a:endParaRPr lang="en-US" sz="2400"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4000" dirty="0" smtClean="0">
                <a:solidFill>
                  <a:srgbClr val="000000"/>
                </a:solidFill>
              </a:rPr>
              <a:t>Computer Models</a:t>
            </a:r>
            <a:endParaRPr lang="en-US" sz="4000" dirty="0">
              <a:solidFill>
                <a:srgbClr val="000000"/>
              </a:solidFill>
            </a:endParaRPr>
          </a:p>
        </p:txBody>
      </p:sp>
      <p:sp>
        <p:nvSpPr>
          <p:cNvPr id="52227" name="Rectangle 3"/>
          <p:cNvSpPr>
            <a:spLocks noGrp="1" noChangeArrowheads="1"/>
          </p:cNvSpPr>
          <p:nvPr>
            <p:ph idx="1"/>
          </p:nvPr>
        </p:nvSpPr>
        <p:spPr/>
        <p:txBody>
          <a:bodyPr/>
          <a:lstStyle/>
          <a:p>
            <a:pPr>
              <a:lnSpc>
                <a:spcPct val="80000"/>
              </a:lnSpc>
            </a:pPr>
            <a:r>
              <a:rPr lang="en-US" dirty="0" smtClean="0"/>
              <a:t>A collection of data and equations describing, simulating characteristics and behavior of things</a:t>
            </a:r>
          </a:p>
          <a:p>
            <a:pPr>
              <a:lnSpc>
                <a:spcPct val="80000"/>
              </a:lnSpc>
            </a:pPr>
            <a:r>
              <a:rPr lang="en-US" dirty="0" smtClean="0"/>
              <a:t>Example models</a:t>
            </a:r>
          </a:p>
          <a:p>
            <a:pPr lvl="1">
              <a:lnSpc>
                <a:spcPct val="80000"/>
              </a:lnSpc>
            </a:pPr>
            <a:r>
              <a:rPr lang="en-US" sz="2400" dirty="0" smtClean="0"/>
              <a:t>Population growth, Cost of proposed government program, Effect of second hand smoking, When we will run out of natural resources, Threat of global warming, Earthquake, flood </a:t>
            </a:r>
            <a:r>
              <a:rPr lang="en-US" sz="2400" dirty="0" smtClean="0"/>
              <a:t>prediction</a:t>
            </a:r>
            <a:endParaRPr lang="en-US" sz="2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3778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46322643</TotalTime>
  <Pages>23</Pages>
  <Words>2137</Words>
  <Application>Microsoft Office PowerPoint</Application>
  <PresentationFormat>Letter Paper (8.5x11 in)</PresentationFormat>
  <Paragraphs>172</Paragraphs>
  <Slides>20</Slides>
  <Notes>20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20</vt:i4>
      </vt:variant>
    </vt:vector>
  </HeadingPairs>
  <TitlesOfParts>
    <vt:vector size="23" baseType="lpstr">
      <vt:lpstr>Mead Bold</vt:lpstr>
      <vt:lpstr>Monotype Sorts</vt:lpstr>
      <vt:lpstr>Office Theme</vt:lpstr>
      <vt:lpstr>CSE/ISE 312</vt:lpstr>
      <vt:lpstr>Outline</vt:lpstr>
      <vt:lpstr>Evaluating Information</vt:lpstr>
      <vt:lpstr>Evaluating Information</vt:lpstr>
      <vt:lpstr>The Need for Responsible Judgment</vt:lpstr>
      <vt:lpstr>Narrowing the Information Stream</vt:lpstr>
      <vt:lpstr>Abdicating Responsibility</vt:lpstr>
      <vt:lpstr>Abdicating Responsibility</vt:lpstr>
      <vt:lpstr>Computer Models</vt:lpstr>
      <vt:lpstr>Computer Models</vt:lpstr>
      <vt:lpstr>Why Models May be Inaccurate</vt:lpstr>
      <vt:lpstr>The “Digital Divide”</vt:lpstr>
      <vt:lpstr>Trends in Computer Access</vt:lpstr>
      <vt:lpstr>The Global Divide and the Next Billion Users</vt:lpstr>
      <vt:lpstr>Neo-Luddite Views of Technology</vt:lpstr>
      <vt:lpstr>Neo-Luddite Views of Technology</vt:lpstr>
      <vt:lpstr>Accomplishments of Technology</vt:lpstr>
      <vt:lpstr>Making Decisions About Technology</vt:lpstr>
      <vt:lpstr>The Difficulty of Prediction</vt:lpstr>
      <vt:lpstr>Future Computers</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Introduction to Internet Programming</dc:subject>
  <dc:creator>Dr. R. kelly</dc:creator>
  <dc:description>Copyright, Robert F. Kelly, 2001-2007</dc:description>
  <cp:lastModifiedBy>Anthony Scarlatos</cp:lastModifiedBy>
  <cp:revision>441</cp:revision>
  <cp:lastPrinted>1999-08-19T02:29:51Z</cp:lastPrinted>
  <dcterms:created xsi:type="dcterms:W3CDTF">2013-04-11T17:50:56Z</dcterms:created>
  <dcterms:modified xsi:type="dcterms:W3CDTF">2013-04-11T18:18:17Z</dcterms:modified>
</cp:coreProperties>
</file>