
<file path=[Content_Types].xml><?xml version="1.0" encoding="utf-8"?>
<Types xmlns="http://schemas.openxmlformats.org/package/2006/content-types">
  <Override PartName="/ppt/notesSlides/notesSlide4.xml" ContentType="application/vnd.openxmlformats-officedocument.presentationml.notesSlide+xml"/>
  <Override PartName="/ppt/slides/slide9.xml" ContentType="application/vnd.openxmlformats-officedocument.presentationml.slide+xml"/>
  <Override PartName="/ppt/slides/slide14.xml" ContentType="application/vnd.openxmlformats-officedocument.presentationml.slide+xml"/>
  <Override PartName="/ppt/slideLayouts/slideLayout9.xml" ContentType="application/vnd.openxmlformats-officedocument.presentationml.slideLayout+xml"/>
  <Override PartName="/ppt/notesSlides/notesSlide9.xml" ContentType="application/vnd.openxmlformats-officedocument.presentationml.notesSlide+xml"/>
  <Override PartName="/ppt/slides/slide5.xml" ContentType="application/vnd.openxmlformats-officedocument.presentationml.slide+xml"/>
  <Override PartName="/ppt/slideLayouts/slideLayout11.xml" ContentType="application/vnd.openxmlformats-officedocument.presentationml.slideLayout+xml"/>
  <Override PartName="/ppt/notesSlides/notesSlide16.xml" ContentType="application/vnd.openxmlformats-officedocument.presentationml.notesSlide+xml"/>
  <Default Extension="rels" ContentType="application/vnd.openxmlformats-package.relationships+xml"/>
  <Override PartName="/ppt/slides/slide10.xml" ContentType="application/vnd.openxmlformats-officedocument.presentationml.slide+xml"/>
  <Override PartName="/ppt/slideLayouts/slideLayout5.xml" ContentType="application/vnd.openxmlformats-officedocument.presentationml.slideLayout+xml"/>
  <Override PartName="/ppt/notesMasters/notesMaster1.xml" ContentType="application/vnd.openxmlformats-officedocument.presentationml.notesMaster+xml"/>
  <Override PartName="/ppt/slides/slide1.xml" ContentType="application/vnd.openxmlformats-officedocument.presentationml.slide+xml"/>
  <Override PartName="/ppt/handoutMasters/handoutMaster1.xml" ContentType="application/vnd.openxmlformats-officedocument.presentationml.handoutMaster+xml"/>
  <Override PartName="/ppt/notesSlides/notesSlide12.xml" ContentType="application/vnd.openxmlformats-officedocument.presentationml.notesSlide+xml"/>
  <Default Extension="jpeg" ContentType="image/jpeg"/>
  <Override PartName="/ppt/theme/theme2.xml" ContentType="application/vnd.openxmlformats-officedocument.theme+xml"/>
  <Override PartName="/ppt/slideLayouts/slideLayout1.xml" ContentType="application/vnd.openxmlformats-officedocument.presentationml.slideLayout+xml"/>
  <Override PartName="/docProps/app.xml" ContentType="application/vnd.openxmlformats-officedocument.extended-properties+xml"/>
  <Default Extension="xml" ContentType="application/xml"/>
  <Override PartName="/ppt/notesSlides/notesSlide5.xml" ContentType="application/vnd.openxmlformats-officedocument.presentationml.notesSlide+xml"/>
  <Override PartName="/ppt/tableStyles.xml" ContentType="application/vnd.openxmlformats-officedocument.presentationml.tableStyles+xml"/>
  <Override PartName="/ppt/slides/slide15.xml" ContentType="application/vnd.openxmlformats-officedocument.presentationml.slide+xml"/>
  <Override PartName="/ppt/notesSlides/notesSlide1.xml" ContentType="application/vnd.openxmlformats-officedocument.presentationml.notesSlide+xml"/>
  <Override PartName="/ppt/notesSlides/notesSlide17.xml" ContentType="application/vnd.openxmlformats-officedocument.presentationml.notesSlide+xml"/>
  <Override PartName="/ppt/slides/slide6.xml" ContentType="application/vnd.openxmlformats-officedocument.presentationml.slide+xml"/>
  <Override PartName="/docProps/core.xml" ContentType="application/vnd.openxmlformats-package.core-properties+xml"/>
  <Override PartName="/ppt/slides/slide11.xml" ContentType="application/vnd.openxmlformats-officedocument.presentationml.slide+xml"/>
  <Override PartName="/ppt/slideLayouts/slideLayout6.xml" ContentType="application/vnd.openxmlformats-officedocument.presentationml.slideLayout+xml"/>
  <Override PartName="/ppt/notesSlides/notesSlide13.xml" ContentType="application/vnd.openxmlformats-officedocument.presentationml.notesSlide+xml"/>
  <Override PartName="/ppt/slides/slide2.xml" ContentType="application/vnd.openxmlformats-officedocument.presentationml.slide+xml"/>
  <Override PartName="/ppt/theme/theme3.xml" ContentType="application/vnd.openxmlformats-officedocument.theme+xml"/>
  <Override PartName="/ppt/slideLayouts/slideLayout2.xml" ContentType="application/vnd.openxmlformats-officedocument.presentationml.slideLayout+xml"/>
  <Default Extension="fntdata" ContentType="application/x-fontdata"/>
  <Override PartName="/ppt/notesSlides/notesSlide6.xml" ContentType="application/vnd.openxmlformats-officedocument.presentationml.notesSlide+xml"/>
  <Override PartName="/ppt/slides/slide16.xml" ContentType="application/vnd.openxmlformats-officedocument.presentationml.slide+xml"/>
  <Override PartName="/ppt/notesSlides/notesSlide2.xml" ContentType="application/vnd.openxmlformats-officedocument.presentationml.notesSlide+xml"/>
  <Override PartName="/ppt/slides/slide7.xml" ContentType="application/vnd.openxmlformats-officedocument.presentationml.slide+xml"/>
  <Override PartName="/ppt/presentation.xml" ContentType="application/vnd.openxmlformats-officedocument.presentationml.presentation.main+xml"/>
  <Override PartName="/ppt/slides/slide12.xml" ContentType="application/vnd.openxmlformats-officedocument.presentationml.slide+xml"/>
  <Override PartName="/ppt/slideLayouts/slideLayout7.xml" ContentType="application/vnd.openxmlformats-officedocument.presentationml.slideLayout+xml"/>
  <Override PartName="/ppt/notesSlides/notesSlide14.xml" ContentType="application/vnd.openxmlformats-officedocument.presentationml.notesSlide+xml"/>
  <Override PartName="/ppt/slides/slide3.xml" ContentType="application/vnd.openxmlformats-officedocument.presentationml.slide+xml"/>
  <Override PartName="/ppt/slideLayouts/slideLayout3.xml" ContentType="application/vnd.openxmlformats-officedocument.presentationml.slideLayout+xml"/>
  <Override PartName="/ppt/notesSlides/notesSlide7.xml" ContentType="application/vnd.openxmlformats-officedocument.presentationml.notesSlide+xml"/>
  <Override PartName="/ppt/notesSlides/notesSlide10.xml" ContentType="application/vnd.openxmlformats-officedocument.presentationml.notesSlide+xml"/>
  <Override PartName="/ppt/notesSlides/notesSlide3.xml" ContentType="application/vnd.openxmlformats-officedocument.presentationml.notesSlide+xml"/>
  <Override PartName="/ppt/slides/slide1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slides/slide13.xml" ContentType="application/vnd.openxmlformats-officedocument.presentationml.slide+xml"/>
  <Override PartName="/ppt/slideLayouts/slideLayout8.xml" ContentType="application/vnd.openxmlformats-officedocument.presentationml.slideLayout+xml"/>
  <Override PartName="/ppt/notesSlides/notesSlide8.xml" ContentType="application/vnd.openxmlformats-officedocument.presentationml.notesSlide+xml"/>
  <Override PartName="/ppt/slideLayouts/slideLayout10.xml" ContentType="application/vnd.openxmlformats-officedocument.presentationml.slideLayout+xml"/>
  <Override PartName="/ppt/slides/slide4.xml" ContentType="application/vnd.openxmlformats-officedocument.presentationml.slide+xml"/>
  <Override PartName="/ppt/notesSlides/notesSlide15.xml" ContentType="application/vnd.openxmlformats-officedocument.presentationml.notesSlide+xml"/>
  <Override PartName="/ppt/notesSlides/notesSlide11.xml" ContentType="application/vnd.openxmlformats-officedocument.presentationml.notesSlide+xml"/>
  <Override PartName="/ppt/slideLayouts/slideLayout4.xml" ContentType="application/vnd.openxmlformats-officedocument.presentationml.slideLayout+xml"/>
  <Override PartName="/ppt/slideMasters/slideMaster1.xml" ContentType="application/vnd.openxmlformats-officedocument.presentationml.slideMaster+xml"/>
  <Override PartName="/ppt/theme/theme1.xml" ContentType="application/vnd.openxmlformats-officedocument.theme+xml"/>
  <Override PartName="/ppt/viewProps.xml" ContentType="application/vnd.openxmlformats-officedocument.presentationml.viewProps+xml"/>
  <Default Extension="bin" ContentType="application/vnd.openxmlformats-officedocument.presentationml.printerSettings"/>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trictFirstAndLastChars="0" embedTrueTypeFonts="1">
  <p:sldMasterIdLst>
    <p:sldMasterId r:id="rId1"/>
  </p:sldMasterIdLst>
  <p:notesMasterIdLst>
    <p:notesMasterId r:id="rId19"/>
  </p:notesMasterIdLst>
  <p:handoutMasterIdLst>
    <p:handoutMasterId r:id="rId20"/>
  </p:handoutMasterIdLst>
  <p:sldIdLst>
    <p:sldId id="298" r:id="rId2"/>
    <p:sldId id="304" r:id="rId3"/>
    <p:sldId id="328" r:id="rId4"/>
    <p:sldId id="332" r:id="rId5"/>
    <p:sldId id="306" r:id="rId6"/>
    <p:sldId id="308" r:id="rId7"/>
    <p:sldId id="329" r:id="rId8"/>
    <p:sldId id="330" r:id="rId9"/>
    <p:sldId id="331" r:id="rId10"/>
    <p:sldId id="309" r:id="rId11"/>
    <p:sldId id="333" r:id="rId12"/>
    <p:sldId id="311" r:id="rId13"/>
    <p:sldId id="319" r:id="rId14"/>
    <p:sldId id="320" r:id="rId15"/>
    <p:sldId id="321" r:id="rId16"/>
    <p:sldId id="322" r:id="rId17"/>
    <p:sldId id="325" r:id="rId18"/>
  </p:sldIdLst>
  <p:sldSz cx="9144000" cy="6858000" type="letter"/>
  <p:notesSz cx="6858000" cy="9296400"/>
  <p:embeddedFontLst>
    <p:embeddedFont>
      <p:font typeface="Monotype Sorts" charset="2"/>
      <p:regular r:id="rId21"/>
    </p:embeddedFont>
  </p:embeddedFontLst>
  <p:kinsoku lang="ja-JP" invalStChars="、。，．・：；？！゛゜ヽヾゝゞ々ー’”）〕］｝〉》」』】°‰′″℃￠％ぁぃぅぇぉっゃゅょゎァィゥェォッャュョヮヵヶ!%),.:;?]}｡｣､･ｧｨｩｪｫｬｭｮｯｰﾞﾟ" invalEndChars="‘“（〔［｛〈《「『【￥＄$([\{｢￡"/>
  <p:defaultTextStyle>
    <a:defPPr>
      <a:defRPr lang="en-US"/>
    </a:defPPr>
    <a:lvl1pPr algn="ctr" rtl="0" eaLnBrk="0" fontAlgn="base" hangingPunct="0">
      <a:spcBef>
        <a:spcPct val="0"/>
      </a:spcBef>
      <a:spcAft>
        <a:spcPct val="0"/>
      </a:spcAft>
      <a:defRPr sz="2800" kern="1200">
        <a:solidFill>
          <a:schemeClr val="tx1"/>
        </a:solidFill>
        <a:latin typeface="Mead Bold" pitchFamily="2" charset="0"/>
        <a:ea typeface="+mn-ea"/>
        <a:cs typeface="+mn-cs"/>
      </a:defRPr>
    </a:lvl1pPr>
    <a:lvl2pPr marL="457200" algn="ctr" rtl="0" eaLnBrk="0" fontAlgn="base" hangingPunct="0">
      <a:spcBef>
        <a:spcPct val="0"/>
      </a:spcBef>
      <a:spcAft>
        <a:spcPct val="0"/>
      </a:spcAft>
      <a:defRPr sz="2800" kern="1200">
        <a:solidFill>
          <a:schemeClr val="tx1"/>
        </a:solidFill>
        <a:latin typeface="Mead Bold" pitchFamily="2" charset="0"/>
        <a:ea typeface="+mn-ea"/>
        <a:cs typeface="+mn-cs"/>
      </a:defRPr>
    </a:lvl2pPr>
    <a:lvl3pPr marL="914400" algn="ctr" rtl="0" eaLnBrk="0" fontAlgn="base" hangingPunct="0">
      <a:spcBef>
        <a:spcPct val="0"/>
      </a:spcBef>
      <a:spcAft>
        <a:spcPct val="0"/>
      </a:spcAft>
      <a:defRPr sz="2800" kern="1200">
        <a:solidFill>
          <a:schemeClr val="tx1"/>
        </a:solidFill>
        <a:latin typeface="Mead Bold" pitchFamily="2" charset="0"/>
        <a:ea typeface="+mn-ea"/>
        <a:cs typeface="+mn-cs"/>
      </a:defRPr>
    </a:lvl3pPr>
    <a:lvl4pPr marL="1371600" algn="ctr" rtl="0" eaLnBrk="0" fontAlgn="base" hangingPunct="0">
      <a:spcBef>
        <a:spcPct val="0"/>
      </a:spcBef>
      <a:spcAft>
        <a:spcPct val="0"/>
      </a:spcAft>
      <a:defRPr sz="2800" kern="1200">
        <a:solidFill>
          <a:schemeClr val="tx1"/>
        </a:solidFill>
        <a:latin typeface="Mead Bold" pitchFamily="2" charset="0"/>
        <a:ea typeface="+mn-ea"/>
        <a:cs typeface="+mn-cs"/>
      </a:defRPr>
    </a:lvl4pPr>
    <a:lvl5pPr marL="1828800" algn="ctr" rtl="0" eaLnBrk="0" fontAlgn="base" hangingPunct="0">
      <a:spcBef>
        <a:spcPct val="0"/>
      </a:spcBef>
      <a:spcAft>
        <a:spcPct val="0"/>
      </a:spcAft>
      <a:defRPr sz="2800" kern="1200">
        <a:solidFill>
          <a:schemeClr val="tx1"/>
        </a:solidFill>
        <a:latin typeface="Mead Bold" pitchFamily="2" charset="0"/>
        <a:ea typeface="+mn-ea"/>
        <a:cs typeface="+mn-cs"/>
      </a:defRPr>
    </a:lvl5pPr>
    <a:lvl6pPr marL="2286000" algn="l" defTabSz="914400" rtl="0" eaLnBrk="1" latinLnBrk="0" hangingPunct="1">
      <a:defRPr sz="2800" kern="1200">
        <a:solidFill>
          <a:schemeClr val="tx1"/>
        </a:solidFill>
        <a:latin typeface="Mead Bold" pitchFamily="2" charset="0"/>
        <a:ea typeface="+mn-ea"/>
        <a:cs typeface="+mn-cs"/>
      </a:defRPr>
    </a:lvl6pPr>
    <a:lvl7pPr marL="2743200" algn="l" defTabSz="914400" rtl="0" eaLnBrk="1" latinLnBrk="0" hangingPunct="1">
      <a:defRPr sz="2800" kern="1200">
        <a:solidFill>
          <a:schemeClr val="tx1"/>
        </a:solidFill>
        <a:latin typeface="Mead Bold" pitchFamily="2" charset="0"/>
        <a:ea typeface="+mn-ea"/>
        <a:cs typeface="+mn-cs"/>
      </a:defRPr>
    </a:lvl7pPr>
    <a:lvl8pPr marL="3200400" algn="l" defTabSz="914400" rtl="0" eaLnBrk="1" latinLnBrk="0" hangingPunct="1">
      <a:defRPr sz="2800" kern="1200">
        <a:solidFill>
          <a:schemeClr val="tx1"/>
        </a:solidFill>
        <a:latin typeface="Mead Bold" pitchFamily="2" charset="0"/>
        <a:ea typeface="+mn-ea"/>
        <a:cs typeface="+mn-cs"/>
      </a:defRPr>
    </a:lvl8pPr>
    <a:lvl9pPr marL="3657600" algn="l" defTabSz="914400" rtl="0" eaLnBrk="1" latinLnBrk="0" hangingPunct="1">
      <a:defRPr sz="2800" kern="1200">
        <a:solidFill>
          <a:schemeClr val="tx1"/>
        </a:solidFill>
        <a:latin typeface="Mead Bold" pitchFamily="2"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showPr showNarration="1" useTimings="0">
    <p:present/>
    <p:sldAll/>
    <p:penClr>
      <a:schemeClr val="tx1"/>
    </p:penClr>
    <p:extLst>
      <p:ext uri="{EC167BDD-8182-4AB7-AECC-EB403E3ABB37}">
        <p14:laserClr xmlns:p14="http://schemas.microsoft.com/office/powerpoint/2010/main" xmlns:p="http://schemas.openxmlformats.org/presentationml/2006/main" xmlns:r="http://schemas.openxmlformats.org/officeDocument/2006/relationships" xmlns:a="http://schemas.openxmlformats.org/drawingml/2006/main" xmlns="">
          <a:srgbClr val="FF0000"/>
        </p14:laserClr>
      </p:ext>
      <p:ext uri="{2FDB2607-1784-4EEB-B798-7EB5836EED8A}">
        <p14:showMediaCtrls xmlns:p14="http://schemas.microsoft.com/office/powerpoint/2010/main" xmlns:p="http://schemas.openxmlformats.org/presentationml/2006/main" xmlns:r="http://schemas.openxmlformats.org/officeDocument/2006/relationships" xmlns:a="http://schemas.openxmlformats.org/drawingml/2006/main" xmlns="" val="1"/>
      </p:ext>
    </p:extLst>
  </p:showPr>
  <p:clrMru>
    <a:srgbClr val="A69306"/>
    <a:srgbClr val="FAEB7E"/>
    <a:srgbClr val="0033CC"/>
  </p:clrMru>
  <p:extLst>
    <p:ext uri="{E76CE94A-603C-4142-B9EB-6D1370010A27}">
      <p14:discardImageEditData xmlns:p14="http://schemas.microsoft.com/office/powerpoint/2010/main" xmlns:p="http://schemas.openxmlformats.org/presentationml/2006/main" xmlns:r="http://schemas.openxmlformats.org/officeDocument/2006/relationships" xmlns:a="http://schemas.openxmlformats.org/drawingml/2006/main" xmlns="" val="0"/>
    </p:ext>
    <p:ext uri="{D31A062A-798A-4329-ABDD-BBA856620510}">
      <p14:defaultImageDpi xmlns:p14="http://schemas.microsoft.com/office/powerpoint/2010/main" xmlns:p="http://schemas.openxmlformats.org/presentationml/2006/main" xmlns:r="http://schemas.openxmlformats.org/officeDocument/2006/relationships" xmlns:a="http://schemas.openxmlformats.org/drawingml/2006/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showOutlineIcons="0">
    <p:restoredLeft sz="21664" autoAdjust="0"/>
    <p:restoredTop sz="62123" autoAdjust="0"/>
  </p:normalViewPr>
  <p:slideViewPr>
    <p:cSldViewPr>
      <p:cViewPr>
        <p:scale>
          <a:sx n="60" d="100"/>
          <a:sy n="60" d="100"/>
        </p:scale>
        <p:origin x="-3520" y="-888"/>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99" d="100"/>
          <a:sy n="99" d="100"/>
        </p:scale>
        <p:origin x="-792" y="-90"/>
      </p:cViewPr>
      <p:guideLst>
        <p:guide orient="horz" pos="2927"/>
        <p:guide pos="2160"/>
      </p:guideLst>
    </p:cSldViewPr>
  </p:notesViewPr>
  <p:gridSpacing cx="78028800" cy="780288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handoutMaster" Target="handoutMasters/handoutMaster1.xml"/><Relationship Id="rId21" Type="http://schemas.openxmlformats.org/officeDocument/2006/relationships/font" Target="fonts/font1.fntdata"/><Relationship Id="rId22" Type="http://schemas.openxmlformats.org/officeDocument/2006/relationships/printerSettings" Target="printerSettings/printerSettings1.bin"/><Relationship Id="rId23" Type="http://schemas.openxmlformats.org/officeDocument/2006/relationships/presProps" Target="presProps.xml"/><Relationship Id="rId24" Type="http://schemas.openxmlformats.org/officeDocument/2006/relationships/viewProps" Target="viewProps.xml"/><Relationship Id="rId25" Type="http://schemas.openxmlformats.org/officeDocument/2006/relationships/theme" Target="theme/theme1.xml"/><Relationship Id="rId26"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notesMaster" Target="notesMasters/notes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ChangeArrowheads="1"/>
          </p:cNvSpPr>
          <p:nvPr/>
        </p:nvSpPr>
        <p:spPr bwMode="auto">
          <a:xfrm>
            <a:off x="357189" y="221396"/>
            <a:ext cx="887608" cy="305838"/>
          </a:xfrm>
          <a:prstGeom prst="rect">
            <a:avLst/>
          </a:prstGeom>
          <a:noFill/>
          <a:ln w="12700">
            <a:noFill/>
            <a:miter lim="800000"/>
            <a:headEnd/>
            <a:tailEnd/>
          </a:ln>
          <a:effectLst/>
        </p:spPr>
        <p:txBody>
          <a:bodyPr wrap="none" lIns="91119" tIns="44760" rIns="91119" bIns="44760" anchor="ctr">
            <a:spAutoFit/>
          </a:bodyPr>
          <a:lstStyle/>
          <a:p>
            <a:pPr algn="l" defTabSz="921521">
              <a:defRPr/>
            </a:pPr>
            <a:r>
              <a:rPr lang="en-US" sz="1400" dirty="0" smtClean="0"/>
              <a:t>15 </a:t>
            </a:r>
            <a:r>
              <a:rPr lang="en-US" sz="1400" dirty="0"/>
              <a:t>- Work</a:t>
            </a:r>
          </a:p>
        </p:txBody>
      </p:sp>
      <p:sp>
        <p:nvSpPr>
          <p:cNvPr id="3075" name="Rectangle 3"/>
          <p:cNvSpPr>
            <a:spLocks noChangeArrowheads="1"/>
          </p:cNvSpPr>
          <p:nvPr/>
        </p:nvSpPr>
        <p:spPr bwMode="auto">
          <a:xfrm>
            <a:off x="357190" y="8781525"/>
            <a:ext cx="882927" cy="305838"/>
          </a:xfrm>
          <a:prstGeom prst="rect">
            <a:avLst/>
          </a:prstGeom>
          <a:noFill/>
          <a:ln w="12700">
            <a:noFill/>
            <a:miter lim="800000"/>
            <a:headEnd/>
            <a:tailEnd/>
          </a:ln>
          <a:effectLst/>
        </p:spPr>
        <p:txBody>
          <a:bodyPr wrap="none" lIns="91119" tIns="44760" rIns="91119" bIns="44760" anchor="ctr">
            <a:spAutoFit/>
          </a:bodyPr>
          <a:lstStyle/>
          <a:p>
            <a:pPr algn="l" defTabSz="921521">
              <a:defRPr/>
            </a:pPr>
            <a:fld id="{3B8F1BCF-40EB-4982-B72E-3BDCB36C8D12}" type="datetime1">
              <a:rPr lang="en-US" sz="1400"/>
              <a:pPr algn="l" defTabSz="921521">
                <a:defRPr/>
              </a:pPr>
              <a:t>4/9/13</a:t>
            </a:fld>
            <a:endParaRPr lang="en-US" sz="1400" dirty="0"/>
          </a:p>
        </p:txBody>
      </p:sp>
      <p:sp>
        <p:nvSpPr>
          <p:cNvPr id="3076" name="Rectangle 4"/>
          <p:cNvSpPr>
            <a:spLocks noChangeArrowheads="1"/>
          </p:cNvSpPr>
          <p:nvPr/>
        </p:nvSpPr>
        <p:spPr bwMode="auto">
          <a:xfrm>
            <a:off x="5896918" y="8781529"/>
            <a:ext cx="644080" cy="305838"/>
          </a:xfrm>
          <a:prstGeom prst="rect">
            <a:avLst/>
          </a:prstGeom>
          <a:noFill/>
          <a:ln w="12700">
            <a:noFill/>
            <a:miter lim="800000"/>
            <a:headEnd/>
            <a:tailEnd/>
          </a:ln>
          <a:effectLst/>
        </p:spPr>
        <p:txBody>
          <a:bodyPr wrap="none" lIns="91119" tIns="44760" rIns="91119" bIns="44760" anchor="ctr">
            <a:spAutoFit/>
          </a:bodyPr>
          <a:lstStyle/>
          <a:p>
            <a:pPr algn="r" defTabSz="921521">
              <a:defRPr/>
            </a:pPr>
            <a:r>
              <a:rPr lang="en-US" sz="1400" dirty="0" smtClean="0"/>
              <a:t>16-</a:t>
            </a:r>
            <a:fld id="{3D4D4ECE-73A9-4890-844A-D346CD8EA00B}" type="slidenum">
              <a:rPr lang="en-US" sz="1400" smtClean="0"/>
              <a:pPr algn="r" defTabSz="921521">
                <a:defRPr/>
              </a:pPr>
              <a:t>‹#›</a:t>
            </a:fld>
            <a:endParaRPr lang="en-US" sz="1400"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00775541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body" sz="quarter" idx="3"/>
          </p:nvPr>
        </p:nvSpPr>
        <p:spPr bwMode="auto">
          <a:xfrm>
            <a:off x="913807" y="4416104"/>
            <a:ext cx="5030391" cy="4182457"/>
          </a:xfrm>
          <a:prstGeom prst="rect">
            <a:avLst/>
          </a:prstGeom>
          <a:noFill/>
          <a:ln w="12700">
            <a:noFill/>
            <a:miter lim="800000"/>
            <a:headEnd/>
            <a:tailEnd/>
          </a:ln>
          <a:effectLst/>
        </p:spPr>
        <p:txBody>
          <a:bodyPr vert="horz" wrap="square" lIns="91119" tIns="44760" rIns="91119" bIns="44760" numCol="1" anchor="t" anchorCtr="0" compatLnSpc="1">
            <a:prstTxWarp prst="textNoShape">
              <a:avLst/>
            </a:prstTxWarp>
          </a:bodyPr>
          <a:lstStyle/>
          <a:p>
            <a:pPr lvl="0"/>
            <a:r>
              <a:rPr lang="en-US" noProof="0" smtClean="0"/>
              <a:t>Click to edit Master notes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9699" name="Rectangle 3"/>
          <p:cNvSpPr>
            <a:spLocks noGrp="1" noRot="1" noChangeAspect="1" noChangeArrowheads="1" noTextEdit="1"/>
          </p:cNvSpPr>
          <p:nvPr>
            <p:ph type="sldImg" idx="2"/>
          </p:nvPr>
        </p:nvSpPr>
        <p:spPr bwMode="auto">
          <a:xfrm>
            <a:off x="1114425" y="703263"/>
            <a:ext cx="4629150" cy="3473450"/>
          </a:xfrm>
          <a:prstGeom prst="rect">
            <a:avLst/>
          </a:prstGeom>
          <a:noFill/>
          <a:ln w="12700">
            <a:solidFill>
              <a:schemeClr val="tx1"/>
            </a:solidFill>
            <a:miter lim="800000"/>
            <a:headEnd/>
            <a:tailEnd/>
          </a:ln>
        </p:spPr>
      </p:sp>
      <p:sp>
        <p:nvSpPr>
          <p:cNvPr id="2052" name="Rectangle 4"/>
          <p:cNvSpPr>
            <a:spLocks noChangeArrowheads="1"/>
          </p:cNvSpPr>
          <p:nvPr/>
        </p:nvSpPr>
        <p:spPr bwMode="auto">
          <a:xfrm>
            <a:off x="497785" y="114031"/>
            <a:ext cx="871578" cy="305838"/>
          </a:xfrm>
          <a:prstGeom prst="rect">
            <a:avLst/>
          </a:prstGeom>
          <a:noFill/>
          <a:ln w="12700">
            <a:noFill/>
            <a:miter lim="800000"/>
            <a:headEnd/>
            <a:tailEnd/>
          </a:ln>
          <a:effectLst/>
        </p:spPr>
        <p:txBody>
          <a:bodyPr wrap="none" lIns="91119" tIns="44760" rIns="91119" bIns="44760" anchor="ctr">
            <a:spAutoFit/>
          </a:bodyPr>
          <a:lstStyle/>
          <a:p>
            <a:pPr algn="l" defTabSz="921521">
              <a:defRPr/>
            </a:pPr>
            <a:r>
              <a:rPr lang="en-US" sz="1400" dirty="0" smtClean="0"/>
              <a:t>15 – Work</a:t>
            </a:r>
            <a:endParaRPr lang="en-US" sz="1400" dirty="0"/>
          </a:p>
        </p:txBody>
      </p:sp>
      <p:sp>
        <p:nvSpPr>
          <p:cNvPr id="2053" name="Rectangle 5"/>
          <p:cNvSpPr>
            <a:spLocks noChangeArrowheads="1"/>
          </p:cNvSpPr>
          <p:nvPr/>
        </p:nvSpPr>
        <p:spPr bwMode="auto">
          <a:xfrm>
            <a:off x="69952" y="8901418"/>
            <a:ext cx="882927" cy="305838"/>
          </a:xfrm>
          <a:prstGeom prst="rect">
            <a:avLst/>
          </a:prstGeom>
          <a:noFill/>
          <a:ln w="12700">
            <a:noFill/>
            <a:miter lim="800000"/>
            <a:headEnd/>
            <a:tailEnd/>
          </a:ln>
          <a:effectLst/>
        </p:spPr>
        <p:txBody>
          <a:bodyPr wrap="none" lIns="91119" tIns="44760" rIns="91119" bIns="44760" anchor="ctr">
            <a:spAutoFit/>
          </a:bodyPr>
          <a:lstStyle/>
          <a:p>
            <a:pPr algn="l" defTabSz="921521">
              <a:defRPr/>
            </a:pPr>
            <a:fld id="{14C37F38-5772-43BE-B22B-CBAD92265624}" type="datetime1">
              <a:rPr lang="en-US" sz="1400"/>
              <a:pPr algn="l" defTabSz="921521">
                <a:defRPr/>
              </a:pPr>
              <a:t>4/9/13</a:t>
            </a:fld>
            <a:endParaRPr lang="en-US" sz="1400" dirty="0"/>
          </a:p>
        </p:txBody>
      </p:sp>
      <p:sp>
        <p:nvSpPr>
          <p:cNvPr id="2054" name="Rectangle 6"/>
          <p:cNvSpPr>
            <a:spLocks noChangeArrowheads="1"/>
          </p:cNvSpPr>
          <p:nvPr/>
        </p:nvSpPr>
        <p:spPr bwMode="auto">
          <a:xfrm>
            <a:off x="6143975" y="8901422"/>
            <a:ext cx="644080" cy="305838"/>
          </a:xfrm>
          <a:prstGeom prst="rect">
            <a:avLst/>
          </a:prstGeom>
          <a:noFill/>
          <a:ln w="12700">
            <a:noFill/>
            <a:miter lim="800000"/>
            <a:headEnd/>
            <a:tailEnd/>
          </a:ln>
          <a:effectLst/>
        </p:spPr>
        <p:txBody>
          <a:bodyPr wrap="none" lIns="91119" tIns="44760" rIns="91119" bIns="44760" anchor="ctr">
            <a:spAutoFit/>
          </a:bodyPr>
          <a:lstStyle/>
          <a:p>
            <a:pPr algn="r" defTabSz="921521">
              <a:defRPr/>
            </a:pPr>
            <a:r>
              <a:rPr lang="en-US" sz="1400" dirty="0" smtClean="0"/>
              <a:t>16-</a:t>
            </a:r>
            <a:fld id="{DA53FF21-39CA-45E6-AAE2-88A1123F9739}" type="slidenum">
              <a:rPr lang="en-US" sz="1400" smtClean="0"/>
              <a:pPr algn="r" defTabSz="921521">
                <a:defRPr/>
              </a:pPr>
              <a:t>‹#›</a:t>
            </a:fld>
            <a:endParaRPr lang="en-US" sz="1400"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89733749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ead Bold" pitchFamily="2" charset="0"/>
        <a:ea typeface="+mn-ea"/>
        <a:cs typeface="+mn-cs"/>
      </a:defRPr>
    </a:lvl1pPr>
    <a:lvl2pPr marL="457200" algn="l" rtl="0" eaLnBrk="0" fontAlgn="base" hangingPunct="0">
      <a:spcBef>
        <a:spcPct val="30000"/>
      </a:spcBef>
      <a:spcAft>
        <a:spcPct val="0"/>
      </a:spcAft>
      <a:defRPr sz="1200" kern="1200">
        <a:solidFill>
          <a:schemeClr val="tx1"/>
        </a:solidFill>
        <a:latin typeface="Mead Bold" pitchFamily="2" charset="0"/>
        <a:ea typeface="+mn-ea"/>
        <a:cs typeface="+mn-cs"/>
      </a:defRPr>
    </a:lvl2pPr>
    <a:lvl3pPr marL="914400" algn="l" rtl="0" eaLnBrk="0" fontAlgn="base" hangingPunct="0">
      <a:spcBef>
        <a:spcPct val="30000"/>
      </a:spcBef>
      <a:spcAft>
        <a:spcPct val="0"/>
      </a:spcAft>
      <a:defRPr sz="1200" kern="1200">
        <a:solidFill>
          <a:schemeClr val="tx1"/>
        </a:solidFill>
        <a:latin typeface="Mead Bold" pitchFamily="2" charset="0"/>
        <a:ea typeface="+mn-ea"/>
        <a:cs typeface="+mn-cs"/>
      </a:defRPr>
    </a:lvl3pPr>
    <a:lvl4pPr marL="1371600" algn="l" rtl="0" eaLnBrk="0" fontAlgn="base" hangingPunct="0">
      <a:spcBef>
        <a:spcPct val="30000"/>
      </a:spcBef>
      <a:spcAft>
        <a:spcPct val="0"/>
      </a:spcAft>
      <a:defRPr sz="1200" kern="1200">
        <a:solidFill>
          <a:schemeClr val="tx1"/>
        </a:solidFill>
        <a:latin typeface="Mead Bold" pitchFamily="2" charset="0"/>
        <a:ea typeface="+mn-ea"/>
        <a:cs typeface="+mn-cs"/>
      </a:defRPr>
    </a:lvl4pPr>
    <a:lvl5pPr marL="1828800" algn="l" rtl="0" eaLnBrk="0" fontAlgn="base" hangingPunct="0">
      <a:spcBef>
        <a:spcPct val="30000"/>
      </a:spcBef>
      <a:spcAft>
        <a:spcPct val="0"/>
      </a:spcAft>
      <a:defRPr sz="1200" kern="1200">
        <a:solidFill>
          <a:schemeClr val="tx1"/>
        </a:solidFill>
        <a:latin typeface="Mead Bold" pitchFamily="2"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 Id="rId3" Type="http://schemas.openxmlformats.org/officeDocument/2006/relationships/hyperlink" Target="http://en.wikipedia.org/wiki/Private_sector" TargetMode="Externa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ln/>
        </p:spPr>
      </p:sp>
      <p:sp>
        <p:nvSpPr>
          <p:cNvPr id="30723" name="Notes Placeholder 2"/>
          <p:cNvSpPr>
            <a:spLocks noGrp="1"/>
          </p:cNvSpPr>
          <p:nvPr>
            <p:ph type="body" idx="1"/>
          </p:nvPr>
        </p:nvSpPr>
        <p:spPr>
          <a:noFill/>
          <a:ln w="9525"/>
        </p:spPr>
        <p:txBody>
          <a:bodyPr/>
          <a:lstStyle/>
          <a:p>
            <a:endParaRPr lang="en-US"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Transportation and communication cost drop,</a:t>
            </a:r>
            <a:r>
              <a:rPr lang="en-US" baseline="0" dirty="0" smtClean="0"/>
              <a:t> the difference in pay rates was large enough to make up for the extra transportation costs.  </a:t>
            </a:r>
          </a:p>
          <a:p>
            <a:endParaRPr lang="en-US" baseline="0" dirty="0" smtClean="0"/>
          </a:p>
          <a:p>
            <a:r>
              <a:rPr lang="en-US" baseline="0" dirty="0" smtClean="0"/>
              <a:t>Lower labor costs and increased efficiency reduce prices for consumers. Low prices encourage more use and make new </a:t>
            </a:r>
            <a:r>
              <a:rPr lang="en-US" baseline="0" dirty="0" err="1" smtClean="0"/>
              <a:t>prod&amp;svc</a:t>
            </a:r>
            <a:r>
              <a:rPr lang="en-US" baseline="0" dirty="0" smtClean="0"/>
              <a:t> possible</a:t>
            </a:r>
          </a:p>
          <a:p>
            <a:endParaRPr lang="en-US" dirty="0" smtClean="0"/>
          </a:p>
          <a:p>
            <a:pPr defTabSz="873161">
              <a:defRPr/>
            </a:pPr>
            <a:r>
              <a:rPr lang="en-US" baseline="0" dirty="0" smtClean="0"/>
              <a:t>However, f</a:t>
            </a:r>
            <a:r>
              <a:rPr lang="en-US" dirty="0" smtClean="0"/>
              <a:t>rom the perspective of workers in developed</a:t>
            </a:r>
            <a:r>
              <a:rPr lang="en-US" baseline="0" dirty="0" smtClean="0"/>
              <a:t> countries, it may mean millions of jobs lost, accompanied by lower pay and reduced standard of living.</a:t>
            </a:r>
          </a:p>
          <a:p>
            <a:endParaRPr lang="en-US" baseline="0" dirty="0" smtClean="0"/>
          </a:p>
          <a:p>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Transportation and communication cost drop,</a:t>
            </a:r>
            <a:r>
              <a:rPr lang="en-US" baseline="0" dirty="0" smtClean="0"/>
              <a:t> the difference in pay rates was large enough to make up for the extra transportation costs.  </a:t>
            </a:r>
          </a:p>
          <a:p>
            <a:endParaRPr lang="en-US" baseline="0" dirty="0" smtClean="0"/>
          </a:p>
          <a:p>
            <a:r>
              <a:rPr lang="en-US" baseline="0" dirty="0" smtClean="0"/>
              <a:t>Lower labor costs and increased efficiency reduce prices for consumers. Low prices encourage more use and make new </a:t>
            </a:r>
            <a:r>
              <a:rPr lang="en-US" baseline="0" dirty="0" err="1" smtClean="0"/>
              <a:t>prod&amp;svc</a:t>
            </a:r>
            <a:r>
              <a:rPr lang="en-US" baseline="0" dirty="0" smtClean="0"/>
              <a:t> possible</a:t>
            </a:r>
          </a:p>
          <a:p>
            <a:endParaRPr lang="en-US" dirty="0" smtClean="0"/>
          </a:p>
          <a:p>
            <a:pPr defTabSz="873161">
              <a:defRPr/>
            </a:pPr>
            <a:r>
              <a:rPr lang="en-US" baseline="0" dirty="0" smtClean="0"/>
              <a:t>However, f</a:t>
            </a:r>
            <a:r>
              <a:rPr lang="en-US" dirty="0" smtClean="0"/>
              <a:t>rom the perspective of workers in developed</a:t>
            </a:r>
            <a:r>
              <a:rPr lang="en-US" baseline="0" dirty="0" smtClean="0"/>
              <a:t> countries, it may mean millions of jobs lost, accompanied by lower pay and reduced standard of living.</a:t>
            </a:r>
          </a:p>
          <a:p>
            <a:endParaRPr lang="en-US" baseline="0" dirty="0" smtClean="0"/>
          </a:p>
          <a:p>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ChoicePoint</a:t>
            </a:r>
            <a:r>
              <a:rPr lang="en-US" dirty="0" smtClean="0"/>
              <a:t> combined personal data sourced from multiple public and private databases for sale to the government and the </a:t>
            </a:r>
            <a:r>
              <a:rPr lang="en-US" dirty="0" smtClean="0">
                <a:hlinkClick r:id="rId3" tooltip="Private sector"/>
              </a:rPr>
              <a:t>private sector</a:t>
            </a:r>
            <a:r>
              <a:rPr lang="en-US" dirty="0" smtClean="0"/>
              <a:t>. The firm maintained more than 17 billion records of individuals and businesses, which it sold to an estimated 100,000 clients, including 7,000 federal, state and local law enforcement agencies (30 March 2005 estimates).</a:t>
            </a: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838271783"/>
      </p:ext>
    </p:extLst>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smtClean="0"/>
          </a:p>
          <a:p>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Surveillance cameras; Listening in</a:t>
            </a:r>
            <a:r>
              <a:rPr lang="en-US" baseline="0" dirty="0" smtClean="0"/>
              <a:t> on tel. operators and customer-svc </a:t>
            </a:r>
            <a:r>
              <a:rPr lang="en-US" baseline="0" dirty="0" err="1" smtClean="0"/>
              <a:t>repre</a:t>
            </a:r>
            <a:endParaRPr lang="en-US" baseline="0" dirty="0" smtClean="0"/>
          </a:p>
          <a:p>
            <a:endParaRPr lang="en-US" dirty="0" smtClean="0"/>
          </a:p>
          <a:p>
            <a:r>
              <a:rPr lang="en-US" dirty="0" smtClean="0"/>
              <a:t>Diminishing</a:t>
            </a:r>
            <a:r>
              <a:rPr lang="en-US" baseline="0" dirty="0" smtClean="0"/>
              <a:t> sense of dignity, independence, destroys confidence, causes stress, boredom, and low morale</a:t>
            </a:r>
          </a:p>
          <a:p>
            <a:endParaRPr lang="en-US" baseline="0" dirty="0" smtClean="0"/>
          </a:p>
          <a:p>
            <a:r>
              <a:rPr lang="en-US" baseline="0" dirty="0" smtClean="0"/>
              <a:t>Purpose of employee monitoring: training (recording customer service calls), measuring, and increasing productivity. Also reduce theft.</a:t>
            </a:r>
          </a:p>
          <a:p>
            <a:endParaRPr lang="en-US" baseline="0" dirty="0" smtClean="0"/>
          </a:p>
          <a:p>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80883902"/>
      </p:ext>
    </p:extLst>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225062999"/>
      </p:ext>
    </p:extLst>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 Find needed business info when the employee</a:t>
            </a:r>
            <a:r>
              <a:rPr lang="en-US" baseline="0" dirty="0" smtClean="0"/>
              <a:t> is not available</a:t>
            </a:r>
          </a:p>
          <a:p>
            <a:r>
              <a:rPr lang="en-US" baseline="0" dirty="0" smtClean="0"/>
              <a:t>- Protect security of proprietary info and data</a:t>
            </a:r>
          </a:p>
          <a:p>
            <a:r>
              <a:rPr lang="en-US" baseline="0" dirty="0" smtClean="0"/>
              <a:t>- Prevent or investigate possible criminal activities by employees</a:t>
            </a:r>
          </a:p>
          <a:p>
            <a:r>
              <a:rPr lang="en-US" baseline="0" dirty="0" smtClean="0"/>
              <a:t>- Prevent personal use of employer facilities</a:t>
            </a:r>
          </a:p>
          <a:p>
            <a:r>
              <a:rPr lang="en-US" baseline="0" dirty="0" smtClean="0"/>
              <a:t>- Check for violations of company policy against sending offensive or pornographic e-mail</a:t>
            </a:r>
          </a:p>
          <a:p>
            <a:r>
              <a:rPr lang="en-US" baseline="0" dirty="0" smtClean="0"/>
              <a:t>- Investigate complaints of harassment</a:t>
            </a:r>
          </a:p>
          <a:p>
            <a:pPr>
              <a:buFontTx/>
              <a:buChar char="-"/>
            </a:pPr>
            <a:r>
              <a:rPr lang="en-US" baseline="0" dirty="0" smtClean="0"/>
              <a:t>Check for illegal software</a:t>
            </a:r>
          </a:p>
          <a:p>
            <a:pPr>
              <a:buFontTx/>
              <a:buChar char="-"/>
            </a:pPr>
            <a:r>
              <a:rPr lang="en-US" baseline="0" dirty="0" smtClean="0"/>
              <a:t>(Figure 6.3 P340)</a:t>
            </a:r>
          </a:p>
          <a:p>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835927605"/>
      </p:ext>
    </p:extLst>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686469230"/>
      </p:ext>
    </p:extLst>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Last four bullets:</a:t>
            </a:r>
          </a:p>
          <a:p>
            <a:r>
              <a:rPr lang="en-US" dirty="0" smtClean="0"/>
              <a:t>1,2:</a:t>
            </a:r>
            <a:r>
              <a:rPr lang="en-US" baseline="0" dirty="0" smtClean="0"/>
              <a:t> impact on employment</a:t>
            </a:r>
          </a:p>
          <a:p>
            <a:r>
              <a:rPr lang="en-US" baseline="0" dirty="0" smtClean="0"/>
              <a:t>3: impact on work environment</a:t>
            </a:r>
          </a:p>
          <a:p>
            <a:r>
              <a:rPr lang="en-US" baseline="0" dirty="0" smtClean="0"/>
              <a:t>4: Employee monitoring</a:t>
            </a: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399627893"/>
      </p:ext>
    </p:extLst>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Last four bullets:</a:t>
            </a:r>
          </a:p>
          <a:p>
            <a:r>
              <a:rPr lang="en-US" dirty="0" smtClean="0"/>
              <a:t>1,2:</a:t>
            </a:r>
            <a:r>
              <a:rPr lang="en-US" baseline="0" dirty="0" smtClean="0"/>
              <a:t> impact on employment</a:t>
            </a:r>
          </a:p>
          <a:p>
            <a:r>
              <a:rPr lang="en-US" baseline="0" dirty="0" smtClean="0"/>
              <a:t>3: impact on work environment</a:t>
            </a:r>
          </a:p>
          <a:p>
            <a:r>
              <a:rPr lang="en-US" baseline="0" dirty="0" smtClean="0"/>
              <a:t>4: Employee monitoring</a:t>
            </a: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399627893"/>
      </p:ext>
    </p:extLst>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Organization for economic co-op</a:t>
            </a:r>
            <a:r>
              <a:rPr lang="en-US" baseline="0" dirty="0" smtClean="0"/>
              <a:t> and development, (western </a:t>
            </a:r>
            <a:r>
              <a:rPr lang="en-US" baseline="0" dirty="0" err="1" smtClean="0"/>
              <a:t>europe</a:t>
            </a:r>
            <a:r>
              <a:rPr lang="en-US" baseline="0" dirty="0" smtClean="0"/>
              <a:t>, US, Japan, Australia, new Zealand) concluded</a:t>
            </a:r>
          </a:p>
          <a:p>
            <a:pPr>
              <a:buFontTx/>
              <a:buChar char="-"/>
            </a:pPr>
            <a:r>
              <a:rPr lang="en-US" baseline="0" dirty="0" smtClean="0"/>
              <a:t> Unemployment stems from policies that made economies rigid, stalled the ability to adapt</a:t>
            </a:r>
          </a:p>
          <a:p>
            <a:pPr>
              <a:buFontTx/>
              <a:buChar char="-"/>
            </a:pPr>
            <a:r>
              <a:rPr lang="en-US" baseline="0" dirty="0" smtClean="0"/>
              <a:t> unemployment should be addressed not by seeking to slow the pace of change, but rather by restoring economies’ and societies’ capacity to adapt to it</a:t>
            </a:r>
          </a:p>
          <a:p>
            <a:pPr>
              <a:buFontTx/>
              <a:buChar char="-"/>
            </a:pPr>
            <a:r>
              <a:rPr lang="en-US" baseline="0" dirty="0" smtClean="0"/>
              <a:t>- History has shown that when tech progress accelerates, so do growth, living standards, and employment</a:t>
            </a:r>
          </a:p>
          <a:p>
            <a:pPr>
              <a:buFontTx/>
              <a:buNone/>
            </a:pPr>
            <a:endParaRPr lang="en-US" dirty="0" smtClean="0"/>
          </a:p>
          <a:p>
            <a:r>
              <a:rPr lang="en-US" dirty="0" smtClean="0"/>
              <a:t>1. Many. See previous slides – travel agency,</a:t>
            </a:r>
            <a:r>
              <a:rPr lang="en-US" baseline="0" dirty="0" smtClean="0"/>
              <a:t> electronics</a:t>
            </a:r>
            <a:r>
              <a:rPr lang="en-US" dirty="0" smtClean="0"/>
              <a:t> repairs,</a:t>
            </a:r>
            <a:r>
              <a:rPr lang="en-US" baseline="0" dirty="0" smtClean="0"/>
              <a:t> </a:t>
            </a:r>
            <a:endParaRPr lang="en-US" dirty="0" smtClean="0"/>
          </a:p>
          <a:p>
            <a:r>
              <a:rPr lang="en-US" baseline="0" dirty="0" smtClean="0"/>
              <a:t>   Too many. See previous slides – web developers, designing, marking, delivering, marketing, selling ringtones </a:t>
            </a:r>
            <a:endParaRPr lang="en-US"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2. Calculating</a:t>
            </a:r>
            <a:r>
              <a:rPr lang="en-US" baseline="0" dirty="0" smtClean="0"/>
              <a:t> shifts for workers</a:t>
            </a:r>
          </a:p>
          <a:p>
            <a:pPr>
              <a:buFontTx/>
              <a:buNone/>
            </a:pPr>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Human imagination</a:t>
            </a:r>
            <a:r>
              <a:rPr lang="en-US" b="1" baseline="0" dirty="0" smtClean="0"/>
              <a:t> and desires continues to find new fields of work, both physical and mental, to replace those no longer needed.</a:t>
            </a:r>
          </a:p>
          <a:p>
            <a:endParaRPr lang="en-US" baseline="0" dirty="0" smtClean="0"/>
          </a:p>
          <a:p>
            <a:r>
              <a:rPr lang="en-US" baseline="0" dirty="0" smtClean="0"/>
              <a:t>Number of mgmt, </a:t>
            </a:r>
            <a:r>
              <a:rPr lang="en-US" baseline="0" dirty="0" err="1" smtClean="0"/>
              <a:t>sw</a:t>
            </a:r>
            <a:r>
              <a:rPr lang="en-US" baseline="0" dirty="0" smtClean="0"/>
              <a:t>, or non-technical jobs (retail sales, nursing, janitorial service, home health aid, food preparation) still grows.</a:t>
            </a:r>
          </a:p>
          <a:p>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3088493"/>
      </p:ext>
    </p:extLst>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Side effects and restrictions on telecommuting</a:t>
            </a:r>
          </a:p>
          <a:p>
            <a:r>
              <a:rPr lang="en-US" b="1" dirty="0" smtClean="0"/>
              <a:t>Workplace</a:t>
            </a:r>
            <a:r>
              <a:rPr lang="en-US" b="1" baseline="0" dirty="0" smtClean="0"/>
              <a:t> regulations</a:t>
            </a:r>
            <a:r>
              <a:rPr lang="en-US" baseline="0" dirty="0" smtClean="0"/>
              <a:t>: Electric circuits, exit signs, hazardous chemicals, clutter, extensive reporting requirements?</a:t>
            </a: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9952638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vert="horz"/>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vert="horz"/>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vert="horz"/>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vert="horz"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vert="horz"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vert="horz"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vert="horz"/>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r:id="rId1"/>
    <p:sldLayoutId r:id="rId2"/>
    <p:sldLayoutId r:id="rId3"/>
    <p:sldLayoutId r:id="rId4"/>
    <p:sldLayoutId r:id="rId5"/>
    <p:sldLayoutId r:id="rId6"/>
    <p:sldLayoutId r:id="rId7"/>
    <p:sldLayoutId r:id="rId8"/>
    <p:sldLayoutId r:id="rId9"/>
    <p:sldLayoutId r:id="rId10"/>
    <p:sldLayoutId r:id="rId11"/>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75" name="Rectangle 2"/>
          <p:cNvSpPr>
            <a:spLocks noGrp="1" noChangeArrowheads="1"/>
          </p:cNvSpPr>
          <p:nvPr>
            <p:ph type="ctrTitle"/>
          </p:nvPr>
        </p:nvSpPr>
        <p:spPr>
          <a:xfrm>
            <a:off x="914400" y="685800"/>
            <a:ext cx="7546975" cy="1143000"/>
          </a:xfrm>
        </p:spPr>
        <p:txBody>
          <a:bodyPr/>
          <a:lstStyle/>
          <a:p>
            <a:r>
              <a:rPr lang="en-US" sz="6000" dirty="0" smtClean="0"/>
              <a:t>CSE/ISE 312</a:t>
            </a:r>
            <a:endParaRPr lang="en-US" dirty="0" smtClean="0"/>
          </a:p>
        </p:txBody>
      </p:sp>
      <p:sp>
        <p:nvSpPr>
          <p:cNvPr id="3076" name="Rectangle 3"/>
          <p:cNvSpPr>
            <a:spLocks noGrp="1" noChangeArrowheads="1"/>
          </p:cNvSpPr>
          <p:nvPr>
            <p:ph type="subTitle" idx="1"/>
          </p:nvPr>
        </p:nvSpPr>
        <p:spPr>
          <a:xfrm>
            <a:off x="762000" y="2438400"/>
            <a:ext cx="7696200" cy="1295400"/>
          </a:xfrm>
        </p:spPr>
        <p:txBody>
          <a:bodyPr/>
          <a:lstStyle/>
          <a:p>
            <a:pPr algn="ctr"/>
            <a:r>
              <a:rPr lang="en-US" sz="6600" dirty="0" smtClean="0"/>
              <a:t>Chapter 6: Work</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8132" name="Rectangle 4"/>
          <p:cNvSpPr>
            <a:spLocks noGrp="1" noChangeArrowheads="1"/>
          </p:cNvSpPr>
          <p:nvPr>
            <p:ph type="title"/>
          </p:nvPr>
        </p:nvSpPr>
        <p:spPr/>
        <p:txBody>
          <a:bodyPr/>
          <a:lstStyle/>
          <a:p>
            <a:r>
              <a:rPr lang="en-US" dirty="0" smtClean="0"/>
              <a:t>A Global Workforce</a:t>
            </a:r>
            <a:endParaRPr lang="en-US" dirty="0"/>
          </a:p>
        </p:txBody>
      </p:sp>
      <p:sp>
        <p:nvSpPr>
          <p:cNvPr id="48133" name="Rectangle 5"/>
          <p:cNvSpPr>
            <a:spLocks noGrp="1" noChangeArrowheads="1"/>
          </p:cNvSpPr>
          <p:nvPr>
            <p:ph idx="1"/>
          </p:nvPr>
        </p:nvSpPr>
        <p:spPr>
          <a:xfrm>
            <a:off x="457200" y="1295400"/>
            <a:ext cx="8382000" cy="4610100"/>
          </a:xfrm>
        </p:spPr>
        <p:txBody>
          <a:bodyPr/>
          <a:lstStyle/>
          <a:p>
            <a:pPr>
              <a:lnSpc>
                <a:spcPct val="80000"/>
              </a:lnSpc>
            </a:pPr>
            <a:r>
              <a:rPr lang="en-US" sz="2400" dirty="0" smtClean="0">
                <a:solidFill>
                  <a:srgbClr val="FF0000"/>
                </a:solidFill>
              </a:rPr>
              <a:t>Outsourcing </a:t>
            </a:r>
            <a:r>
              <a:rPr lang="en-US" sz="2400" dirty="0"/>
              <a:t>- </a:t>
            </a:r>
            <a:r>
              <a:rPr lang="en-US" sz="2400" dirty="0" smtClean="0"/>
              <a:t>a </a:t>
            </a:r>
            <a:r>
              <a:rPr lang="en-US" sz="2400" dirty="0"/>
              <a:t>company pays another company to build parts for its products or services instead of performing those tasks itself</a:t>
            </a:r>
          </a:p>
          <a:p>
            <a:pPr>
              <a:lnSpc>
                <a:spcPct val="80000"/>
              </a:lnSpc>
            </a:pPr>
            <a:r>
              <a:rPr lang="en-US" sz="2400" dirty="0" err="1">
                <a:solidFill>
                  <a:srgbClr val="FF0000"/>
                </a:solidFill>
              </a:rPr>
              <a:t>Offshoring</a:t>
            </a:r>
            <a:r>
              <a:rPr lang="en-US" sz="2400" dirty="0"/>
              <a:t> - the practice of moving business processes or services to another country, especially overseas, to reduce costs </a:t>
            </a:r>
          </a:p>
          <a:p>
            <a:pPr>
              <a:lnSpc>
                <a:spcPct val="80000"/>
              </a:lnSpc>
            </a:pPr>
            <a:r>
              <a:rPr lang="en-US" sz="2400" dirty="0" err="1">
                <a:solidFill>
                  <a:srgbClr val="FF0000"/>
                </a:solidFill>
              </a:rPr>
              <a:t>Inshoring</a:t>
            </a:r>
            <a:r>
              <a:rPr lang="en-US" sz="2400" dirty="0">
                <a:solidFill>
                  <a:srgbClr val="FF0000"/>
                </a:solidFill>
              </a:rPr>
              <a:t> </a:t>
            </a:r>
            <a:r>
              <a:rPr lang="en-US" sz="2400" dirty="0"/>
              <a:t>- when another company employs thousands of people in the U.S. </a:t>
            </a:r>
            <a:r>
              <a:rPr lang="en-US" sz="2400" dirty="0" smtClean="0"/>
              <a:t>Almost </a:t>
            </a:r>
            <a:r>
              <a:rPr lang="en-US" sz="2400" dirty="0"/>
              <a:t>5% of U.S. workers </a:t>
            </a:r>
            <a:r>
              <a:rPr lang="en-US" sz="2400" dirty="0" smtClean="0"/>
              <a:t>work for foreign </a:t>
            </a:r>
            <a:r>
              <a:rPr lang="en-US" sz="2400" dirty="0" smtClean="0"/>
              <a:t>companies</a:t>
            </a:r>
            <a:endParaRPr lang="en-US" sz="2400" dirty="0" smtClean="0"/>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8132" name="Rectangle 4"/>
          <p:cNvSpPr>
            <a:spLocks noGrp="1" noChangeArrowheads="1"/>
          </p:cNvSpPr>
          <p:nvPr>
            <p:ph type="title"/>
          </p:nvPr>
        </p:nvSpPr>
        <p:spPr/>
        <p:txBody>
          <a:bodyPr/>
          <a:lstStyle/>
          <a:p>
            <a:r>
              <a:rPr lang="en-US" dirty="0" smtClean="0"/>
              <a:t>A Global Workforce</a:t>
            </a:r>
            <a:endParaRPr lang="en-US" dirty="0"/>
          </a:p>
        </p:txBody>
      </p:sp>
      <p:sp>
        <p:nvSpPr>
          <p:cNvPr id="48133" name="Rectangle 5"/>
          <p:cNvSpPr>
            <a:spLocks noGrp="1" noChangeArrowheads="1"/>
          </p:cNvSpPr>
          <p:nvPr>
            <p:ph idx="1"/>
          </p:nvPr>
        </p:nvSpPr>
        <p:spPr>
          <a:xfrm>
            <a:off x="457200" y="1295400"/>
            <a:ext cx="8382000" cy="4610100"/>
          </a:xfrm>
        </p:spPr>
        <p:txBody>
          <a:bodyPr/>
          <a:lstStyle/>
          <a:p>
            <a:pPr>
              <a:lnSpc>
                <a:spcPct val="90000"/>
              </a:lnSpc>
            </a:pPr>
            <a:r>
              <a:rPr lang="en-US" sz="2400" dirty="0" smtClean="0"/>
              <a:t>Problems and side effects of </a:t>
            </a:r>
            <a:r>
              <a:rPr lang="en-US" sz="2400" dirty="0" err="1" smtClean="0"/>
              <a:t>offshoring</a:t>
            </a:r>
            <a:r>
              <a:rPr lang="en-US" sz="2400" dirty="0" smtClean="0"/>
              <a:t>:</a:t>
            </a:r>
          </a:p>
          <a:p>
            <a:pPr lvl="1">
              <a:lnSpc>
                <a:spcPct val="90000"/>
              </a:lnSpc>
            </a:pPr>
            <a:r>
              <a:rPr lang="en-US" sz="2400" dirty="0" smtClean="0"/>
              <a:t>Consumers complain about customer service representatives, because accents are difficult to understand</a:t>
            </a:r>
          </a:p>
          <a:p>
            <a:pPr lvl="1">
              <a:lnSpc>
                <a:spcPct val="90000"/>
              </a:lnSpc>
            </a:pPr>
            <a:r>
              <a:rPr lang="en-US" sz="2400" dirty="0" smtClean="0"/>
              <a:t>Employees in U.S. companies need new job skills (e.g., managing, working with foreign colleagues)</a:t>
            </a:r>
          </a:p>
          <a:p>
            <a:pPr lvl="1">
              <a:lnSpc>
                <a:spcPct val="90000"/>
              </a:lnSpc>
            </a:pPr>
            <a:r>
              <a:rPr lang="en-US" sz="2400" dirty="0" smtClean="0"/>
              <a:t>Increased demand for high-skill workers in other countries forces salaries up</a:t>
            </a:r>
            <a:endParaRPr lang="en-US" sz="2400" dirty="0"/>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r>
              <a:rPr lang="en-US" dirty="0" smtClean="0"/>
              <a:t>Getting a Job</a:t>
            </a:r>
            <a:endParaRPr lang="en-US" dirty="0"/>
          </a:p>
        </p:txBody>
      </p:sp>
      <p:sp>
        <p:nvSpPr>
          <p:cNvPr id="49155" name="Rectangle 3"/>
          <p:cNvSpPr>
            <a:spLocks noGrp="1" noChangeArrowheads="1"/>
          </p:cNvSpPr>
          <p:nvPr>
            <p:ph idx="1"/>
          </p:nvPr>
        </p:nvSpPr>
        <p:spPr>
          <a:xfrm>
            <a:off x="533400" y="1371600"/>
            <a:ext cx="8153400" cy="4419600"/>
          </a:xfrm>
        </p:spPr>
        <p:txBody>
          <a:bodyPr/>
          <a:lstStyle/>
          <a:p>
            <a:pPr>
              <a:lnSpc>
                <a:spcPct val="90000"/>
              </a:lnSpc>
              <a:buFontTx/>
              <a:buNone/>
            </a:pPr>
            <a:r>
              <a:rPr lang="en-US" sz="2800" dirty="0" smtClean="0"/>
              <a:t>Technology, the Web significantly changed how to get a job</a:t>
            </a:r>
            <a:endParaRPr lang="en-US" sz="2800" dirty="0"/>
          </a:p>
          <a:p>
            <a:pPr>
              <a:lnSpc>
                <a:spcPct val="90000"/>
              </a:lnSpc>
            </a:pPr>
            <a:r>
              <a:rPr lang="en-US" sz="2800" dirty="0"/>
              <a:t>Learning about jobs and companies</a:t>
            </a:r>
          </a:p>
          <a:p>
            <a:pPr lvl="1">
              <a:lnSpc>
                <a:spcPct val="90000"/>
              </a:lnSpc>
            </a:pPr>
            <a:r>
              <a:rPr lang="en-US" sz="2400" dirty="0"/>
              <a:t>Online company histories and annual reports</a:t>
            </a:r>
          </a:p>
          <a:p>
            <a:pPr lvl="1">
              <a:lnSpc>
                <a:spcPct val="90000"/>
              </a:lnSpc>
            </a:pPr>
            <a:r>
              <a:rPr lang="en-US" sz="2400" dirty="0"/>
              <a:t>Job search and resume sites</a:t>
            </a:r>
          </a:p>
          <a:p>
            <a:pPr lvl="1">
              <a:lnSpc>
                <a:spcPct val="90000"/>
              </a:lnSpc>
            </a:pPr>
            <a:r>
              <a:rPr lang="en-US" sz="2400" dirty="0"/>
              <a:t>Online </a:t>
            </a:r>
            <a:r>
              <a:rPr lang="en-US" sz="2400" dirty="0" smtClean="0"/>
              <a:t>training to learn new skills</a:t>
            </a:r>
            <a:endParaRPr lang="en-US" sz="2400" dirty="0"/>
          </a:p>
          <a:p>
            <a:pPr>
              <a:lnSpc>
                <a:spcPct val="90000"/>
              </a:lnSpc>
            </a:pPr>
            <a:r>
              <a:rPr lang="en-US" sz="2800" dirty="0"/>
              <a:t>Learning about applicants and employees</a:t>
            </a:r>
          </a:p>
          <a:p>
            <a:pPr lvl="1">
              <a:lnSpc>
                <a:spcPct val="90000"/>
              </a:lnSpc>
            </a:pPr>
            <a:r>
              <a:rPr lang="en-US" sz="2400" dirty="0"/>
              <a:t>Search online newsgroups and social networks</a:t>
            </a:r>
          </a:p>
          <a:p>
            <a:pPr lvl="1">
              <a:lnSpc>
                <a:spcPct val="90000"/>
              </a:lnSpc>
            </a:pPr>
            <a:r>
              <a:rPr lang="en-US" sz="2400" dirty="0" smtClean="0"/>
              <a:t>Prospective </a:t>
            </a:r>
            <a:r>
              <a:rPr lang="en-US" sz="2400" dirty="0"/>
              <a:t>employees may craft an online profile and presence geared towards the job they </a:t>
            </a:r>
            <a:r>
              <a:rPr lang="en-US" sz="2400" dirty="0" smtClean="0"/>
              <a:t>want</a:t>
            </a:r>
          </a:p>
          <a:p>
            <a:pPr lvl="1">
              <a:lnSpc>
                <a:spcPct val="90000"/>
              </a:lnSpc>
            </a:pPr>
            <a:r>
              <a:rPr lang="en-US" sz="2400" dirty="0" smtClean="0"/>
              <a:t>Hire data-collection agencies such as </a:t>
            </a:r>
            <a:r>
              <a:rPr lang="en-US" sz="2400" dirty="0" err="1" smtClean="0"/>
              <a:t>ChoicePoint</a:t>
            </a:r>
            <a:endParaRPr lang="en-US" sz="2400" dirty="0" smtClean="0"/>
          </a:p>
          <a:p>
            <a:pPr lvl="1">
              <a:lnSpc>
                <a:spcPct val="90000"/>
              </a:lnSpc>
            </a:pPr>
            <a:endParaRPr lang="en-US" sz="2400" dirty="0"/>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6084" name="Rectangle 4"/>
          <p:cNvSpPr>
            <a:spLocks noGrp="1" noChangeArrowheads="1"/>
          </p:cNvSpPr>
          <p:nvPr>
            <p:ph type="title"/>
          </p:nvPr>
        </p:nvSpPr>
        <p:spPr/>
        <p:txBody>
          <a:bodyPr/>
          <a:lstStyle/>
          <a:p>
            <a:r>
              <a:rPr lang="en-US"/>
              <a:t>Employee Monitoring</a:t>
            </a:r>
          </a:p>
        </p:txBody>
      </p:sp>
      <p:sp>
        <p:nvSpPr>
          <p:cNvPr id="46085" name="Rectangle 5"/>
          <p:cNvSpPr>
            <a:spLocks noGrp="1" noChangeArrowheads="1"/>
          </p:cNvSpPr>
          <p:nvPr>
            <p:ph idx="1"/>
          </p:nvPr>
        </p:nvSpPr>
        <p:spPr/>
        <p:txBody>
          <a:bodyPr/>
          <a:lstStyle/>
          <a:p>
            <a:pPr>
              <a:lnSpc>
                <a:spcPct val="90000"/>
              </a:lnSpc>
              <a:buFontTx/>
              <a:buNone/>
            </a:pPr>
            <a:r>
              <a:rPr lang="en-US" sz="2800" dirty="0"/>
              <a:t>Background:</a:t>
            </a:r>
          </a:p>
          <a:p>
            <a:pPr>
              <a:lnSpc>
                <a:spcPct val="90000"/>
              </a:lnSpc>
            </a:pPr>
            <a:r>
              <a:rPr lang="en-US" sz="2800" dirty="0"/>
              <a:t>Monitoring is not new</a:t>
            </a:r>
          </a:p>
          <a:p>
            <a:pPr lvl="1">
              <a:lnSpc>
                <a:spcPct val="90000"/>
              </a:lnSpc>
            </a:pPr>
            <a:r>
              <a:rPr lang="en-US" sz="2800" dirty="0"/>
              <a:t>Early monitoring was mostly ‘blue-collar’ (factory) and ‘pink-collar’ (telephone and clerical) jobs</a:t>
            </a:r>
          </a:p>
          <a:p>
            <a:pPr lvl="1">
              <a:lnSpc>
                <a:spcPct val="90000"/>
              </a:lnSpc>
            </a:pPr>
            <a:r>
              <a:rPr lang="en-US" sz="2800" dirty="0"/>
              <a:t>Time-clocks and </a:t>
            </a:r>
            <a:r>
              <a:rPr lang="en-US" sz="2800" dirty="0" smtClean="0"/>
              <a:t>logs of total hours worked</a:t>
            </a:r>
            <a:endParaRPr lang="en-US" sz="2800" dirty="0"/>
          </a:p>
          <a:p>
            <a:pPr lvl="1">
              <a:lnSpc>
                <a:spcPct val="90000"/>
              </a:lnSpc>
            </a:pPr>
            <a:r>
              <a:rPr lang="en-US" sz="2800" dirty="0"/>
              <a:t>Output counts at the end of the day</a:t>
            </a:r>
          </a:p>
          <a:p>
            <a:pPr lvl="1">
              <a:lnSpc>
                <a:spcPct val="90000"/>
              </a:lnSpc>
            </a:pPr>
            <a:r>
              <a:rPr lang="en-US" sz="2800" dirty="0"/>
              <a:t>Bosses patrolled the aisles watching workers</a:t>
            </a: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5300" name="Rectangle 4"/>
          <p:cNvSpPr>
            <a:spLocks noGrp="1" noChangeArrowheads="1"/>
          </p:cNvSpPr>
          <p:nvPr>
            <p:ph type="title"/>
          </p:nvPr>
        </p:nvSpPr>
        <p:spPr/>
        <p:txBody>
          <a:bodyPr/>
          <a:lstStyle/>
          <a:p>
            <a:r>
              <a:rPr lang="en-US" dirty="0" smtClean="0"/>
              <a:t>Data Entry, Phone Work, Retail</a:t>
            </a:r>
            <a:endParaRPr lang="en-US" dirty="0"/>
          </a:p>
        </p:txBody>
      </p:sp>
      <p:sp>
        <p:nvSpPr>
          <p:cNvPr id="55301" name="Rectangle 5"/>
          <p:cNvSpPr>
            <a:spLocks noGrp="1" noChangeArrowheads="1"/>
          </p:cNvSpPr>
          <p:nvPr>
            <p:ph idx="1"/>
          </p:nvPr>
        </p:nvSpPr>
        <p:spPr/>
        <p:txBody>
          <a:bodyPr/>
          <a:lstStyle/>
          <a:p>
            <a:pPr>
              <a:lnSpc>
                <a:spcPct val="80000"/>
              </a:lnSpc>
            </a:pPr>
            <a:r>
              <a:rPr lang="en-US" sz="2800" dirty="0" smtClean="0"/>
              <a:t>Data </a:t>
            </a:r>
            <a:r>
              <a:rPr lang="en-US" sz="2800" dirty="0"/>
              <a:t>entry</a:t>
            </a:r>
          </a:p>
          <a:p>
            <a:pPr lvl="1">
              <a:lnSpc>
                <a:spcPct val="80000"/>
              </a:lnSpc>
            </a:pPr>
            <a:r>
              <a:rPr lang="en-US" dirty="0"/>
              <a:t>Key stroke quotas</a:t>
            </a:r>
          </a:p>
          <a:p>
            <a:pPr lvl="1">
              <a:lnSpc>
                <a:spcPct val="80000"/>
              </a:lnSpc>
            </a:pPr>
            <a:r>
              <a:rPr lang="en-US" dirty="0" smtClean="0"/>
              <a:t>Public performance records to encourage </a:t>
            </a:r>
            <a:r>
              <a:rPr lang="en-US" dirty="0"/>
              <a:t>competition</a:t>
            </a:r>
          </a:p>
          <a:p>
            <a:pPr lvl="1">
              <a:lnSpc>
                <a:spcPct val="80000"/>
              </a:lnSpc>
            </a:pPr>
            <a:r>
              <a:rPr lang="en-US" dirty="0"/>
              <a:t>Beep when workers pause</a:t>
            </a:r>
          </a:p>
          <a:p>
            <a:pPr>
              <a:lnSpc>
                <a:spcPct val="80000"/>
              </a:lnSpc>
            </a:pPr>
            <a:r>
              <a:rPr lang="en-US" sz="2800" dirty="0"/>
              <a:t>Phone work</a:t>
            </a:r>
          </a:p>
          <a:p>
            <a:pPr lvl="1">
              <a:lnSpc>
                <a:spcPct val="80000"/>
              </a:lnSpc>
            </a:pPr>
            <a:r>
              <a:rPr lang="en-US" dirty="0"/>
              <a:t>Number and duration of calls</a:t>
            </a:r>
          </a:p>
          <a:p>
            <a:pPr lvl="1">
              <a:lnSpc>
                <a:spcPct val="80000"/>
              </a:lnSpc>
            </a:pPr>
            <a:r>
              <a:rPr lang="en-US" dirty="0"/>
              <a:t>Idle time between calls</a:t>
            </a:r>
          </a:p>
          <a:p>
            <a:pPr lvl="1">
              <a:lnSpc>
                <a:spcPct val="80000"/>
              </a:lnSpc>
            </a:pPr>
            <a:r>
              <a:rPr lang="en-US" dirty="0"/>
              <a:t>Randomly listen in on calls</a:t>
            </a:r>
          </a:p>
          <a:p>
            <a:pPr>
              <a:lnSpc>
                <a:spcPct val="80000"/>
              </a:lnSpc>
            </a:pPr>
            <a:r>
              <a:rPr lang="en-US" sz="2800" dirty="0"/>
              <a:t>Retail</a:t>
            </a:r>
          </a:p>
          <a:p>
            <a:pPr lvl="1">
              <a:lnSpc>
                <a:spcPct val="80000"/>
              </a:lnSpc>
            </a:pPr>
            <a:r>
              <a:rPr lang="en-US" dirty="0"/>
              <a:t>Surveillance to reduce theft by employees</a:t>
            </a: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6326" name="Rectangle 6"/>
          <p:cNvSpPr>
            <a:spLocks noGrp="1" noChangeArrowheads="1"/>
          </p:cNvSpPr>
          <p:nvPr>
            <p:ph type="title"/>
          </p:nvPr>
        </p:nvSpPr>
        <p:spPr/>
        <p:txBody>
          <a:bodyPr/>
          <a:lstStyle/>
          <a:p>
            <a:r>
              <a:rPr lang="en-US" dirty="0" smtClean="0"/>
              <a:t>Location Monitoring</a:t>
            </a:r>
            <a:endParaRPr lang="en-US" dirty="0"/>
          </a:p>
        </p:txBody>
      </p:sp>
      <p:sp>
        <p:nvSpPr>
          <p:cNvPr id="56327" name="Rectangle 7"/>
          <p:cNvSpPr>
            <a:spLocks noGrp="1" noChangeArrowheads="1"/>
          </p:cNvSpPr>
          <p:nvPr>
            <p:ph idx="1"/>
          </p:nvPr>
        </p:nvSpPr>
        <p:spPr/>
        <p:txBody>
          <a:bodyPr/>
          <a:lstStyle/>
          <a:p>
            <a:pPr>
              <a:lnSpc>
                <a:spcPct val="80000"/>
              </a:lnSpc>
            </a:pPr>
            <a:r>
              <a:rPr lang="en-US" sz="2800" dirty="0" smtClean="0"/>
              <a:t>Cards </a:t>
            </a:r>
            <a:r>
              <a:rPr lang="en-US" sz="2800" dirty="0"/>
              <a:t>and badges used as electronic keys increase security but track employee movements</a:t>
            </a:r>
          </a:p>
          <a:p>
            <a:pPr>
              <a:lnSpc>
                <a:spcPct val="80000"/>
              </a:lnSpc>
            </a:pPr>
            <a:r>
              <a:rPr lang="en-US" sz="2800" dirty="0"/>
              <a:t>GPS tracks an employee's location</a:t>
            </a:r>
          </a:p>
          <a:p>
            <a:pPr lvl="1">
              <a:lnSpc>
                <a:spcPct val="80000"/>
              </a:lnSpc>
            </a:pPr>
            <a:r>
              <a:rPr lang="en-US" dirty="0"/>
              <a:t>Used in some hospitals to track nurse locations for emergency purposes, </a:t>
            </a:r>
            <a:r>
              <a:rPr lang="en-US" dirty="0" smtClean="0"/>
              <a:t>but also </a:t>
            </a:r>
            <a:r>
              <a:rPr lang="en-US" dirty="0"/>
              <a:t>shows where they are at lunch or when they use the bathroom</a:t>
            </a:r>
          </a:p>
          <a:p>
            <a:pPr lvl="1">
              <a:lnSpc>
                <a:spcPct val="80000"/>
              </a:lnSpc>
            </a:pPr>
            <a:r>
              <a:rPr lang="en-US" dirty="0"/>
              <a:t>Used to track long-haul trucks to reduce theft and optimize delivery schedules, </a:t>
            </a:r>
            <a:r>
              <a:rPr lang="en-US" dirty="0" smtClean="0"/>
              <a:t>but also </a:t>
            </a:r>
            <a:r>
              <a:rPr lang="en-US" dirty="0"/>
              <a:t>detects driving speeds and duration of rest breaks</a:t>
            </a:r>
          </a:p>
          <a:p>
            <a:pPr>
              <a:lnSpc>
                <a:spcPct val="80000"/>
              </a:lnSpc>
            </a:pPr>
            <a:r>
              <a:rPr lang="en-US" sz="2800" dirty="0"/>
              <a:t>Employees often complain of loss of privacy</a:t>
            </a: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lstStyle/>
          <a:p>
            <a:r>
              <a:rPr lang="en-US" dirty="0" smtClean="0"/>
              <a:t>E-Mail, Blogging, and Web Use</a:t>
            </a:r>
            <a:endParaRPr lang="en-US" dirty="0"/>
          </a:p>
        </p:txBody>
      </p:sp>
      <p:sp>
        <p:nvSpPr>
          <p:cNvPr id="57347" name="Rectangle 3"/>
          <p:cNvSpPr>
            <a:spLocks noGrp="1" noChangeArrowheads="1"/>
          </p:cNvSpPr>
          <p:nvPr>
            <p:ph idx="1"/>
          </p:nvPr>
        </p:nvSpPr>
        <p:spPr/>
        <p:txBody>
          <a:bodyPr/>
          <a:lstStyle/>
          <a:p>
            <a:pPr>
              <a:lnSpc>
                <a:spcPct val="90000"/>
              </a:lnSpc>
            </a:pPr>
            <a:r>
              <a:rPr lang="en-US" sz="2800" dirty="0" smtClean="0"/>
              <a:t>E-mail </a:t>
            </a:r>
            <a:r>
              <a:rPr lang="en-US" sz="2800" dirty="0"/>
              <a:t>and voice mail at work</a:t>
            </a:r>
          </a:p>
          <a:p>
            <a:pPr>
              <a:lnSpc>
                <a:spcPct val="90000"/>
              </a:lnSpc>
            </a:pPr>
            <a:r>
              <a:rPr lang="en-US" sz="2800" dirty="0"/>
              <a:t>Employees often assume passwords mean they are private</a:t>
            </a:r>
          </a:p>
          <a:p>
            <a:pPr>
              <a:lnSpc>
                <a:spcPct val="90000"/>
              </a:lnSpc>
            </a:pPr>
            <a:r>
              <a:rPr lang="en-US" sz="2800" dirty="0"/>
              <a:t>Roughly half of major companies in the U.S. monitor or search employee e-mail, voice mail, or computer files</a:t>
            </a:r>
          </a:p>
          <a:p>
            <a:pPr>
              <a:lnSpc>
                <a:spcPct val="90000"/>
              </a:lnSpc>
            </a:pPr>
            <a:r>
              <a:rPr lang="en-US" sz="2800" dirty="0"/>
              <a:t>Most companies monitor infrequently, some routinely intercept all </a:t>
            </a:r>
            <a:r>
              <a:rPr lang="en-US" sz="2800" dirty="0" smtClean="0"/>
              <a:t>e-mail</a:t>
            </a:r>
          </a:p>
          <a:p>
            <a:pPr marL="342900" lvl="1" indent="-342900">
              <a:lnSpc>
                <a:spcPct val="90000"/>
              </a:lnSpc>
              <a:buFont typeface="Monotype Sorts" pitchFamily="2" charset="2"/>
              <a:buChar char="z"/>
            </a:pPr>
            <a:r>
              <a:rPr lang="en-US" dirty="0" smtClean="0"/>
              <a:t>Courts put heavy weight on the fact that computers, mail, and phone systems are owned by the employer who provides them for business purposes</a:t>
            </a:r>
          </a:p>
          <a:p>
            <a:pPr>
              <a:lnSpc>
                <a:spcPct val="90000"/>
              </a:lnSpc>
            </a:pPr>
            <a:endParaRPr lang="en-US" sz="3200" dirty="0"/>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p:txBody>
          <a:bodyPr/>
          <a:lstStyle/>
          <a:p>
            <a:r>
              <a:rPr lang="en-US" dirty="0" smtClean="0"/>
              <a:t>E-Mail, Blogging, and Web Use</a:t>
            </a:r>
            <a:endParaRPr lang="en-US" dirty="0"/>
          </a:p>
        </p:txBody>
      </p:sp>
      <p:sp>
        <p:nvSpPr>
          <p:cNvPr id="60419" name="Rectangle 3"/>
          <p:cNvSpPr>
            <a:spLocks noGrp="1" noChangeArrowheads="1"/>
          </p:cNvSpPr>
          <p:nvPr>
            <p:ph idx="1"/>
          </p:nvPr>
        </p:nvSpPr>
        <p:spPr>
          <a:xfrm>
            <a:off x="457200" y="1219200"/>
            <a:ext cx="8178800" cy="4686300"/>
          </a:xfrm>
        </p:spPr>
        <p:txBody>
          <a:bodyPr/>
          <a:lstStyle/>
          <a:p>
            <a:pPr>
              <a:lnSpc>
                <a:spcPct val="90000"/>
              </a:lnSpc>
            </a:pPr>
            <a:r>
              <a:rPr lang="en-US" sz="2800" dirty="0" smtClean="0"/>
              <a:t>Some </a:t>
            </a:r>
            <a:r>
              <a:rPr lang="en-US" sz="2800" dirty="0"/>
              <a:t>companies block specific sites (e.g. adult content, sports sites, job search sites, social-network sites)</a:t>
            </a:r>
          </a:p>
          <a:p>
            <a:pPr>
              <a:lnSpc>
                <a:spcPct val="90000"/>
              </a:lnSpc>
            </a:pPr>
            <a:r>
              <a:rPr lang="en-US" sz="2800" dirty="0"/>
              <a:t>Employees spend time on non-work activities on the Web</a:t>
            </a:r>
          </a:p>
          <a:p>
            <a:pPr>
              <a:lnSpc>
                <a:spcPct val="90000"/>
              </a:lnSpc>
            </a:pPr>
            <a:r>
              <a:rPr lang="en-US" sz="2800" dirty="0"/>
              <a:t>Concerns over security threats such as viruses and other malicious software</a:t>
            </a:r>
          </a:p>
          <a:p>
            <a:pPr>
              <a:lnSpc>
                <a:spcPct val="90000"/>
              </a:lnSpc>
            </a:pPr>
            <a:r>
              <a:rPr lang="en-US" sz="2800" dirty="0"/>
              <a:t>Concerns about inappropriate activities by employees (e.g., harassment, unprofessional comment)</a:t>
            </a: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r>
              <a:rPr lang="en-US"/>
              <a:t>What We Will Cover</a:t>
            </a:r>
          </a:p>
        </p:txBody>
      </p:sp>
      <p:sp>
        <p:nvSpPr>
          <p:cNvPr id="40963" name="Rectangle 3"/>
          <p:cNvSpPr>
            <a:spLocks noGrp="1" noChangeArrowheads="1"/>
          </p:cNvSpPr>
          <p:nvPr>
            <p:ph idx="1"/>
          </p:nvPr>
        </p:nvSpPr>
        <p:spPr/>
        <p:txBody>
          <a:bodyPr/>
          <a:lstStyle/>
          <a:p>
            <a:r>
              <a:rPr lang="en-US" dirty="0" smtClean="0"/>
              <a:t>Changes, Fears </a:t>
            </a:r>
            <a:r>
              <a:rPr lang="en-US" dirty="0"/>
              <a:t>and Questions</a:t>
            </a:r>
          </a:p>
          <a:p>
            <a:r>
              <a:rPr lang="en-US" dirty="0"/>
              <a:t>The Impact on </a:t>
            </a:r>
            <a:r>
              <a:rPr lang="en-US" dirty="0" smtClean="0"/>
              <a:t>Employment</a:t>
            </a:r>
          </a:p>
          <a:p>
            <a:pPr lvl="1"/>
            <a:r>
              <a:rPr lang="en-US" dirty="0" smtClean="0"/>
              <a:t>Job destruction and creation</a:t>
            </a:r>
          </a:p>
          <a:p>
            <a:pPr lvl="1"/>
            <a:r>
              <a:rPr lang="en-US" dirty="0" smtClean="0"/>
              <a:t>Changing skills and skill levels</a:t>
            </a:r>
          </a:p>
          <a:p>
            <a:pPr lvl="1"/>
            <a:r>
              <a:rPr lang="en-US" dirty="0" smtClean="0"/>
              <a:t>Telecommuting</a:t>
            </a:r>
          </a:p>
          <a:p>
            <a:pPr lvl="1"/>
            <a:r>
              <a:rPr lang="en-US" dirty="0" smtClean="0"/>
              <a:t>A global workforce</a:t>
            </a:r>
            <a:endParaRPr lang="en-US" dirty="0"/>
          </a:p>
          <a:p>
            <a:r>
              <a:rPr lang="en-US" dirty="0" smtClean="0"/>
              <a:t>Employee </a:t>
            </a:r>
            <a:r>
              <a:rPr lang="en-US" dirty="0"/>
              <a:t>C</a:t>
            </a:r>
            <a:r>
              <a:rPr lang="en-US" dirty="0" smtClean="0"/>
              <a:t>ommunication and Monitoring</a:t>
            </a:r>
          </a:p>
          <a:p>
            <a:pPr lvl="1"/>
            <a:r>
              <a:rPr lang="en-US" dirty="0" smtClean="0"/>
              <a:t>Learning about job applicants</a:t>
            </a:r>
          </a:p>
          <a:p>
            <a:pPr lvl="1"/>
            <a:r>
              <a:rPr lang="en-US" dirty="0" smtClean="0"/>
              <a:t>Work vs. personal communications</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r>
              <a:rPr lang="en-US" dirty="0" smtClean="0"/>
              <a:t>Changes, Fears and Questions</a:t>
            </a:r>
            <a:endParaRPr lang="en-US" dirty="0"/>
          </a:p>
        </p:txBody>
      </p:sp>
      <p:sp>
        <p:nvSpPr>
          <p:cNvPr id="40963" name="Rectangle 3"/>
          <p:cNvSpPr>
            <a:spLocks noGrp="1" noChangeArrowheads="1"/>
          </p:cNvSpPr>
          <p:nvPr>
            <p:ph idx="1"/>
          </p:nvPr>
        </p:nvSpPr>
        <p:spPr/>
        <p:txBody>
          <a:bodyPr/>
          <a:lstStyle/>
          <a:p>
            <a:pPr>
              <a:lnSpc>
                <a:spcPct val="90000"/>
              </a:lnSpc>
            </a:pPr>
            <a:r>
              <a:rPr lang="en-US" sz="2800" dirty="0" smtClean="0"/>
              <a:t>The introduction of computers in the workplace generated many fears</a:t>
            </a:r>
          </a:p>
          <a:p>
            <a:pPr lvl="1">
              <a:lnSpc>
                <a:spcPct val="90000"/>
              </a:lnSpc>
            </a:pPr>
            <a:r>
              <a:rPr lang="en-US" dirty="0" smtClean="0"/>
              <a:t>Mass unemployment due to increased efficiency</a:t>
            </a:r>
          </a:p>
          <a:p>
            <a:pPr lvl="1">
              <a:lnSpc>
                <a:spcPct val="90000"/>
              </a:lnSpc>
            </a:pPr>
            <a:r>
              <a:rPr lang="en-US" dirty="0" smtClean="0"/>
              <a:t>The need for increased skill and training widens the earning gap</a:t>
            </a:r>
            <a:endParaRPr lang="en-US" dirty="0" smtClean="0"/>
          </a:p>
          <a:p>
            <a:pPr>
              <a:buNone/>
            </a:pP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r>
              <a:rPr lang="en-US" dirty="0" smtClean="0"/>
              <a:t>Changes, Fears and Questions</a:t>
            </a:r>
            <a:endParaRPr lang="en-US" dirty="0"/>
          </a:p>
        </p:txBody>
      </p:sp>
      <p:sp>
        <p:nvSpPr>
          <p:cNvPr id="40963" name="Rectangle 3"/>
          <p:cNvSpPr>
            <a:spLocks noGrp="1" noChangeArrowheads="1"/>
          </p:cNvSpPr>
          <p:nvPr>
            <p:ph idx="1"/>
          </p:nvPr>
        </p:nvSpPr>
        <p:spPr/>
        <p:txBody>
          <a:bodyPr/>
          <a:lstStyle/>
          <a:p>
            <a:pPr>
              <a:lnSpc>
                <a:spcPct val="90000"/>
              </a:lnSpc>
            </a:pPr>
            <a:r>
              <a:rPr lang="en-US" sz="2800" dirty="0" smtClean="0"/>
              <a:t>New trends still generating fears</a:t>
            </a:r>
          </a:p>
          <a:p>
            <a:pPr lvl="1">
              <a:lnSpc>
                <a:spcPct val="90000"/>
              </a:lnSpc>
            </a:pPr>
            <a:r>
              <a:rPr lang="en-US" dirty="0" err="1" smtClean="0"/>
              <a:t>Offshoring</a:t>
            </a:r>
            <a:r>
              <a:rPr lang="en-US" dirty="0" smtClean="0"/>
              <a:t> of jobs will lead to mass unemployment</a:t>
            </a:r>
          </a:p>
          <a:p>
            <a:pPr lvl="1">
              <a:lnSpc>
                <a:spcPct val="90000"/>
              </a:lnSpc>
            </a:pPr>
            <a:r>
              <a:rPr lang="en-US" dirty="0" smtClean="0"/>
              <a:t>Employers learn about job applicants from databases</a:t>
            </a:r>
          </a:p>
          <a:p>
            <a:pPr lvl="1">
              <a:lnSpc>
                <a:spcPct val="90000"/>
              </a:lnSpc>
            </a:pPr>
            <a:r>
              <a:rPr lang="en-US" dirty="0" smtClean="0"/>
              <a:t>Telecommuting problematic for workers/society?</a:t>
            </a:r>
          </a:p>
          <a:p>
            <a:pPr lvl="1">
              <a:lnSpc>
                <a:spcPct val="90000"/>
              </a:lnSpc>
            </a:pPr>
            <a:r>
              <a:rPr lang="en-US" dirty="0" smtClean="0"/>
              <a:t>Employers use technology to monitor their employees</a:t>
            </a:r>
          </a:p>
          <a:p>
            <a:pPr>
              <a:buNone/>
            </a:pP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3012" name="Rectangle 4"/>
          <p:cNvSpPr>
            <a:spLocks noGrp="1" noChangeArrowheads="1"/>
          </p:cNvSpPr>
          <p:nvPr>
            <p:ph type="title"/>
          </p:nvPr>
        </p:nvSpPr>
        <p:spPr/>
        <p:txBody>
          <a:bodyPr/>
          <a:lstStyle/>
          <a:p>
            <a:r>
              <a:rPr lang="en-US" sz="4000"/>
              <a:t>The Impact on Employment</a:t>
            </a:r>
          </a:p>
        </p:txBody>
      </p:sp>
      <p:sp>
        <p:nvSpPr>
          <p:cNvPr id="43013" name="Rectangle 5"/>
          <p:cNvSpPr>
            <a:spLocks noGrp="1" noChangeArrowheads="1"/>
          </p:cNvSpPr>
          <p:nvPr>
            <p:ph idx="1"/>
          </p:nvPr>
        </p:nvSpPr>
        <p:spPr>
          <a:xfrm>
            <a:off x="304800" y="1295400"/>
            <a:ext cx="8610600" cy="4610100"/>
          </a:xfrm>
        </p:spPr>
        <p:txBody>
          <a:bodyPr/>
          <a:lstStyle/>
          <a:p>
            <a:pPr>
              <a:lnSpc>
                <a:spcPct val="80000"/>
              </a:lnSpc>
              <a:buFontTx/>
              <a:buNone/>
            </a:pPr>
            <a:r>
              <a:rPr lang="en-US" sz="2800" dirty="0"/>
              <a:t>Job </a:t>
            </a:r>
            <a:r>
              <a:rPr lang="en-US" sz="2800" dirty="0" smtClean="0"/>
              <a:t>destruction</a:t>
            </a:r>
            <a:r>
              <a:rPr lang="en-US" sz="2800" dirty="0"/>
              <a:t> </a:t>
            </a:r>
            <a:r>
              <a:rPr lang="en-US" sz="2800" dirty="0" smtClean="0"/>
              <a:t>and creation:</a:t>
            </a:r>
            <a:endParaRPr lang="en-US" sz="2800" dirty="0"/>
          </a:p>
          <a:p>
            <a:pPr>
              <a:lnSpc>
                <a:spcPct val="80000"/>
              </a:lnSpc>
            </a:pPr>
            <a:r>
              <a:rPr lang="en-US" sz="2800" dirty="0"/>
              <a:t>A successful technology eliminates or reduces some jobs but creates others</a:t>
            </a:r>
          </a:p>
          <a:p>
            <a:pPr lvl="1">
              <a:lnSpc>
                <a:spcPct val="80000"/>
              </a:lnSpc>
            </a:pPr>
            <a:r>
              <a:rPr lang="en-US" sz="2400" dirty="0"/>
              <a:t>Reduced the need for </a:t>
            </a:r>
            <a:r>
              <a:rPr lang="en-US" sz="2400" dirty="0" smtClean="0"/>
              <a:t>telephone </a:t>
            </a:r>
            <a:r>
              <a:rPr lang="en-US" sz="2400" dirty="0"/>
              <a:t>operators, </a:t>
            </a:r>
            <a:r>
              <a:rPr lang="en-US" sz="2400" dirty="0" smtClean="0"/>
              <a:t>electric meter </a:t>
            </a:r>
            <a:r>
              <a:rPr lang="en-US" sz="2400" dirty="0"/>
              <a:t>readers, mid-level managers</a:t>
            </a:r>
          </a:p>
          <a:p>
            <a:pPr>
              <a:lnSpc>
                <a:spcPct val="80000"/>
              </a:lnSpc>
            </a:pPr>
            <a:r>
              <a:rPr lang="en-US" sz="2800" dirty="0"/>
              <a:t>New industries arise</a:t>
            </a:r>
          </a:p>
          <a:p>
            <a:pPr lvl="1">
              <a:lnSpc>
                <a:spcPct val="80000"/>
              </a:lnSpc>
            </a:pPr>
            <a:r>
              <a:rPr lang="en-US" sz="2400" dirty="0" smtClean="0"/>
              <a:t>Chip industry, Internet, Cellular communications, clouds, smartphone software</a:t>
            </a:r>
            <a:endParaRPr lang="en-US" sz="2400" dirty="0"/>
          </a:p>
          <a:p>
            <a:pPr>
              <a:lnSpc>
                <a:spcPct val="80000"/>
              </a:lnSpc>
            </a:pPr>
            <a:r>
              <a:rPr lang="en-US" sz="2800" dirty="0"/>
              <a:t>Lower prices increase demand and create jobs</a:t>
            </a:r>
          </a:p>
          <a:p>
            <a:pPr lvl="1">
              <a:lnSpc>
                <a:spcPct val="80000"/>
              </a:lnSpc>
            </a:pPr>
            <a:r>
              <a:rPr lang="en-US" sz="2400" dirty="0"/>
              <a:t>Music industry changed from serving the wealthy to serving the masses, employing more than just musicians </a:t>
            </a: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r>
              <a:rPr lang="en-US" dirty="0" smtClean="0"/>
              <a:t>Changing Skill Levels</a:t>
            </a:r>
            <a:endParaRPr lang="en-US" dirty="0"/>
          </a:p>
        </p:txBody>
      </p:sp>
      <p:sp>
        <p:nvSpPr>
          <p:cNvPr id="47107" name="Rectangle 3"/>
          <p:cNvSpPr>
            <a:spLocks noGrp="1" noChangeArrowheads="1"/>
          </p:cNvSpPr>
          <p:nvPr>
            <p:ph idx="1"/>
          </p:nvPr>
        </p:nvSpPr>
        <p:spPr/>
        <p:txBody>
          <a:bodyPr/>
          <a:lstStyle/>
          <a:p>
            <a:pPr>
              <a:lnSpc>
                <a:spcPct val="80000"/>
              </a:lnSpc>
            </a:pPr>
            <a:r>
              <a:rPr lang="en-US" sz="2800" dirty="0" smtClean="0"/>
              <a:t>The </a:t>
            </a:r>
            <a:r>
              <a:rPr lang="en-US" sz="2800" dirty="0"/>
              <a:t>new jobs created from computers are different from the jobs eliminated</a:t>
            </a:r>
          </a:p>
          <a:p>
            <a:pPr>
              <a:lnSpc>
                <a:spcPct val="80000"/>
              </a:lnSpc>
            </a:pPr>
            <a:r>
              <a:rPr lang="en-US" sz="2800" dirty="0"/>
              <a:t>New jobs such as computer engineer and system </a:t>
            </a:r>
            <a:r>
              <a:rPr lang="en-US" sz="2800" dirty="0" smtClean="0"/>
              <a:t>analysts require </a:t>
            </a:r>
            <a:r>
              <a:rPr lang="en-US" sz="2800" dirty="0"/>
              <a:t>a college degree, where jobs such as bank tellers, customer service representatives and clerks do not</a:t>
            </a:r>
          </a:p>
          <a:p>
            <a:pPr>
              <a:lnSpc>
                <a:spcPct val="80000"/>
              </a:lnSpc>
            </a:pPr>
            <a:r>
              <a:rPr lang="en-US" sz="2800" dirty="0"/>
              <a:t>Companies are more willing to hire people without specific skills when they can train new people quickly and use automated support systems</a:t>
            </a: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en-US" dirty="0" smtClean="0"/>
              <a:t>Telecommuting</a:t>
            </a:r>
            <a:endParaRPr lang="en-US" dirty="0"/>
          </a:p>
        </p:txBody>
      </p:sp>
      <p:sp>
        <p:nvSpPr>
          <p:cNvPr id="44035" name="Rectangle 3"/>
          <p:cNvSpPr>
            <a:spLocks noGrp="1" noChangeArrowheads="1"/>
          </p:cNvSpPr>
          <p:nvPr>
            <p:ph idx="1"/>
          </p:nvPr>
        </p:nvSpPr>
        <p:spPr/>
        <p:txBody>
          <a:bodyPr/>
          <a:lstStyle/>
          <a:p>
            <a:r>
              <a:rPr lang="en-US" sz="3200" dirty="0" smtClean="0"/>
              <a:t>Working </a:t>
            </a:r>
            <a:r>
              <a:rPr lang="en-US" sz="3200" dirty="0"/>
              <a:t>at home using a computer electronically linked to one's place of employment</a:t>
            </a:r>
          </a:p>
          <a:p>
            <a:r>
              <a:rPr lang="en-US" sz="3200" dirty="0"/>
              <a:t>Mobile office using a laptop, working out of your car or at customer locations</a:t>
            </a:r>
          </a:p>
          <a:p>
            <a:r>
              <a:rPr lang="en-US" sz="3200" dirty="0"/>
              <a:t>Fulltime and part-time telecommuting</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151812010"/>
      </p:ext>
    </p:extLst>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274638"/>
            <a:ext cx="8229600" cy="792162"/>
          </a:xfrm>
        </p:spPr>
        <p:txBody>
          <a:bodyPr/>
          <a:lstStyle/>
          <a:p>
            <a:r>
              <a:rPr lang="en-US" dirty="0" smtClean="0"/>
              <a:t>Telecommuting Issues</a:t>
            </a:r>
            <a:endParaRPr lang="en-US" dirty="0"/>
          </a:p>
        </p:txBody>
      </p:sp>
      <p:sp>
        <p:nvSpPr>
          <p:cNvPr id="6" name="Text Placeholder 5"/>
          <p:cNvSpPr>
            <a:spLocks noGrp="1"/>
          </p:cNvSpPr>
          <p:nvPr>
            <p:ph type="body" idx="1"/>
          </p:nvPr>
        </p:nvSpPr>
        <p:spPr>
          <a:xfrm>
            <a:off x="533400" y="1371600"/>
            <a:ext cx="4040188" cy="498475"/>
          </a:xfrm>
        </p:spPr>
        <p:txBody>
          <a:bodyPr/>
          <a:lstStyle/>
          <a:p>
            <a:pPr algn="ctr"/>
            <a:r>
              <a:rPr lang="en-US" sz="2800" dirty="0" smtClean="0">
                <a:solidFill>
                  <a:srgbClr val="FF0000"/>
                </a:solidFill>
              </a:rPr>
              <a:t>Benefits</a:t>
            </a:r>
            <a:endParaRPr lang="en-US" sz="2800" dirty="0">
              <a:solidFill>
                <a:srgbClr val="FF0000"/>
              </a:solidFill>
            </a:endParaRPr>
          </a:p>
        </p:txBody>
      </p:sp>
      <p:sp>
        <p:nvSpPr>
          <p:cNvPr id="7" name="Content Placeholder 6"/>
          <p:cNvSpPr>
            <a:spLocks noGrp="1"/>
          </p:cNvSpPr>
          <p:nvPr>
            <p:ph sz="half" idx="2"/>
          </p:nvPr>
        </p:nvSpPr>
        <p:spPr>
          <a:xfrm>
            <a:off x="457200" y="1905000"/>
            <a:ext cx="4040188" cy="4221163"/>
          </a:xfrm>
        </p:spPr>
        <p:txBody>
          <a:bodyPr/>
          <a:lstStyle/>
          <a:p>
            <a:pPr>
              <a:lnSpc>
                <a:spcPct val="80000"/>
              </a:lnSpc>
            </a:pPr>
            <a:r>
              <a:rPr lang="en-US" dirty="0" smtClean="0"/>
              <a:t>Reduces employer overhead</a:t>
            </a:r>
          </a:p>
          <a:p>
            <a:pPr>
              <a:lnSpc>
                <a:spcPct val="80000"/>
              </a:lnSpc>
            </a:pPr>
            <a:r>
              <a:rPr lang="en-US" dirty="0" smtClean="0"/>
              <a:t>Reduces need for large offices</a:t>
            </a:r>
          </a:p>
          <a:p>
            <a:pPr>
              <a:lnSpc>
                <a:spcPct val="80000"/>
              </a:lnSpc>
            </a:pPr>
            <a:r>
              <a:rPr lang="en-US" dirty="0" smtClean="0"/>
              <a:t>Employees are more productive, satisfied, and loyal</a:t>
            </a:r>
          </a:p>
          <a:p>
            <a:pPr>
              <a:lnSpc>
                <a:spcPct val="80000"/>
              </a:lnSpc>
            </a:pPr>
            <a:r>
              <a:rPr lang="en-US" dirty="0" smtClean="0"/>
              <a:t>Reduces traffic congestion, pollution, gasoline use, and stress</a:t>
            </a:r>
          </a:p>
          <a:p>
            <a:pPr>
              <a:lnSpc>
                <a:spcPct val="80000"/>
              </a:lnSpc>
            </a:pPr>
            <a:r>
              <a:rPr lang="en-US" dirty="0" smtClean="0"/>
              <a:t>Reduces time and expenses for commuting and money spent on work clothes</a:t>
            </a:r>
          </a:p>
          <a:p>
            <a:pPr>
              <a:lnSpc>
                <a:spcPct val="80000"/>
              </a:lnSpc>
            </a:pPr>
            <a:r>
              <a:rPr lang="en-US" dirty="0" smtClean="0"/>
              <a:t>Allows work to continue after blizzards, </a:t>
            </a:r>
            <a:r>
              <a:rPr lang="en-US" dirty="0" smtClean="0"/>
              <a:t>hurricanes</a:t>
            </a:r>
          </a:p>
          <a:p>
            <a:endParaRPr lang="en-US" dirty="0"/>
          </a:p>
        </p:txBody>
      </p:sp>
      <p:sp>
        <p:nvSpPr>
          <p:cNvPr id="8" name="Text Placeholder 7"/>
          <p:cNvSpPr>
            <a:spLocks noGrp="1"/>
          </p:cNvSpPr>
          <p:nvPr>
            <p:ph type="body" sz="quarter" idx="3"/>
          </p:nvPr>
        </p:nvSpPr>
        <p:spPr>
          <a:xfrm>
            <a:off x="4572000" y="1371600"/>
            <a:ext cx="4041775" cy="498475"/>
          </a:xfrm>
        </p:spPr>
        <p:txBody>
          <a:bodyPr/>
          <a:lstStyle/>
          <a:p>
            <a:pPr algn="ctr"/>
            <a:r>
              <a:rPr lang="en-US" sz="2800" dirty="0" smtClean="0">
                <a:solidFill>
                  <a:srgbClr val="FF0000"/>
                </a:solidFill>
              </a:rPr>
              <a:t>Problems</a:t>
            </a:r>
            <a:endParaRPr lang="en-US" sz="2800" dirty="0">
              <a:solidFill>
                <a:srgbClr val="FF0000"/>
              </a:solidFill>
            </a:endParaRPr>
          </a:p>
        </p:txBody>
      </p:sp>
      <p:sp>
        <p:nvSpPr>
          <p:cNvPr id="9" name="Content Placeholder 8"/>
          <p:cNvSpPr>
            <a:spLocks noGrp="1"/>
          </p:cNvSpPr>
          <p:nvPr>
            <p:ph sz="quarter" idx="4"/>
          </p:nvPr>
        </p:nvSpPr>
        <p:spPr>
          <a:xfrm>
            <a:off x="4645025" y="1828800"/>
            <a:ext cx="4041775" cy="4297363"/>
          </a:xfrm>
        </p:spPr>
        <p:txBody>
          <a:bodyPr/>
          <a:lstStyle/>
          <a:p>
            <a:pPr>
              <a:lnSpc>
                <a:spcPct val="90000"/>
              </a:lnSpc>
            </a:pPr>
            <a:r>
              <a:rPr lang="en-US" dirty="0" smtClean="0"/>
              <a:t>Employers see resentment from those who have to work at the office</a:t>
            </a:r>
          </a:p>
          <a:p>
            <a:pPr>
              <a:lnSpc>
                <a:spcPct val="90000"/>
              </a:lnSpc>
            </a:pPr>
            <a:r>
              <a:rPr lang="en-US" dirty="0" smtClean="0"/>
              <a:t>For some telecommuting employees, corporation loyalty weakens</a:t>
            </a:r>
          </a:p>
          <a:p>
            <a:pPr>
              <a:lnSpc>
                <a:spcPct val="90000"/>
              </a:lnSpc>
            </a:pPr>
            <a:r>
              <a:rPr lang="en-US" dirty="0" smtClean="0"/>
              <a:t>Odd work hours</a:t>
            </a:r>
          </a:p>
          <a:p>
            <a:pPr>
              <a:lnSpc>
                <a:spcPct val="90000"/>
              </a:lnSpc>
            </a:pPr>
            <a:r>
              <a:rPr lang="en-US" dirty="0" smtClean="0"/>
              <a:t>Cost for office space has shifted to the employee</a:t>
            </a:r>
          </a:p>
          <a:p>
            <a:pPr>
              <a:lnSpc>
                <a:spcPct val="90000"/>
              </a:lnSpc>
            </a:pPr>
            <a:r>
              <a:rPr lang="en-US" dirty="0" smtClean="0"/>
              <a:t>Security risks when work and personal activities reside on the same computer</a:t>
            </a:r>
          </a:p>
          <a:p>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944226382"/>
      </p:ext>
    </p:extLst>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p:txBody>
          <a:bodyPr/>
          <a:lstStyle/>
          <a:p>
            <a:r>
              <a:rPr lang="en-US" sz="4000" dirty="0"/>
              <a:t/>
            </a:r>
            <a:br>
              <a:rPr lang="en-US" sz="4000" dirty="0"/>
            </a:br>
            <a:r>
              <a:rPr lang="en-US" sz="4000" dirty="0" smtClean="0"/>
              <a:t>Side Effects and Restrictions</a:t>
            </a:r>
            <a:endParaRPr lang="en-US" sz="4000" dirty="0"/>
          </a:p>
        </p:txBody>
      </p:sp>
      <p:sp>
        <p:nvSpPr>
          <p:cNvPr id="62467" name="Rectangle 3"/>
          <p:cNvSpPr>
            <a:spLocks noGrp="1" noChangeArrowheads="1"/>
          </p:cNvSpPr>
          <p:nvPr>
            <p:ph idx="1"/>
          </p:nvPr>
        </p:nvSpPr>
        <p:spPr>
          <a:xfrm>
            <a:off x="457200" y="1905000"/>
            <a:ext cx="8458200" cy="4000500"/>
          </a:xfrm>
        </p:spPr>
        <p:txBody>
          <a:bodyPr/>
          <a:lstStyle/>
          <a:p>
            <a:r>
              <a:rPr lang="en-US" sz="2800" dirty="0" smtClean="0"/>
              <a:t>Impact on community</a:t>
            </a:r>
          </a:p>
          <a:p>
            <a:pPr lvl="1"/>
            <a:r>
              <a:rPr lang="en-US" sz="2400" dirty="0" smtClean="0"/>
              <a:t>Noise and traffic brought to residential neighborhood?</a:t>
            </a:r>
          </a:p>
          <a:p>
            <a:pPr lvl="1"/>
            <a:r>
              <a:rPr lang="en-US" sz="2400" dirty="0" smtClean="0"/>
              <a:t>Local zoning laws ban receiving deliveries or customers at home </a:t>
            </a:r>
          </a:p>
          <a:p>
            <a:r>
              <a:rPr lang="en-US" sz="2800" dirty="0" smtClean="0"/>
              <a:t>Working condition at home</a:t>
            </a:r>
          </a:p>
          <a:p>
            <a:pPr lvl="1"/>
            <a:r>
              <a:rPr lang="en-US" sz="2400" dirty="0" smtClean="0"/>
              <a:t>Employer must ensure workplace regulations at home</a:t>
            </a:r>
            <a:r>
              <a:rPr lang="en-US" sz="2400" dirty="0" smtClean="0"/>
              <a:t>?</a:t>
            </a:r>
            <a:endParaRPr lang="en-US" sz="2400"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89097400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46321810</TotalTime>
  <Pages>23</Pages>
  <Words>1525</Words>
  <Application>Microsoft Office PowerPoint</Application>
  <PresentationFormat>Letter Paper (8.5x11 in)</PresentationFormat>
  <Paragraphs>157</Paragraphs>
  <Slides>17</Slides>
  <Notes>17</Notes>
  <HiddenSlides>0</HiddenSlides>
  <MMClips>0</MMClips>
  <ScaleCrop>false</ScaleCrop>
  <HeadingPairs>
    <vt:vector size="6" baseType="variant">
      <vt:variant>
        <vt:lpstr>Fonts Used</vt:lpstr>
      </vt:variant>
      <vt:variant>
        <vt:i4>2</vt:i4>
      </vt:variant>
      <vt:variant>
        <vt:lpstr>Design Template</vt:lpstr>
      </vt:variant>
      <vt:variant>
        <vt:i4>1</vt:i4>
      </vt:variant>
      <vt:variant>
        <vt:lpstr>Slide Titles</vt:lpstr>
      </vt:variant>
      <vt:variant>
        <vt:i4>17</vt:i4>
      </vt:variant>
    </vt:vector>
  </HeadingPairs>
  <TitlesOfParts>
    <vt:vector size="20" baseType="lpstr">
      <vt:lpstr>Monotype Sorts</vt:lpstr>
      <vt:lpstr>Mead Bold</vt:lpstr>
      <vt:lpstr>Office Theme</vt:lpstr>
      <vt:lpstr>CSE/ISE 312</vt:lpstr>
      <vt:lpstr>What We Will Cover</vt:lpstr>
      <vt:lpstr>Changes, Fears and Questions</vt:lpstr>
      <vt:lpstr>Changes, Fears and Questions</vt:lpstr>
      <vt:lpstr>The Impact on Employment</vt:lpstr>
      <vt:lpstr>Changing Skill Levels</vt:lpstr>
      <vt:lpstr>Telecommuting</vt:lpstr>
      <vt:lpstr>Telecommuting Issues</vt:lpstr>
      <vt:lpstr> Side Effects and Restrictions</vt:lpstr>
      <vt:lpstr>A Global Workforce</vt:lpstr>
      <vt:lpstr>A Global Workforce</vt:lpstr>
      <vt:lpstr>Getting a Job</vt:lpstr>
      <vt:lpstr>Employee Monitoring</vt:lpstr>
      <vt:lpstr>Data Entry, Phone Work, Retail</vt:lpstr>
      <vt:lpstr>Location Monitoring</vt:lpstr>
      <vt:lpstr>E-Mail, Blogging, and Web Use</vt:lpstr>
      <vt:lpstr>E-Mail, Blogging, and Web Use</vt:lpstr>
    </vt:vector>
  </TitlesOfParts>
  <Company>Stony Brook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1</dc:title>
  <dc:subject>Introduction to Internet Programming</dc:subject>
  <dc:creator>Dr. R. kelly</dc:creator>
  <dc:description>Copyright, Robert F. Kelly, 2001-2007</dc:description>
  <cp:lastModifiedBy>Anthony Scarlatos</cp:lastModifiedBy>
  <cp:revision>389</cp:revision>
  <cp:lastPrinted>2011-11-22T16:11:10Z</cp:lastPrinted>
  <dcterms:created xsi:type="dcterms:W3CDTF">2013-04-09T17:18:24Z</dcterms:created>
  <dcterms:modified xsi:type="dcterms:W3CDTF">2013-04-09T17:23:23Z</dcterms:modified>
</cp:coreProperties>
</file>