
<file path=[Content_Types].xml><?xml version="1.0" encoding="utf-8"?>
<Types xmlns="http://schemas.openxmlformats.org/package/2006/content-types">
  <Override PartName="/ppt/slides/slide14.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Layouts/slideLayout14.xml" ContentType="application/vnd.openxmlformats-officedocument.presentationml.slideLayout+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theme/theme4.xml" ContentType="application/vnd.openxmlformats-officedocument.theme+xml"/>
  <Override PartName="/ppt/slideLayouts/slideLayout13.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 r:id="rId2"/>
  </p:sldMasterIdLst>
  <p:notesMasterIdLst>
    <p:notesMasterId r:id="rId27"/>
  </p:notesMasterIdLst>
  <p:handoutMasterIdLst>
    <p:handoutMasterId r:id="rId28"/>
  </p:handoutMasterIdLst>
  <p:sldIdLst>
    <p:sldId id="309" r:id="rId3"/>
    <p:sldId id="272" r:id="rId4"/>
    <p:sldId id="273" r:id="rId5"/>
    <p:sldId id="287" r:id="rId6"/>
    <p:sldId id="286" r:id="rId7"/>
    <p:sldId id="288" r:id="rId8"/>
    <p:sldId id="311" r:id="rId9"/>
    <p:sldId id="292" r:id="rId10"/>
    <p:sldId id="293" r:id="rId11"/>
    <p:sldId id="289" r:id="rId12"/>
    <p:sldId id="290" r:id="rId13"/>
    <p:sldId id="291" r:id="rId14"/>
    <p:sldId id="277" r:id="rId15"/>
    <p:sldId id="294" r:id="rId16"/>
    <p:sldId id="296" r:id="rId17"/>
    <p:sldId id="295" r:id="rId18"/>
    <p:sldId id="303" r:id="rId19"/>
    <p:sldId id="312" r:id="rId20"/>
    <p:sldId id="304" r:id="rId21"/>
    <p:sldId id="305" r:id="rId22"/>
    <p:sldId id="302" r:id="rId23"/>
    <p:sldId id="301" r:id="rId24"/>
    <p:sldId id="310" r:id="rId25"/>
    <p:sldId id="313"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charset="0"/>
        <a:ea typeface="+mn-ea"/>
        <a:cs typeface="Arial" charset="0"/>
      </a:defRPr>
    </a:lvl1pPr>
    <a:lvl2pPr marL="457200" algn="l" rtl="0" fontAlgn="base">
      <a:spcBef>
        <a:spcPct val="0"/>
      </a:spcBef>
      <a:spcAft>
        <a:spcPct val="0"/>
      </a:spcAft>
      <a:defRPr kern="1200">
        <a:solidFill>
          <a:schemeClr val="tx1"/>
        </a:solidFill>
        <a:latin typeface="Times New Roman" charset="0"/>
        <a:ea typeface="+mn-ea"/>
        <a:cs typeface="Arial" charset="0"/>
      </a:defRPr>
    </a:lvl2pPr>
    <a:lvl3pPr marL="914400" algn="l" rtl="0" fontAlgn="base">
      <a:spcBef>
        <a:spcPct val="0"/>
      </a:spcBef>
      <a:spcAft>
        <a:spcPct val="0"/>
      </a:spcAft>
      <a:defRPr kern="1200">
        <a:solidFill>
          <a:schemeClr val="tx1"/>
        </a:solidFill>
        <a:latin typeface="Times New Roman" charset="0"/>
        <a:ea typeface="+mn-ea"/>
        <a:cs typeface="Arial" charset="0"/>
      </a:defRPr>
    </a:lvl3pPr>
    <a:lvl4pPr marL="1371600" algn="l" rtl="0" fontAlgn="base">
      <a:spcBef>
        <a:spcPct val="0"/>
      </a:spcBef>
      <a:spcAft>
        <a:spcPct val="0"/>
      </a:spcAft>
      <a:defRPr kern="1200">
        <a:solidFill>
          <a:schemeClr val="tx1"/>
        </a:solidFill>
        <a:latin typeface="Times New Roman" charset="0"/>
        <a:ea typeface="+mn-ea"/>
        <a:cs typeface="Arial" charset="0"/>
      </a:defRPr>
    </a:lvl4pPr>
    <a:lvl5pPr marL="1828800" algn="l" rtl="0" fontAlgn="base">
      <a:spcBef>
        <a:spcPct val="0"/>
      </a:spcBef>
      <a:spcAft>
        <a:spcPct val="0"/>
      </a:spcAft>
      <a:defRPr kern="1200">
        <a:solidFill>
          <a:schemeClr val="tx1"/>
        </a:solidFill>
        <a:latin typeface="Times New Roman" charset="0"/>
        <a:ea typeface="+mn-ea"/>
        <a:cs typeface="Arial" charset="0"/>
      </a:defRPr>
    </a:lvl5pPr>
    <a:lvl6pPr marL="2286000" algn="l" defTabSz="914400" rtl="0" eaLnBrk="1" latinLnBrk="0" hangingPunct="1">
      <a:defRPr kern="1200">
        <a:solidFill>
          <a:schemeClr val="tx1"/>
        </a:solidFill>
        <a:latin typeface="Times New Roman" charset="0"/>
        <a:ea typeface="+mn-ea"/>
        <a:cs typeface="Arial" charset="0"/>
      </a:defRPr>
    </a:lvl6pPr>
    <a:lvl7pPr marL="2743200" algn="l" defTabSz="914400" rtl="0" eaLnBrk="1" latinLnBrk="0" hangingPunct="1">
      <a:defRPr kern="1200">
        <a:solidFill>
          <a:schemeClr val="tx1"/>
        </a:solidFill>
        <a:latin typeface="Times New Roman" charset="0"/>
        <a:ea typeface="+mn-ea"/>
        <a:cs typeface="Arial" charset="0"/>
      </a:defRPr>
    </a:lvl7pPr>
    <a:lvl8pPr marL="3200400" algn="l" defTabSz="914400" rtl="0" eaLnBrk="1" latinLnBrk="0" hangingPunct="1">
      <a:defRPr kern="1200">
        <a:solidFill>
          <a:schemeClr val="tx1"/>
        </a:solidFill>
        <a:latin typeface="Times New Roman" charset="0"/>
        <a:ea typeface="+mn-ea"/>
        <a:cs typeface="Arial" charset="0"/>
      </a:defRPr>
    </a:lvl8pPr>
    <a:lvl9pPr marL="3657600" algn="l" defTabSz="914400" rtl="0" eaLnBrk="1" latinLnBrk="0" hangingPunct="1">
      <a:defRPr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68637" autoAdjust="0"/>
  </p:normalViewPr>
  <p:slideViewPr>
    <p:cSldViewPr>
      <p:cViewPr>
        <p:scale>
          <a:sx n="60" d="100"/>
          <a:sy n="60" d="100"/>
        </p:scale>
        <p:origin x="-3848" y="-9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7" d="100"/>
          <a:sy n="87" d="100"/>
        </p:scale>
        <p:origin x="-276"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25119" y="320043"/>
            <a:ext cx="1625600" cy="320039"/>
          </a:xfrm>
          <a:prstGeom prst="rect">
            <a:avLst/>
          </a:prstGeom>
        </p:spPr>
        <p:txBody>
          <a:bodyPr vert="horz" lIns="96658" tIns="48329" rIns="96658" bIns="48329" rtlCol="0"/>
          <a:lstStyle>
            <a:lvl1pPr algn="l">
              <a:defRPr sz="1200"/>
            </a:lvl1pPr>
          </a:lstStyle>
          <a:p>
            <a:r>
              <a:rPr lang="en-US" dirty="0" smtClean="0"/>
              <a:t>     </a:t>
            </a:r>
            <a:r>
              <a:rPr lang="en-US" sz="1500" dirty="0" smtClean="0">
                <a:latin typeface="Comic Sans MS" pitchFamily="66" charset="0"/>
              </a:rPr>
              <a:t>14-Crime</a:t>
            </a:r>
            <a:endParaRPr lang="en-US" sz="1500" dirty="0">
              <a:latin typeface="Comic Sans MS" pitchFamily="66" charset="0"/>
            </a:endParaRPr>
          </a:p>
        </p:txBody>
      </p:sp>
      <p:sp>
        <p:nvSpPr>
          <p:cNvPr id="3" name="Date Placeholder 2"/>
          <p:cNvSpPr>
            <a:spLocks noGrp="1"/>
          </p:cNvSpPr>
          <p:nvPr>
            <p:ph type="dt" sz="quarter" idx="1"/>
          </p:nvPr>
        </p:nvSpPr>
        <p:spPr>
          <a:xfrm>
            <a:off x="325122" y="9041131"/>
            <a:ext cx="1056641" cy="480060"/>
          </a:xfrm>
          <a:prstGeom prst="rect">
            <a:avLst/>
          </a:prstGeom>
        </p:spPr>
        <p:txBody>
          <a:bodyPr vert="horz" lIns="96658" tIns="48329" rIns="96658" bIns="48329" rtlCol="0"/>
          <a:lstStyle>
            <a:lvl1pPr algn="r">
              <a:defRPr sz="1200"/>
            </a:lvl1pPr>
          </a:lstStyle>
          <a:p>
            <a:pPr algn="ctr"/>
            <a:fld id="{B666F557-6709-467B-9934-DA0507D055E7}" type="datetimeFigureOut">
              <a:rPr lang="en-US" smtClean="0">
                <a:latin typeface="Comic Sans MS" pitchFamily="66" charset="0"/>
              </a:rPr>
              <a:pPr algn="ctr"/>
              <a:t>4/4/13</a:t>
            </a:fld>
            <a:endParaRPr lang="en-US" dirty="0">
              <a:latin typeface="Comic Sans MS" pitchFamily="66" charset="0"/>
            </a:endParaRPr>
          </a:p>
        </p:txBody>
      </p:sp>
      <p:sp>
        <p:nvSpPr>
          <p:cNvPr id="5" name="Slide Number Placeholder 4"/>
          <p:cNvSpPr>
            <a:spLocks noGrp="1"/>
          </p:cNvSpPr>
          <p:nvPr>
            <p:ph type="sldNum" sz="quarter" idx="3"/>
          </p:nvPr>
        </p:nvSpPr>
        <p:spPr>
          <a:xfrm>
            <a:off x="5039362" y="9041131"/>
            <a:ext cx="2033693" cy="480060"/>
          </a:xfrm>
          <a:prstGeom prst="rect">
            <a:avLst/>
          </a:prstGeom>
        </p:spPr>
        <p:txBody>
          <a:bodyPr vert="horz" lIns="96658" tIns="48329" rIns="96658" bIns="48329" rtlCol="0" anchor="b"/>
          <a:lstStyle>
            <a:lvl1pPr algn="r">
              <a:defRPr sz="1200"/>
            </a:lvl1pPr>
          </a:lstStyle>
          <a:p>
            <a:fld id="{BAC48501-A048-4410-ADEE-3A88308BA746}" type="slidenum">
              <a:rPr lang="en-US" smtClean="0">
                <a:latin typeface="Comic Sans MS" pitchFamily="66" charset="0"/>
              </a:rPr>
              <a:pPr/>
              <a:t>‹#›</a:t>
            </a:fld>
            <a:endParaRPr lang="en-US" dirty="0">
              <a:latin typeface="Comic Sans MS" pitchFamily="66"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29434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1" cy="480060"/>
          </a:xfrm>
          <a:prstGeom prst="rect">
            <a:avLst/>
          </a:prstGeom>
        </p:spPr>
        <p:txBody>
          <a:bodyPr vert="horz" lIns="96658" tIns="48329" rIns="96658" bIns="48329" rtlCol="0"/>
          <a:lstStyle>
            <a:lvl1pPr algn="l">
              <a:defRPr sz="1200"/>
            </a:lvl1pPr>
          </a:lstStyle>
          <a:p>
            <a:r>
              <a:rPr lang="en-US" dirty="0" smtClean="0"/>
              <a:t>14-Crime</a:t>
            </a:r>
          </a:p>
          <a:p>
            <a:endParaRPr lang="en-US" dirty="0"/>
          </a:p>
        </p:txBody>
      </p:sp>
      <p:sp>
        <p:nvSpPr>
          <p:cNvPr id="3" name="Date Placeholder 2"/>
          <p:cNvSpPr>
            <a:spLocks noGrp="1"/>
          </p:cNvSpPr>
          <p:nvPr>
            <p:ph type="dt" idx="1"/>
          </p:nvPr>
        </p:nvSpPr>
        <p:spPr>
          <a:xfrm>
            <a:off x="4143588" y="1"/>
            <a:ext cx="3169921" cy="480060"/>
          </a:xfrm>
          <a:prstGeom prst="rect">
            <a:avLst/>
          </a:prstGeom>
        </p:spPr>
        <p:txBody>
          <a:bodyPr vert="horz" lIns="96658" tIns="48329" rIns="96658" bIns="48329" rtlCol="0"/>
          <a:lstStyle>
            <a:lvl1pPr algn="r">
              <a:defRPr sz="1200"/>
            </a:lvl1pPr>
          </a:lstStyle>
          <a:p>
            <a:fld id="{31C69420-5BBE-4D5D-BACC-B2DB54C174E3}" type="datetimeFigureOut">
              <a:rPr lang="en-US" smtClean="0"/>
              <a:pPr/>
              <a:t>4/4/13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3"/>
            <a:ext cx="5852160" cy="4320540"/>
          </a:xfrm>
          <a:prstGeom prst="rect">
            <a:avLst/>
          </a:prstGeom>
        </p:spPr>
        <p:txBody>
          <a:bodyPr vert="horz" lIns="96658" tIns="48329" rIns="96658" bIns="483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1"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1" cy="480060"/>
          </a:xfrm>
          <a:prstGeom prst="rect">
            <a:avLst/>
          </a:prstGeom>
        </p:spPr>
        <p:txBody>
          <a:bodyPr vert="horz" lIns="96658" tIns="48329" rIns="96658" bIns="48329" rtlCol="0" anchor="b"/>
          <a:lstStyle>
            <a:lvl1pPr algn="r">
              <a:defRPr sz="1200"/>
            </a:lvl1pPr>
          </a:lstStyle>
          <a:p>
            <a:fld id="{14FF9C4F-4E43-4CCF-8DEA-BD5C716B52D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8891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merriam-webster.com/dictionary/action"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274" indent="-178274">
              <a:buFontTx/>
              <a:buChar char="-"/>
            </a:pPr>
            <a:r>
              <a:rPr lang="en-US" dirty="0" smtClean="0"/>
              <a:t>There are many state laws regarding hacking. At</a:t>
            </a:r>
            <a:r>
              <a:rPr lang="en-US" baseline="0" dirty="0" smtClean="0"/>
              <a:t> federal level, there is CFAA, cover areas over which the fed </a:t>
            </a:r>
            <a:r>
              <a:rPr lang="en-US" baseline="0" dirty="0" err="1" smtClean="0"/>
              <a:t>gov.</a:t>
            </a:r>
            <a:r>
              <a:rPr lang="en-US" baseline="0" dirty="0" smtClean="0"/>
              <a:t> has jurisdiction</a:t>
            </a:r>
          </a:p>
          <a:p>
            <a:pPr marL="178274" indent="-178274">
              <a:buFontTx/>
              <a:buChar char="-"/>
            </a:pPr>
            <a:r>
              <a:rPr lang="en-US" baseline="0" dirty="0" smtClean="0"/>
              <a:t>P265: covering altering, damaging, destroying info, interference w/ authorized use, </a:t>
            </a:r>
            <a:r>
              <a:rPr lang="en-US" baseline="0" dirty="0" err="1" smtClean="0"/>
              <a:t>DoS</a:t>
            </a:r>
            <a:r>
              <a:rPr lang="en-US" baseline="0" dirty="0" smtClean="0"/>
              <a:t>, viruses/malware, unauthorized access, damage caused while access w/o authorization. Fraud, disclose passwords to </a:t>
            </a:r>
            <a:r>
              <a:rPr lang="en-US" baseline="0" dirty="0" err="1" smtClean="0"/>
              <a:t>unauthor</a:t>
            </a:r>
            <a:r>
              <a:rPr lang="en-US" baseline="0" dirty="0" smtClean="0"/>
              <a:t>. </a:t>
            </a:r>
            <a:r>
              <a:rPr lang="en-US" baseline="0" dirty="0" err="1" smtClean="0"/>
              <a:t>Ppl</a:t>
            </a:r>
            <a:r>
              <a:rPr lang="en-US" baseline="0" dirty="0" smtClean="0"/>
              <a:t>, impair </a:t>
            </a:r>
            <a:r>
              <a:rPr lang="en-US" baseline="0" dirty="0" err="1" smtClean="0"/>
              <a:t>gov</a:t>
            </a:r>
            <a:r>
              <a:rPr lang="en-US" baseline="0" dirty="0" smtClean="0"/>
              <a:t> operations, public utilities</a:t>
            </a:r>
            <a:endParaRPr lang="en-US" dirty="0" smtClean="0"/>
          </a:p>
          <a:p>
            <a:r>
              <a:rPr lang="en-US" dirty="0" smtClean="0"/>
              <a:t>- Patriot</a:t>
            </a:r>
            <a:r>
              <a:rPr lang="en-US" baseline="0" dirty="0" smtClean="0"/>
              <a:t> act raised max. penalty in CFAA for first offense from 5 </a:t>
            </a:r>
            <a:r>
              <a:rPr lang="en-US" baseline="0" dirty="0" err="1" smtClean="0"/>
              <a:t>yrs</a:t>
            </a:r>
            <a:r>
              <a:rPr lang="en-US" baseline="0" dirty="0" smtClean="0"/>
              <a:t> to 10 yrs.</a:t>
            </a:r>
          </a:p>
          <a:p>
            <a:r>
              <a:rPr lang="en-US" baseline="0" dirty="0" smtClean="0"/>
              <a:t>  Allow government to monitor online activity of suspect w/o court order.</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3306422"/>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are unaware that word processors and other programs include a lot of “invisible information” in files – in some cases, unique identifying numbers and the author’s name. Security experts use such information to trace viruses. The hidden identifying information in files worries privacy advocates – another reminder of the tension between privacy and crime fighting.</a:t>
            </a:r>
          </a:p>
          <a:p>
            <a:endParaRPr lang="en-US" dirty="0" smtClean="0"/>
          </a:p>
          <a:p>
            <a:r>
              <a:rPr lang="en-US" dirty="0" smtClean="0"/>
              <a:t>When law enforcement methods receive publicity, hackers learn what mistakes to avoid. Law enforcement and security personnel update their skills and tools as hackers change theirs.</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587848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in US, young</a:t>
            </a:r>
            <a:r>
              <a:rPr lang="en-US" baseline="0" dirty="0" smtClean="0"/>
              <a:t> hackers are never given jail sentence. With the hope not to ruin their future. </a:t>
            </a:r>
            <a:r>
              <a:rPr lang="en-US" dirty="0" smtClean="0"/>
              <a:t>In 2000, a 16-year</a:t>
            </a:r>
            <a:r>
              <a:rPr lang="en-US" baseline="0" dirty="0" smtClean="0"/>
              <a:t>-old was sentenced to six months in a juvenile detention facility. He was the first juvenile incarcerated for hacking. He had broken into NASA and Defense Department computers and was a member of a hacker group that vandalized government Web sites. As more young people caused more disruption, the severity of penalties increased.</a:t>
            </a:r>
          </a:p>
          <a:p>
            <a:r>
              <a:rPr lang="en-US" dirty="0" smtClean="0"/>
              <a:t>Is violating the terms of use of a Web site a crime under CFAA’s provision about exceeding one’s authorized access for the purpose of committing fraud and obtaining something of value? The first major case involved a woman who pretended to be a 16-year-old boy on MySpace, began an online flirting relationship with a 13-year-old girl in her neighborhood (a former friend of the woman’s daughter), then broke off the relationship and sent cruel messages. The girl killed herself. The woman’s behavior was nasty and unethical. People wanted to see her punished, but it was not clear that she had broken any law. Prosecutors charged her with illegal hacking under the CFAA. A jury convicted the woman, but a judge reversed the conviction. Normally, a breach of contract is not a criminal offense.</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07172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SSN, C.C. Debit, driver’s license#,</a:t>
            </a:r>
            <a:r>
              <a:rPr lang="en-US" baseline="0" dirty="0" smtClean="0"/>
              <a:t> account#</a:t>
            </a:r>
          </a:p>
          <a:p>
            <a:r>
              <a:rPr lang="en-US" baseline="0" dirty="0" smtClean="0"/>
              <a:t>Credit history, work history, driving record</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Phishing</a:t>
            </a:r>
            <a:r>
              <a:rPr lang="en-US" baseline="0" dirty="0" smtClean="0"/>
              <a:t> f</a:t>
            </a:r>
            <a:r>
              <a:rPr lang="en-US" dirty="0" smtClean="0"/>
              <a:t>raud:</a:t>
            </a:r>
            <a:r>
              <a:rPr lang="en-US" baseline="0" dirty="0" smtClean="0"/>
              <a:t> </a:t>
            </a:r>
          </a:p>
          <a:p>
            <a:r>
              <a:rPr lang="en-US" baseline="0" dirty="0" smtClean="0"/>
              <a:t>- confirm information in accounts.</a:t>
            </a:r>
          </a:p>
          <a:p>
            <a:r>
              <a:rPr lang="en-US" baseline="0" dirty="0" smtClean="0"/>
              <a:t>- Refund from IRS</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110666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This is more general ID theft protection</a:t>
            </a:r>
          </a:p>
          <a:p>
            <a:pPr>
              <a:lnSpc>
                <a:spcPct val="80000"/>
              </a:lnSpc>
            </a:pPr>
            <a:r>
              <a:rPr lang="en-US" dirty="0"/>
              <a:t>- 1</a:t>
            </a:r>
            <a:r>
              <a:rPr lang="en-US" baseline="30000" dirty="0"/>
              <a:t>st</a:t>
            </a:r>
            <a:r>
              <a:rPr lang="en-US" dirty="0"/>
              <a:t> bullet. Check actual email reply address. URL is the printed one. </a:t>
            </a:r>
          </a:p>
          <a:p>
            <a:pPr>
              <a:lnSpc>
                <a:spcPct val="80000"/>
              </a:lnSpc>
            </a:pPr>
            <a:r>
              <a:rPr lang="en-US" dirty="0"/>
              <a:t>  Site location. Site authenticates itself by showing a pre-agreed </a:t>
            </a:r>
            <a:r>
              <a:rPr lang="en-US" dirty="0" smtClean="0"/>
              <a:t>image</a:t>
            </a:r>
          </a:p>
          <a:p>
            <a:pPr marL="178274" indent="-178274">
              <a:lnSpc>
                <a:spcPct val="80000"/>
              </a:lnSpc>
              <a:buFontTx/>
              <a:buChar char="-"/>
            </a:pPr>
            <a:r>
              <a:rPr lang="en-US" dirty="0" smtClean="0"/>
              <a:t>3</a:t>
            </a:r>
            <a:r>
              <a:rPr lang="en-US" baseline="30000" dirty="0" smtClean="0"/>
              <a:t>rd</a:t>
            </a:r>
            <a:r>
              <a:rPr lang="en-US" dirty="0" smtClean="0"/>
              <a:t> bullet. Identify extra image, provide extra info. when account was opened. Use</a:t>
            </a:r>
            <a:r>
              <a:rPr lang="en-US" baseline="0" dirty="0" smtClean="0"/>
              <a:t> location tools to tell the location of customers. Send confirmation to change-of-</a:t>
            </a:r>
            <a:r>
              <a:rPr lang="en-US" baseline="0" dirty="0" err="1" smtClean="0"/>
              <a:t>addr</a:t>
            </a:r>
            <a:r>
              <a:rPr lang="en-US" baseline="0" dirty="0" smtClean="0"/>
              <a:t> to both old and new addresses, absorbing some shoplifting cost for convenience (sacrifice some security for convenience, do not lock up every item in retail stores)</a:t>
            </a:r>
            <a:endParaRPr lang="en-US" dirty="0" smtClean="0"/>
          </a:p>
          <a:p>
            <a:pPr>
              <a:lnSpc>
                <a:spcPct val="80000"/>
              </a:lnSpc>
            </a:pPr>
            <a:r>
              <a:rPr lang="en-US" dirty="0" smtClean="0"/>
              <a:t>-</a:t>
            </a:r>
            <a:r>
              <a:rPr lang="en-US" baseline="0" dirty="0" smtClean="0"/>
              <a:t> 4th</a:t>
            </a:r>
            <a:r>
              <a:rPr lang="en-US" dirty="0" smtClean="0"/>
              <a:t> bullet: fraud alert lets credit bureau call you whenever anyone</a:t>
            </a:r>
            <a:r>
              <a:rPr lang="en-US" baseline="0" dirty="0" smtClean="0"/>
              <a:t> trying to open a new credit account in your name. P280.</a:t>
            </a:r>
          </a:p>
          <a:p>
            <a:pPr>
              <a:lnSpc>
                <a:spcPct val="80000"/>
              </a:lnSpc>
            </a:pPr>
            <a:r>
              <a:rPr lang="en-US" dirty="0" smtClean="0"/>
              <a:t>  You can also freeze your credit record</a:t>
            </a:r>
            <a:r>
              <a:rPr lang="en-US" baseline="0" dirty="0" smtClean="0"/>
              <a:t> so no creditors can approve loans or open new credit accounts in your name.</a:t>
            </a:r>
            <a:endParaRPr lang="en-US" dirty="0"/>
          </a:p>
          <a:p>
            <a:pPr>
              <a:lnSpc>
                <a:spcPct val="80000"/>
              </a:lnSpc>
            </a:pPr>
            <a:r>
              <a:rPr lang="en-US" dirty="0"/>
              <a:t>- Last bullet. Biological characteristics unique to an individual: </a:t>
            </a:r>
            <a:r>
              <a:rPr lang="en-US" b="1" dirty="0"/>
              <a:t>fingerprint, voiceprint, retina pattern, face structure, hand geometry, DNA</a:t>
            </a:r>
          </a:p>
          <a:p>
            <a:pPr>
              <a:lnSpc>
                <a:spcPct val="80000"/>
              </a:lnSpc>
            </a:pPr>
            <a:r>
              <a:rPr lang="en-US" dirty="0"/>
              <a:t>  No external item (card, keys, etc.) to be stolen</a:t>
            </a:r>
          </a:p>
          <a:p>
            <a:pPr>
              <a:lnSpc>
                <a:spcPct val="80000"/>
              </a:lnSpc>
            </a:pPr>
            <a:r>
              <a:rPr lang="en-US" dirty="0"/>
              <a:t>  Used in areas where security needs to be high, such as identifying airport personnel</a:t>
            </a:r>
          </a:p>
          <a:p>
            <a:pPr>
              <a:lnSpc>
                <a:spcPct val="80000"/>
              </a:lnSpc>
            </a:pPr>
            <a:r>
              <a:rPr lang="en-US" dirty="0"/>
              <a:t>  Biometrics can be fooled, but more difficult to do so, especially as more sophisticated systems are developed</a:t>
            </a:r>
          </a:p>
          <a:p>
            <a:pPr>
              <a:lnSpc>
                <a:spcPct val="80000"/>
              </a:lnSpc>
            </a:pPr>
            <a:r>
              <a:rPr lang="en-US" dirty="0"/>
              <a:t>- </a:t>
            </a:r>
            <a:r>
              <a:rPr lang="en-US" b="1" dirty="0"/>
              <a:t>Reducing id theft requires continuous evolving methods for authentication on both sides of a transaction</a:t>
            </a:r>
          </a:p>
          <a:p>
            <a:pPr>
              <a:lnSpc>
                <a:spcPct val="80000"/>
              </a:lnSpc>
            </a:pPr>
            <a:endParaRPr lang="en-US" dirty="0"/>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from a box in textbook. Not the</a:t>
            </a:r>
            <a:r>
              <a:rPr lang="en-US" baseline="0" dirty="0" smtClean="0"/>
              <a:t> main text. It is about credit cards protection.</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3711391"/>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Philippine man released the ILOVEYOU virus in 2000 that infected worldwide</a:t>
            </a:r>
            <a:r>
              <a:rPr lang="en-US" baseline="0" dirty="0" smtClean="0"/>
              <a:t> computing. But Philippines had no law against it at that time.</a:t>
            </a:r>
          </a:p>
          <a:p>
            <a:r>
              <a:rPr lang="en-US" baseline="0" dirty="0" smtClean="0"/>
              <a:t>Should police arrest him if he visits Canada/US/Germany/France…, where it is illegal. Or a person who launches </a:t>
            </a:r>
            <a:r>
              <a:rPr lang="en-US" baseline="0" dirty="0" err="1" smtClean="0"/>
              <a:t>DoS</a:t>
            </a:r>
            <a:r>
              <a:rPr lang="en-US" baseline="0" dirty="0" smtClean="0"/>
              <a:t> attacks.</a:t>
            </a:r>
          </a:p>
          <a:p>
            <a:endParaRPr lang="en-US" baseline="0" dirty="0" smtClean="0"/>
          </a:p>
          <a:p>
            <a:r>
              <a:rPr lang="en-US" baseline="0" dirty="0" smtClean="0"/>
              <a:t>-Canadian courts ban reporting court proceeding in political scandals, if an American reported it, can he be arrested if he visits Canada?</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4FF9C4F-4E43-4CCF-8DEA-BD5C716B52D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Russian company sold a computer program that circumvents controls embedded in electronic books to prevent copyright infringement. Program was legal in Russia, but illegal in U.S.</a:t>
            </a:r>
          </a:p>
          <a:p>
            <a:r>
              <a:rPr lang="en-US" dirty="0" smtClean="0"/>
              <a:t>Program’s author, Dmitry </a:t>
            </a:r>
            <a:r>
              <a:rPr lang="en-US" dirty="0" err="1" smtClean="0"/>
              <a:t>Sklyarov</a:t>
            </a:r>
            <a:r>
              <a:rPr lang="en-US" dirty="0" smtClean="0"/>
              <a:t>, arrested when arrived in U.S. to present a talk on the weaknesses in control software used in </a:t>
            </a:r>
            <a:r>
              <a:rPr lang="en-US" dirty="0" err="1" smtClean="0"/>
              <a:t>ebooks</a:t>
            </a:r>
            <a:r>
              <a:rPr lang="en-US" dirty="0" smtClean="0"/>
              <a:t>. After protests in U.S. and other countries, he was allowed to return to Russia.</a:t>
            </a:r>
          </a:p>
          <a:p>
            <a:endParaRPr lang="en-US" dirty="0" smtClean="0"/>
          </a:p>
          <a:p>
            <a:r>
              <a:rPr lang="en-US" dirty="0" smtClean="0"/>
              <a:t>An executive of a British online gambling site was arrested as he transferred planes in Dallas. (Online sports betting is not illegal in Britain.)</a:t>
            </a:r>
          </a:p>
          <a:p>
            <a:r>
              <a:rPr lang="en-US" dirty="0" smtClean="0"/>
              <a:t>Unlawful Internet Gambling Enforcement Act prohibits credit card and online-payment companies from processing transactions between bettors and gambling sites. </a:t>
            </a:r>
          </a:p>
          <a:p>
            <a:endParaRPr lang="en-US" dirty="0" smtClean="0"/>
          </a:p>
          <a:p>
            <a:r>
              <a:rPr lang="en-US" dirty="0" smtClean="0"/>
              <a:t>A Russian citizen was arrested for violating the DMCA when he visited the U.S. to present a paper at a conference; his software was not illegal in Russia</a:t>
            </a:r>
          </a:p>
          <a:p>
            <a:endParaRPr lang="en-US" dirty="0" smtClean="0"/>
          </a:p>
          <a:p>
            <a:r>
              <a:rPr lang="en-US" dirty="0" smtClean="0"/>
              <a:t>An executive of a British online gambling site was arrested as he transferred planes in Dallas (online sports betting is not illegal in Britain)</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about a journalist who writes democracy movement blog in the US, which is considered illegal in China, visits China? Would it be right for   Chinese government to arrest him?</a:t>
            </a:r>
          </a:p>
          <a:p>
            <a:r>
              <a:rPr lang="en-US" dirty="0" smtClean="0"/>
              <a:t>-US government arrests employees and executives of foreign companies whose service violates US laws but not their own. </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5727838"/>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An</a:t>
            </a:r>
            <a:r>
              <a:rPr lang="en-US" b="0" baseline="0" dirty="0" smtClean="0"/>
              <a:t> Australian businessman sued WSJ and Barron’s for libel – an article suggested that he dealt with money launder and other shady deals.</a:t>
            </a:r>
          </a:p>
          <a:p>
            <a:r>
              <a:rPr lang="en-US" b="0" baseline="0" dirty="0" smtClean="0"/>
              <a:t>Where should the trial be held? Should the libel laws of the US or Australia apply? Why does it matter? In US public figures have less libel protection than other </a:t>
            </a:r>
            <a:r>
              <a:rPr lang="en-US" b="0" baseline="0" dirty="0" err="1" smtClean="0"/>
              <a:t>ppl</a:t>
            </a:r>
            <a:r>
              <a:rPr lang="en-US" b="0" baseline="0" dirty="0" smtClean="0"/>
              <a:t> due to strong protection of free speech; in Australia, the law and tradition place more emphasis on </a:t>
            </a:r>
            <a:r>
              <a:rPr lang="en-US" b="0" baseline="0" smtClean="0"/>
              <a:t>protecting reputation</a:t>
            </a:r>
            <a:endParaRPr lang="en-US" b="0" baseline="0" dirty="0" smtClean="0"/>
          </a:p>
          <a:p>
            <a:endParaRPr lang="en-US" b="0" dirty="0" smtClean="0"/>
          </a:p>
          <a:p>
            <a:r>
              <a:rPr lang="en-US" b="0" dirty="0" err="1" smtClean="0"/>
              <a:t>NYT</a:t>
            </a:r>
            <a:r>
              <a:rPr lang="en-US" b="0" baseline="0" dirty="0" err="1" smtClean="0"/>
              <a:t>imes</a:t>
            </a:r>
            <a:r>
              <a:rPr lang="en-US" b="0" baseline="0" dirty="0" smtClean="0"/>
              <a:t> blocked a news article from English readers. The article talks about investigation of a suspect arrested in the alleged plot to carry liquid explosives onto airplanes to blow them up. Publishing info damaging to defendants before a trial is illegal in England. But ok in US. What if a blogger mentions details of the article and the blog is read by people in England.</a:t>
            </a:r>
          </a:p>
          <a:p>
            <a:endParaRPr lang="en-US" b="0" dirty="0" smtClean="0"/>
          </a:p>
          <a:p>
            <a:r>
              <a:rPr lang="en-US" b="1" dirty="0" smtClean="0"/>
              <a:t>Discussion questions</a:t>
            </a:r>
          </a:p>
          <a:p>
            <a:r>
              <a:rPr lang="en-US" dirty="0" smtClean="0"/>
              <a:t>What suggestions do you have for resolving the issues created by differences in laws between different countries?</a:t>
            </a:r>
          </a:p>
          <a:p>
            <a:r>
              <a:rPr lang="en-US" dirty="0" smtClean="0"/>
              <a:t>What do you think would work, and what do you think would not?</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is an</a:t>
            </a:r>
            <a:r>
              <a:rPr lang="en-US" baseline="0" dirty="0" smtClean="0"/>
              <a:t> Internet crime committed? E.g., one can purchase illegal material that is for sale on the Internet</a:t>
            </a:r>
          </a:p>
          <a:p>
            <a:r>
              <a:rPr lang="en-US" baseline="0" dirty="0" smtClean="0"/>
              <a:t>The place where the charges are brought or where the trial takes place.</a:t>
            </a:r>
          </a:p>
          <a:p>
            <a:endParaRPr lang="en-US" baseline="0" dirty="0" smtClean="0"/>
          </a:p>
          <a:p>
            <a:r>
              <a:rPr lang="en-US" baseline="0" dirty="0" smtClean="0"/>
              <a:t>A location far from a defendant’s home adversely affects him/her who must hire distant lawyers and travel a long distance to a trial.</a:t>
            </a:r>
            <a:endParaRPr lang="en-US" dirty="0" smtClean="0"/>
          </a:p>
          <a:p>
            <a:r>
              <a:rPr lang="en-US" dirty="0" smtClean="0"/>
              <a:t>So Californians are tried in Tennessee, a</a:t>
            </a:r>
            <a:r>
              <a:rPr lang="en-US" baseline="0" dirty="0" smtClean="0"/>
              <a:t> Kentuckian in New York. Judges make venue decisions at their discretion.</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Council of Europe’s Convention</a:t>
            </a:r>
            <a:r>
              <a:rPr lang="en-US" baseline="0" dirty="0" smtClean="0"/>
              <a:t> on Cybercrime – which is called “the cybercrime treaty”</a:t>
            </a:r>
          </a:p>
          <a:p>
            <a:r>
              <a:rPr lang="en-US" baseline="0" dirty="0" smtClean="0"/>
              <a:t>US Senate approved the treaty in 2006</a:t>
            </a:r>
          </a:p>
          <a:p>
            <a:endParaRPr lang="en-US" baseline="0" dirty="0" smtClean="0"/>
          </a:p>
          <a:p>
            <a:r>
              <a:rPr lang="en-US" baseline="0" dirty="0" smtClean="0"/>
              <a:t>Cyber Security Industry Alliance (an org of computer sec corps) supports the treaty.</a:t>
            </a:r>
          </a:p>
          <a:p>
            <a:r>
              <a:rPr lang="en-US" baseline="0" dirty="0" smtClean="0"/>
              <a:t>Civil liberties org, ISPs, and online businesses oppose some provisions. They said the treaty reduces protections for privacy and civil liberties. Because </a:t>
            </a:r>
            <a:r>
              <a:rPr lang="en-US" b="1" baseline="0" dirty="0" smtClean="0"/>
              <a:t>it requires countries to outlaw some formerly legal activities. </a:t>
            </a:r>
            <a:r>
              <a:rPr lang="en-US" baseline="0" dirty="0" smtClean="0"/>
              <a:t>Releasing destructive viruses is outlawed is fine.</a:t>
            </a:r>
          </a:p>
          <a:p>
            <a:r>
              <a:rPr lang="en-US" baseline="0" dirty="0" smtClean="0"/>
              <a:t>Criminalizing distribution of hacking tools is an example.</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4FF9C4F-4E43-4CCF-8DEA-BD5C716B52D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4FF9C4F-4E43-4CCF-8DEA-BD5C716B52DB}"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FF9C4F-4E43-4CCF-8DEA-BD5C716B52DB}"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013920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Phreaking</a:t>
            </a:r>
            <a:r>
              <a:rPr lang="en-US" dirty="0" smtClean="0"/>
              <a:t>: manipulating the phone</a:t>
            </a:r>
            <a:r>
              <a:rPr lang="en-US" baseline="0" dirty="0" smtClean="0"/>
              <a:t> system</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“harmless hacking” harmless?</a:t>
            </a:r>
          </a:p>
          <a:p>
            <a:r>
              <a:rPr lang="en-US" dirty="0" smtClean="0"/>
              <a:t>Responding to </a:t>
            </a:r>
            <a:r>
              <a:rPr lang="en-US" dirty="0" err="1" smtClean="0"/>
              <a:t>nonmalicious</a:t>
            </a:r>
            <a:r>
              <a:rPr lang="en-US" dirty="0" smtClean="0"/>
              <a:t> or prank hacking uses resources.</a:t>
            </a:r>
          </a:p>
          <a:p>
            <a:r>
              <a:rPr lang="en-US" dirty="0" smtClean="0"/>
              <a:t>Hackers could accidentally do significant damage.</a:t>
            </a:r>
          </a:p>
          <a:p>
            <a:r>
              <a:rPr lang="en-US" dirty="0" smtClean="0"/>
              <a:t>Almost all hacking is a form of trespass.</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527817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Bullet</a:t>
            </a:r>
            <a:r>
              <a:rPr lang="en-US" baseline="0" dirty="0" smtClean="0"/>
              <a:t> 1 examples</a:t>
            </a:r>
          </a:p>
          <a:p>
            <a:r>
              <a:rPr lang="en-US" dirty="0" smtClean="0"/>
              <a:t>- Posting anti-Israel messages on the pro-Israel lobbying organization’s web site</a:t>
            </a:r>
          </a:p>
          <a:p>
            <a:r>
              <a:rPr lang="en-US" dirty="0" smtClean="0"/>
              <a:t>- Teenagers</a:t>
            </a:r>
            <a:r>
              <a:rPr lang="en-US" baseline="0" dirty="0" smtClean="0"/>
              <a:t> hacked into an atomic research center in India to protest the tests of nuclear weapons</a:t>
            </a:r>
          </a:p>
          <a:p>
            <a:r>
              <a:rPr lang="en-US" baseline="0" dirty="0" smtClean="0"/>
              <a:t>- Targeting Chinese government for their policies</a:t>
            </a:r>
          </a:p>
          <a:p>
            <a:r>
              <a:rPr lang="en-US" dirty="0" smtClean="0"/>
              <a:t>Is</a:t>
            </a:r>
            <a:r>
              <a:rPr lang="en-US" baseline="0" dirty="0" smtClean="0"/>
              <a:t> it l</a:t>
            </a:r>
            <a:r>
              <a:rPr lang="en-US" dirty="0" smtClean="0"/>
              <a:t>egitimate </a:t>
            </a:r>
            <a:r>
              <a:rPr lang="en-US" b="1" dirty="0" smtClean="0"/>
              <a:t>civil disobedience</a:t>
            </a:r>
            <a:r>
              <a:rPr lang="en-US" dirty="0" smtClean="0"/>
              <a:t>? Fei1 bao4 li4 fan3 kang4</a:t>
            </a:r>
          </a:p>
          <a:p>
            <a:r>
              <a:rPr lang="en-US" dirty="0" smtClean="0"/>
              <a:t>3</a:t>
            </a:r>
            <a:r>
              <a:rPr lang="en-US" baseline="30000" dirty="0" smtClean="0"/>
              <a:t>rd</a:t>
            </a:r>
            <a:r>
              <a:rPr lang="en-US" dirty="0" smtClean="0"/>
              <a:t> bullet examples:</a:t>
            </a:r>
          </a:p>
          <a:p>
            <a:r>
              <a:rPr lang="en-US" dirty="0" smtClean="0"/>
              <a:t>-  Direct suspicion at others, Theft</a:t>
            </a:r>
            <a:r>
              <a:rPr lang="en-US" baseline="0" dirty="0" smtClean="0"/>
              <a:t> of c.c. numbers or other data</a:t>
            </a:r>
          </a:p>
          <a:p>
            <a:pPr marL="178274" indent="-178274">
              <a:buFontTx/>
              <a:buChar char="-"/>
            </a:pPr>
            <a:r>
              <a:rPr lang="en-US" b="1" baseline="0" dirty="0" smtClean="0"/>
              <a:t>Activism vs. </a:t>
            </a:r>
            <a:r>
              <a:rPr lang="en-US" b="1" baseline="0" dirty="0" err="1" smtClean="0"/>
              <a:t>cyberterrorism</a:t>
            </a:r>
            <a:r>
              <a:rPr lang="en-US" b="1" baseline="0" dirty="0" smtClean="0"/>
              <a:t> </a:t>
            </a:r>
            <a:r>
              <a:rPr lang="en-US" baseline="0" dirty="0" smtClean="0"/>
              <a:t>(activism: </a:t>
            </a:r>
            <a:r>
              <a:rPr lang="en-US" dirty="0" smtClean="0"/>
              <a:t>a doctrine or practice that emphasizes direct vigorous </a:t>
            </a:r>
            <a:r>
              <a:rPr lang="en-US" dirty="0" smtClean="0">
                <a:hlinkClick r:id="rId3"/>
              </a:rPr>
              <a:t>action</a:t>
            </a:r>
            <a:r>
              <a:rPr lang="en-US" dirty="0" smtClean="0"/>
              <a:t> especially in support of or opposition to one side of a controversial issue)</a:t>
            </a:r>
            <a:endParaRPr lang="en-US" baseline="0" dirty="0" smtClean="0"/>
          </a:p>
          <a:p>
            <a:r>
              <a:rPr lang="en-US" b="1" baseline="0" dirty="0" smtClean="0"/>
              <a:t>Vandalism</a:t>
            </a:r>
            <a:r>
              <a:rPr lang="en-US" baseline="0" dirty="0" smtClean="0"/>
              <a:t>: xu4 yi4 po4 huai4</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Ethical dilemmas:</a:t>
            </a:r>
          </a:p>
          <a:p>
            <a:pPr marL="171450" indent="-171450">
              <a:buFont typeface="Arial" pitchFamily="34" charset="0"/>
              <a:buChar char="•"/>
            </a:pPr>
            <a:r>
              <a:rPr lang="en-US" dirty="0" smtClean="0"/>
              <a:t>Is it ethical to break into a system without permission, even with good intentions?</a:t>
            </a:r>
          </a:p>
          <a:p>
            <a:pPr marL="171450" indent="-171450">
              <a:buFont typeface="Arial" pitchFamily="34" charset="0"/>
              <a:buChar char="•"/>
            </a:pPr>
            <a:r>
              <a:rPr lang="en-US" dirty="0" smtClean="0"/>
              <a:t>How can people responsibly inform potential victims of security vulnerabilities without informing malicious hackers who would exploit them?</a:t>
            </a:r>
          </a:p>
          <a:p>
            <a:r>
              <a:rPr lang="en-US" dirty="0" smtClean="0"/>
              <a:t>Many security researcher hackers are scornful of big software companies because of the large number of security flaws in their products and because they are slow to plug leaks even when they know of them.</a:t>
            </a:r>
          </a:p>
          <a:p>
            <a:endParaRPr lang="en-US" dirty="0" smtClean="0"/>
          </a:p>
          <a:p>
            <a:r>
              <a:rPr lang="en-US" dirty="0" smtClean="0"/>
              <a:t>Many cyber attacks come from China. The nature and sophistication of the attacks, as well as the type of targets, lead security researchers to believe that they are the work of government agencies, not civilian hackers.</a:t>
            </a:r>
          </a:p>
          <a:p>
            <a:r>
              <a:rPr lang="en-US" dirty="0" smtClean="0"/>
              <a:t>A 2011 attack on the Gmail accounts of White House staffers, China policy experts, military officials, human rights activists, and others originated in a Chinese city where a major Chinese national security division is located. The attack used email carefully written in government jargon about State Department reports to fool the recipients into thinking the email was authentic. High-level government officials (and other people targeted) disclosed their passwords, allowing hackers to read their email for months.</a:t>
            </a:r>
          </a:p>
        </p:txBody>
      </p:sp>
      <p:sp>
        <p:nvSpPr>
          <p:cNvPr id="4" name="Slide Number Placeholder 3"/>
          <p:cNvSpPr>
            <a:spLocks noGrp="1"/>
          </p:cNvSpPr>
          <p:nvPr>
            <p:ph type="sldNum" sz="quarter" idx="10"/>
          </p:nvPr>
        </p:nvSpPr>
        <p:spPr/>
        <p:txBody>
          <a:bodyPr/>
          <a:lstStyle/>
          <a:p>
            <a:fld id="{14FF9C4F-4E43-4CCF-8DEA-BD5C716B52D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Firewalls, IDS,</a:t>
            </a:r>
            <a:r>
              <a:rPr lang="en-US" sz="1200" baseline="0" dirty="0" smtClean="0"/>
              <a:t> antivirus, encryption, password checker, digital signature, </a:t>
            </a:r>
          </a:p>
          <a:p>
            <a:pPr marL="0" indent="0">
              <a:buNone/>
            </a:pPr>
            <a:r>
              <a:rPr lang="en-US" sz="1200" dirty="0" smtClean="0"/>
              <a:t>Security</a:t>
            </a:r>
          </a:p>
          <a:p>
            <a:r>
              <a:rPr lang="en-US" sz="1200" b="1" dirty="0" smtClean="0"/>
              <a:t>Hacking is a problem, but so is poor security.</a:t>
            </a:r>
          </a:p>
          <a:p>
            <a:r>
              <a:rPr lang="en-US" sz="1200" dirty="0" smtClean="0"/>
              <a:t>Variety of factors contribute to security weaknesses:</a:t>
            </a:r>
          </a:p>
          <a:p>
            <a:pPr marL="457200" lvl="0" indent="-457200">
              <a:buFont typeface="Arial" pitchFamily="34" charset="0"/>
              <a:buChar char="•"/>
            </a:pPr>
            <a:r>
              <a:rPr lang="en-US" sz="1200" dirty="0" smtClean="0"/>
              <a:t>History of the Internet and the Web</a:t>
            </a:r>
          </a:p>
          <a:p>
            <a:pPr marL="457200" lvl="0" indent="-457200">
              <a:buFont typeface="Arial" pitchFamily="34" charset="0"/>
              <a:buChar char="•"/>
            </a:pPr>
            <a:r>
              <a:rPr lang="en-US" sz="1200" dirty="0" smtClean="0"/>
              <a:t>Inherent complexity of computer systems</a:t>
            </a:r>
          </a:p>
          <a:p>
            <a:pPr marL="457200" lvl="0" indent="-457200">
              <a:buFont typeface="Arial" pitchFamily="34" charset="0"/>
              <a:buChar char="•"/>
            </a:pPr>
            <a:r>
              <a:rPr lang="en-US" sz="1200" dirty="0" smtClean="0"/>
              <a:t>Speed at which new applications develop</a:t>
            </a:r>
          </a:p>
          <a:p>
            <a:pPr marL="457200" lvl="0" indent="-457200">
              <a:buFont typeface="Arial" pitchFamily="34" charset="0"/>
              <a:buChar char="•"/>
            </a:pPr>
            <a:r>
              <a:rPr lang="en-US" sz="1200" dirty="0" smtClean="0"/>
              <a:t>Economic and business factors</a:t>
            </a:r>
          </a:p>
          <a:p>
            <a:pPr marL="457200" lvl="0" indent="-457200">
              <a:buFont typeface="Arial" pitchFamily="34" charset="0"/>
              <a:buChar char="•"/>
            </a:pPr>
            <a:r>
              <a:rPr lang="en-US" sz="1200" dirty="0" smtClean="0"/>
              <a:t>Human nature</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Discussion Questions: (good ones)</a:t>
            </a:r>
          </a:p>
          <a:p>
            <a:r>
              <a:rPr lang="en-US" dirty="0"/>
              <a:t>- Is hacking that does no direct damage or theft a victimless crime?</a:t>
            </a:r>
          </a:p>
          <a:p>
            <a:r>
              <a:rPr lang="en-US" dirty="0"/>
              <a:t>- Do you think hiring former hackers to enhance security is a good idea or a bad idea?  Why?</a:t>
            </a:r>
          </a:p>
          <a:p>
            <a:r>
              <a:rPr lang="en-US" dirty="0" smtClean="0"/>
              <a:t>- Aside from protecting</a:t>
            </a:r>
            <a:r>
              <a:rPr lang="en-US" baseline="0" dirty="0" smtClean="0"/>
              <a:t> ourselves, do we have an ethical responsibility to take steps to prevent our computer from harming others?</a:t>
            </a:r>
          </a:p>
          <a:p>
            <a:r>
              <a:rPr lang="en-US" dirty="0" smtClean="0"/>
              <a:t>- Should there</a:t>
            </a:r>
            <a:r>
              <a:rPr lang="en-US" baseline="0" dirty="0" smtClean="0"/>
              <a:t> be a law against writing or publishing viruses and hacking software? </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170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746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8004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811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294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928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664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373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29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57410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2"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7B4A6-78AF-45C4-8632-CB80ACC236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7636959"/>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5400" dirty="0" smtClean="0"/>
              <a:t>CSE/ISE 312</a:t>
            </a:r>
            <a:endParaRPr lang="en-US" sz="4000" dirty="0" smtClean="0"/>
          </a:p>
        </p:txBody>
      </p:sp>
      <p:sp>
        <p:nvSpPr>
          <p:cNvPr id="3076" name="Rectangle 3"/>
          <p:cNvSpPr>
            <a:spLocks noGrp="1" noChangeArrowheads="1"/>
          </p:cNvSpPr>
          <p:nvPr>
            <p:ph type="subTitle" idx="1"/>
          </p:nvPr>
        </p:nvSpPr>
        <p:spPr>
          <a:xfrm>
            <a:off x="762000" y="2286000"/>
            <a:ext cx="7696200" cy="1447800"/>
          </a:xfrm>
        </p:spPr>
        <p:txBody>
          <a:bodyPr/>
          <a:lstStyle/>
          <a:p>
            <a:pPr algn="ctr"/>
            <a:r>
              <a:rPr lang="en-US" sz="4400" dirty="0" smtClean="0">
                <a:latin typeface="Comic Sans MS" pitchFamily="66" charset="0"/>
              </a:rPr>
              <a:t>Chapter 5: Computer Crime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dirty="0" smtClean="0"/>
              <a:t>The Law re. Hacking</a:t>
            </a:r>
            <a:endParaRPr lang="en-US" dirty="0"/>
          </a:p>
        </p:txBody>
      </p:sp>
      <p:sp>
        <p:nvSpPr>
          <p:cNvPr id="43013" name="Rectangle 5"/>
          <p:cNvSpPr>
            <a:spLocks noGrp="1" noChangeArrowheads="1"/>
          </p:cNvSpPr>
          <p:nvPr>
            <p:ph idx="1"/>
          </p:nvPr>
        </p:nvSpPr>
        <p:spPr>
          <a:xfrm>
            <a:off x="152400" y="1295400"/>
            <a:ext cx="8763000" cy="4610100"/>
          </a:xfrm>
        </p:spPr>
        <p:txBody>
          <a:bodyPr/>
          <a:lstStyle/>
          <a:p>
            <a:r>
              <a:rPr lang="en-US" sz="2800" dirty="0" smtClean="0">
                <a:solidFill>
                  <a:srgbClr val="000000"/>
                </a:solidFill>
              </a:rPr>
              <a:t>1984 </a:t>
            </a:r>
            <a:r>
              <a:rPr lang="en-US" sz="2800" dirty="0">
                <a:solidFill>
                  <a:srgbClr val="000000"/>
                </a:solidFill>
              </a:rPr>
              <a:t>Congress passed the Computer Fraud and Abuse Act (CFAA)</a:t>
            </a:r>
          </a:p>
          <a:p>
            <a:pPr lvl="1">
              <a:spcBef>
                <a:spcPts val="1200"/>
              </a:spcBef>
            </a:pPr>
            <a:r>
              <a:rPr lang="en-US" sz="2400" dirty="0">
                <a:solidFill>
                  <a:srgbClr val="000000"/>
                </a:solidFill>
              </a:rPr>
              <a:t>Covers government computers, financial and medical systems, </a:t>
            </a:r>
            <a:r>
              <a:rPr lang="en-US" sz="2400" dirty="0" smtClean="0">
                <a:solidFill>
                  <a:srgbClr val="000000"/>
                </a:solidFill>
              </a:rPr>
              <a:t>activities </a:t>
            </a:r>
            <a:r>
              <a:rPr lang="en-US" sz="2400" dirty="0">
                <a:solidFill>
                  <a:srgbClr val="000000"/>
                </a:solidFill>
              </a:rPr>
              <a:t>that involve computers in more than one state, </a:t>
            </a:r>
            <a:r>
              <a:rPr lang="en-US" sz="2400" dirty="0" smtClean="0">
                <a:solidFill>
                  <a:srgbClr val="000000"/>
                </a:solidFill>
              </a:rPr>
              <a:t>computers </a:t>
            </a:r>
            <a:r>
              <a:rPr lang="en-US" sz="2400" dirty="0">
                <a:solidFill>
                  <a:srgbClr val="000000"/>
                </a:solidFill>
              </a:rPr>
              <a:t>connected to the </a:t>
            </a:r>
            <a:r>
              <a:rPr lang="en-US" sz="2400" dirty="0" smtClean="0">
                <a:solidFill>
                  <a:srgbClr val="000000"/>
                </a:solidFill>
              </a:rPr>
              <a:t>Internet</a:t>
            </a:r>
          </a:p>
          <a:p>
            <a:pPr lvl="1">
              <a:spcBef>
                <a:spcPts val="1200"/>
              </a:spcBef>
            </a:pPr>
            <a:r>
              <a:rPr lang="en-US" sz="2400" dirty="0" smtClean="0">
                <a:solidFill>
                  <a:srgbClr val="000000"/>
                </a:solidFill>
              </a:rPr>
              <a:t>Outlaws hacking activities: </a:t>
            </a:r>
            <a:r>
              <a:rPr lang="en-US" sz="2400" dirty="0" err="1" smtClean="0">
                <a:solidFill>
                  <a:srgbClr val="000000"/>
                </a:solidFill>
              </a:rPr>
              <a:t>DoS</a:t>
            </a:r>
            <a:r>
              <a:rPr lang="en-US" sz="2400" dirty="0" smtClean="0">
                <a:solidFill>
                  <a:srgbClr val="000000"/>
                </a:solidFill>
              </a:rPr>
              <a:t>, malware, unauthorized access, fraud, impairing </a:t>
            </a:r>
            <a:r>
              <a:rPr lang="en-US" sz="2400" dirty="0" err="1" smtClean="0">
                <a:solidFill>
                  <a:srgbClr val="000000"/>
                </a:solidFill>
              </a:rPr>
              <a:t>gov</a:t>
            </a:r>
            <a:r>
              <a:rPr lang="en-US" sz="2400" dirty="0" smtClean="0">
                <a:solidFill>
                  <a:srgbClr val="000000"/>
                </a:solidFill>
              </a:rPr>
              <a:t> operations, public utilities</a:t>
            </a:r>
            <a:endParaRPr lang="en-US" sz="2400" dirty="0">
              <a:solidFill>
                <a:srgbClr val="000000"/>
              </a:solidFill>
            </a:endParaRPr>
          </a:p>
          <a:p>
            <a:pPr lvl="1">
              <a:spcBef>
                <a:spcPts val="1200"/>
              </a:spcBef>
            </a:pPr>
            <a:r>
              <a:rPr lang="en-US" sz="2400" dirty="0">
                <a:solidFill>
                  <a:srgbClr val="000000"/>
                </a:solidFill>
              </a:rPr>
              <a:t>The USA Patriot Act expanded the definition of loss to include the cost of responding to an attack, assessing damage and restoring systems</a:t>
            </a:r>
          </a:p>
          <a:p>
            <a:pPr>
              <a:lnSpc>
                <a:spcPct val="90000"/>
              </a:lnSpc>
            </a:pP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dirty="0" smtClean="0"/>
              <a:t>Catching Hackers</a:t>
            </a:r>
            <a:endParaRPr lang="en-US" dirty="0"/>
          </a:p>
        </p:txBody>
      </p:sp>
      <p:sp>
        <p:nvSpPr>
          <p:cNvPr id="44037" name="Rectangle 5"/>
          <p:cNvSpPr>
            <a:spLocks noGrp="1" noChangeArrowheads="1"/>
          </p:cNvSpPr>
          <p:nvPr>
            <p:ph idx="1"/>
          </p:nvPr>
        </p:nvSpPr>
        <p:spPr>
          <a:xfrm>
            <a:off x="457200" y="1295400"/>
            <a:ext cx="8178800" cy="5029200"/>
          </a:xfrm>
        </p:spPr>
        <p:txBody>
          <a:bodyPr/>
          <a:lstStyle/>
          <a:p>
            <a:pPr marL="0" indent="0">
              <a:buNone/>
            </a:pPr>
            <a:r>
              <a:rPr lang="en-US" sz="2800" dirty="0" smtClean="0">
                <a:solidFill>
                  <a:srgbClr val="000000"/>
                </a:solidFill>
              </a:rPr>
              <a:t>A variety of methods for catching hackers</a:t>
            </a:r>
          </a:p>
          <a:p>
            <a:pPr>
              <a:spcBef>
                <a:spcPts val="1200"/>
              </a:spcBef>
            </a:pPr>
            <a:r>
              <a:rPr lang="en-US" sz="2400" dirty="0" smtClean="0">
                <a:solidFill>
                  <a:srgbClr val="000000"/>
                </a:solidFill>
              </a:rPr>
              <a:t>Law enforcement agents read hacker newsletters and participate in chat rooms undercover</a:t>
            </a:r>
          </a:p>
          <a:p>
            <a:pPr>
              <a:spcBef>
                <a:spcPts val="1200"/>
              </a:spcBef>
            </a:pPr>
            <a:r>
              <a:rPr lang="en-US" sz="2400" dirty="0" smtClean="0">
                <a:solidFill>
                  <a:srgbClr val="000000"/>
                </a:solidFill>
              </a:rPr>
              <a:t>They can often track a handle by looking through newsgroup archives</a:t>
            </a:r>
          </a:p>
          <a:p>
            <a:pPr>
              <a:spcBef>
                <a:spcPts val="1200"/>
              </a:spcBef>
            </a:pPr>
            <a:r>
              <a:rPr lang="en-US" sz="2400" dirty="0" smtClean="0">
                <a:solidFill>
                  <a:srgbClr val="000000"/>
                </a:solidFill>
              </a:rPr>
              <a:t>Security professionals set up ‘honey pots’ which are Web sites that attract hackers, to record and study</a:t>
            </a:r>
          </a:p>
          <a:p>
            <a:pPr>
              <a:spcBef>
                <a:spcPts val="1200"/>
              </a:spcBef>
            </a:pPr>
            <a:r>
              <a:rPr lang="en-US" sz="2400" dirty="0" smtClean="0">
                <a:solidFill>
                  <a:srgbClr val="000000"/>
                </a:solidFill>
              </a:rPr>
              <a:t>Computer forensics is used to retrieve evidence from computers for legal purposes</a:t>
            </a:r>
          </a:p>
          <a:p>
            <a:pPr>
              <a:spcBef>
                <a:spcPts val="1200"/>
              </a:spcBef>
            </a:pPr>
            <a:r>
              <a:rPr lang="en-US" sz="2400" dirty="0">
                <a:solidFill>
                  <a:srgbClr val="000000"/>
                </a:solidFill>
              </a:rPr>
              <a:t>Investigators trace viruses and hacking attacks by using ISP records and router logs</a:t>
            </a:r>
          </a:p>
          <a:p>
            <a:pPr lvl="1">
              <a:spcBef>
                <a:spcPts val="1200"/>
              </a:spcBef>
            </a:pPr>
            <a:endParaRPr lang="en-US" sz="2400" dirty="0" smtClean="0">
              <a:solidFill>
                <a:srgbClr val="000000"/>
              </a:solidFill>
            </a:endParaRPr>
          </a:p>
          <a:p>
            <a:pPr lvl="1">
              <a:spcBef>
                <a:spcPts val="1200"/>
              </a:spcBef>
            </a:pP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dirty="0" smtClean="0"/>
              <a:t>Punishing Hackers</a:t>
            </a:r>
            <a:endParaRPr lang="en-US" dirty="0"/>
          </a:p>
        </p:txBody>
      </p:sp>
      <p:sp>
        <p:nvSpPr>
          <p:cNvPr id="45061" name="Rectangle 5"/>
          <p:cNvSpPr>
            <a:spLocks noGrp="1" noChangeArrowheads="1"/>
          </p:cNvSpPr>
          <p:nvPr>
            <p:ph idx="1"/>
          </p:nvPr>
        </p:nvSpPr>
        <p:spPr/>
        <p:txBody>
          <a:bodyPr/>
          <a:lstStyle/>
          <a:p>
            <a:r>
              <a:rPr lang="en-US" sz="2800" dirty="0" smtClean="0"/>
              <a:t>Penalties </a:t>
            </a:r>
            <a:r>
              <a:rPr lang="en-US" sz="2800" dirty="0"/>
              <a:t>for young hackers</a:t>
            </a:r>
          </a:p>
          <a:p>
            <a:pPr lvl="1">
              <a:spcBef>
                <a:spcPts val="1200"/>
              </a:spcBef>
            </a:pPr>
            <a:r>
              <a:rPr lang="en-US" sz="2400" dirty="0"/>
              <a:t>Many young hackers have matured and gone on to productive and responsible careers</a:t>
            </a:r>
          </a:p>
          <a:p>
            <a:pPr lvl="1">
              <a:spcBef>
                <a:spcPts val="1200"/>
              </a:spcBef>
            </a:pPr>
            <a:r>
              <a:rPr lang="en-US" sz="2400" dirty="0"/>
              <a:t>Temptation to over or under punish</a:t>
            </a:r>
          </a:p>
          <a:p>
            <a:pPr lvl="1">
              <a:spcBef>
                <a:spcPts val="1200"/>
              </a:spcBef>
            </a:pPr>
            <a:r>
              <a:rPr lang="en-US" sz="2400" dirty="0"/>
              <a:t>Sentencing depends on intent and damage done</a:t>
            </a:r>
          </a:p>
          <a:p>
            <a:pPr lvl="1">
              <a:spcBef>
                <a:spcPts val="1200"/>
              </a:spcBef>
            </a:pPr>
            <a:r>
              <a:rPr lang="en-US" sz="2400" dirty="0"/>
              <a:t>Most young hackers receive probation, community service, and/or fines</a:t>
            </a:r>
          </a:p>
          <a:p>
            <a:pPr lvl="1">
              <a:spcBef>
                <a:spcPts val="1200"/>
              </a:spcBef>
            </a:pPr>
            <a:r>
              <a:rPr lang="en-US" sz="2400" dirty="0"/>
              <a:t>Not until 2000 did a young hacker receive time in juvenile detention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dirty="0" smtClean="0">
                <a:solidFill>
                  <a:srgbClr val="000000"/>
                </a:solidFill>
              </a:rPr>
              <a:t>Stealing Identities</a:t>
            </a:r>
            <a:endParaRPr lang="en-US" dirty="0">
              <a:solidFill>
                <a:srgbClr val="000000"/>
              </a:solidFill>
            </a:endParaRPr>
          </a:p>
        </p:txBody>
      </p:sp>
      <p:sp>
        <p:nvSpPr>
          <p:cNvPr id="30729" name="Rectangle 9"/>
          <p:cNvSpPr>
            <a:spLocks noGrp="1" noChangeArrowheads="1"/>
          </p:cNvSpPr>
          <p:nvPr>
            <p:ph idx="1"/>
          </p:nvPr>
        </p:nvSpPr>
        <p:spPr/>
        <p:txBody>
          <a:bodyPr/>
          <a:lstStyle/>
          <a:p>
            <a:r>
              <a:rPr lang="en-US" sz="2400" b="1" dirty="0" smtClean="0">
                <a:solidFill>
                  <a:srgbClr val="000000"/>
                </a:solidFill>
              </a:rPr>
              <a:t>Identity </a:t>
            </a:r>
            <a:r>
              <a:rPr lang="en-US" sz="2400" b="1" dirty="0">
                <a:solidFill>
                  <a:srgbClr val="000000"/>
                </a:solidFill>
              </a:rPr>
              <a:t>Theft</a:t>
            </a:r>
            <a:r>
              <a:rPr lang="en-US" sz="2400" dirty="0">
                <a:solidFill>
                  <a:srgbClr val="000000"/>
                </a:solidFill>
              </a:rPr>
              <a:t> </a:t>
            </a:r>
            <a:r>
              <a:rPr lang="en-US" sz="2400" dirty="0" smtClean="0">
                <a:solidFill>
                  <a:srgbClr val="000000"/>
                </a:solidFill>
              </a:rPr>
              <a:t>– various </a:t>
            </a:r>
            <a:r>
              <a:rPr lang="en-US" sz="2400" dirty="0">
                <a:solidFill>
                  <a:srgbClr val="000000"/>
                </a:solidFill>
              </a:rPr>
              <a:t>crimes in which a criminal or large group uses the identity of an unknowing, innocent person</a:t>
            </a:r>
          </a:p>
          <a:p>
            <a:pPr lvl="1">
              <a:spcBef>
                <a:spcPts val="1200"/>
              </a:spcBef>
            </a:pPr>
            <a:r>
              <a:rPr lang="en-US" sz="2400" dirty="0">
                <a:solidFill>
                  <a:srgbClr val="000000"/>
                </a:solidFill>
              </a:rPr>
              <a:t>Use credit/debit card numbers, personal information, and social security numbers</a:t>
            </a:r>
          </a:p>
          <a:p>
            <a:pPr lvl="1">
              <a:spcBef>
                <a:spcPts val="1200"/>
              </a:spcBef>
            </a:pPr>
            <a:r>
              <a:rPr lang="en-US" sz="2400" dirty="0">
                <a:solidFill>
                  <a:srgbClr val="000000"/>
                </a:solidFill>
              </a:rPr>
              <a:t>18-29 year-olds are the most common victims because they use the web most and are unaware of risks</a:t>
            </a:r>
          </a:p>
          <a:p>
            <a:pPr lvl="1">
              <a:spcBef>
                <a:spcPts val="1200"/>
              </a:spcBef>
            </a:pPr>
            <a:r>
              <a:rPr lang="en-US" sz="2400" dirty="0">
                <a:solidFill>
                  <a:srgbClr val="000000"/>
                </a:solidFill>
              </a:rPr>
              <a:t>E-commerce has made it easier to steal card numbers and use without having the physical card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smtClean="0"/>
              <a:t>Theft Techniques</a:t>
            </a:r>
            <a:endParaRPr lang="en-US" dirty="0"/>
          </a:p>
        </p:txBody>
      </p:sp>
      <p:sp>
        <p:nvSpPr>
          <p:cNvPr id="48133" name="Rectangle 5"/>
          <p:cNvSpPr>
            <a:spLocks noGrp="1" noChangeArrowheads="1"/>
          </p:cNvSpPr>
          <p:nvPr>
            <p:ph idx="1"/>
          </p:nvPr>
        </p:nvSpPr>
        <p:spPr/>
        <p:txBody>
          <a:bodyPr/>
          <a:lstStyle/>
          <a:p>
            <a:r>
              <a:rPr lang="en-US" sz="2800" dirty="0" smtClean="0">
                <a:solidFill>
                  <a:srgbClr val="000000"/>
                </a:solidFill>
              </a:rPr>
              <a:t>Techniques </a:t>
            </a:r>
            <a:r>
              <a:rPr lang="en-US" sz="2800" dirty="0">
                <a:solidFill>
                  <a:srgbClr val="000000"/>
                </a:solidFill>
              </a:rPr>
              <a:t>used to steal personal and financial information</a:t>
            </a:r>
          </a:p>
          <a:p>
            <a:pPr lvl="1">
              <a:spcBef>
                <a:spcPts val="1200"/>
              </a:spcBef>
            </a:pPr>
            <a:r>
              <a:rPr lang="en-US" sz="2400" dirty="0">
                <a:solidFill>
                  <a:srgbClr val="000000"/>
                </a:solidFill>
              </a:rPr>
              <a:t>Phishing - e-mail fishing for personal and financial information disguised as legitimate business </a:t>
            </a:r>
            <a:r>
              <a:rPr lang="en-US" sz="2400" dirty="0" smtClean="0">
                <a:solidFill>
                  <a:srgbClr val="000000"/>
                </a:solidFill>
              </a:rPr>
              <a:t>e-mail</a:t>
            </a:r>
          </a:p>
          <a:p>
            <a:pPr lvl="2">
              <a:spcBef>
                <a:spcPts val="1200"/>
              </a:spcBef>
            </a:pPr>
            <a:r>
              <a:rPr lang="en-US" sz="2000" dirty="0" err="1">
                <a:solidFill>
                  <a:srgbClr val="000000"/>
                </a:solidFill>
              </a:rPr>
              <a:t>Smishing</a:t>
            </a:r>
            <a:r>
              <a:rPr lang="en-US" sz="2000" dirty="0">
                <a:solidFill>
                  <a:srgbClr val="000000"/>
                </a:solidFill>
              </a:rPr>
              <a:t> – text </a:t>
            </a:r>
            <a:r>
              <a:rPr lang="en-US" sz="2000" dirty="0" smtClean="0">
                <a:solidFill>
                  <a:srgbClr val="000000"/>
                </a:solidFill>
              </a:rPr>
              <a:t>messaging.  </a:t>
            </a:r>
            <a:r>
              <a:rPr lang="en-US" sz="2000" dirty="0" err="1" smtClean="0">
                <a:solidFill>
                  <a:srgbClr val="000000"/>
                </a:solidFill>
              </a:rPr>
              <a:t>Vishing</a:t>
            </a:r>
            <a:r>
              <a:rPr lang="en-US" sz="2000" dirty="0" smtClean="0">
                <a:solidFill>
                  <a:srgbClr val="000000"/>
                </a:solidFill>
              </a:rPr>
              <a:t> </a:t>
            </a:r>
            <a:r>
              <a:rPr lang="en-US" sz="2000" dirty="0">
                <a:solidFill>
                  <a:srgbClr val="000000"/>
                </a:solidFill>
              </a:rPr>
              <a:t>– voice </a:t>
            </a:r>
            <a:r>
              <a:rPr lang="en-US" sz="2000" dirty="0" smtClean="0">
                <a:solidFill>
                  <a:srgbClr val="000000"/>
                </a:solidFill>
              </a:rPr>
              <a:t>phishing</a:t>
            </a:r>
            <a:endParaRPr lang="en-US" sz="2000" dirty="0">
              <a:solidFill>
                <a:srgbClr val="000000"/>
              </a:solidFill>
            </a:endParaRPr>
          </a:p>
          <a:p>
            <a:pPr lvl="1">
              <a:spcBef>
                <a:spcPts val="1200"/>
              </a:spcBef>
            </a:pPr>
            <a:r>
              <a:rPr lang="en-US" sz="2400" dirty="0">
                <a:solidFill>
                  <a:srgbClr val="000000"/>
                </a:solidFill>
              </a:rPr>
              <a:t>Pharming - planting false URLs in Domain Name </a:t>
            </a:r>
            <a:r>
              <a:rPr lang="en-US" sz="2400" dirty="0" smtClean="0">
                <a:solidFill>
                  <a:srgbClr val="000000"/>
                </a:solidFill>
              </a:rPr>
              <a:t>Servers, lead to false </a:t>
            </a:r>
            <a:r>
              <a:rPr lang="en-US" sz="2400" dirty="0">
                <a:solidFill>
                  <a:srgbClr val="000000"/>
                </a:solidFill>
              </a:rPr>
              <a:t>Web sites that fish for personal and financial information </a:t>
            </a:r>
            <a:r>
              <a:rPr lang="en-US" sz="2400" dirty="0" smtClean="0">
                <a:solidFill>
                  <a:srgbClr val="000000"/>
                </a:solidFill>
              </a:rPr>
              <a:t> </a:t>
            </a:r>
          </a:p>
          <a:p>
            <a:pPr lvl="1">
              <a:spcBef>
                <a:spcPts val="1200"/>
              </a:spcBef>
            </a:pPr>
            <a:r>
              <a:rPr lang="en-US" sz="2400" dirty="0" smtClean="0">
                <a:solidFill>
                  <a:srgbClr val="000000"/>
                </a:solidFill>
              </a:rPr>
              <a:t>Online </a:t>
            </a:r>
            <a:r>
              <a:rPr lang="en-US" sz="2400" dirty="0">
                <a:solidFill>
                  <a:srgbClr val="000000"/>
                </a:solidFill>
              </a:rPr>
              <a:t>resumes and job hunting sites may reveal SSNs, work history, birth dates and other information that can be used in identity theft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smtClean="0"/>
              <a:t>Responses to Identity Theft</a:t>
            </a:r>
            <a:endParaRPr lang="en-US" dirty="0"/>
          </a:p>
        </p:txBody>
      </p:sp>
      <p:sp>
        <p:nvSpPr>
          <p:cNvPr id="50181" name="Rectangle 5"/>
          <p:cNvSpPr>
            <a:spLocks noGrp="1" noChangeArrowheads="1"/>
          </p:cNvSpPr>
          <p:nvPr>
            <p:ph idx="1"/>
          </p:nvPr>
        </p:nvSpPr>
        <p:spPr/>
        <p:txBody>
          <a:bodyPr/>
          <a:lstStyle/>
          <a:p>
            <a:pPr>
              <a:spcBef>
                <a:spcPts val="1200"/>
              </a:spcBef>
            </a:pPr>
            <a:r>
              <a:rPr lang="en-US" sz="2400" dirty="0" smtClean="0">
                <a:solidFill>
                  <a:srgbClr val="000000"/>
                </a:solidFill>
              </a:rPr>
              <a:t>Authentication </a:t>
            </a:r>
            <a:r>
              <a:rPr lang="en-US" sz="2400" dirty="0">
                <a:solidFill>
                  <a:srgbClr val="000000"/>
                </a:solidFill>
              </a:rPr>
              <a:t>of e-mail and Web sites</a:t>
            </a:r>
          </a:p>
          <a:p>
            <a:pPr>
              <a:spcBef>
                <a:spcPts val="1200"/>
              </a:spcBef>
            </a:pPr>
            <a:r>
              <a:rPr lang="en-US" sz="2400" dirty="0">
                <a:solidFill>
                  <a:srgbClr val="000000"/>
                </a:solidFill>
              </a:rPr>
              <a:t>Use of encryption to securely store data, so it is useless if stolen</a:t>
            </a:r>
          </a:p>
          <a:p>
            <a:pPr>
              <a:spcBef>
                <a:spcPts val="1200"/>
              </a:spcBef>
            </a:pPr>
            <a:r>
              <a:rPr lang="en-US" sz="2400" dirty="0">
                <a:solidFill>
                  <a:srgbClr val="000000"/>
                </a:solidFill>
              </a:rPr>
              <a:t>Authenticating customers to prevent use of stolen numbers, may trade convenience for security</a:t>
            </a:r>
          </a:p>
          <a:p>
            <a:pPr>
              <a:spcBef>
                <a:spcPts val="1200"/>
              </a:spcBef>
            </a:pPr>
            <a:r>
              <a:rPr lang="en-US" sz="2400" dirty="0">
                <a:solidFill>
                  <a:srgbClr val="000000"/>
                </a:solidFill>
              </a:rPr>
              <a:t>In the event information is stolen, a fraud alert can flag your credit report; some businesses will cover the cost of a credit report if your information has been </a:t>
            </a:r>
            <a:r>
              <a:rPr lang="en-US" sz="2400" dirty="0" smtClean="0">
                <a:solidFill>
                  <a:srgbClr val="000000"/>
                </a:solidFill>
              </a:rPr>
              <a:t>stolen</a:t>
            </a:r>
          </a:p>
          <a:p>
            <a:pPr>
              <a:spcBef>
                <a:spcPts val="1200"/>
              </a:spcBef>
            </a:pPr>
            <a:r>
              <a:rPr lang="en-US" sz="2400" dirty="0" smtClean="0">
                <a:solidFill>
                  <a:srgbClr val="000000"/>
                </a:solidFill>
              </a:rPr>
              <a:t>Biometrics: biological </a:t>
            </a:r>
            <a:r>
              <a:rPr lang="en-US" sz="2400" dirty="0">
                <a:solidFill>
                  <a:srgbClr val="000000"/>
                </a:solidFill>
              </a:rPr>
              <a:t>characteristics unique to an </a:t>
            </a:r>
            <a:r>
              <a:rPr lang="en-US" sz="2400" dirty="0" smtClean="0">
                <a:solidFill>
                  <a:srgbClr val="000000"/>
                </a:solidFill>
              </a:rPr>
              <a:t>individual – “what you are”</a:t>
            </a:r>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a:lstStyle/>
          <a:p>
            <a:r>
              <a:rPr lang="en-US" dirty="0" smtClean="0"/>
              <a:t>Protection Techniques</a:t>
            </a:r>
            <a:endParaRPr lang="en-US" dirty="0"/>
          </a:p>
        </p:txBody>
      </p:sp>
      <p:sp>
        <p:nvSpPr>
          <p:cNvPr id="49157" name="Rectangle 5"/>
          <p:cNvSpPr>
            <a:spLocks noGrp="1" noChangeArrowheads="1"/>
          </p:cNvSpPr>
          <p:nvPr>
            <p:ph idx="1"/>
          </p:nvPr>
        </p:nvSpPr>
        <p:spPr/>
        <p:txBody>
          <a:bodyPr/>
          <a:lstStyle/>
          <a:p>
            <a:r>
              <a:rPr lang="en-US" sz="2800" dirty="0" smtClean="0">
                <a:solidFill>
                  <a:srgbClr val="000000"/>
                </a:solidFill>
              </a:rPr>
              <a:t>Preventing </a:t>
            </a:r>
            <a:r>
              <a:rPr lang="en-US" sz="2800" dirty="0">
                <a:solidFill>
                  <a:srgbClr val="000000"/>
                </a:solidFill>
              </a:rPr>
              <a:t>use of stolen numbers</a:t>
            </a:r>
          </a:p>
          <a:p>
            <a:pPr lvl="1">
              <a:spcBef>
                <a:spcPts val="1200"/>
              </a:spcBef>
            </a:pPr>
            <a:r>
              <a:rPr lang="en-US" sz="2400" dirty="0" smtClean="0">
                <a:solidFill>
                  <a:srgbClr val="000000"/>
                </a:solidFill>
              </a:rPr>
              <a:t>Activation </a:t>
            </a:r>
            <a:r>
              <a:rPr lang="en-US" sz="2400" dirty="0">
                <a:solidFill>
                  <a:srgbClr val="000000"/>
                </a:solidFill>
              </a:rPr>
              <a:t>for new credit cards</a:t>
            </a:r>
          </a:p>
          <a:p>
            <a:pPr lvl="1">
              <a:spcBef>
                <a:spcPts val="1200"/>
              </a:spcBef>
            </a:pPr>
            <a:r>
              <a:rPr lang="en-US" sz="2400" dirty="0">
                <a:solidFill>
                  <a:srgbClr val="000000"/>
                </a:solidFill>
              </a:rPr>
              <a:t>Retailers do not print the full card number and expiration date on receipts</a:t>
            </a:r>
          </a:p>
          <a:p>
            <a:pPr lvl="1">
              <a:spcBef>
                <a:spcPts val="1200"/>
              </a:spcBef>
            </a:pPr>
            <a:r>
              <a:rPr lang="en-US" sz="2400" dirty="0">
                <a:solidFill>
                  <a:srgbClr val="000000"/>
                </a:solidFill>
              </a:rPr>
              <a:t>Software detects unusual spending activities and will prompt retailers to ask for identifying information</a:t>
            </a:r>
          </a:p>
          <a:p>
            <a:pPr lvl="1">
              <a:spcBef>
                <a:spcPts val="1200"/>
              </a:spcBef>
            </a:pPr>
            <a:r>
              <a:rPr lang="en-US" sz="2400" dirty="0">
                <a:solidFill>
                  <a:srgbClr val="000000"/>
                </a:solidFill>
              </a:rPr>
              <a:t>Services, like PayPal, act as third party allowing a customer to make a purchase without revealing their credit card information to a stranger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a:solidFill>
                  <a:srgbClr val="000000"/>
                </a:solidFill>
              </a:rPr>
              <a:t>Whose Laws Rule the Web</a:t>
            </a:r>
          </a:p>
        </p:txBody>
      </p:sp>
      <p:sp>
        <p:nvSpPr>
          <p:cNvPr id="57347" name="Rectangle 3"/>
          <p:cNvSpPr>
            <a:spLocks noGrp="1" noChangeArrowheads="1"/>
          </p:cNvSpPr>
          <p:nvPr>
            <p:ph idx="1"/>
          </p:nvPr>
        </p:nvSpPr>
        <p:spPr/>
        <p:txBody>
          <a:bodyPr/>
          <a:lstStyle/>
          <a:p>
            <a:pPr>
              <a:buFontTx/>
              <a:buNone/>
            </a:pPr>
            <a:r>
              <a:rPr lang="en-US" sz="2800" dirty="0">
                <a:solidFill>
                  <a:srgbClr val="000000"/>
                </a:solidFill>
              </a:rPr>
              <a:t>When Digital Actions Cross Borders:</a:t>
            </a:r>
          </a:p>
          <a:p>
            <a:r>
              <a:rPr lang="en-US" sz="2800" dirty="0">
                <a:solidFill>
                  <a:srgbClr val="000000"/>
                </a:solidFill>
              </a:rPr>
              <a:t>Laws vary from country to country</a:t>
            </a:r>
          </a:p>
          <a:p>
            <a:r>
              <a:rPr lang="en-US" sz="2800" dirty="0">
                <a:solidFill>
                  <a:srgbClr val="000000"/>
                </a:solidFill>
              </a:rPr>
              <a:t>Corporations that do business in multiple countries must comply with the laws of all the countries involved</a:t>
            </a:r>
          </a:p>
          <a:p>
            <a:r>
              <a:rPr lang="en-US" sz="2800" dirty="0">
                <a:solidFill>
                  <a:srgbClr val="000000"/>
                </a:solidFill>
              </a:rPr>
              <a:t>Someone whose actions are legal in their own country may face prosecution in another country where their actions are illegal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p:txBody>
          <a:bodyPr/>
          <a:lstStyle/>
          <a:p>
            <a:r>
              <a:rPr lang="en-US" dirty="0" smtClean="0"/>
              <a:t>Example Cases</a:t>
            </a:r>
            <a:endParaRPr lang="en-US" dirty="0"/>
          </a:p>
        </p:txBody>
      </p:sp>
      <p:sp>
        <p:nvSpPr>
          <p:cNvPr id="56325" name="Rectangle 5"/>
          <p:cNvSpPr>
            <a:spLocks noGrp="1" noChangeArrowheads="1"/>
          </p:cNvSpPr>
          <p:nvPr>
            <p:ph idx="1"/>
          </p:nvPr>
        </p:nvSpPr>
        <p:spPr/>
        <p:txBody>
          <a:bodyPr/>
          <a:lstStyle/>
          <a:p>
            <a:pPr>
              <a:spcBef>
                <a:spcPts val="1200"/>
              </a:spcBef>
            </a:pPr>
            <a:r>
              <a:rPr lang="en-US" sz="2800" dirty="0" smtClean="0">
                <a:solidFill>
                  <a:srgbClr val="000000"/>
                </a:solidFill>
              </a:rPr>
              <a:t>American arrested in Thailand for translating a biography of the king and posting it</a:t>
            </a:r>
          </a:p>
          <a:p>
            <a:pPr>
              <a:spcBef>
                <a:spcPts val="1200"/>
              </a:spcBef>
            </a:pPr>
            <a:r>
              <a:rPr lang="en-US" sz="2800" dirty="0" smtClean="0">
                <a:solidFill>
                  <a:srgbClr val="000000"/>
                </a:solidFill>
              </a:rPr>
              <a:t>Canada bans </a:t>
            </a:r>
            <a:r>
              <a:rPr lang="en-US" sz="2800" dirty="0">
                <a:solidFill>
                  <a:srgbClr val="000000"/>
                </a:solidFill>
              </a:rPr>
              <a:t>reporting court proceeding in political scandals, if an American reported it, can he be arrested if he visits </a:t>
            </a:r>
            <a:r>
              <a:rPr lang="en-US" sz="2800" dirty="0" smtClean="0">
                <a:solidFill>
                  <a:srgbClr val="000000"/>
                </a:solidFill>
              </a:rPr>
              <a:t>Canada?</a:t>
            </a:r>
          </a:p>
          <a:p>
            <a:pPr>
              <a:spcBef>
                <a:spcPts val="1200"/>
              </a:spcBef>
            </a:pPr>
            <a:r>
              <a:rPr lang="en-US" sz="2800" dirty="0" smtClean="0">
                <a:solidFill>
                  <a:srgbClr val="000000"/>
                </a:solidFill>
              </a:rPr>
              <a:t>Yahoo </a:t>
            </a:r>
            <a:r>
              <a:rPr lang="en-US" sz="2800" dirty="0" err="1" smtClean="0">
                <a:solidFill>
                  <a:srgbClr val="000000"/>
                </a:solidFill>
              </a:rPr>
              <a:t>vs</a:t>
            </a:r>
            <a:r>
              <a:rPr lang="en-US" sz="2800" dirty="0" smtClean="0">
                <a:solidFill>
                  <a:srgbClr val="000000"/>
                </a:solidFill>
              </a:rPr>
              <a:t> French censorship, Nazi memorabilia</a:t>
            </a:r>
          </a:p>
          <a:p>
            <a:pPr>
              <a:spcBef>
                <a:spcPts val="1200"/>
              </a:spcBef>
            </a:pPr>
            <a:r>
              <a:rPr lang="en-US" sz="2800" dirty="0" smtClean="0">
                <a:solidFill>
                  <a:srgbClr val="000000"/>
                </a:solidFill>
              </a:rPr>
              <a:t>DRM circumvention by Russian. Legal in Russia</a:t>
            </a:r>
          </a:p>
          <a:p>
            <a:pPr>
              <a:spcBef>
                <a:spcPts val="1200"/>
              </a:spcBef>
            </a:pPr>
            <a:r>
              <a:rPr lang="en-US" sz="2800" dirty="0">
                <a:solidFill>
                  <a:srgbClr val="000000"/>
                </a:solidFill>
              </a:rPr>
              <a:t>Arresting executives of online gambling and payment companies</a:t>
            </a:r>
          </a:p>
          <a:p>
            <a:pPr marL="0" indent="0">
              <a:spcBef>
                <a:spcPts val="1200"/>
              </a:spcBef>
              <a:buNone/>
            </a:pPr>
            <a:r>
              <a:rPr lang="en-US" sz="2800" dirty="0" smtClean="0">
                <a:solidFill>
                  <a:srgbClr val="000000"/>
                </a:solidFill>
              </a:rPr>
              <a:t> </a:t>
            </a:r>
          </a:p>
          <a:p>
            <a:pPr>
              <a:spcBef>
                <a:spcPts val="1200"/>
              </a:spcBef>
            </a:pPr>
            <a:endParaRPr lang="en-US" sz="2800"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577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000" dirty="0" smtClean="0"/>
              <a:t>Libel, Speech, Commercial law</a:t>
            </a:r>
            <a:endParaRPr lang="en-US" sz="4000" dirty="0"/>
          </a:p>
        </p:txBody>
      </p:sp>
      <p:sp>
        <p:nvSpPr>
          <p:cNvPr id="58371" name="Rectangle 3"/>
          <p:cNvSpPr>
            <a:spLocks noGrp="1" noChangeArrowheads="1"/>
          </p:cNvSpPr>
          <p:nvPr>
            <p:ph idx="1"/>
          </p:nvPr>
        </p:nvSpPr>
        <p:spPr>
          <a:xfrm>
            <a:off x="457200" y="1371600"/>
            <a:ext cx="8178800" cy="4533900"/>
          </a:xfrm>
        </p:spPr>
        <p:txBody>
          <a:bodyPr/>
          <a:lstStyle/>
          <a:p>
            <a:r>
              <a:rPr lang="en-US" sz="2800" dirty="0" smtClean="0">
                <a:solidFill>
                  <a:srgbClr val="000000"/>
                </a:solidFill>
              </a:rPr>
              <a:t>Even </a:t>
            </a:r>
            <a:r>
              <a:rPr lang="en-US" sz="2800" dirty="0">
                <a:solidFill>
                  <a:srgbClr val="000000"/>
                </a:solidFill>
              </a:rPr>
              <a:t>if something is illegal in both countries, the exact law and associated penalties may </a:t>
            </a:r>
            <a:r>
              <a:rPr lang="en-US" sz="2800" dirty="0" smtClean="0">
                <a:solidFill>
                  <a:srgbClr val="000000"/>
                </a:solidFill>
              </a:rPr>
              <a:t>vary</a:t>
            </a:r>
            <a:endParaRPr lang="en-US" sz="2800" dirty="0">
              <a:solidFill>
                <a:srgbClr val="000000"/>
              </a:solidFill>
            </a:endParaRPr>
          </a:p>
          <a:p>
            <a:r>
              <a:rPr lang="en-US" sz="2800" dirty="0">
                <a:solidFill>
                  <a:srgbClr val="000000"/>
                </a:solidFill>
              </a:rPr>
              <a:t>In cases of libel, the burden of proof differs in different </a:t>
            </a:r>
            <a:r>
              <a:rPr lang="en-US" sz="2800" dirty="0" smtClean="0">
                <a:solidFill>
                  <a:srgbClr val="000000"/>
                </a:solidFill>
              </a:rPr>
              <a:t>countries</a:t>
            </a:r>
          </a:p>
          <a:p>
            <a:pPr lvl="1"/>
            <a:r>
              <a:rPr lang="en-US" sz="2400" dirty="0" smtClean="0">
                <a:solidFill>
                  <a:srgbClr val="000000"/>
                </a:solidFill>
              </a:rPr>
              <a:t>Some on  public figures, some on newspapers</a:t>
            </a:r>
          </a:p>
          <a:p>
            <a:endParaRPr lang="en-US" sz="2800" dirty="0" smtClean="0">
              <a:solidFill>
                <a:srgbClr val="000000"/>
              </a:solidFill>
            </a:endParaRPr>
          </a:p>
          <a:p>
            <a:r>
              <a:rPr lang="en-US" sz="2800" dirty="0">
                <a:solidFill>
                  <a:srgbClr val="000000"/>
                </a:solidFill>
              </a:rPr>
              <a:t>Some countries have strict regulations on commercial speech and </a:t>
            </a:r>
            <a:r>
              <a:rPr lang="en-US" sz="2800" dirty="0" smtClean="0">
                <a:solidFill>
                  <a:srgbClr val="000000"/>
                </a:solidFill>
              </a:rPr>
              <a:t>advertising</a:t>
            </a:r>
            <a:endParaRPr lang="en-US" sz="2800"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dirty="0" smtClean="0"/>
              <a:t>Outline</a:t>
            </a:r>
            <a:endParaRPr lang="en-US" dirty="0"/>
          </a:p>
        </p:txBody>
      </p:sp>
      <p:sp>
        <p:nvSpPr>
          <p:cNvPr id="25605" name="Rectangle 5"/>
          <p:cNvSpPr>
            <a:spLocks noGrp="1" noChangeArrowheads="1"/>
          </p:cNvSpPr>
          <p:nvPr>
            <p:ph idx="1"/>
          </p:nvPr>
        </p:nvSpPr>
        <p:spPr/>
        <p:txBody>
          <a:bodyPr/>
          <a:lstStyle/>
          <a:p>
            <a:pPr>
              <a:buFont typeface="Wingdings" pitchFamily="2" charset="2"/>
              <a:buChar char="§"/>
            </a:pPr>
            <a:r>
              <a:rPr lang="en-US" dirty="0"/>
              <a:t>Hacking</a:t>
            </a:r>
          </a:p>
          <a:p>
            <a:pPr>
              <a:buFont typeface="Wingdings" pitchFamily="2" charset="2"/>
              <a:buChar char="§"/>
            </a:pPr>
            <a:r>
              <a:rPr lang="en-US" dirty="0"/>
              <a:t>Identity Theft and Credit Card Fraud</a:t>
            </a:r>
          </a:p>
          <a:p>
            <a:pPr>
              <a:buFont typeface="Wingdings" pitchFamily="2" charset="2"/>
              <a:buChar char="§"/>
            </a:pPr>
            <a:r>
              <a:rPr lang="en-US" dirty="0" smtClean="0"/>
              <a:t>Laws that </a:t>
            </a:r>
            <a:r>
              <a:rPr lang="en-US" dirty="0"/>
              <a:t>Rule the Web</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4000" dirty="0" smtClean="0"/>
              <a:t>Libel law: threat to free speech</a:t>
            </a:r>
            <a:endParaRPr lang="en-US" sz="4000" dirty="0"/>
          </a:p>
        </p:txBody>
      </p:sp>
      <p:sp>
        <p:nvSpPr>
          <p:cNvPr id="59395" name="Rectangle 3"/>
          <p:cNvSpPr>
            <a:spLocks noGrp="1" noChangeArrowheads="1"/>
          </p:cNvSpPr>
          <p:nvPr>
            <p:ph idx="1"/>
          </p:nvPr>
        </p:nvSpPr>
        <p:spPr/>
        <p:txBody>
          <a:bodyPr/>
          <a:lstStyle/>
          <a:p>
            <a:pPr>
              <a:spcBef>
                <a:spcPts val="1200"/>
              </a:spcBef>
            </a:pPr>
            <a:r>
              <a:rPr lang="en-US" sz="2400" dirty="0" smtClean="0">
                <a:solidFill>
                  <a:srgbClr val="000000"/>
                </a:solidFill>
              </a:rPr>
              <a:t>Libel tourism: Traveling </a:t>
            </a:r>
            <a:r>
              <a:rPr lang="en-US" sz="2400" dirty="0">
                <a:solidFill>
                  <a:srgbClr val="000000"/>
                </a:solidFill>
              </a:rPr>
              <a:t>to places with strict libel laws in order to sue</a:t>
            </a:r>
          </a:p>
          <a:p>
            <a:pPr lvl="1">
              <a:spcBef>
                <a:spcPts val="1200"/>
              </a:spcBef>
            </a:pPr>
            <a:r>
              <a:rPr lang="en-US" sz="2000" dirty="0">
                <a:solidFill>
                  <a:srgbClr val="000000"/>
                </a:solidFill>
              </a:rPr>
              <a:t>SPEECH Act of 2010 makes foreign libel judgments unenforceable in the U.S. if they would violate the First </a:t>
            </a:r>
            <a:r>
              <a:rPr lang="en-US" sz="2000" dirty="0" smtClean="0">
                <a:solidFill>
                  <a:srgbClr val="000000"/>
                </a:solidFill>
              </a:rPr>
              <a:t>Amendment. Foreign </a:t>
            </a:r>
            <a:r>
              <a:rPr lang="en-US" sz="2000" dirty="0">
                <a:solidFill>
                  <a:srgbClr val="000000"/>
                </a:solidFill>
              </a:rPr>
              <a:t>governments can still seize assets</a:t>
            </a:r>
          </a:p>
          <a:p>
            <a:pPr>
              <a:spcBef>
                <a:spcPts val="1200"/>
              </a:spcBef>
            </a:pPr>
            <a:r>
              <a:rPr lang="en-US" sz="2400" dirty="0" smtClean="0">
                <a:solidFill>
                  <a:srgbClr val="000000"/>
                </a:solidFill>
              </a:rPr>
              <a:t>Where </a:t>
            </a:r>
            <a:r>
              <a:rPr lang="en-US" sz="2400" dirty="0">
                <a:solidFill>
                  <a:srgbClr val="000000"/>
                </a:solidFill>
              </a:rPr>
              <a:t>a trial is held is important not just for differences in the law, but also the costs associated with travel between the countries; cases can take some time </a:t>
            </a:r>
            <a:r>
              <a:rPr lang="en-US" sz="2400" dirty="0" smtClean="0">
                <a:solidFill>
                  <a:srgbClr val="000000"/>
                </a:solidFill>
              </a:rPr>
              <a:t>to </a:t>
            </a:r>
            <a:r>
              <a:rPr lang="en-US" sz="2400" dirty="0">
                <a:solidFill>
                  <a:srgbClr val="000000"/>
                </a:solidFill>
              </a:rPr>
              <a:t>trial and may require numerous trips</a:t>
            </a:r>
          </a:p>
          <a:p>
            <a:pPr>
              <a:spcBef>
                <a:spcPts val="1200"/>
              </a:spcBef>
            </a:pPr>
            <a:r>
              <a:rPr lang="en-US" sz="2400" dirty="0">
                <a:solidFill>
                  <a:srgbClr val="000000"/>
                </a:solidFill>
              </a:rPr>
              <a:t>Freedom of speech suffers if businesses follow laws of the most restrictive countries</a:t>
            </a:r>
          </a:p>
          <a:p>
            <a:pPr>
              <a:lnSpc>
                <a:spcPct val="80000"/>
              </a:lnSpc>
              <a:spcBef>
                <a:spcPts val="1200"/>
              </a:spcBef>
              <a:buFontTx/>
              <a:buNone/>
            </a:pPr>
            <a:endParaRPr lang="en-US" sz="2800"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p:txBody>
          <a:bodyPr/>
          <a:lstStyle/>
          <a:p>
            <a:r>
              <a:rPr lang="en-US" dirty="0" smtClean="0"/>
              <a:t>Culture, Law, and Ethics</a:t>
            </a:r>
            <a:endParaRPr lang="en-US" dirty="0"/>
          </a:p>
        </p:txBody>
      </p:sp>
      <p:sp>
        <p:nvSpPr>
          <p:cNvPr id="56325" name="Rectangle 5"/>
          <p:cNvSpPr>
            <a:spLocks noGrp="1" noChangeArrowheads="1"/>
          </p:cNvSpPr>
          <p:nvPr>
            <p:ph idx="1"/>
          </p:nvPr>
        </p:nvSpPr>
        <p:spPr/>
        <p:txBody>
          <a:bodyPr/>
          <a:lstStyle/>
          <a:p>
            <a:pPr>
              <a:spcBef>
                <a:spcPts val="1200"/>
              </a:spcBef>
            </a:pPr>
            <a:r>
              <a:rPr lang="en-US" sz="2800" dirty="0"/>
              <a:t>Respecting cultural differences is not the same as respecting laws</a:t>
            </a:r>
          </a:p>
          <a:p>
            <a:pPr>
              <a:spcBef>
                <a:spcPts val="1200"/>
              </a:spcBef>
            </a:pPr>
            <a:r>
              <a:rPr lang="en-US" sz="2800" dirty="0"/>
              <a:t>Where a large majority of people in a country support prohibitions on certain content, is it ethically proper to abandon the basic human rights of free expression and freedom of religion for minorities?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dirty="0" smtClean="0"/>
              <a:t>Cybercrime Treaty</a:t>
            </a:r>
            <a:endParaRPr lang="en-US" dirty="0"/>
          </a:p>
        </p:txBody>
      </p:sp>
      <p:sp>
        <p:nvSpPr>
          <p:cNvPr id="55301" name="Rectangle 5"/>
          <p:cNvSpPr>
            <a:spLocks noGrp="1" noChangeArrowheads="1"/>
          </p:cNvSpPr>
          <p:nvPr>
            <p:ph idx="1"/>
          </p:nvPr>
        </p:nvSpPr>
        <p:spPr/>
        <p:txBody>
          <a:bodyPr/>
          <a:lstStyle/>
          <a:p>
            <a:pPr>
              <a:spcBef>
                <a:spcPts val="1200"/>
              </a:spcBef>
            </a:pPr>
            <a:r>
              <a:rPr lang="en-US" sz="2800" dirty="0" smtClean="0"/>
              <a:t>International </a:t>
            </a:r>
            <a:r>
              <a:rPr lang="en-US" sz="2800" dirty="0"/>
              <a:t>agreement </a:t>
            </a:r>
            <a:r>
              <a:rPr lang="en-US" sz="2800" dirty="0" smtClean="0"/>
              <a:t>foster </a:t>
            </a:r>
            <a:r>
              <a:rPr lang="en-US" sz="2800" dirty="0"/>
              <a:t>international cooperation among law enforcement agencies of different countries in fighting copyright violations, pornography, fraud, hacking and other online </a:t>
            </a:r>
            <a:r>
              <a:rPr lang="en-US" sz="2800" dirty="0" smtClean="0"/>
              <a:t>crime</a:t>
            </a:r>
            <a:endParaRPr lang="en-US" sz="2800" dirty="0"/>
          </a:p>
          <a:p>
            <a:pPr>
              <a:spcBef>
                <a:spcPts val="1200"/>
              </a:spcBef>
            </a:pPr>
            <a:r>
              <a:rPr lang="en-US" sz="2800" dirty="0"/>
              <a:t>Treaty sets common standards or ways to resolve international </a:t>
            </a:r>
            <a:r>
              <a:rPr lang="en-US" sz="2800" dirty="0" smtClean="0"/>
              <a:t>cases</a:t>
            </a:r>
          </a:p>
          <a:p>
            <a:pPr>
              <a:spcBef>
                <a:spcPts val="1200"/>
              </a:spcBef>
            </a:pPr>
            <a:r>
              <a:rPr lang="en-US" sz="2800" dirty="0" smtClean="0"/>
              <a:t>It requires countries to outlaw some formally legal activities</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smtClean="0"/>
              <a:t>“Responsibility to prevent access”</a:t>
            </a:r>
            <a:endParaRPr lang="en-US" sz="4000" dirty="0"/>
          </a:p>
        </p:txBody>
      </p:sp>
      <p:sp>
        <p:nvSpPr>
          <p:cNvPr id="57347" name="Rectangle 3"/>
          <p:cNvSpPr>
            <a:spLocks noGrp="1" noChangeArrowheads="1"/>
          </p:cNvSpPr>
          <p:nvPr>
            <p:ph idx="1"/>
          </p:nvPr>
        </p:nvSpPr>
        <p:spPr/>
        <p:txBody>
          <a:bodyPr/>
          <a:lstStyle/>
          <a:p>
            <a:r>
              <a:rPr lang="en-US" dirty="0" smtClean="0">
                <a:solidFill>
                  <a:srgbClr val="000000"/>
                </a:solidFill>
              </a:rPr>
              <a:t>So far governments are assuming a “Responsibility to prevent access” principle:</a:t>
            </a:r>
            <a:endParaRPr lang="en-US" dirty="0">
              <a:solidFill>
                <a:srgbClr val="000000"/>
              </a:solidFill>
            </a:endParaRPr>
          </a:p>
          <a:p>
            <a:pPr marL="400050" lvl="1" indent="0">
              <a:buNone/>
            </a:pPr>
            <a:r>
              <a:rPr lang="en-US" dirty="0" smtClean="0">
                <a:solidFill>
                  <a:srgbClr val="000000"/>
                </a:solidFill>
              </a:rPr>
              <a:t>It is the responsibility of providers of services and information to make sure their material is not accessible in countries where it is illegal. They may be sued or jailed in those countries if they do not prevent access</a:t>
            </a:r>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7951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smtClean="0"/>
              <a:t>Alternative Principles</a:t>
            </a:r>
            <a:endParaRPr lang="en-US" sz="4000" dirty="0"/>
          </a:p>
        </p:txBody>
      </p:sp>
      <p:sp>
        <p:nvSpPr>
          <p:cNvPr id="57347" name="Rectangle 3"/>
          <p:cNvSpPr>
            <a:spLocks noGrp="1" noChangeArrowheads="1"/>
          </p:cNvSpPr>
          <p:nvPr>
            <p:ph idx="1"/>
          </p:nvPr>
        </p:nvSpPr>
        <p:spPr/>
        <p:txBody>
          <a:bodyPr/>
          <a:lstStyle/>
          <a:p>
            <a:r>
              <a:rPr lang="en-US" dirty="0" smtClean="0">
                <a:solidFill>
                  <a:srgbClr val="000000"/>
                </a:solidFill>
              </a:rPr>
              <a:t>So far governments are assuming a “</a:t>
            </a:r>
            <a:r>
              <a:rPr lang="en-US" dirty="0">
                <a:solidFill>
                  <a:srgbClr val="000000"/>
                </a:solidFill>
              </a:rPr>
              <a:t>Authority-to-prevent </a:t>
            </a:r>
            <a:r>
              <a:rPr lang="en-US" dirty="0" smtClean="0">
                <a:solidFill>
                  <a:srgbClr val="000000"/>
                </a:solidFill>
              </a:rPr>
              <a:t>entry”:</a:t>
            </a:r>
            <a:endParaRPr lang="en-US" dirty="0">
              <a:solidFill>
                <a:srgbClr val="000000"/>
              </a:solidFill>
            </a:endParaRPr>
          </a:p>
          <a:p>
            <a:pPr marL="400050" lvl="1" indent="0">
              <a:buNone/>
            </a:pPr>
            <a:r>
              <a:rPr lang="en-US" dirty="0">
                <a:solidFill>
                  <a:srgbClr val="000000"/>
                </a:solidFill>
              </a:rPr>
              <a:t>Government of Country A can act within Country A to try to block the entrance of material that is illegal there, but may not apply its laws to the people who create and publish the material, or provide a service, in Country B if it is legal there.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4179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dirty="0" smtClean="0"/>
              <a:t>What is Hacking?</a:t>
            </a:r>
            <a:endParaRPr lang="en-US" dirty="0"/>
          </a:p>
        </p:txBody>
      </p:sp>
      <p:sp>
        <p:nvSpPr>
          <p:cNvPr id="26629" name="Rectangle 5"/>
          <p:cNvSpPr>
            <a:spLocks noGrp="1" noChangeArrowheads="1"/>
          </p:cNvSpPr>
          <p:nvPr>
            <p:ph idx="1"/>
          </p:nvPr>
        </p:nvSpPr>
        <p:spPr/>
        <p:txBody>
          <a:bodyPr/>
          <a:lstStyle/>
          <a:p>
            <a:pPr>
              <a:spcBef>
                <a:spcPts val="1200"/>
              </a:spcBef>
            </a:pPr>
            <a:r>
              <a:rPr lang="en-US" sz="2800" b="1" dirty="0"/>
              <a:t>Hacking</a:t>
            </a:r>
            <a:r>
              <a:rPr lang="en-US" sz="2800" dirty="0"/>
              <a:t> – currently defined as Intentional, unauthorized access to computer systems</a:t>
            </a:r>
          </a:p>
          <a:p>
            <a:pPr>
              <a:lnSpc>
                <a:spcPct val="80000"/>
              </a:lnSpc>
              <a:spcBef>
                <a:spcPts val="1200"/>
              </a:spcBef>
            </a:pPr>
            <a:r>
              <a:rPr lang="en-US" sz="2800" dirty="0" smtClean="0"/>
              <a:t>The </a:t>
            </a:r>
            <a:r>
              <a:rPr lang="en-US" sz="2800" dirty="0"/>
              <a:t>term has changed over time</a:t>
            </a:r>
          </a:p>
          <a:p>
            <a:pPr>
              <a:lnSpc>
                <a:spcPct val="80000"/>
              </a:lnSpc>
              <a:spcBef>
                <a:spcPts val="1200"/>
              </a:spcBef>
            </a:pPr>
            <a:r>
              <a:rPr lang="en-US" sz="2800" dirty="0"/>
              <a:t>Phase 1: early 1960s to 1970s </a:t>
            </a:r>
          </a:p>
          <a:p>
            <a:pPr lvl="1">
              <a:spcBef>
                <a:spcPts val="1200"/>
              </a:spcBef>
            </a:pPr>
            <a:r>
              <a:rPr lang="en-US" sz="2400" dirty="0"/>
              <a:t>It was a positive term</a:t>
            </a:r>
          </a:p>
          <a:p>
            <a:pPr lvl="1">
              <a:spcBef>
                <a:spcPts val="1200"/>
              </a:spcBef>
            </a:pPr>
            <a:r>
              <a:rPr lang="en-US" sz="2400" dirty="0"/>
              <a:t>A "hacker" was a creative programmer who wrote elegant or clever code</a:t>
            </a:r>
          </a:p>
          <a:p>
            <a:pPr lvl="1">
              <a:spcBef>
                <a:spcPts val="1200"/>
              </a:spcBef>
            </a:pPr>
            <a:r>
              <a:rPr lang="en-US" sz="2400" dirty="0"/>
              <a:t>A "hack" was an especially clever piece of code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Hacking (cont.)</a:t>
            </a:r>
          </a:p>
        </p:txBody>
      </p:sp>
      <p:sp>
        <p:nvSpPr>
          <p:cNvPr id="40963" name="Rectangle 3"/>
          <p:cNvSpPr>
            <a:spLocks noGrp="1" noChangeArrowheads="1"/>
          </p:cNvSpPr>
          <p:nvPr>
            <p:ph idx="1"/>
          </p:nvPr>
        </p:nvSpPr>
        <p:spPr/>
        <p:txBody>
          <a:bodyPr/>
          <a:lstStyle/>
          <a:p>
            <a:pPr>
              <a:lnSpc>
                <a:spcPct val="90000"/>
              </a:lnSpc>
            </a:pPr>
            <a:r>
              <a:rPr lang="en-US" sz="2800" dirty="0">
                <a:solidFill>
                  <a:srgbClr val="000000"/>
                </a:solidFill>
              </a:rPr>
              <a:t>Phase 2: 1970s to mid 1990s </a:t>
            </a:r>
          </a:p>
          <a:p>
            <a:pPr lvl="1">
              <a:spcBef>
                <a:spcPts val="1200"/>
              </a:spcBef>
            </a:pPr>
            <a:r>
              <a:rPr lang="en-US" sz="2400" dirty="0">
                <a:solidFill>
                  <a:srgbClr val="000000"/>
                </a:solidFill>
              </a:rPr>
              <a:t>Hacking took on negative connotations</a:t>
            </a:r>
          </a:p>
          <a:p>
            <a:pPr lvl="1">
              <a:spcBef>
                <a:spcPts val="1200"/>
              </a:spcBef>
            </a:pPr>
            <a:r>
              <a:rPr lang="en-US" sz="2400" dirty="0">
                <a:solidFill>
                  <a:srgbClr val="000000"/>
                </a:solidFill>
              </a:rPr>
              <a:t>Breaking into computers for which the hacker does not have authorized access</a:t>
            </a:r>
          </a:p>
          <a:p>
            <a:pPr lvl="1">
              <a:spcBef>
                <a:spcPts val="1200"/>
              </a:spcBef>
            </a:pPr>
            <a:r>
              <a:rPr lang="en-US" sz="2400" dirty="0">
                <a:solidFill>
                  <a:srgbClr val="000000"/>
                </a:solidFill>
              </a:rPr>
              <a:t>Still primarily individuals</a:t>
            </a:r>
          </a:p>
          <a:p>
            <a:pPr lvl="1">
              <a:spcBef>
                <a:spcPts val="1200"/>
              </a:spcBef>
            </a:pPr>
            <a:r>
              <a:rPr lang="en-US" sz="2400" dirty="0">
                <a:solidFill>
                  <a:srgbClr val="000000"/>
                </a:solidFill>
              </a:rPr>
              <a:t>Includes the spreading of computer </a:t>
            </a:r>
            <a:r>
              <a:rPr lang="en-US" sz="2400" dirty="0" smtClean="0">
                <a:solidFill>
                  <a:srgbClr val="000000"/>
                </a:solidFill>
              </a:rPr>
              <a:t>worms, viruses </a:t>
            </a:r>
            <a:r>
              <a:rPr lang="en-US" sz="2400" dirty="0">
                <a:solidFill>
                  <a:srgbClr val="000000"/>
                </a:solidFill>
              </a:rPr>
              <a:t>and ‘phone phreaking</a:t>
            </a:r>
            <a:r>
              <a:rPr lang="en-US" sz="2400" dirty="0" smtClean="0">
                <a:solidFill>
                  <a:srgbClr val="000000"/>
                </a:solidFill>
              </a:rPr>
              <a:t>’ </a:t>
            </a:r>
            <a:endParaRPr lang="en-US" sz="2400" dirty="0">
              <a:solidFill>
                <a:srgbClr val="000000"/>
              </a:solidFill>
            </a:endParaRPr>
          </a:p>
          <a:p>
            <a:pPr lvl="1">
              <a:spcBef>
                <a:spcPts val="1200"/>
              </a:spcBef>
            </a:pPr>
            <a:r>
              <a:rPr lang="en-US" sz="2400" dirty="0">
                <a:solidFill>
                  <a:srgbClr val="000000"/>
                </a:solidFill>
              </a:rPr>
              <a:t>Companies began using hackers to analyze and improve security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Hacking (cont.)</a:t>
            </a:r>
          </a:p>
        </p:txBody>
      </p:sp>
      <p:sp>
        <p:nvSpPr>
          <p:cNvPr id="39939" name="Rectangle 3"/>
          <p:cNvSpPr>
            <a:spLocks noGrp="1" noChangeArrowheads="1"/>
          </p:cNvSpPr>
          <p:nvPr>
            <p:ph idx="1"/>
          </p:nvPr>
        </p:nvSpPr>
        <p:spPr/>
        <p:txBody>
          <a:bodyPr/>
          <a:lstStyle/>
          <a:p>
            <a:r>
              <a:rPr lang="en-US" dirty="0"/>
              <a:t>Phase 3: </a:t>
            </a:r>
            <a:r>
              <a:rPr lang="en-US" dirty="0" smtClean="0"/>
              <a:t>starting the </a:t>
            </a:r>
            <a:r>
              <a:rPr lang="en-US" dirty="0"/>
              <a:t>mid 1990s</a:t>
            </a:r>
          </a:p>
          <a:p>
            <a:pPr lvl="1"/>
            <a:r>
              <a:rPr lang="en-US" sz="2800" dirty="0"/>
              <a:t>The growth of the Web changed hacking; viruses and worms could be spread rapidly</a:t>
            </a:r>
          </a:p>
          <a:p>
            <a:pPr lvl="1"/>
            <a:r>
              <a:rPr lang="en-US" sz="2800" dirty="0"/>
              <a:t>Political hacking (Hacktivism) surfaced</a:t>
            </a:r>
          </a:p>
          <a:p>
            <a:pPr lvl="1"/>
            <a:r>
              <a:rPr lang="en-US" sz="2800" dirty="0"/>
              <a:t>Denial-of-service (</a:t>
            </a:r>
            <a:r>
              <a:rPr lang="en-US" sz="2800" dirty="0" err="1"/>
              <a:t>DoS</a:t>
            </a:r>
            <a:r>
              <a:rPr lang="en-US" sz="2800" dirty="0"/>
              <a:t>) attacks </a:t>
            </a:r>
            <a:r>
              <a:rPr lang="en-US" sz="2800" dirty="0" smtClean="0"/>
              <a:t>used </a:t>
            </a:r>
            <a:r>
              <a:rPr lang="en-US" sz="2800" dirty="0"/>
              <a:t>to shut down Web sites</a:t>
            </a:r>
          </a:p>
          <a:p>
            <a:pPr lvl="1"/>
            <a:r>
              <a:rPr lang="en-US" sz="2800" dirty="0"/>
              <a:t>Large scale theft of personal and financial information</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Hacktivism </a:t>
            </a:r>
            <a:endParaRPr lang="en-US" dirty="0"/>
          </a:p>
        </p:txBody>
      </p:sp>
      <p:sp>
        <p:nvSpPr>
          <p:cNvPr id="41987" name="Rectangle 3"/>
          <p:cNvSpPr>
            <a:spLocks noGrp="1" noChangeArrowheads="1"/>
          </p:cNvSpPr>
          <p:nvPr>
            <p:ph idx="1"/>
          </p:nvPr>
        </p:nvSpPr>
        <p:spPr/>
        <p:txBody>
          <a:bodyPr/>
          <a:lstStyle/>
          <a:p>
            <a:pPr>
              <a:buFontTx/>
              <a:buNone/>
            </a:pPr>
            <a:r>
              <a:rPr lang="en-US" dirty="0">
                <a:solidFill>
                  <a:srgbClr val="000000"/>
                </a:solidFill>
              </a:rPr>
              <a:t>Hacktivism, or Political Hacking:</a:t>
            </a:r>
          </a:p>
          <a:p>
            <a:r>
              <a:rPr lang="en-US" sz="2800" dirty="0">
                <a:solidFill>
                  <a:srgbClr val="000000"/>
                </a:solidFill>
              </a:rPr>
              <a:t>Use of hacking to promote a political cause</a:t>
            </a:r>
          </a:p>
          <a:p>
            <a:r>
              <a:rPr lang="en-US" sz="2800" dirty="0">
                <a:solidFill>
                  <a:srgbClr val="000000"/>
                </a:solidFill>
              </a:rPr>
              <a:t>Disagreement about whether it is a form of civil disobedience and how (whether) it should be punished</a:t>
            </a:r>
          </a:p>
          <a:p>
            <a:r>
              <a:rPr lang="en-US" sz="2800" dirty="0">
                <a:solidFill>
                  <a:srgbClr val="000000"/>
                </a:solidFill>
              </a:rPr>
              <a:t>Some use the appearance of </a:t>
            </a:r>
            <a:r>
              <a:rPr lang="en-US" sz="2800" dirty="0" err="1">
                <a:solidFill>
                  <a:srgbClr val="000000"/>
                </a:solidFill>
              </a:rPr>
              <a:t>hacktivism</a:t>
            </a:r>
            <a:r>
              <a:rPr lang="en-US" sz="2800" dirty="0">
                <a:solidFill>
                  <a:srgbClr val="000000"/>
                </a:solidFill>
              </a:rPr>
              <a:t> to hide other criminal activities</a:t>
            </a:r>
          </a:p>
          <a:p>
            <a:r>
              <a:rPr lang="en-US" sz="2800" dirty="0">
                <a:solidFill>
                  <a:srgbClr val="000000"/>
                </a:solidFill>
              </a:rPr>
              <a:t>How do you determine whether something is </a:t>
            </a:r>
            <a:r>
              <a:rPr lang="en-US" sz="2800" dirty="0" err="1">
                <a:solidFill>
                  <a:srgbClr val="000000"/>
                </a:solidFill>
              </a:rPr>
              <a:t>hacktivism</a:t>
            </a:r>
            <a:r>
              <a:rPr lang="en-US" sz="2800" dirty="0">
                <a:solidFill>
                  <a:srgbClr val="000000"/>
                </a:solidFill>
              </a:rPr>
              <a:t> or simple vandalism?</a:t>
            </a:r>
          </a:p>
          <a:p>
            <a:pPr>
              <a:lnSpc>
                <a:spcPct val="90000"/>
              </a:lnSpc>
            </a:pPr>
            <a:endParaRPr lang="en-US" sz="28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609600"/>
            <a:ext cx="8178800" cy="5295900"/>
          </a:xfrm>
        </p:spPr>
        <p:txBody>
          <a:bodyPr/>
          <a:lstStyle/>
          <a:p>
            <a:pPr marL="0" indent="0">
              <a:buNone/>
            </a:pPr>
            <a:r>
              <a:rPr lang="en-US" dirty="0"/>
              <a:t>Hackers as Security Researchers</a:t>
            </a:r>
          </a:p>
          <a:p>
            <a:r>
              <a:rPr lang="en-US" sz="2400" dirty="0"/>
              <a:t>“White hat hackers” use their skills to demonstrate system vulnerabilities and improve </a:t>
            </a:r>
            <a:r>
              <a:rPr lang="en-US" sz="2400" dirty="0" smtClean="0"/>
              <a:t>security</a:t>
            </a:r>
          </a:p>
          <a:p>
            <a:endParaRPr lang="en-US" sz="2400" dirty="0"/>
          </a:p>
          <a:p>
            <a:pPr marL="0" indent="0">
              <a:buNone/>
            </a:pPr>
            <a:r>
              <a:rPr lang="en-US" dirty="0"/>
              <a:t>Hacking as Foreign Policy</a:t>
            </a:r>
          </a:p>
          <a:p>
            <a:r>
              <a:rPr lang="en-US" sz="2400" dirty="0"/>
              <a:t>Hacking by governments has increased</a:t>
            </a:r>
          </a:p>
          <a:p>
            <a:r>
              <a:rPr lang="en-US" sz="2400" dirty="0"/>
              <a:t>Pentagon has announced it would consider and treat some cyber attacks as acts of war, and the U.S. might respond with military force.</a:t>
            </a:r>
          </a:p>
          <a:p>
            <a:r>
              <a:rPr lang="en-US" sz="2400" dirty="0"/>
              <a:t>How can we make critical systems safer from attacks?</a:t>
            </a:r>
          </a:p>
          <a:p>
            <a:pPr marL="0" indent="0">
              <a:lnSpc>
                <a:spcPct val="90000"/>
              </a:lnSpc>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3714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smtClean="0"/>
              <a:t>Security </a:t>
            </a:r>
            <a:r>
              <a:rPr lang="en-US" dirty="0" err="1" smtClean="0"/>
              <a:t>vs</a:t>
            </a:r>
            <a:r>
              <a:rPr lang="en-US" dirty="0" smtClean="0"/>
              <a:t> hacking</a:t>
            </a:r>
            <a:endParaRPr lang="en-US" dirty="0"/>
          </a:p>
        </p:txBody>
      </p:sp>
      <p:sp>
        <p:nvSpPr>
          <p:cNvPr id="46085" name="Rectangle 5"/>
          <p:cNvSpPr>
            <a:spLocks noGrp="1" noChangeArrowheads="1"/>
          </p:cNvSpPr>
          <p:nvPr>
            <p:ph idx="1"/>
          </p:nvPr>
        </p:nvSpPr>
        <p:spPr/>
        <p:txBody>
          <a:bodyPr/>
          <a:lstStyle/>
          <a:p>
            <a:pPr>
              <a:spcBef>
                <a:spcPts val="1200"/>
              </a:spcBef>
            </a:pPr>
            <a:r>
              <a:rPr lang="en-US" sz="2800" dirty="0" smtClean="0">
                <a:solidFill>
                  <a:srgbClr val="000000"/>
                </a:solidFill>
              </a:rPr>
              <a:t>Internet </a:t>
            </a:r>
            <a:r>
              <a:rPr lang="en-US" sz="2800" dirty="0">
                <a:solidFill>
                  <a:srgbClr val="000000"/>
                </a:solidFill>
              </a:rPr>
              <a:t>started with open access as a means of sharing information for research</a:t>
            </a:r>
          </a:p>
          <a:p>
            <a:pPr>
              <a:spcBef>
                <a:spcPts val="1200"/>
              </a:spcBef>
            </a:pPr>
            <a:r>
              <a:rPr lang="en-US" sz="2800" dirty="0">
                <a:solidFill>
                  <a:srgbClr val="000000"/>
                </a:solidFill>
              </a:rPr>
              <a:t>Attitudes about security were slow to catch up with the risks</a:t>
            </a:r>
          </a:p>
          <a:p>
            <a:pPr>
              <a:spcBef>
                <a:spcPts val="1200"/>
              </a:spcBef>
            </a:pPr>
            <a:r>
              <a:rPr lang="en-US" sz="2800" dirty="0">
                <a:solidFill>
                  <a:srgbClr val="000000"/>
                </a:solidFill>
              </a:rPr>
              <a:t>Firewalls are used to monitor and filter out communication from </a:t>
            </a:r>
            <a:r>
              <a:rPr lang="en-US" sz="2800" dirty="0" smtClean="0">
                <a:solidFill>
                  <a:srgbClr val="000000"/>
                </a:solidFill>
              </a:rPr>
              <a:t>un-trusted </a:t>
            </a:r>
            <a:r>
              <a:rPr lang="en-US" sz="2800" dirty="0">
                <a:solidFill>
                  <a:srgbClr val="000000"/>
                </a:solidFill>
              </a:rPr>
              <a:t>sites or that fit a profile of suspicious activity</a:t>
            </a:r>
          </a:p>
          <a:p>
            <a:pPr>
              <a:spcBef>
                <a:spcPts val="1200"/>
              </a:spcBef>
            </a:pPr>
            <a:r>
              <a:rPr lang="en-US" sz="2800" dirty="0">
                <a:solidFill>
                  <a:srgbClr val="000000"/>
                </a:solidFill>
              </a:rPr>
              <a:t>Security is often playing catch-up to hackers as new vulnerabilities are discovered and exploited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en-US" dirty="0" smtClean="0"/>
              <a:t>Responsibility for Security</a:t>
            </a:r>
            <a:endParaRPr lang="en-US" dirty="0"/>
          </a:p>
        </p:txBody>
      </p:sp>
      <p:sp>
        <p:nvSpPr>
          <p:cNvPr id="47109" name="Rectangle 5"/>
          <p:cNvSpPr>
            <a:spLocks noGrp="1" noChangeArrowheads="1"/>
          </p:cNvSpPr>
          <p:nvPr>
            <p:ph idx="1"/>
          </p:nvPr>
        </p:nvSpPr>
        <p:spPr>
          <a:xfrm>
            <a:off x="457200" y="1371600"/>
            <a:ext cx="8178800" cy="4533900"/>
          </a:xfrm>
        </p:spPr>
        <p:txBody>
          <a:bodyPr/>
          <a:lstStyle/>
          <a:p>
            <a:pPr>
              <a:spcBef>
                <a:spcPts val="1200"/>
              </a:spcBef>
            </a:pPr>
            <a:r>
              <a:rPr lang="en-US" sz="2800" dirty="0" smtClean="0">
                <a:solidFill>
                  <a:srgbClr val="000000"/>
                </a:solidFill>
              </a:rPr>
              <a:t>Developers </a:t>
            </a:r>
            <a:r>
              <a:rPr lang="en-US" sz="2800" dirty="0">
                <a:solidFill>
                  <a:srgbClr val="000000"/>
                </a:solidFill>
              </a:rPr>
              <a:t>have a responsibility to develop with security as a goal</a:t>
            </a:r>
          </a:p>
          <a:p>
            <a:pPr>
              <a:spcBef>
                <a:spcPts val="1200"/>
              </a:spcBef>
            </a:pPr>
            <a:r>
              <a:rPr lang="en-US" sz="2800" dirty="0">
                <a:solidFill>
                  <a:srgbClr val="000000"/>
                </a:solidFill>
              </a:rPr>
              <a:t>Businesses have a responsibility to use security tools and monitor their systems to prevent attacks from succeeding</a:t>
            </a:r>
          </a:p>
          <a:p>
            <a:pPr>
              <a:spcBef>
                <a:spcPts val="1200"/>
              </a:spcBef>
            </a:pPr>
            <a:r>
              <a:rPr lang="en-US" sz="2800" dirty="0">
                <a:solidFill>
                  <a:srgbClr val="000000"/>
                </a:solidFill>
              </a:rPr>
              <a:t>Home users have a responsibility to ask questions and educate themselves on the tools to maintain security (personal firewalls, anti-virus and anti-spyware)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TotalTime>
  <Words>3384</Words>
  <Application>Microsoft Office PowerPoint</Application>
  <PresentationFormat>On-screen Show (4:3)</PresentationFormat>
  <Paragraphs>246</Paragraphs>
  <Slides>24</Slides>
  <Notes>24</Notes>
  <HiddenSlides>0</HiddenSlides>
  <MMClips>0</MMClips>
  <ScaleCrop>false</ScaleCrop>
  <HeadingPairs>
    <vt:vector size="4" baseType="variant">
      <vt:variant>
        <vt:lpstr>Design Template</vt:lpstr>
      </vt:variant>
      <vt:variant>
        <vt:i4>2</vt:i4>
      </vt:variant>
      <vt:variant>
        <vt:lpstr>Slide Titles</vt:lpstr>
      </vt:variant>
      <vt:variant>
        <vt:i4>24</vt:i4>
      </vt:variant>
    </vt:vector>
  </HeadingPairs>
  <TitlesOfParts>
    <vt:vector size="26" baseType="lpstr">
      <vt:lpstr>Custom Design</vt:lpstr>
      <vt:lpstr>Office Theme</vt:lpstr>
      <vt:lpstr>CSE/ISE 312</vt:lpstr>
      <vt:lpstr>Outline</vt:lpstr>
      <vt:lpstr>What is Hacking?</vt:lpstr>
      <vt:lpstr>Hacking (cont.)</vt:lpstr>
      <vt:lpstr>Hacking (cont.)</vt:lpstr>
      <vt:lpstr>Hacktivism </vt:lpstr>
      <vt:lpstr>Slide 7</vt:lpstr>
      <vt:lpstr>Security vs hacking</vt:lpstr>
      <vt:lpstr>Responsibility for Security</vt:lpstr>
      <vt:lpstr>The Law re. Hacking</vt:lpstr>
      <vt:lpstr>Catching Hackers</vt:lpstr>
      <vt:lpstr>Punishing Hackers</vt:lpstr>
      <vt:lpstr>Stealing Identities</vt:lpstr>
      <vt:lpstr>Theft Techniques</vt:lpstr>
      <vt:lpstr>Responses to Identity Theft</vt:lpstr>
      <vt:lpstr>Protection Techniques</vt:lpstr>
      <vt:lpstr>Whose Laws Rule the Web</vt:lpstr>
      <vt:lpstr>Example Cases</vt:lpstr>
      <vt:lpstr>Libel, Speech, Commercial law</vt:lpstr>
      <vt:lpstr>Libel law: threat to free speech</vt:lpstr>
      <vt:lpstr>Culture, Law, and Ethics</vt:lpstr>
      <vt:lpstr>Cybercrime Treaty</vt:lpstr>
      <vt:lpstr>“Responsibility to prevent access”</vt:lpstr>
      <vt:lpstr>Alternative Principles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 of Fire</dc:title>
  <dc:creator>Yanni Liu</dc:creator>
  <cp:lastModifiedBy>Tony Scarlatos</cp:lastModifiedBy>
  <cp:revision>143</cp:revision>
  <cp:lastPrinted>2012-04-09T21:08:29Z</cp:lastPrinted>
  <dcterms:created xsi:type="dcterms:W3CDTF">2013-04-04T13:03:01Z</dcterms:created>
  <dcterms:modified xsi:type="dcterms:W3CDTF">2013-04-04T13:12:49Z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TC010690721033</vt:lpwstr>
  </property>
</Properties>
</file>