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Default Extension="fntdata" ContentType="application/x-fontdata"/>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24"/>
  </p:notesMasterIdLst>
  <p:handoutMasterIdLst>
    <p:handoutMasterId r:id="rId25"/>
  </p:handoutMasterIdLst>
  <p:sldIdLst>
    <p:sldId id="298" r:id="rId2"/>
    <p:sldId id="338" r:id="rId3"/>
    <p:sldId id="320" r:id="rId4"/>
    <p:sldId id="340" r:id="rId5"/>
    <p:sldId id="321" r:id="rId6"/>
    <p:sldId id="322" r:id="rId7"/>
    <p:sldId id="341" r:id="rId8"/>
    <p:sldId id="323" r:id="rId9"/>
    <p:sldId id="324" r:id="rId10"/>
    <p:sldId id="325" r:id="rId11"/>
    <p:sldId id="326" r:id="rId12"/>
    <p:sldId id="342" r:id="rId13"/>
    <p:sldId id="343" r:id="rId14"/>
    <p:sldId id="330" r:id="rId15"/>
    <p:sldId id="331" r:id="rId16"/>
    <p:sldId id="334" r:id="rId17"/>
    <p:sldId id="332" r:id="rId18"/>
    <p:sldId id="335" r:id="rId19"/>
    <p:sldId id="333" r:id="rId20"/>
    <p:sldId id="344" r:id="rId21"/>
    <p:sldId id="336" r:id="rId22"/>
    <p:sldId id="337" r:id="rId23"/>
  </p:sldIdLst>
  <p:sldSz cx="9144000" cy="6858000" type="letter"/>
  <p:notesSz cx="6985000" cy="9283700"/>
  <p:embeddedFontLst>
    <p:embeddedFont>
      <p:font typeface="Monotype Sorts" charset="2"/>
      <p:regular r:id="rId26"/>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0033CC"/>
    <a:srgbClr val="FAEB7E"/>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1664" autoAdjust="0"/>
    <p:restoredTop sz="60193" autoAdjust="0"/>
  </p:normalViewPr>
  <p:slideViewPr>
    <p:cSldViewPr>
      <p:cViewPr>
        <p:scale>
          <a:sx n="50" d="100"/>
          <a:sy n="50" d="100"/>
        </p:scale>
        <p:origin x="-3808" y="-12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93" d="100"/>
          <a:sy n="93" d="100"/>
        </p:scale>
        <p:origin x="-912" y="-120"/>
      </p:cViewPr>
      <p:guideLst>
        <p:guide orient="horz" pos="2925"/>
        <p:guide pos="220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font" Target="fonts/font1.fntdata"/><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63804" y="220567"/>
            <a:ext cx="2381532" cy="306462"/>
          </a:xfrm>
          <a:prstGeom prst="rect">
            <a:avLst/>
          </a:prstGeom>
          <a:noFill/>
          <a:ln w="12700">
            <a:noFill/>
            <a:miter lim="800000"/>
            <a:headEnd/>
            <a:tailEnd/>
          </a:ln>
          <a:effectLst/>
        </p:spPr>
        <p:txBody>
          <a:bodyPr wrap="none" lIns="91749" tIns="45069" rIns="91749" bIns="45069" anchor="ctr">
            <a:spAutoFit/>
          </a:bodyPr>
          <a:lstStyle/>
          <a:p>
            <a:pPr algn="l" defTabSz="927892">
              <a:defRPr/>
            </a:pPr>
            <a:r>
              <a:rPr lang="en-US" sz="1400" dirty="0"/>
              <a:t>11- Intellectual Property (Part 2)</a:t>
            </a:r>
          </a:p>
        </p:txBody>
      </p:sp>
      <p:sp>
        <p:nvSpPr>
          <p:cNvPr id="3075" name="Rectangle 3"/>
          <p:cNvSpPr>
            <a:spLocks noChangeArrowheads="1"/>
          </p:cNvSpPr>
          <p:nvPr/>
        </p:nvSpPr>
        <p:spPr bwMode="auto">
          <a:xfrm>
            <a:off x="363806" y="8769000"/>
            <a:ext cx="937099" cy="306462"/>
          </a:xfrm>
          <a:prstGeom prst="rect">
            <a:avLst/>
          </a:prstGeom>
          <a:noFill/>
          <a:ln w="12700">
            <a:noFill/>
            <a:miter lim="800000"/>
            <a:headEnd/>
            <a:tailEnd/>
          </a:ln>
          <a:effectLst/>
        </p:spPr>
        <p:txBody>
          <a:bodyPr wrap="none" lIns="91749" tIns="45069" rIns="91749" bIns="45069" anchor="ctr">
            <a:spAutoFit/>
          </a:bodyPr>
          <a:lstStyle/>
          <a:p>
            <a:pPr algn="l" defTabSz="927892">
              <a:defRPr/>
            </a:pPr>
            <a:fld id="{3B8F1BCF-40EB-4982-B72E-3BDCB36C8D12}" type="datetime1">
              <a:rPr lang="en-US" sz="1400"/>
              <a:pPr algn="l" defTabSz="927892">
                <a:defRPr/>
              </a:pPr>
              <a:t>3/28/13</a:t>
            </a:fld>
            <a:endParaRPr lang="en-US" sz="1400" dirty="0"/>
          </a:p>
        </p:txBody>
      </p:sp>
      <p:sp>
        <p:nvSpPr>
          <p:cNvPr id="3076" name="Rectangle 4"/>
          <p:cNvSpPr>
            <a:spLocks noChangeArrowheads="1"/>
          </p:cNvSpPr>
          <p:nvPr/>
        </p:nvSpPr>
        <p:spPr bwMode="auto">
          <a:xfrm>
            <a:off x="6061661" y="8769009"/>
            <a:ext cx="600468" cy="306462"/>
          </a:xfrm>
          <a:prstGeom prst="rect">
            <a:avLst/>
          </a:prstGeom>
          <a:noFill/>
          <a:ln w="12700">
            <a:noFill/>
            <a:miter lim="800000"/>
            <a:headEnd/>
            <a:tailEnd/>
          </a:ln>
          <a:effectLst/>
        </p:spPr>
        <p:txBody>
          <a:bodyPr wrap="none" lIns="91749" tIns="45069" rIns="91749" bIns="45069" anchor="ctr">
            <a:spAutoFit/>
          </a:bodyPr>
          <a:lstStyle/>
          <a:p>
            <a:pPr algn="r" defTabSz="927892">
              <a:defRPr/>
            </a:pPr>
            <a:r>
              <a:rPr lang="en-US" sz="1400" dirty="0"/>
              <a:t>11-</a:t>
            </a:r>
            <a:fld id="{3D4D4ECE-73A9-4890-844A-D346CD8EA00B}" type="slidenum">
              <a:rPr lang="en-US" sz="1400"/>
              <a:pPr algn="r" defTabSz="927892">
                <a:defRPr/>
              </a:pPr>
              <a:t>‹#›</a:t>
            </a:fld>
            <a:endParaRPr lang="en-US"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732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0729" y="4410072"/>
            <a:ext cx="5123546" cy="4176744"/>
          </a:xfrm>
          <a:prstGeom prst="rect">
            <a:avLst/>
          </a:prstGeom>
          <a:noFill/>
          <a:ln w="12700">
            <a:noFill/>
            <a:miter lim="800000"/>
            <a:headEnd/>
            <a:tailEnd/>
          </a:ln>
          <a:effectLst/>
        </p:spPr>
        <p:txBody>
          <a:bodyPr vert="horz" wrap="square" lIns="91749" tIns="45069" rIns="91749" bIns="45069"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81100" y="703263"/>
            <a:ext cx="4622800" cy="3468687"/>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155224" y="221006"/>
            <a:ext cx="2096647" cy="306462"/>
          </a:xfrm>
          <a:prstGeom prst="rect">
            <a:avLst/>
          </a:prstGeom>
          <a:noFill/>
          <a:ln w="12700">
            <a:noFill/>
            <a:miter lim="800000"/>
            <a:headEnd/>
            <a:tailEnd/>
          </a:ln>
          <a:effectLst/>
        </p:spPr>
        <p:txBody>
          <a:bodyPr wrap="none" lIns="91749" tIns="45069" rIns="91749" bIns="45069" anchor="ctr">
            <a:spAutoFit/>
          </a:bodyPr>
          <a:lstStyle/>
          <a:p>
            <a:pPr algn="l" defTabSz="927892">
              <a:defRPr/>
            </a:pPr>
            <a:r>
              <a:rPr lang="en-US" sz="1400" dirty="0" smtClean="0"/>
              <a:t>11</a:t>
            </a:r>
            <a:r>
              <a:rPr lang="en-US" sz="1400" baseline="0" dirty="0" smtClean="0"/>
              <a:t> - Intellectual property (2)</a:t>
            </a:r>
            <a:endParaRPr lang="en-US" sz="1400" dirty="0"/>
          </a:p>
        </p:txBody>
      </p:sp>
      <p:sp>
        <p:nvSpPr>
          <p:cNvPr id="2053" name="Rectangle 5"/>
          <p:cNvSpPr>
            <a:spLocks noChangeArrowheads="1"/>
          </p:cNvSpPr>
          <p:nvPr/>
        </p:nvSpPr>
        <p:spPr bwMode="auto">
          <a:xfrm>
            <a:off x="71247" y="8888733"/>
            <a:ext cx="937099" cy="306462"/>
          </a:xfrm>
          <a:prstGeom prst="rect">
            <a:avLst/>
          </a:prstGeom>
          <a:noFill/>
          <a:ln w="12700">
            <a:noFill/>
            <a:miter lim="800000"/>
            <a:headEnd/>
            <a:tailEnd/>
          </a:ln>
          <a:effectLst/>
        </p:spPr>
        <p:txBody>
          <a:bodyPr wrap="none" lIns="91749" tIns="45069" rIns="91749" bIns="45069" anchor="ctr">
            <a:spAutoFit/>
          </a:bodyPr>
          <a:lstStyle/>
          <a:p>
            <a:pPr algn="l" defTabSz="927892">
              <a:defRPr/>
            </a:pPr>
            <a:fld id="{14C37F38-5772-43BE-B22B-CBAD92265624}" type="datetime1">
              <a:rPr lang="en-US" sz="1400"/>
              <a:pPr algn="l" defTabSz="927892">
                <a:defRPr/>
              </a:pPr>
              <a:t>3/28/13</a:t>
            </a:fld>
            <a:endParaRPr lang="en-US" sz="1400" dirty="0"/>
          </a:p>
        </p:txBody>
      </p:sp>
      <p:sp>
        <p:nvSpPr>
          <p:cNvPr id="2054" name="Rectangle 6"/>
          <p:cNvSpPr>
            <a:spLocks noChangeArrowheads="1"/>
          </p:cNvSpPr>
          <p:nvPr/>
        </p:nvSpPr>
        <p:spPr bwMode="auto">
          <a:xfrm>
            <a:off x="6510463" y="8888741"/>
            <a:ext cx="403298" cy="306462"/>
          </a:xfrm>
          <a:prstGeom prst="rect">
            <a:avLst/>
          </a:prstGeom>
          <a:noFill/>
          <a:ln w="12700">
            <a:noFill/>
            <a:miter lim="800000"/>
            <a:headEnd/>
            <a:tailEnd/>
          </a:ln>
          <a:effectLst/>
        </p:spPr>
        <p:txBody>
          <a:bodyPr wrap="none" lIns="91749" tIns="45069" rIns="91749" bIns="45069" anchor="ctr">
            <a:spAutoFit/>
          </a:bodyPr>
          <a:lstStyle/>
          <a:p>
            <a:pPr algn="r" defTabSz="927892">
              <a:defRPr/>
            </a:pPr>
            <a:fld id="{DA53FF21-39CA-45E6-AAE2-88A1123F9739}" type="slidenum">
              <a:rPr lang="en-US" sz="1400"/>
              <a:pPr algn="r" defTabSz="927892">
                <a:defRPr/>
              </a:pPr>
              <a:t>‹#›</a:t>
            </a:fld>
            <a:endParaRPr lang="en-US"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6159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4" Type="http://schemas.openxmlformats.org/officeDocument/2006/relationships/hyperlink" Target="http://en.wikipedia.org/wiki/Supreme_Court_of_the_United_States" TargetMode="External"/><Relationship Id="rId5" Type="http://schemas.openxmlformats.org/officeDocument/2006/relationships/hyperlink" Target="http://en.wikipedia.org/wiki/Bobbs-Merrill_Co._v._Straus" TargetMode="External"/><Relationship Id="rId6" Type="http://schemas.openxmlformats.org/officeDocument/2006/relationships/hyperlink" Target="http://en.wikipedia.org/wiki/Copyright_Act_of_1976" TargetMode="External"/><Relationship Id="rId7" Type="http://schemas.openxmlformats.org/officeDocument/2006/relationships/hyperlink" Target="http://en.wikipedia.org/wiki/Title_17_of_the_United_States_Code" TargetMode="External"/><Relationship Id="rId8" Type="http://schemas.openxmlformats.org/officeDocument/2006/relationships/hyperlink" Target="http://www.law.cornell.edu/uscode/17/109.html" TargetMode="External"/><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r>
              <a:rPr lang="en-US" dirty="0" smtClean="0"/>
              <a:t>Image may be subject to copyright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Revenue</a:t>
            </a:r>
            <a:r>
              <a:rPr lang="en-US" baseline="0" dirty="0" smtClean="0"/>
              <a:t> sharing. Sites share advertising revenue to the IP companies. Offer subscription services.</a:t>
            </a:r>
          </a:p>
          <a:p>
            <a:endParaRPr lang="en-US"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783" indent="-232783">
              <a:buAutoNum type="arabicPeriod"/>
            </a:pPr>
            <a:r>
              <a:rPr lang="en-US" dirty="0" smtClean="0"/>
              <a:t>Sharing sites use filtering </a:t>
            </a:r>
            <a:r>
              <a:rPr lang="en-US" dirty="0" err="1" smtClean="0"/>
              <a:t>sw</a:t>
            </a:r>
            <a:r>
              <a:rPr lang="en-US" dirty="0" smtClean="0"/>
              <a:t> to examine</a:t>
            </a:r>
            <a:r>
              <a:rPr lang="en-US" baseline="0" dirty="0" smtClean="0"/>
              <a:t> files as </a:t>
            </a:r>
            <a:r>
              <a:rPr lang="en-US" baseline="0" dirty="0" err="1" smtClean="0"/>
              <a:t>ppl</a:t>
            </a:r>
            <a:r>
              <a:rPr lang="en-US" baseline="0" dirty="0" smtClean="0"/>
              <a:t> upload them, looking for </a:t>
            </a:r>
            <a:r>
              <a:rPr lang="en-US" baseline="0" dirty="0" err="1" smtClean="0"/>
              <a:t>digial</a:t>
            </a:r>
            <a:r>
              <a:rPr lang="en-US" baseline="0" dirty="0" smtClean="0"/>
              <a:t> fingerprints. Depending on agreement, the site can block or pay fee to post it. </a:t>
            </a:r>
          </a:p>
          <a:p>
            <a:pPr marL="232783" indent="-232783">
              <a:buAutoNum type="arabicPeriod"/>
            </a:pPr>
            <a:r>
              <a:rPr lang="en-US" baseline="0" dirty="0" smtClean="0"/>
              <a:t>Advertising companies pay fees to the music copyright owner. Both are happy. Listeners may not like the ads in a song (movie) though.</a:t>
            </a:r>
          </a:p>
          <a:p>
            <a:pPr marL="232783" indent="-232783">
              <a:buAutoNum type="arabicPeriod"/>
            </a:pPr>
            <a:r>
              <a:rPr lang="en-US" baseline="0" dirty="0" smtClean="0"/>
              <a:t>Fan fiction: stories written by amateurs using characters or worlds from popular fiction such as Harry Potter and Star Trek. 40K of them 40million hits per month on one site. Fan stories are derivative works. Need authorization in theory. But not fought over by writers and publishers. They know these are their customers. As long as not porno or commercial, they are fine.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A69306"/>
                </a:solidFill>
              </a:rPr>
              <a:t>Fan fiction </a:t>
            </a:r>
            <a:r>
              <a:rPr lang="en-US" dirty="0" smtClean="0"/>
              <a:t>is generally not seen as a threat, the writers are also the customers for the original works</a:t>
            </a:r>
          </a:p>
          <a:p>
            <a:pPr marL="232783" indent="-232783">
              <a:buAutoNum type="arabicPeriod"/>
            </a:pPr>
            <a:endParaRPr lang="en-US"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last bullet -- There are some reasonable arguments against </a:t>
            </a:r>
            <a:r>
              <a:rPr lang="en-US" dirty="0" err="1" smtClean="0"/>
              <a:t>google</a:t>
            </a:r>
            <a:r>
              <a:rPr lang="en-US" dirty="0" smtClean="0"/>
              <a:t>.</a:t>
            </a:r>
          </a:p>
          <a:p>
            <a:r>
              <a:rPr lang="en-US" dirty="0" smtClean="0"/>
              <a:t>Search engines are businesses. They earn significant revenue</a:t>
            </a:r>
            <a:r>
              <a:rPr lang="en-US" baseline="0" dirty="0" smtClean="0"/>
              <a:t> from advertising. So copying accomplishes a commercial purpose.</a:t>
            </a:r>
          </a:p>
          <a:p>
            <a:r>
              <a:rPr lang="en-US" baseline="0" dirty="0" smtClean="0"/>
              <a:t>Display of short excerpts of news can reduce revenue of some newspapers. </a:t>
            </a:r>
          </a:p>
          <a:p>
            <a:r>
              <a:rPr lang="en-US" baseline="0" dirty="0" smtClean="0"/>
              <a:t>A remedy is to negotiate licensing agreements to copy and display headlines, excerpts, and photos.</a:t>
            </a:r>
          </a:p>
          <a:p>
            <a:endParaRPr lang="en-US" baseline="0" dirty="0" smtClean="0"/>
          </a:p>
          <a:p>
            <a:r>
              <a:rPr lang="en-US" dirty="0" smtClean="0"/>
              <a:t>A group of Belgian</a:t>
            </a:r>
            <a:r>
              <a:rPr lang="en-US" baseline="0" dirty="0" smtClean="0"/>
              <a:t> newspapers claimed they lose revenue from subscription fees when Google displays headlines, photos, and excerpts from their news archives. They won a lawsuit against Google (in a Belgian course) in 2007. In response to similar lawsuits and disputes with other news services, Google negotiated licensing agreements to copy and display headlines, excerpts, and photos.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company</a:t>
            </a:r>
            <a:r>
              <a:rPr lang="en-US" baseline="0" dirty="0" smtClean="0"/>
              <a:t> that makes software for learning foreign languages sued a competitor and Google over the issue of selling and purchasing trademarked search terms. The case (</a:t>
            </a:r>
            <a:r>
              <a:rPr lang="en-US" i="1" baseline="0" dirty="0" smtClean="0"/>
              <a:t>Rosetta Stone Ltd v. Google Inc.</a:t>
            </a:r>
            <a:r>
              <a:rPr lang="en-US" i="0" baseline="0" dirty="0" smtClean="0"/>
              <a:t>), filed in 2009, is still in the courts.</a:t>
            </a:r>
            <a:endParaRPr lang="en-US" dirty="0" smtClean="0"/>
          </a:p>
          <a:p>
            <a:endParaRPr lang="en-US" dirty="0" smtClean="0"/>
          </a:p>
          <a:p>
            <a:endParaRPr lang="en-US" baseline="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92978301"/>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1in 1970s, this project started</a:t>
            </a:r>
          </a:p>
          <a:p>
            <a:r>
              <a:rPr lang="en-US" dirty="0" smtClean="0"/>
              <a:t>2</a:t>
            </a:r>
            <a:r>
              <a:rPr lang="en-US" baseline="30000" dirty="0" smtClean="0"/>
              <a:t>nd</a:t>
            </a:r>
            <a:r>
              <a:rPr lang="en-US" dirty="0" smtClean="0"/>
              <a:t> last: publishers and authors had several lawsuits against </a:t>
            </a:r>
            <a:r>
              <a:rPr lang="en-US" dirty="0" err="1" smtClean="0"/>
              <a:t>google</a:t>
            </a:r>
            <a:r>
              <a:rPr lang="en-US" dirty="0" smtClean="0"/>
              <a:t> for copying</a:t>
            </a:r>
            <a:r>
              <a:rPr lang="en-US" baseline="0" dirty="0" smtClean="0"/>
              <a:t> their books. These suits remain open.</a:t>
            </a:r>
            <a:endParaRPr lang="en-US" dirty="0" smtClean="0"/>
          </a:p>
          <a:p>
            <a:r>
              <a:rPr lang="en-US" dirty="0" smtClean="0"/>
              <a:t>Last</a:t>
            </a:r>
            <a:r>
              <a:rPr lang="en-US" baseline="0" dirty="0" smtClean="0"/>
              <a:t> bullet: Google began to negotiate contracts with major IP owners for displaying excerpts from such images, news archives, and TV program.</a:t>
            </a:r>
          </a:p>
          <a:p>
            <a:r>
              <a:rPr lang="en-US" dirty="0" smtClean="0"/>
              <a:t>The </a:t>
            </a:r>
            <a:r>
              <a:rPr lang="en-US" b="1" dirty="0" smtClean="0"/>
              <a:t>first-sale doctrine</a:t>
            </a:r>
            <a:r>
              <a:rPr lang="en-US" dirty="0" smtClean="0"/>
              <a:t> is a limitation on </a:t>
            </a:r>
            <a:r>
              <a:rPr lang="en-US" dirty="0" smtClean="0">
                <a:hlinkClick r:id="rId3" tooltip="Copyright"/>
              </a:rPr>
              <a:t>copyright</a:t>
            </a:r>
            <a:r>
              <a:rPr lang="en-US" dirty="0" smtClean="0"/>
              <a:t> that was recognized by the </a:t>
            </a:r>
            <a:r>
              <a:rPr lang="en-US" dirty="0" smtClean="0">
                <a:hlinkClick r:id="rId4" tooltip="Supreme Court of the United States"/>
              </a:rPr>
              <a:t>Supreme Court of the United States</a:t>
            </a:r>
            <a:r>
              <a:rPr lang="en-US" dirty="0" smtClean="0"/>
              <a:t> in 1908 (see </a:t>
            </a:r>
            <a:r>
              <a:rPr lang="en-US" i="1" dirty="0" err="1" smtClean="0">
                <a:hlinkClick r:id="rId5" tooltip="Bobbs-Merrill Co. v. Straus"/>
              </a:rPr>
              <a:t>Bobbs</a:t>
            </a:r>
            <a:r>
              <a:rPr lang="en-US" i="1" dirty="0" smtClean="0">
                <a:hlinkClick r:id="rId5" tooltip="Bobbs-Merrill Co. v. Straus"/>
              </a:rPr>
              <a:t>-Merrill Co. v. Straus</a:t>
            </a:r>
            <a:r>
              <a:rPr lang="en-US" dirty="0" smtClean="0"/>
              <a:t>) and subsequently codified in the </a:t>
            </a:r>
            <a:r>
              <a:rPr lang="en-US" dirty="0" smtClean="0">
                <a:hlinkClick r:id="rId6" tooltip="Copyright Act of 1976"/>
              </a:rPr>
              <a:t>Copyright Act of 1976</a:t>
            </a:r>
            <a:r>
              <a:rPr lang="en-US" dirty="0" smtClean="0"/>
              <a:t>, </a:t>
            </a:r>
            <a:r>
              <a:rPr lang="en-US" dirty="0" smtClean="0">
                <a:hlinkClick r:id="rId7" tooltip="Title 17 of the United States Code"/>
              </a:rPr>
              <a:t>17 U.S.C.</a:t>
            </a:r>
            <a:r>
              <a:rPr lang="en-US" dirty="0" smtClean="0"/>
              <a:t> </a:t>
            </a:r>
            <a:r>
              <a:rPr lang="en-US" dirty="0" smtClean="0">
                <a:hlinkClick r:id="rId8"/>
              </a:rPr>
              <a:t>§ 109</a:t>
            </a:r>
            <a:r>
              <a:rPr lang="en-US" dirty="0" smtClean="0"/>
              <a:t>. The doctrine allows the purchaser to transfer (</a:t>
            </a:r>
            <a:r>
              <a:rPr lang="en-US" i="1" dirty="0" smtClean="0"/>
              <a:t>i.e.,</a:t>
            </a:r>
            <a:r>
              <a:rPr lang="en-US" dirty="0" smtClean="0"/>
              <a:t> sell, lend or give away) a particular lawfully made copy of the copyrighted work without permission once it has been obtained. This means that the copyright holder's rights to control the change of ownership of a particular copy ends once ownership of that copy has passed to someone else, as long as the copy itself is not an infringing copy. This doctrine is also referred to as the "right of first sale," "first sale rule," or "exhaustion rule."</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4499932"/>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Linux,</a:t>
            </a:r>
            <a:r>
              <a:rPr lang="en-US" baseline="0" dirty="0" smtClean="0"/>
              <a:t> </a:t>
            </a:r>
            <a:r>
              <a:rPr lang="en-US" baseline="0" dirty="0" err="1" smtClean="0"/>
              <a:t>firefox</a:t>
            </a:r>
            <a:r>
              <a:rPr lang="en-US" baseline="0" dirty="0" smtClean="0"/>
              <a:t>, Apache, open office, Java</a:t>
            </a:r>
          </a:p>
          <a:p>
            <a:endParaRPr lang="en-US" baseline="0" dirty="0" smtClean="0"/>
          </a:p>
          <a:p>
            <a:r>
              <a:rPr lang="en-US" dirty="0" smtClean="0"/>
              <a:t>Commercial software,</a:t>
            </a:r>
            <a:r>
              <a:rPr lang="en-US" baseline="0" dirty="0" smtClean="0"/>
              <a:t> often called </a:t>
            </a:r>
            <a:r>
              <a:rPr lang="en-US" i="1" baseline="0" dirty="0" smtClean="0"/>
              <a:t>proprietary software</a:t>
            </a:r>
            <a:r>
              <a:rPr lang="en-US" i="0" baseline="0" dirty="0" smtClean="0"/>
              <a:t>, is normally sold in object code, the code run by the computer, but not intelligible to people. It is not modifiable by the end user. The source code is kept secret.</a:t>
            </a:r>
          </a:p>
          <a:p>
            <a:endParaRPr lang="en-US" i="0" baseline="0" dirty="0" smtClean="0"/>
          </a:p>
          <a:p>
            <a:r>
              <a:rPr lang="en-US" i="0" baseline="0" dirty="0" smtClean="0"/>
              <a:t>Critics (and some supporters) of free software point out some of its weaknesses. Much free software is not easy for ordinary consumers to use. Often, there is no technical support number to call for help. Because anyone can modify free software, there are many versions and few standards, creating a difficult and confusing environment for nontechnical consumers and businesses.</a:t>
            </a:r>
          </a:p>
          <a:p>
            <a:endParaRPr lang="en-US" baseline="0" dirty="0" smtClean="0"/>
          </a:p>
          <a:p>
            <a:endParaRPr lang="en-US" baseline="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8112343"/>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Free software has many advantages. With freely distributed software, more people can use and benefit from a program. With source code available, any of thousands of programmers can find and fix bugs quickly. Users and programmers can adapt and improve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Under </a:t>
            </a:r>
            <a:r>
              <a:rPr lang="en-US" i="0" baseline="0" dirty="0" err="1" smtClean="0"/>
              <a:t>copyleft</a:t>
            </a:r>
            <a:r>
              <a:rPr lang="en-US" i="0" baseline="0" dirty="0" smtClean="0"/>
              <a:t>, the developer copyrights the program and releases it under an agreement that allows people to use, modify, and distribute it, or any program developed from it, but only if they apply the same agreement to the new work. No one may develop a new program from a </a:t>
            </a:r>
            <a:r>
              <a:rPr lang="en-US" i="0" baseline="0" dirty="0" err="1" smtClean="0"/>
              <a:t>copylefted</a:t>
            </a:r>
            <a:r>
              <a:rPr lang="en-US" i="0" baseline="0" dirty="0" smtClean="0"/>
              <a:t> program and add restrictions that limit is use and free distribution. Courts have said a person can sue for an injunction against someone who uses </a:t>
            </a:r>
            <a:r>
              <a:rPr lang="en-US" i="0" baseline="0" dirty="0" err="1" smtClean="0"/>
              <a:t>copylefted</a:t>
            </a:r>
            <a:r>
              <a:rPr lang="en-US" i="0" baseline="0" dirty="0" smtClean="0"/>
              <a:t> software without following the open source licensing agreement.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r>
              <a:rPr lang="en-US" b="1" baseline="0" dirty="0" err="1" smtClean="0"/>
              <a:t>Copyleft</a:t>
            </a:r>
            <a:r>
              <a:rPr lang="en-US" baseline="0" dirty="0" smtClean="0"/>
              <a:t>: developer copyrights the program and releases it under an agreement that allows</a:t>
            </a:r>
          </a:p>
          <a:p>
            <a:r>
              <a:rPr lang="en-US" baseline="0" dirty="0" smtClean="0"/>
              <a:t>people to use, modify, and distribute it, or any program developed from it, but only if they</a:t>
            </a:r>
          </a:p>
          <a:p>
            <a:r>
              <a:rPr lang="en-US" baseline="0" dirty="0" smtClean="0"/>
              <a:t>apply the same agreement to the new work.  No restrictions allowed to limit its use and free distribution.</a:t>
            </a:r>
          </a:p>
          <a:p>
            <a:r>
              <a:rPr lang="en-US" baseline="0" dirty="0" smtClean="0"/>
              <a:t>GPL: Gnu public license implements </a:t>
            </a:r>
            <a:r>
              <a:rPr lang="en-US" baseline="0" dirty="0" err="1" smtClean="0"/>
              <a:t>copyleft</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69908228"/>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 software is undoubtedly</a:t>
            </a:r>
            <a:r>
              <a:rPr lang="en-US" baseline="0" dirty="0" smtClean="0"/>
              <a:t> valuable, but does it provide sufficient incentives to produce the huge quantity of consumer software available now? How are free software developers paid? Programmers donate their work because they believe in the sharing ethic. Most programmers work for a salary, even if they write free software on their own time. Would the extra services for which a business could charge bring in enough revenue to support all software development?</a:t>
            </a:r>
          </a:p>
          <a:p>
            <a:endParaRPr lang="en-US" baseline="0" dirty="0" smtClean="0"/>
          </a:p>
          <a:p>
            <a:r>
              <a:rPr lang="en-US" baseline="0" dirty="0" smtClean="0"/>
              <a:t>Richard Stallman believes that proprietary software – particularly, the aspect that prohibits people from making copies and changes in programs without the software publisher’s approval – is ethically wrong. He argues that copying a program does not deprive the programmer, or anyone else, of use of the program.</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7907750"/>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Using a patented invention or process requires</a:t>
            </a:r>
            <a:r>
              <a:rPr lang="en-US" sz="1200" baseline="0" dirty="0" smtClean="0"/>
              <a:t> </a:t>
            </a:r>
            <a:r>
              <a:rPr lang="en-US" sz="1200" dirty="0" smtClean="0"/>
              <a:t>permission from the patent holder, even if another inventor independently came up with the same idea or invention.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Businesses routinely</a:t>
            </a:r>
            <a:r>
              <a:rPr lang="en-US" sz="1200" baseline="0" dirty="0" smtClean="0"/>
              <a:t> pay license fees to use patented inventions in their products.</a:t>
            </a:r>
            <a:endParaRPr lang="en-US" sz="1200" dirty="0" smtClean="0"/>
          </a:p>
          <a:p>
            <a:endParaRPr lang="en-US"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953825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Paul Allen (co-founder of Microsoft) sued several companies (Google, Facebook, Apple, eBay, Netflix, AOL, and others) for violating four early patents related to now widely used e-commerce and Web-viewing features. A judge dismissed the suit in 2011 while the Patent Office reconsiders the patents.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Apple won</a:t>
            </a:r>
            <a:r>
              <a:rPr lang="en-US" sz="1200" baseline="0" dirty="0" smtClean="0"/>
              <a:t> a patent case against a maker of Android phones. It covers technology that allows a user to tap a touch screen to perform various tasks.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IBM sued Amazon for violating a patent on electronic catalogues that covers targeting advertising and recommending specific products to a customer. Eventually, Amazon agreed to pay IBM a licensing fee.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r>
              <a:rPr lang="en-US" dirty="0" smtClean="0"/>
              <a:t>Some</a:t>
            </a:r>
            <a:r>
              <a:rPr lang="en-US" baseline="0" dirty="0" smtClean="0"/>
              <a:t> patent-licensing firms make all or a significant part of their income by suing other companies for patent infringement (for hardware as well as software patents.)</a:t>
            </a:r>
          </a:p>
          <a:p>
            <a:endParaRPr lang="en-US" baseline="0" dirty="0" smtClean="0"/>
          </a:p>
          <a:p>
            <a:r>
              <a:rPr lang="en-US" dirty="0" smtClean="0"/>
              <a:t>Some see the existence of patent-licensing</a:t>
            </a:r>
            <a:r>
              <a:rPr lang="en-US" baseline="0" dirty="0" smtClean="0"/>
              <a:t> firms as an indication of a serious flaw in the patent system. On the other hand, some inventors have neither the skills nor the desire to market their inventions and negotiate contracts.  In a highly specialized economy, the existence of firms that buy and license patents is not in itself a negative thing.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9538256"/>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buFontTx/>
              <a:buNone/>
            </a:pPr>
            <a:r>
              <a:rPr lang="en-US" dirty="0" smtClean="0"/>
              <a:t>Patents for Software?</a:t>
            </a:r>
          </a:p>
          <a:p>
            <a:pPr>
              <a:lnSpc>
                <a:spcPct val="80000"/>
              </a:lnSpc>
            </a:pPr>
            <a:r>
              <a:rPr lang="en-US" dirty="0" smtClean="0"/>
              <a:t>- Patents protect inventions of new devices or processes</a:t>
            </a:r>
          </a:p>
          <a:p>
            <a:pPr>
              <a:lnSpc>
                <a:spcPct val="80000"/>
              </a:lnSpc>
            </a:pPr>
            <a:r>
              <a:rPr lang="en-US" dirty="0" smtClean="0"/>
              <a:t>- The Supreme Court said that software could not be patented because it is abstract; however a machine that included software could</a:t>
            </a:r>
          </a:p>
          <a:p>
            <a:pPr>
              <a:lnSpc>
                <a:spcPct val="80000"/>
              </a:lnSpc>
            </a:pPr>
            <a:r>
              <a:rPr lang="en-US" dirty="0" smtClean="0"/>
              <a:t>- Patents are not supposed to be given for things that are obvious or are already in common use</a:t>
            </a:r>
          </a:p>
          <a:p>
            <a:pPr>
              <a:lnSpc>
                <a:spcPct val="80000"/>
              </a:lnSpc>
            </a:pPr>
            <a:r>
              <a:rPr lang="en-US" dirty="0" smtClean="0"/>
              <a:t>- The Patent Office has made mistakes</a:t>
            </a:r>
          </a:p>
          <a:p>
            <a:endParaRPr lang="en-US" dirty="0" smtClean="0"/>
          </a:p>
          <a:p>
            <a:r>
              <a:rPr lang="en-US" dirty="0" smtClean="0"/>
              <a:t>Supreme</a:t>
            </a:r>
            <a:r>
              <a:rPr lang="en-US" baseline="0" dirty="0" smtClean="0"/>
              <a:t> court said in 1981 that software itself is not patentable. In 1980 and 1990s, the USPTO began to issue software patents.</a:t>
            </a:r>
          </a:p>
          <a:p>
            <a:endParaRPr lang="en-US" baseline="0" dirty="0" smtClean="0"/>
          </a:p>
          <a:p>
            <a:r>
              <a:rPr lang="en-US" baseline="0" dirty="0" smtClean="0"/>
              <a:t>Is software an invention or writing? The first spreadsheet, hypertext system, p2p system are probably inventions. A computer game might have more in common with a literary work, like a novel, thus writing.</a:t>
            </a:r>
          </a:p>
          <a:p>
            <a:endParaRPr lang="en-US" baseline="0" dirty="0" smtClean="0"/>
          </a:p>
          <a:p>
            <a:r>
              <a:rPr lang="en-US" baseline="0" dirty="0" smtClean="0"/>
              <a:t>Patent or copyright can not be for </a:t>
            </a:r>
          </a:p>
          <a:p>
            <a:pPr marL="0" indent="0">
              <a:buFontTx/>
              <a:buNone/>
            </a:pPr>
            <a:r>
              <a:rPr lang="en-US" baseline="0" dirty="0" smtClean="0"/>
              <a:t>Public-domain</a:t>
            </a:r>
            <a:r>
              <a:rPr lang="en-US" baseline="0" smtClean="0"/>
              <a:t>, in </a:t>
            </a:r>
            <a:r>
              <a:rPr lang="en-US" baseline="0" dirty="0" smtClean="0"/>
              <a:t>common practice, </a:t>
            </a:r>
            <a:r>
              <a:rPr lang="en-US" baseline="0" smtClean="0"/>
              <a:t>or  the </a:t>
            </a:r>
            <a:r>
              <a:rPr lang="en-US" baseline="0" dirty="0" smtClean="0"/>
              <a:t>only efficient method to accomplish some work. Obvious. Definition of “obviousness” is debatable.</a:t>
            </a:r>
          </a:p>
          <a:p>
            <a:endParaRPr lang="en-US" baseline="0"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81533677"/>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dirty="0" smtClean="0"/>
              <a:t>- Amazon agreed to pay IBM who holds patents for online catalogs and targeted advertising</a:t>
            </a:r>
          </a:p>
          <a:p>
            <a:pPr>
              <a:lnSpc>
                <a:spcPct val="90000"/>
              </a:lnSpc>
            </a:pPr>
            <a:r>
              <a:rPr lang="en-US" dirty="0" smtClean="0"/>
              <a:t>- Microsoft was fined $1.5 billion for violating MP3 patents.  The decision was voided; the case continues</a:t>
            </a:r>
          </a:p>
          <a:p>
            <a:pPr marL="171450" indent="-171450">
              <a:lnSpc>
                <a:spcPct val="90000"/>
              </a:lnSpc>
              <a:buFontTx/>
              <a:buChar char="-"/>
            </a:pPr>
            <a:r>
              <a:rPr lang="en-US" dirty="0" smtClean="0"/>
              <a:t>Friendster applied for a patent on its social-networking Web techniques.  While the patent was pending, sites such as MySpace sprang up. Friendster's patent was granted and it may now charge licensing fees to businesses using the technology</a:t>
            </a:r>
          </a:p>
          <a:p>
            <a:r>
              <a:rPr lang="en-US" dirty="0" smtClean="0"/>
              <a:t>- http://www.copyright.gov/circs/circ61.pdf Copyright registration for computer programs</a:t>
            </a:r>
          </a:p>
          <a:p>
            <a:r>
              <a:rPr lang="en-US" dirty="0" smtClean="0"/>
              <a:t>-</a:t>
            </a:r>
            <a:r>
              <a:rPr lang="en-US" baseline="0" dirty="0" smtClean="0"/>
              <a:t> </a:t>
            </a:r>
            <a:r>
              <a:rPr lang="en-US" dirty="0" smtClean="0"/>
              <a:t>Facebook</a:t>
            </a:r>
            <a:r>
              <a:rPr lang="en-US" baseline="0" dirty="0" smtClean="0"/>
              <a:t> bought all the patents of Friendster in 2010, for 40M. </a:t>
            </a:r>
            <a:r>
              <a:rPr lang="en-US" dirty="0" smtClean="0"/>
              <a:t>Http://gigaom.com/2010/08/04/facebook-buys-friendster-patents-for-40m/</a:t>
            </a:r>
          </a:p>
          <a:p>
            <a:endParaRPr lang="en-US" dirty="0" smtClean="0"/>
          </a:p>
          <a:p>
            <a:r>
              <a:rPr lang="en-US" dirty="0" smtClean="0"/>
              <a:t>A patent protects</a:t>
            </a:r>
            <a:r>
              <a:rPr lang="en-US" baseline="0" dirty="0" smtClean="0"/>
              <a:t> IP only in the country that grants the patent.</a:t>
            </a:r>
          </a:p>
          <a:p>
            <a:r>
              <a:rPr lang="en-US" baseline="0" dirty="0" smtClean="0"/>
              <a:t>Companies have to go to different countries to patent their inventions: expensive, and offshore litigation</a:t>
            </a:r>
          </a:p>
          <a:p>
            <a:endParaRPr lang="en-US" baseline="0" dirty="0" smtClean="0"/>
          </a:p>
          <a:p>
            <a:r>
              <a:rPr lang="en-US" baseline="0" dirty="0" smtClean="0"/>
              <a:t>Software copyright protects the code and has to  be judged by experts with complex analysis of the programs</a:t>
            </a:r>
          </a:p>
          <a:p>
            <a:r>
              <a:rPr lang="en-US" baseline="0" dirty="0" smtClean="0"/>
              <a:t>Look and feel of a program is its user interface. Trend of court decisions has been against copyright protection for look and feel.</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031892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above:</a:t>
            </a:r>
            <a:r>
              <a:rPr lang="en-US" baseline="0" dirty="0" smtClean="0"/>
              <a:t> consumer </a:t>
            </a:r>
            <a:r>
              <a:rPr lang="en-US" baseline="0" dirty="0" err="1" smtClean="0"/>
              <a:t>sw</a:t>
            </a:r>
            <a:r>
              <a:rPr lang="en-US" baseline="0" dirty="0" smtClean="0"/>
              <a:t> publishers use “copy protection” on diskettes to ensure that you can’t copy a disc or, if you can, the copy will not run.</a:t>
            </a:r>
          </a:p>
          <a:p>
            <a:r>
              <a:rPr lang="en-US" baseline="0" dirty="0" smtClean="0"/>
              <a:t>4. With a special serial number. Activation is inconvenient when replacing an old computer</a:t>
            </a:r>
          </a:p>
          <a:p>
            <a:r>
              <a:rPr lang="en-US" baseline="0" dirty="0" smtClean="0"/>
              <a:t>4.5 </a:t>
            </a:r>
            <a:r>
              <a:rPr lang="en-US" b="1" baseline="0" dirty="0" smtClean="0">
                <a:solidFill>
                  <a:srgbClr val="FF0000"/>
                </a:solidFill>
              </a:rPr>
              <a:t>Software police </a:t>
            </a:r>
            <a:r>
              <a:rPr lang="en-US" baseline="0" dirty="0" smtClean="0"/>
              <a:t>– </a:t>
            </a:r>
            <a:r>
              <a:rPr lang="en-US" b="1" baseline="0" dirty="0" smtClean="0"/>
              <a:t>BSA (business software alliance), </a:t>
            </a:r>
            <a:r>
              <a:rPr lang="en-US" baseline="0" dirty="0" smtClean="0"/>
              <a:t>offers rewards of up to $1 million for reporting serious offenders</a:t>
            </a:r>
          </a:p>
          <a:p>
            <a:r>
              <a:rPr lang="en-US" baseline="0" dirty="0" smtClean="0"/>
              <a:t>Law enforcement agencies caught offenders, with up to 7 yrs in jail for a movie recorder, and 46mon. for a software pirate site leader</a:t>
            </a:r>
          </a:p>
          <a:p>
            <a:r>
              <a:rPr lang="en-US" baseline="0" dirty="0" smtClean="0"/>
              <a:t>5. software companies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BSA: Piracy accounts</a:t>
            </a:r>
            <a:r>
              <a:rPr lang="en-US" baseline="0" dirty="0" smtClean="0"/>
              <a:t> for 35% of PC </a:t>
            </a:r>
            <a:r>
              <a:rPr lang="en-US" baseline="0" dirty="0" err="1" smtClean="0"/>
              <a:t>sw</a:t>
            </a:r>
            <a:r>
              <a:rPr lang="en-US" baseline="0" dirty="0" smtClean="0"/>
              <a:t> worldwide, $40-45billion per year.</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42823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IP industries</a:t>
            </a:r>
            <a:r>
              <a:rPr lang="en-US" baseline="0" dirty="0" smtClean="0"/>
              <a:t> have delayed, restricted, or prevented svc, device, tech., and </a:t>
            </a:r>
            <a:r>
              <a:rPr lang="en-US" baseline="0" dirty="0" err="1" smtClean="0"/>
              <a:t>sw</a:t>
            </a:r>
            <a:r>
              <a:rPr lang="en-US" baseline="0" dirty="0" smtClean="0"/>
              <a:t> that make copying easy and that people are likely to use widely to infringe cr.</a:t>
            </a:r>
          </a:p>
          <a:p>
            <a:r>
              <a:rPr lang="en-US" baseline="0" dirty="0" smtClean="0"/>
              <a:t>- record companies for CD recording and DAT</a:t>
            </a:r>
          </a:p>
          <a:p>
            <a:r>
              <a:rPr lang="en-US" baseline="0" dirty="0" smtClean="0"/>
              <a:t>- movie and record industries delayed DVD players. D</a:t>
            </a:r>
            <a:r>
              <a:rPr lang="en-US" dirty="0" smtClean="0"/>
              <a:t>VD players that allow consumers to copy movies</a:t>
            </a:r>
            <a:r>
              <a:rPr lang="en-US" baseline="0" dirty="0" smtClean="0"/>
              <a:t> on the device</a:t>
            </a:r>
          </a:p>
          <a:p>
            <a:r>
              <a:rPr lang="en-US" baseline="0" dirty="0" smtClean="0"/>
              <a:t>- RIAA sued Diamond Multimedia System for its Rio. </a:t>
            </a:r>
          </a:p>
          <a:p>
            <a:r>
              <a:rPr lang="en-US" baseline="0" dirty="0" smtClean="0"/>
              <a:t>  Portable MP3 player is just a player, not a recorder, so the maker (Rio – considered enabler of iPod) won the lawsuit.</a:t>
            </a:r>
          </a:p>
          <a:p>
            <a:endParaRPr lang="en-US" baseline="0" dirty="0" smtClean="0"/>
          </a:p>
          <a:p>
            <a:r>
              <a:rPr lang="en-US" baseline="0" dirty="0" smtClean="0"/>
              <a:t>Shall we ban/restrict </a:t>
            </a:r>
            <a:r>
              <a:rPr lang="en-US" baseline="0" dirty="0" err="1" smtClean="0"/>
              <a:t>sw</a:t>
            </a:r>
            <a:r>
              <a:rPr lang="en-US" baseline="0" dirty="0" smtClean="0"/>
              <a:t>, a tech, a dev, or research because it has the potential for illegal use, or shall we ban only the illegal use?</a:t>
            </a:r>
          </a:p>
          <a:p>
            <a:r>
              <a:rPr lang="en-US" baseline="0" dirty="0" smtClean="0"/>
              <a:t>In a free society, which wins: the freedom of </a:t>
            </a:r>
            <a:r>
              <a:rPr lang="en-US" baseline="0" dirty="0" err="1" smtClean="0"/>
              <a:t>ppl</a:t>
            </a:r>
            <a:r>
              <a:rPr lang="en-US" baseline="0" dirty="0" smtClean="0"/>
              <a:t> to develop and use tools for legal purposes, or prevention of potential crimes?</a:t>
            </a:r>
          </a:p>
          <a:p>
            <a:endParaRPr lang="en-US" baseline="0" dirty="0" smtClean="0"/>
          </a:p>
          <a:p>
            <a:r>
              <a:rPr lang="en-US" baseline="0" dirty="0" smtClean="0"/>
              <a:t>1960’s, special taxes on </a:t>
            </a:r>
            <a:r>
              <a:rPr lang="en-US" b="1" baseline="0" dirty="0" smtClean="0"/>
              <a:t>copy machines </a:t>
            </a:r>
            <a:r>
              <a:rPr lang="en-US" baseline="0" dirty="0" smtClean="0"/>
              <a:t>and </a:t>
            </a:r>
            <a:r>
              <a:rPr lang="en-US" b="1" baseline="0" dirty="0" smtClean="0"/>
              <a:t>magnetic tape</a:t>
            </a:r>
            <a:r>
              <a:rPr lang="en-US" baseline="0" dirty="0" smtClean="0"/>
              <a:t>, later </a:t>
            </a:r>
            <a:r>
              <a:rPr lang="en-US" b="1" baseline="0" dirty="0" smtClean="0"/>
              <a:t>PCs</a:t>
            </a:r>
            <a:r>
              <a:rPr lang="en-US" baseline="0" dirty="0" smtClean="0"/>
              <a:t>, </a:t>
            </a:r>
            <a:r>
              <a:rPr lang="en-US" b="1" baseline="0" dirty="0" smtClean="0"/>
              <a:t>printers</a:t>
            </a:r>
            <a:r>
              <a:rPr lang="en-US" baseline="0" dirty="0" smtClean="0"/>
              <a:t>, </a:t>
            </a:r>
            <a:r>
              <a:rPr lang="en-US" b="1" baseline="0" dirty="0" smtClean="0"/>
              <a:t>scanners</a:t>
            </a:r>
            <a:r>
              <a:rPr lang="en-US" baseline="0" dirty="0" smtClean="0"/>
              <a:t>, </a:t>
            </a:r>
            <a:r>
              <a:rPr lang="en-US" b="1" baseline="0" dirty="0" smtClean="0"/>
              <a:t>recorders</a:t>
            </a:r>
            <a:r>
              <a:rPr lang="en-US" baseline="0" dirty="0" smtClean="0"/>
              <a:t>. Then </a:t>
            </a:r>
            <a:r>
              <a:rPr lang="en-US" b="1" baseline="0" dirty="0" err="1" smtClean="0"/>
              <a:t>ipods</a:t>
            </a:r>
            <a:r>
              <a:rPr lang="en-US" baseline="0" dirty="0" smtClean="0"/>
              <a:t>, </a:t>
            </a:r>
            <a:r>
              <a:rPr lang="en-US" b="1" baseline="0" dirty="0" smtClean="0"/>
              <a:t>cell phones</a:t>
            </a:r>
            <a:r>
              <a:rPr lang="en-US" baseline="0" dirty="0" smtClean="0"/>
              <a:t>, </a:t>
            </a:r>
            <a:r>
              <a:rPr lang="en-US" b="1" baseline="0" dirty="0" smtClean="0"/>
              <a:t>blank DVDs.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DRM examples:</a:t>
            </a:r>
          </a:p>
          <a:p>
            <a:r>
              <a:rPr lang="en-US" dirty="0" smtClean="0"/>
              <a:t>- ability to build in</a:t>
            </a:r>
            <a:r>
              <a:rPr lang="en-US" baseline="0" dirty="0" smtClean="0"/>
              <a:t> limits on the life or uses of digitized works</a:t>
            </a:r>
          </a:p>
          <a:p>
            <a:r>
              <a:rPr lang="en-US" baseline="0" dirty="0" smtClean="0"/>
              <a:t>- subscription services with a specified number of songs each month at a fixed fee</a:t>
            </a:r>
          </a:p>
          <a:p>
            <a:r>
              <a:rPr lang="en-US" baseline="0" dirty="0" smtClean="0"/>
              <a:t>- prevent saving, printing, making more than a specified number of copies, distributing a file, extracting excerpts, or FF</a:t>
            </a:r>
          </a:p>
          <a:p>
            <a:r>
              <a:rPr lang="en-US" dirty="0" smtClean="0"/>
              <a:t>people are</a:t>
            </a:r>
            <a:r>
              <a:rPr lang="en-US" baseline="0" dirty="0" smtClean="0"/>
              <a:t> willing to pay if the price is reasonable and the purchase is convenient</a:t>
            </a:r>
          </a:p>
          <a:p>
            <a:endParaRPr lang="en-US" baseline="0" dirty="0" smtClean="0"/>
          </a:p>
          <a:p>
            <a:r>
              <a:rPr lang="en-US" baseline="0" dirty="0" smtClean="0"/>
              <a:t>Restrictions of DRM</a:t>
            </a:r>
          </a:p>
          <a:p>
            <a:r>
              <a:rPr lang="en-US" baseline="0" dirty="0" smtClean="0"/>
              <a:t>- prevent fair use such as extraction of small excerpts for review</a:t>
            </a:r>
          </a:p>
          <a:p>
            <a:r>
              <a:rPr lang="en-US" baseline="0" dirty="0" smtClean="0"/>
              <a:t>- Incompatible DRM schemes within industry</a:t>
            </a:r>
          </a:p>
          <a:p>
            <a:r>
              <a:rPr lang="en-US" baseline="0" dirty="0" smtClean="0"/>
              <a:t>- Can’t run on Linux, can’t play in a different country</a:t>
            </a:r>
          </a:p>
          <a:p>
            <a:r>
              <a:rPr lang="en-US" baseline="0" dirty="0" smtClean="0"/>
              <a:t>- can’t lend or resell a purchased copy  </a:t>
            </a:r>
            <a:r>
              <a:rPr lang="en-US" baseline="0" dirty="0" smtClean="0">
                <a:sym typeface="Wingdings" pitchFamily="2" charset="2"/>
              </a:rPr>
              <a:t> maybe prices will be so low we forget about these?</a:t>
            </a:r>
          </a:p>
          <a:p>
            <a:pPr>
              <a:buFontTx/>
              <a:buChar char="-"/>
            </a:pPr>
            <a:r>
              <a:rPr lang="en-US" baseline="0" dirty="0" smtClean="0">
                <a:sym typeface="Wingdings" pitchFamily="2" charset="2"/>
              </a:rPr>
              <a:t> All DRM schemes are quickly cracked, the fixes are irritating / inconvenient to honest users -&gt; Steve Jobs said DRM is ineffective   against piracy</a:t>
            </a:r>
          </a:p>
          <a:p>
            <a:pPr>
              <a:buFontTx/>
              <a:buChar char="-"/>
            </a:pPr>
            <a:endParaRPr lang="en-US" baseline="0" dirty="0" smtClean="0">
              <a:sym typeface="Wingdings" pitchFamily="2" charset="2"/>
            </a:endParaRPr>
          </a:p>
          <a:p>
            <a:r>
              <a:rPr lang="en-US" baseline="0" dirty="0" smtClean="0">
                <a:sym typeface="Wingdings" pitchFamily="2" charset="2"/>
              </a:rPr>
              <a:t>Music  movie now.  </a:t>
            </a:r>
          </a:p>
          <a:p>
            <a:r>
              <a:rPr lang="en-US" baseline="0" dirty="0" smtClean="0">
                <a:sym typeface="Wingdings" pitchFamily="2" charset="2"/>
              </a:rPr>
              <a:t>In 2007, EMI </a:t>
            </a:r>
            <a:r>
              <a:rPr lang="en-US" baseline="0" dirty="0" err="1" smtClean="0">
                <a:sym typeface="Wingdings" pitchFamily="2" charset="2"/>
              </a:rPr>
              <a:t>Grps</a:t>
            </a:r>
            <a:r>
              <a:rPr lang="en-US" baseline="0" dirty="0" smtClean="0">
                <a:sym typeface="Wingdings" pitchFamily="2" charset="2"/>
              </a:rPr>
              <a:t> and Universal Music Group (two of the largest music companies) announced they would sell songs without DRM at online outlets.</a:t>
            </a:r>
          </a:p>
          <a:p>
            <a:endParaRPr lang="en-US" baseline="0" dirty="0" smtClean="0"/>
          </a:p>
          <a:p>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Smartphones, tablets, game machines, and other devices</a:t>
            </a:r>
            <a:r>
              <a:rPr lang="en-US" baseline="0" dirty="0" smtClean="0"/>
              <a:t> have mechanisms to prevent installation of software or use of services that the maker of the device does not support or approve. Cracking such mechanisms is sometimes called </a:t>
            </a:r>
            <a:r>
              <a:rPr lang="en-US" i="1" baseline="0" dirty="0" err="1" smtClean="0"/>
              <a:t>jailbreaking</a:t>
            </a:r>
            <a:r>
              <a:rPr lang="en-US" i="0" baseline="0" dirty="0" smtClean="0"/>
              <a:t>, unlocking, or</a:t>
            </a:r>
            <a:r>
              <a:rPr lang="en-US" i="1" baseline="0" dirty="0" smtClean="0"/>
              <a:t> rooting</a:t>
            </a:r>
            <a:r>
              <a:rPr lang="en-US" i="0" baseline="0" dirty="0" smtClean="0"/>
              <a:t>. </a:t>
            </a:r>
            <a:endParaRPr lang="en-US"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 15-yo Norway boy Jon </a:t>
            </a:r>
            <a:r>
              <a:rPr lang="en-US" dirty="0" err="1" smtClean="0"/>
              <a:t>Johnansen</a:t>
            </a:r>
            <a:r>
              <a:rPr lang="en-US" dirty="0" smtClean="0"/>
              <a:t>, and two others wrote and distributed </a:t>
            </a:r>
            <a:r>
              <a:rPr lang="en-US" dirty="0" err="1" smtClean="0"/>
              <a:t>DeCSS</a:t>
            </a:r>
            <a:r>
              <a:rPr lang="en-US" dirty="0" smtClean="0"/>
              <a:t>, that defeated the scrambling.</a:t>
            </a:r>
          </a:p>
          <a:p>
            <a:r>
              <a:rPr lang="en-US" dirty="0" err="1" smtClean="0"/>
              <a:t>DeCSS</a:t>
            </a:r>
            <a:r>
              <a:rPr lang="en-US" baseline="0" dirty="0" smtClean="0"/>
              <a:t> enables users - to view (legally purchased) DVD on Linux, - to view the DVD anywhere in the world.  It also enables FF through commercials</a:t>
            </a:r>
          </a:p>
          <a:p>
            <a:pPr>
              <a:buFontTx/>
              <a:buChar char="-"/>
            </a:pPr>
            <a:endParaRPr lang="en-US" baseline="0" dirty="0" smtClean="0"/>
          </a:p>
          <a:p>
            <a:pPr defTabSz="931134">
              <a:defRPr/>
            </a:pPr>
            <a:r>
              <a:rPr lang="en-US" baseline="0" dirty="0" smtClean="0"/>
              <a:t>Judged ordered </a:t>
            </a:r>
            <a:r>
              <a:rPr lang="en-US" baseline="0" dirty="0" err="1" smtClean="0"/>
              <a:t>DeCSS</a:t>
            </a:r>
            <a:r>
              <a:rPr lang="en-US" baseline="0" dirty="0" smtClean="0"/>
              <a:t>’ removal. </a:t>
            </a:r>
          </a:p>
          <a:p>
            <a:pPr>
              <a:buFontTx/>
              <a:buNone/>
            </a:pPr>
            <a:r>
              <a:rPr lang="en-US" baseline="0" dirty="0" smtClean="0"/>
              <a:t>Attorney argued for violation of </a:t>
            </a:r>
            <a:r>
              <a:rPr lang="en-US" b="1" baseline="0" dirty="0" smtClean="0"/>
              <a:t>Freedom of speech</a:t>
            </a:r>
            <a:r>
              <a:rPr lang="en-US" baseline="0" dirty="0" smtClean="0"/>
              <a:t>: programmers need to discuss computer code and techniques.</a:t>
            </a:r>
          </a:p>
          <a:p>
            <a:pPr>
              <a:buFontTx/>
              <a:buNone/>
            </a:pPr>
            <a:r>
              <a:rPr lang="en-US" baseline="0" dirty="0" smtClean="0"/>
              <a:t>Haiku: a Japanese poetry  A </a:t>
            </a:r>
            <a:r>
              <a:rPr lang="en-US" baseline="0" dirty="0" err="1" smtClean="0"/>
              <a:t>DeCSS</a:t>
            </a:r>
            <a:r>
              <a:rPr lang="en-US" baseline="0" dirty="0" smtClean="0"/>
              <a:t> galleries: </a:t>
            </a:r>
            <a:r>
              <a:rPr lang="en-US" dirty="0" smtClean="0"/>
              <a:t>http://www.cs.cmu.edu/~dst/DeCSS/Gallery/</a:t>
            </a:r>
          </a:p>
          <a:p>
            <a:pPr>
              <a:buFontTx/>
              <a:buNone/>
            </a:pPr>
            <a:r>
              <a:rPr lang="en-US" dirty="0" smtClean="0"/>
              <a:t>Many</a:t>
            </a:r>
            <a:r>
              <a:rPr lang="en-US" baseline="0" dirty="0" smtClean="0"/>
              <a:t> forms come out: expressions of opinion protected by 1</a:t>
            </a:r>
            <a:r>
              <a:rPr lang="en-US" baseline="30000" dirty="0" smtClean="0"/>
              <a:t>st</a:t>
            </a:r>
            <a:r>
              <a:rPr lang="en-US" baseline="0" dirty="0" smtClean="0"/>
              <a:t> Amendment vs. code </a:t>
            </a:r>
            <a:endParaRPr lang="en-US" dirty="0" smtClean="0"/>
          </a:p>
          <a:p>
            <a:pPr>
              <a:buFontTx/>
              <a:buNone/>
            </a:pPr>
            <a:endParaRPr lang="en-US" dirty="0" smtClean="0"/>
          </a:p>
          <a:p>
            <a:pPr>
              <a:buFontTx/>
              <a:buNone/>
            </a:pPr>
            <a:r>
              <a:rPr lang="en-US" dirty="0" smtClean="0"/>
              <a:t>DMCA restricts circumventing copy protection for reverse</a:t>
            </a:r>
            <a:r>
              <a:rPr lang="en-US" baseline="0" dirty="0" smtClean="0"/>
              <a:t> engineering to produce new products. </a:t>
            </a:r>
            <a:r>
              <a:rPr lang="en-US" b="1" baseline="0" dirty="0" smtClean="0"/>
              <a:t>Innovative products are thwarted</a:t>
            </a:r>
            <a:r>
              <a:rPr lang="en-US" baseline="0" dirty="0" smtClean="0"/>
              <a:t>.</a:t>
            </a:r>
            <a:endParaRPr lang="en-US" dirty="0" smtClean="0"/>
          </a:p>
          <a:p>
            <a:pPr>
              <a:buFontTx/>
              <a:buNone/>
            </a:pPr>
            <a:r>
              <a:rPr lang="en-US" dirty="0" smtClean="0"/>
              <a:t>Another case:</a:t>
            </a:r>
            <a:r>
              <a:rPr lang="en-US" baseline="0" dirty="0" smtClean="0"/>
              <a:t> </a:t>
            </a:r>
            <a:r>
              <a:rPr lang="en-US" dirty="0" smtClean="0"/>
              <a:t>SDMI (secure digital music initiative)</a:t>
            </a:r>
            <a:r>
              <a:rPr lang="en-US" baseline="0" dirty="0" smtClean="0"/>
              <a:t> posted a challenge to test its digital watermarking scheme for music files.</a:t>
            </a:r>
          </a:p>
          <a:p>
            <a:pPr>
              <a:buFontTx/>
              <a:buNone/>
            </a:pPr>
            <a:r>
              <a:rPr lang="en-US" baseline="0" dirty="0" smtClean="0"/>
              <a:t>When it is cracked, Princeton university CS professor </a:t>
            </a:r>
            <a:r>
              <a:rPr lang="en-US" baseline="0" dirty="0" err="1" smtClean="0"/>
              <a:t>Felten</a:t>
            </a:r>
            <a:r>
              <a:rPr lang="en-US" baseline="0" dirty="0" smtClean="0"/>
              <a:t> can’t publish paper about it. Threaten with lawsuit.</a:t>
            </a:r>
            <a:r>
              <a:rPr lang="en-US" baseline="0" dirty="0"/>
              <a:t> </a:t>
            </a:r>
            <a:r>
              <a:rPr lang="en-US" baseline="0" dirty="0" smtClean="0"/>
              <a:t>Professor did not publish. But filed a law suit for violation of 1</a:t>
            </a:r>
            <a:r>
              <a:rPr lang="en-US" baseline="30000" dirty="0" smtClean="0"/>
              <a:t>st</a:t>
            </a:r>
            <a:r>
              <a:rPr lang="en-US" baseline="0" dirty="0" smtClean="0"/>
              <a:t> amendment on his software research. Government and SDMI say a lawsuit is not appropriate. Apparently he presented the paper at a conference later that year. See: http://en.wikipedia.org/wiki/Edward_Felten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entertainment companies say</a:t>
            </a:r>
            <a:r>
              <a:rPr lang="en-US" baseline="0" dirty="0" smtClean="0"/>
              <a:t> YouTube is like the peer-to-peer music sites like </a:t>
            </a:r>
            <a:r>
              <a:rPr lang="en-US" baseline="0" dirty="0" err="1" smtClean="0"/>
              <a:t>Grokster</a:t>
            </a:r>
            <a:r>
              <a:rPr lang="en-US" baseline="0" dirty="0" smtClean="0"/>
              <a:t> that made their money out of IP of others without permission. They argue for filtering by YouTube</a:t>
            </a:r>
          </a:p>
          <a:p>
            <a:endParaRPr lang="en-US" baseline="0" dirty="0" smtClean="0"/>
          </a:p>
          <a:p>
            <a:r>
              <a:rPr lang="en-US" baseline="0" dirty="0" smtClean="0"/>
              <a:t>The suit is not yet settled. P222. End of 1</a:t>
            </a:r>
            <a:r>
              <a:rPr lang="en-US" baseline="30000" dirty="0" smtClean="0"/>
              <a:t>st</a:t>
            </a:r>
            <a:r>
              <a:rPr lang="en-US" baseline="0" dirty="0" smtClean="0"/>
              <a:t> paragraph.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s.cmu.edu/~dst/DeCSS/Gallery/decss-haiku.tx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438400"/>
            <a:ext cx="7696200" cy="1295400"/>
          </a:xfrm>
        </p:spPr>
        <p:txBody>
          <a:bodyPr/>
          <a:lstStyle/>
          <a:p>
            <a:pPr algn="ctr"/>
            <a:r>
              <a:rPr lang="en-US" sz="4800" dirty="0" smtClean="0"/>
              <a:t>Intellectual Property (part 2)</a:t>
            </a:r>
          </a:p>
        </p:txBody>
      </p:sp>
      <p:pic>
        <p:nvPicPr>
          <p:cNvPr id="1027" name="Picture 3"/>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895600" y="3662855"/>
            <a:ext cx="3511813" cy="2083676"/>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228600"/>
            <a:ext cx="9144000" cy="762000"/>
          </a:xfrm>
        </p:spPr>
        <p:txBody>
          <a:bodyPr/>
          <a:lstStyle/>
          <a:p>
            <a:pPr>
              <a:lnSpc>
                <a:spcPct val="90000"/>
              </a:lnSpc>
            </a:pPr>
            <a:r>
              <a:rPr lang="en-US" sz="3600" dirty="0" smtClean="0">
                <a:solidFill>
                  <a:srgbClr val="000000"/>
                </a:solidFill>
              </a:rPr>
              <a:t>Evolving Business Models</a:t>
            </a:r>
            <a:endParaRPr lang="en-US" sz="3600" dirty="0">
              <a:solidFill>
                <a:srgbClr val="000000"/>
              </a:solidFill>
            </a:endParaRPr>
          </a:p>
        </p:txBody>
      </p:sp>
      <p:sp>
        <p:nvSpPr>
          <p:cNvPr id="67587" name="Rectangle 3"/>
          <p:cNvSpPr>
            <a:spLocks noGrp="1" noChangeArrowheads="1"/>
          </p:cNvSpPr>
          <p:nvPr>
            <p:ph idx="1"/>
          </p:nvPr>
        </p:nvSpPr>
        <p:spPr>
          <a:xfrm>
            <a:off x="457200" y="1371600"/>
            <a:ext cx="8229600" cy="4754563"/>
          </a:xfrm>
        </p:spPr>
        <p:txBody>
          <a:bodyPr/>
          <a:lstStyle/>
          <a:p>
            <a:pPr>
              <a:lnSpc>
                <a:spcPct val="90000"/>
              </a:lnSpc>
            </a:pPr>
            <a:r>
              <a:rPr lang="en-US" dirty="0" smtClean="0"/>
              <a:t>Organizations </a:t>
            </a:r>
            <a:r>
              <a:rPr lang="en-US" dirty="0"/>
              <a:t>set up to collect and distribute royalty fees (e.g. the Copyright Clearance </a:t>
            </a:r>
            <a:r>
              <a:rPr lang="en-US" dirty="0" smtClean="0"/>
              <a:t>Center) for </a:t>
            </a:r>
            <a:r>
              <a:rPr lang="en-US" dirty="0" err="1" smtClean="0"/>
              <a:t>nonelectronic</a:t>
            </a:r>
            <a:r>
              <a:rPr lang="en-US" dirty="0" smtClean="0"/>
              <a:t> media (journals, magazines, …)   users </a:t>
            </a:r>
            <a:r>
              <a:rPr lang="en-US" dirty="0"/>
              <a:t>don't have to search out individual copyright </a:t>
            </a:r>
            <a:r>
              <a:rPr lang="en-US" dirty="0" smtClean="0"/>
              <a:t>holders</a:t>
            </a:r>
          </a:p>
          <a:p>
            <a:pPr>
              <a:lnSpc>
                <a:spcPct val="90000"/>
              </a:lnSpc>
            </a:pPr>
            <a:endParaRPr lang="en-US" dirty="0" smtClean="0"/>
          </a:p>
          <a:p>
            <a:pPr>
              <a:lnSpc>
                <a:spcPct val="90000"/>
              </a:lnSpc>
            </a:pPr>
            <a:r>
              <a:rPr lang="en-US" dirty="0" smtClean="0"/>
              <a:t>Online, sites </a:t>
            </a:r>
            <a:r>
              <a:rPr lang="en-US" dirty="0"/>
              <a:t>such as iTunes and the new Napster provide legal means for obtaining inexpensive music and generate revenue for the industry and </a:t>
            </a:r>
            <a:r>
              <a:rPr lang="en-US" dirty="0" smtClean="0"/>
              <a:t>artists: music subscription services, etc.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228600"/>
            <a:ext cx="8356600" cy="685800"/>
          </a:xfrm>
        </p:spPr>
        <p:txBody>
          <a:bodyPr/>
          <a:lstStyle/>
          <a:p>
            <a:r>
              <a:rPr lang="en-US" sz="3600" dirty="0"/>
              <a:t>C</a:t>
            </a:r>
            <a:r>
              <a:rPr lang="en-US" sz="3600" dirty="0" smtClean="0"/>
              <a:t>onstructive solutions</a:t>
            </a:r>
            <a:endParaRPr lang="en-US" sz="3600" dirty="0"/>
          </a:p>
        </p:txBody>
      </p:sp>
      <p:sp>
        <p:nvSpPr>
          <p:cNvPr id="80899" name="Rectangle 3"/>
          <p:cNvSpPr>
            <a:spLocks noGrp="1" noChangeArrowheads="1"/>
          </p:cNvSpPr>
          <p:nvPr>
            <p:ph idx="1"/>
          </p:nvPr>
        </p:nvSpPr>
        <p:spPr/>
        <p:txBody>
          <a:bodyPr/>
          <a:lstStyle/>
          <a:p>
            <a:r>
              <a:rPr lang="en-US" dirty="0" smtClean="0">
                <a:solidFill>
                  <a:srgbClr val="000000"/>
                </a:solidFill>
              </a:rPr>
              <a:t>Revenue sharing allows content-sharing sites to allow the posting of content and share their ad revenues with content owners in compensation</a:t>
            </a:r>
          </a:p>
          <a:p>
            <a:pPr lvl="1"/>
            <a:r>
              <a:rPr lang="en-US" dirty="0" smtClean="0">
                <a:solidFill>
                  <a:srgbClr val="000000"/>
                </a:solidFill>
              </a:rPr>
              <a:t>Sharing </a:t>
            </a:r>
            <a:r>
              <a:rPr lang="en-US" dirty="0" smtClean="0">
                <a:solidFill>
                  <a:srgbClr val="000000"/>
                </a:solidFill>
              </a:rPr>
              <a:t>sites </a:t>
            </a:r>
            <a:r>
              <a:rPr lang="en-US" dirty="0" smtClean="0">
                <a:solidFill>
                  <a:srgbClr val="000000"/>
                </a:solidFill>
              </a:rPr>
              <a:t>use filtering software to examine uploaded files; block them or pay content owners for their appearance </a:t>
            </a:r>
            <a:endParaRPr lang="en-US"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228600"/>
            <a:ext cx="8356600" cy="685800"/>
          </a:xfrm>
        </p:spPr>
        <p:txBody>
          <a:bodyPr/>
          <a:lstStyle/>
          <a:p>
            <a:r>
              <a:rPr lang="en-US" sz="3600" dirty="0" smtClean="0"/>
              <a:t>Evolving Business Models (cont’d)</a:t>
            </a:r>
            <a:endParaRPr lang="en-US" sz="3600" dirty="0"/>
          </a:p>
        </p:txBody>
      </p:sp>
      <p:sp>
        <p:nvSpPr>
          <p:cNvPr id="80899" name="Rectangle 3"/>
          <p:cNvSpPr>
            <a:spLocks noGrp="1" noChangeArrowheads="1"/>
          </p:cNvSpPr>
          <p:nvPr>
            <p:ph idx="1"/>
          </p:nvPr>
        </p:nvSpPr>
        <p:spPr/>
        <p:txBody>
          <a:bodyPr/>
          <a:lstStyle/>
          <a:p>
            <a:pPr>
              <a:lnSpc>
                <a:spcPct val="90000"/>
              </a:lnSpc>
            </a:pPr>
            <a:r>
              <a:rPr lang="en-US" dirty="0"/>
              <a:t>Cloud storage raises copyright issues.</a:t>
            </a:r>
          </a:p>
          <a:p>
            <a:pPr lvl="1">
              <a:lnSpc>
                <a:spcPct val="90000"/>
              </a:lnSpc>
            </a:pPr>
            <a:r>
              <a:rPr lang="en-US" dirty="0"/>
              <a:t>Is copying legally purchased files to and from the cloud a fair use?</a:t>
            </a:r>
          </a:p>
          <a:p>
            <a:pPr lvl="1">
              <a:lnSpc>
                <a:spcPct val="90000"/>
              </a:lnSpc>
            </a:pPr>
            <a:r>
              <a:rPr lang="en-US" dirty="0"/>
              <a:t>Will the companies operating the cloud services have any responsibility for unauthorized content their customers store and share?</a:t>
            </a:r>
          </a:p>
          <a:p>
            <a:pPr lvl="1">
              <a:lnSpc>
                <a:spcPct val="90000"/>
              </a:lnSpc>
            </a:pPr>
            <a:r>
              <a:rPr lang="en-US" dirty="0"/>
              <a:t>Since copyright holders do not see what is stored, they do not have the option of sending takedown notices.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5925485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228600"/>
            <a:ext cx="8356600" cy="685800"/>
          </a:xfrm>
        </p:spPr>
        <p:txBody>
          <a:bodyPr/>
          <a:lstStyle/>
          <a:p>
            <a:r>
              <a:rPr lang="en-US" sz="3600" dirty="0" smtClean="0"/>
              <a:t>Evolving Business Models (cont’d)</a:t>
            </a:r>
            <a:endParaRPr lang="en-US" sz="3600" dirty="0"/>
          </a:p>
        </p:txBody>
      </p:sp>
      <p:sp>
        <p:nvSpPr>
          <p:cNvPr id="80899" name="Rectangle 3"/>
          <p:cNvSpPr>
            <a:spLocks noGrp="1" noChangeArrowheads="1"/>
          </p:cNvSpPr>
          <p:nvPr>
            <p:ph idx="1"/>
          </p:nvPr>
        </p:nvSpPr>
        <p:spPr/>
        <p:txBody>
          <a:bodyPr/>
          <a:lstStyle/>
          <a:p>
            <a:pPr>
              <a:lnSpc>
                <a:spcPct val="90000"/>
              </a:lnSpc>
            </a:pPr>
            <a:r>
              <a:rPr lang="en-US" dirty="0"/>
              <a:t>What does not work</a:t>
            </a:r>
          </a:p>
          <a:p>
            <a:pPr lvl="1">
              <a:lnSpc>
                <a:spcPct val="90000"/>
              </a:lnSpc>
            </a:pPr>
            <a:r>
              <a:rPr lang="en-US" sz="3200" dirty="0" err="1"/>
              <a:t>Zediva</a:t>
            </a:r>
            <a:r>
              <a:rPr lang="en-US" sz="3200" dirty="0"/>
              <a:t>, a small startup in 2011, bought DVDs and rented the content (not the physical DVD) to customers legally. Court ordered </a:t>
            </a:r>
            <a:r>
              <a:rPr lang="en-US" sz="3200" dirty="0" err="1"/>
              <a:t>Zediva</a:t>
            </a:r>
            <a:r>
              <a:rPr lang="en-US" sz="3200" dirty="0"/>
              <a:t> to shut down.</a:t>
            </a:r>
          </a:p>
          <a:p>
            <a:pPr lvl="1">
              <a:lnSpc>
                <a:spcPct val="90000"/>
              </a:lnSpc>
            </a:pPr>
            <a:r>
              <a:rPr lang="en-US" sz="3200" dirty="0"/>
              <a:t>Pirate Bay</a:t>
            </a:r>
          </a:p>
          <a:p>
            <a:pPr lvl="1">
              <a:lnSpc>
                <a:spcPct val="90000"/>
              </a:lnSpc>
            </a:pPr>
            <a:r>
              <a:rPr lang="en-US" sz="3200" dirty="0" err="1"/>
              <a:t>Megaupload</a:t>
            </a:r>
            <a:endParaRPr lang="en-US" sz="3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0368608"/>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dirty="0">
                <a:solidFill>
                  <a:srgbClr val="000000"/>
                </a:solidFill>
              </a:rPr>
              <a:t>Search Engines and Online Libraries</a:t>
            </a:r>
          </a:p>
        </p:txBody>
      </p:sp>
      <p:sp>
        <p:nvSpPr>
          <p:cNvPr id="48131" name="Rectangle 3"/>
          <p:cNvSpPr>
            <a:spLocks noGrp="1" noChangeArrowheads="1"/>
          </p:cNvSpPr>
          <p:nvPr>
            <p:ph idx="1"/>
          </p:nvPr>
        </p:nvSpPr>
        <p:spPr/>
        <p:txBody>
          <a:bodyPr/>
          <a:lstStyle/>
          <a:p>
            <a:pPr>
              <a:lnSpc>
                <a:spcPct val="90000"/>
              </a:lnSpc>
            </a:pPr>
            <a:r>
              <a:rPr lang="en-US" dirty="0"/>
              <a:t>Search Engines</a:t>
            </a:r>
          </a:p>
          <a:p>
            <a:pPr lvl="1">
              <a:lnSpc>
                <a:spcPct val="90000"/>
              </a:lnSpc>
            </a:pPr>
            <a:r>
              <a:rPr lang="en-US" dirty="0" smtClean="0"/>
              <a:t>Copying is essential to operation and service of search engines</a:t>
            </a:r>
          </a:p>
          <a:p>
            <a:pPr lvl="1">
              <a:lnSpc>
                <a:spcPct val="90000"/>
              </a:lnSpc>
            </a:pPr>
            <a:r>
              <a:rPr lang="en-US" dirty="0" smtClean="0"/>
              <a:t>Caching </a:t>
            </a:r>
            <a:r>
              <a:rPr lang="en-US" dirty="0"/>
              <a:t>and displaying small excerpts is fair use</a:t>
            </a:r>
          </a:p>
          <a:p>
            <a:pPr lvl="1">
              <a:lnSpc>
                <a:spcPct val="90000"/>
              </a:lnSpc>
            </a:pPr>
            <a:r>
              <a:rPr lang="en-US" dirty="0"/>
              <a:t>Creating and displaying thumbnail images is fair </a:t>
            </a:r>
            <a:r>
              <a:rPr lang="en-US" dirty="0" smtClean="0"/>
              <a:t>use</a:t>
            </a:r>
          </a:p>
          <a:p>
            <a:pPr lvl="1">
              <a:lnSpc>
                <a:spcPct val="90000"/>
              </a:lnSpc>
            </a:pPr>
            <a:r>
              <a:rPr lang="en-US" dirty="0"/>
              <a:t>Google negotiated licensing agreements with news services to copy and display headlines, excerpts, and photos.</a:t>
            </a:r>
          </a:p>
          <a:p>
            <a:pPr lvl="1">
              <a:lnSpc>
                <a:spcPct val="90000"/>
              </a:lnSpc>
            </a:pPr>
            <a:r>
              <a:rPr lang="en-US" dirty="0"/>
              <a:t>Trademarked search terms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000" dirty="0"/>
              <a:t>Search Engines and Online Libraries</a:t>
            </a:r>
          </a:p>
        </p:txBody>
      </p:sp>
      <p:sp>
        <p:nvSpPr>
          <p:cNvPr id="72707" name="Rectangle 3"/>
          <p:cNvSpPr>
            <a:spLocks noGrp="1" noChangeArrowheads="1"/>
          </p:cNvSpPr>
          <p:nvPr>
            <p:ph idx="1"/>
          </p:nvPr>
        </p:nvSpPr>
        <p:spPr/>
        <p:txBody>
          <a:bodyPr/>
          <a:lstStyle/>
          <a:p>
            <a:pPr>
              <a:lnSpc>
                <a:spcPct val="90000"/>
              </a:lnSpc>
            </a:pPr>
            <a:r>
              <a:rPr lang="en-US" sz="2800" dirty="0"/>
              <a:t>Books Online</a:t>
            </a:r>
          </a:p>
          <a:p>
            <a:pPr lvl="1">
              <a:lnSpc>
                <a:spcPct val="90000"/>
              </a:lnSpc>
            </a:pPr>
            <a:r>
              <a:rPr lang="en-US" sz="2400" dirty="0"/>
              <a:t>Project Guttenberg digitizes books in the public domain</a:t>
            </a:r>
          </a:p>
          <a:p>
            <a:pPr lvl="1">
              <a:lnSpc>
                <a:spcPct val="90000"/>
              </a:lnSpc>
            </a:pPr>
            <a:r>
              <a:rPr lang="en-US" sz="2400" dirty="0"/>
              <a:t>Microsoft scanned millions of public domain books in University of California's library</a:t>
            </a:r>
          </a:p>
          <a:p>
            <a:pPr lvl="1">
              <a:lnSpc>
                <a:spcPct val="90000"/>
              </a:lnSpc>
            </a:pPr>
            <a:r>
              <a:rPr lang="en-US" sz="2400" dirty="0"/>
              <a:t>Google has scanned millions of books that are in the public domain and that are not; they display only excerpts from those still copyrighted</a:t>
            </a:r>
          </a:p>
          <a:p>
            <a:pPr>
              <a:lnSpc>
                <a:spcPct val="90000"/>
              </a:lnSpc>
            </a:pPr>
            <a:r>
              <a:rPr lang="en-US" sz="2800" dirty="0"/>
              <a:t>Some court rulings favor search engines and information access; some favor content </a:t>
            </a:r>
            <a:r>
              <a:rPr lang="en-US" sz="2800" dirty="0" smtClean="0"/>
              <a:t>producers</a:t>
            </a:r>
          </a:p>
          <a:p>
            <a:r>
              <a:rPr lang="en-US" sz="2800" dirty="0"/>
              <a:t>Tools for authorized </a:t>
            </a:r>
            <a:r>
              <a:rPr lang="en-US" sz="2800" dirty="0" smtClean="0"/>
              <a:t>sharing. </a:t>
            </a:r>
            <a:r>
              <a:rPr lang="en-US" sz="2800" dirty="0"/>
              <a:t>C</a:t>
            </a:r>
            <a:r>
              <a:rPr lang="en-US" sz="2800" dirty="0" smtClean="0"/>
              <a:t>reative commons enables </a:t>
            </a:r>
            <a:r>
              <a:rPr lang="en-US" sz="2800" dirty="0"/>
              <a:t>an author to specify permissions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solidFill>
                  <a:srgbClr val="000000"/>
                </a:solidFill>
              </a:rPr>
              <a:t>Free Software</a:t>
            </a:r>
          </a:p>
        </p:txBody>
      </p:sp>
      <p:sp>
        <p:nvSpPr>
          <p:cNvPr id="50179" name="Rectangle 3"/>
          <p:cNvSpPr>
            <a:spLocks noGrp="1" noChangeArrowheads="1"/>
          </p:cNvSpPr>
          <p:nvPr>
            <p:ph idx="1"/>
          </p:nvPr>
        </p:nvSpPr>
        <p:spPr>
          <a:xfrm>
            <a:off x="457200" y="1295400"/>
            <a:ext cx="8229600" cy="4830763"/>
          </a:xfrm>
        </p:spPr>
        <p:txBody>
          <a:bodyPr/>
          <a:lstStyle/>
          <a:p>
            <a:pPr>
              <a:lnSpc>
                <a:spcPct val="80000"/>
              </a:lnSpc>
            </a:pPr>
            <a:r>
              <a:rPr lang="en-US" dirty="0">
                <a:solidFill>
                  <a:srgbClr val="000000"/>
                </a:solidFill>
              </a:rPr>
              <a:t>Free software </a:t>
            </a:r>
            <a:r>
              <a:rPr lang="en-US" dirty="0" smtClean="0">
                <a:solidFill>
                  <a:srgbClr val="000000"/>
                </a:solidFill>
              </a:rPr>
              <a:t>is an idea</a:t>
            </a:r>
            <a:r>
              <a:rPr lang="en-US" dirty="0">
                <a:solidFill>
                  <a:srgbClr val="000000"/>
                </a:solidFill>
              </a:rPr>
              <a:t>, an ethic, advocated and supported by large, loose-knit group of computer programmers who allow people to copy, use, and modify their software</a:t>
            </a:r>
          </a:p>
          <a:p>
            <a:pPr>
              <a:lnSpc>
                <a:spcPct val="80000"/>
              </a:lnSpc>
            </a:pPr>
            <a:r>
              <a:rPr lang="en-US" dirty="0">
                <a:solidFill>
                  <a:srgbClr val="000000"/>
                </a:solidFill>
              </a:rPr>
              <a:t>Free means freedom of use, not necessarily lack of cost</a:t>
            </a:r>
          </a:p>
          <a:p>
            <a:pPr>
              <a:lnSpc>
                <a:spcPct val="80000"/>
              </a:lnSpc>
            </a:pPr>
            <a:r>
              <a:rPr lang="en-US" dirty="0">
                <a:solidFill>
                  <a:srgbClr val="000000"/>
                </a:solidFill>
              </a:rPr>
              <a:t>Open source - software distributed or made public in source code (readable and modifiable)</a:t>
            </a:r>
          </a:p>
          <a:p>
            <a:pPr>
              <a:lnSpc>
                <a:spcPct val="80000"/>
              </a:lnSpc>
            </a:pPr>
            <a:r>
              <a:rPr lang="en-US" dirty="0">
                <a:solidFill>
                  <a:srgbClr val="000000"/>
                </a:solidFill>
              </a:rPr>
              <a:t>Proprietary software - </a:t>
            </a:r>
            <a:r>
              <a:rPr lang="en-US" dirty="0" smtClean="0">
                <a:solidFill>
                  <a:srgbClr val="000000"/>
                </a:solidFill>
              </a:rPr>
              <a:t>commercial</a:t>
            </a:r>
            <a:r>
              <a:rPr lang="en-US" dirty="0">
                <a:solidFill>
                  <a:srgbClr val="000000"/>
                </a:solidFill>
              </a:rPr>
              <a:t>,</a:t>
            </a:r>
            <a:r>
              <a:rPr lang="en-US" dirty="0" smtClean="0">
                <a:solidFill>
                  <a:srgbClr val="000000"/>
                </a:solidFill>
              </a:rPr>
              <a:t> </a:t>
            </a:r>
            <a:r>
              <a:rPr lang="en-US" dirty="0">
                <a:solidFill>
                  <a:srgbClr val="000000"/>
                </a:solidFill>
              </a:rPr>
              <a:t>sold in object </a:t>
            </a:r>
            <a:r>
              <a:rPr lang="en-US" dirty="0" smtClean="0">
                <a:solidFill>
                  <a:srgbClr val="000000"/>
                </a:solidFill>
              </a:rPr>
              <a:t>code, obscure</a:t>
            </a:r>
            <a:r>
              <a:rPr lang="en-US" dirty="0">
                <a:solidFill>
                  <a:srgbClr val="000000"/>
                </a:solidFill>
              </a:rPr>
              <a:t>, not </a:t>
            </a:r>
            <a:r>
              <a:rPr lang="en-US" dirty="0" smtClean="0">
                <a:solidFill>
                  <a:srgbClr val="000000"/>
                </a:solidFill>
              </a:rPr>
              <a:t>modifiable. E.g., Microsoft Office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solidFill>
                  <a:schemeClr val="tx1"/>
                </a:solidFill>
              </a:rPr>
              <a:t>GNU project</a:t>
            </a:r>
            <a:endParaRPr lang="en-US" dirty="0">
              <a:solidFill>
                <a:schemeClr val="tx1"/>
              </a:solidFill>
            </a:endParaRPr>
          </a:p>
        </p:txBody>
      </p:sp>
      <p:sp>
        <p:nvSpPr>
          <p:cNvPr id="49155" name="Rectangle 3"/>
          <p:cNvSpPr>
            <a:spLocks noGrp="1" noChangeArrowheads="1"/>
          </p:cNvSpPr>
          <p:nvPr>
            <p:ph idx="1"/>
          </p:nvPr>
        </p:nvSpPr>
        <p:spPr/>
        <p:txBody>
          <a:bodyPr/>
          <a:lstStyle/>
          <a:p>
            <a:pPr>
              <a:lnSpc>
                <a:spcPct val="80000"/>
              </a:lnSpc>
            </a:pPr>
            <a:r>
              <a:rPr lang="en-US" dirty="0" smtClean="0"/>
              <a:t>Began </a:t>
            </a:r>
            <a:r>
              <a:rPr lang="en-US" dirty="0"/>
              <a:t>with a UNIX-like operating system, a sophisticated text editor, and many compilers and utilities</a:t>
            </a:r>
          </a:p>
          <a:p>
            <a:pPr>
              <a:lnSpc>
                <a:spcPct val="80000"/>
              </a:lnSpc>
            </a:pPr>
            <a:r>
              <a:rPr lang="en-US" dirty="0"/>
              <a:t>Now has hundreds of programs freely available and thousands of software packages available as free software (with modifiable source code)</a:t>
            </a:r>
          </a:p>
          <a:p>
            <a:pPr>
              <a:lnSpc>
                <a:spcPct val="80000"/>
              </a:lnSpc>
            </a:pPr>
            <a:r>
              <a:rPr lang="en-US" dirty="0"/>
              <a:t>Developed the concept of </a:t>
            </a:r>
            <a:r>
              <a:rPr lang="en-US" i="1" dirty="0" err="1"/>
              <a:t>copyleft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0"/>
            <a:ext cx="8229600" cy="1143000"/>
          </a:xfrm>
        </p:spPr>
        <p:txBody>
          <a:bodyPr/>
          <a:lstStyle/>
          <a:p>
            <a:pPr>
              <a:lnSpc>
                <a:spcPct val="90000"/>
              </a:lnSpc>
            </a:pPr>
            <a:r>
              <a:rPr lang="en-US" dirty="0" smtClean="0"/>
              <a:t>Should All Software Be Free?</a:t>
            </a:r>
            <a:endParaRPr lang="en-US" dirty="0"/>
          </a:p>
        </p:txBody>
      </p:sp>
      <p:sp>
        <p:nvSpPr>
          <p:cNvPr id="74755" name="Rectangle 3"/>
          <p:cNvSpPr>
            <a:spLocks noGrp="1" noChangeArrowheads="1"/>
          </p:cNvSpPr>
          <p:nvPr>
            <p:ph idx="1"/>
          </p:nvPr>
        </p:nvSpPr>
        <p:spPr>
          <a:xfrm>
            <a:off x="457200" y="990600"/>
            <a:ext cx="8229600" cy="4983163"/>
          </a:xfrm>
        </p:spPr>
        <p:txBody>
          <a:bodyPr/>
          <a:lstStyle/>
          <a:p>
            <a:pPr>
              <a:lnSpc>
                <a:spcPct val="90000"/>
              </a:lnSpc>
            </a:pPr>
            <a:r>
              <a:rPr lang="en-US" dirty="0" smtClean="0"/>
              <a:t>Would </a:t>
            </a:r>
            <a:r>
              <a:rPr lang="en-US" dirty="0"/>
              <a:t>there be sufficient incentives to produce the huge quantity of consumer software available now?</a:t>
            </a:r>
          </a:p>
          <a:p>
            <a:pPr>
              <a:lnSpc>
                <a:spcPct val="90000"/>
              </a:lnSpc>
            </a:pPr>
            <a:r>
              <a:rPr lang="en-US" dirty="0"/>
              <a:t>Would the current funding methods for free software be sufficient to support all software development?</a:t>
            </a:r>
          </a:p>
          <a:p>
            <a:pPr>
              <a:lnSpc>
                <a:spcPct val="90000"/>
              </a:lnSpc>
            </a:pPr>
            <a:r>
              <a:rPr lang="en-US" dirty="0"/>
              <a:t>Should software be covered under copyright law?</a:t>
            </a:r>
          </a:p>
          <a:p>
            <a:pPr>
              <a:lnSpc>
                <a:spcPct val="90000"/>
              </a:lnSpc>
            </a:pPr>
            <a:r>
              <a:rPr lang="en-US" dirty="0"/>
              <a:t>Concepts such as </a:t>
            </a:r>
            <a:r>
              <a:rPr lang="en-US" dirty="0" err="1"/>
              <a:t>copyleft</a:t>
            </a:r>
            <a:r>
              <a:rPr lang="en-US" dirty="0"/>
              <a:t> and the GNU Public License </a:t>
            </a:r>
            <a:r>
              <a:rPr lang="en-US" dirty="0" smtClean="0"/>
              <a:t>(GPL) provide </a:t>
            </a:r>
            <a:r>
              <a:rPr lang="en-US" dirty="0"/>
              <a:t>alternatives to proprietary software within today's current legal framework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solidFill>
                  <a:srgbClr val="000000"/>
                </a:solidFill>
              </a:rPr>
              <a:t>Patents for Inventions in Software</a:t>
            </a:r>
          </a:p>
        </p:txBody>
      </p:sp>
      <p:sp>
        <p:nvSpPr>
          <p:cNvPr id="73731" name="Rectangle 3"/>
          <p:cNvSpPr>
            <a:spLocks noGrp="1" noChangeArrowheads="1"/>
          </p:cNvSpPr>
          <p:nvPr>
            <p:ph idx="1"/>
          </p:nvPr>
        </p:nvSpPr>
        <p:spPr/>
        <p:txBody>
          <a:bodyPr/>
          <a:lstStyle/>
          <a:p>
            <a:pPr marL="0" indent="0">
              <a:buNone/>
            </a:pPr>
            <a:r>
              <a:rPr lang="en-US" dirty="0"/>
              <a:t>Patent decisions, confusion, and consequences</a:t>
            </a:r>
          </a:p>
          <a:p>
            <a:r>
              <a:rPr lang="en-US" dirty="0"/>
              <a:t>Patents protect inventions by giving the inventor a monopoly for a specified time period.</a:t>
            </a:r>
          </a:p>
          <a:p>
            <a:r>
              <a:rPr lang="en-US" dirty="0"/>
              <a:t>Laws of nature and mathematical formulas cannot be patented.</a:t>
            </a:r>
          </a:p>
          <a:p>
            <a:r>
              <a:rPr lang="en-US" dirty="0"/>
              <a:t>Obvious inventions or methods cannot be patented</a:t>
            </a:r>
            <a:r>
              <a:rPr lang="en-US" sz="28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nSpc>
                <a:spcPct val="90000"/>
              </a:lnSpc>
            </a:pPr>
            <a:r>
              <a:rPr lang="en-US" dirty="0" smtClean="0"/>
              <a:t>Outline</a:t>
            </a:r>
            <a:endParaRPr lang="en-US" dirty="0"/>
          </a:p>
        </p:txBody>
      </p:sp>
      <p:sp>
        <p:nvSpPr>
          <p:cNvPr id="47107" name="Rectangle 3"/>
          <p:cNvSpPr>
            <a:spLocks noGrp="1" noChangeArrowheads="1"/>
          </p:cNvSpPr>
          <p:nvPr>
            <p:ph idx="1"/>
          </p:nvPr>
        </p:nvSpPr>
        <p:spPr>
          <a:xfrm>
            <a:off x="457200" y="1295400"/>
            <a:ext cx="8305800" cy="4610100"/>
          </a:xfrm>
        </p:spPr>
        <p:txBody>
          <a:bodyPr/>
          <a:lstStyle/>
          <a:p>
            <a:pPr>
              <a:lnSpc>
                <a:spcPct val="90000"/>
              </a:lnSpc>
            </a:pPr>
            <a:r>
              <a:rPr lang="en-US" sz="3600" dirty="0" smtClean="0"/>
              <a:t>Responses to copyright infringement</a:t>
            </a:r>
          </a:p>
          <a:p>
            <a:pPr lvl="1">
              <a:lnSpc>
                <a:spcPct val="90000"/>
              </a:lnSpc>
            </a:pPr>
            <a:r>
              <a:rPr lang="en-US" dirty="0" smtClean="0"/>
              <a:t>Defensive and aggressive responses</a:t>
            </a:r>
          </a:p>
          <a:p>
            <a:pPr lvl="1">
              <a:lnSpc>
                <a:spcPct val="90000"/>
              </a:lnSpc>
            </a:pPr>
            <a:r>
              <a:rPr lang="en-US" dirty="0" smtClean="0"/>
              <a:t>DMCA</a:t>
            </a:r>
          </a:p>
          <a:p>
            <a:pPr lvl="1">
              <a:lnSpc>
                <a:spcPct val="90000"/>
              </a:lnSpc>
            </a:pPr>
            <a:r>
              <a:rPr lang="en-US" dirty="0" smtClean="0"/>
              <a:t>Evolving business models</a:t>
            </a:r>
          </a:p>
          <a:p>
            <a:pPr>
              <a:lnSpc>
                <a:spcPct val="90000"/>
              </a:lnSpc>
            </a:pPr>
            <a:r>
              <a:rPr lang="en-US" sz="3600" dirty="0" smtClean="0"/>
              <a:t>Search engines and online libraries</a:t>
            </a:r>
          </a:p>
          <a:p>
            <a:pPr>
              <a:lnSpc>
                <a:spcPct val="90000"/>
              </a:lnSpc>
            </a:pPr>
            <a:r>
              <a:rPr lang="en-US" sz="3600" dirty="0" smtClean="0"/>
              <a:t>Free software</a:t>
            </a:r>
          </a:p>
          <a:p>
            <a:pPr>
              <a:lnSpc>
                <a:spcPct val="90000"/>
              </a:lnSpc>
            </a:pPr>
            <a:r>
              <a:rPr lang="en-US" sz="3600" dirty="0" smtClean="0"/>
              <a:t>Patents for inventions in software</a:t>
            </a:r>
            <a:endParaRPr lang="en-US" sz="3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9805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Patents for Inventions in Software</a:t>
            </a:r>
          </a:p>
        </p:txBody>
      </p:sp>
      <p:sp>
        <p:nvSpPr>
          <p:cNvPr id="73731" name="Rectangle 3"/>
          <p:cNvSpPr>
            <a:spLocks noGrp="1" noChangeArrowheads="1"/>
          </p:cNvSpPr>
          <p:nvPr>
            <p:ph idx="1"/>
          </p:nvPr>
        </p:nvSpPr>
        <p:spPr/>
        <p:txBody>
          <a:bodyPr/>
          <a:lstStyle/>
          <a:p>
            <a:pPr marL="0" indent="0">
              <a:buNone/>
            </a:pPr>
            <a:r>
              <a:rPr lang="en-US" sz="2800" dirty="0"/>
              <a:t>A few cases</a:t>
            </a:r>
          </a:p>
          <a:p>
            <a:r>
              <a:rPr lang="en-US" sz="2800" dirty="0"/>
              <a:t>Paul Allen, co-founder of Microsoft, and e-commerce and Web-viewing </a:t>
            </a:r>
          </a:p>
          <a:p>
            <a:r>
              <a:rPr lang="en-US" sz="2800" dirty="0"/>
              <a:t>Apple, Android, and tap-touch screens</a:t>
            </a:r>
          </a:p>
          <a:p>
            <a:r>
              <a:rPr lang="en-US" sz="2800" dirty="0"/>
              <a:t>IBM , Amazon, and electronic catalogues </a:t>
            </a:r>
            <a:endParaRPr lang="en-US" sz="2800" dirty="0" smtClean="0"/>
          </a:p>
          <a:p>
            <a:pPr marL="0" indent="0">
              <a:buNone/>
            </a:pPr>
            <a:r>
              <a:rPr lang="en-US" sz="2800" dirty="0"/>
              <a:t>Patent trolls</a:t>
            </a:r>
          </a:p>
          <a:p>
            <a:r>
              <a:rPr lang="en-US" sz="2800" dirty="0"/>
              <a:t>Some companies accumulate thousands of technology patents but do not make any products.</a:t>
            </a:r>
          </a:p>
          <a:p>
            <a:r>
              <a:rPr lang="en-US" sz="2800" dirty="0"/>
              <a:t>They license the patents to others and collect fees.</a:t>
            </a:r>
          </a:p>
          <a:p>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01206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To Patent or Not?</a:t>
            </a:r>
            <a:endParaRPr lang="en-US" dirty="0"/>
          </a:p>
        </p:txBody>
      </p:sp>
      <p:sp>
        <p:nvSpPr>
          <p:cNvPr id="51203" name="Rectangle 3"/>
          <p:cNvSpPr>
            <a:spLocks noGrp="1" noChangeArrowheads="1"/>
          </p:cNvSpPr>
          <p:nvPr>
            <p:ph idx="1"/>
          </p:nvPr>
        </p:nvSpPr>
        <p:spPr/>
        <p:txBody>
          <a:bodyPr/>
          <a:lstStyle/>
          <a:p>
            <a:r>
              <a:rPr lang="en-US" sz="3600" dirty="0"/>
              <a:t>In favor of software patents</a:t>
            </a:r>
          </a:p>
          <a:p>
            <a:pPr lvl="1"/>
            <a:r>
              <a:rPr lang="en-US" sz="3200" dirty="0"/>
              <a:t>Reward inventors for their creative work</a:t>
            </a:r>
          </a:p>
          <a:p>
            <a:pPr lvl="1"/>
            <a:r>
              <a:rPr lang="en-US" sz="3200" dirty="0"/>
              <a:t>Encourage inventors to disclose their inventions so others can build upon them</a:t>
            </a:r>
          </a:p>
          <a:p>
            <a:pPr lvl="1"/>
            <a:r>
              <a:rPr lang="en-US" sz="3200" dirty="0"/>
              <a:t>Encourage innovation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dirty="0" smtClean="0"/>
              <a:t>Against Software Patents</a:t>
            </a:r>
            <a:endParaRPr lang="en-US" sz="4000" dirty="0"/>
          </a:p>
        </p:txBody>
      </p:sp>
      <p:sp>
        <p:nvSpPr>
          <p:cNvPr id="75779" name="Rectangle 3"/>
          <p:cNvSpPr>
            <a:spLocks noGrp="1" noChangeArrowheads="1"/>
          </p:cNvSpPr>
          <p:nvPr>
            <p:ph idx="1"/>
          </p:nvPr>
        </p:nvSpPr>
        <p:spPr/>
        <p:txBody>
          <a:bodyPr/>
          <a:lstStyle/>
          <a:p>
            <a:r>
              <a:rPr lang="en-US" sz="3000" dirty="0"/>
              <a:t>Patents can stifle innovation, rather than encourage </a:t>
            </a:r>
            <a:r>
              <a:rPr lang="en-US" sz="3000" dirty="0" smtClean="0"/>
              <a:t>it</a:t>
            </a:r>
            <a:endParaRPr lang="en-US" sz="3000" dirty="0"/>
          </a:p>
          <a:p>
            <a:r>
              <a:rPr lang="en-US" sz="3000" dirty="0"/>
              <a:t>Cost of lawyers to research patents and risk of being sued discourage small companies from attempting to develop and market new </a:t>
            </a:r>
            <a:r>
              <a:rPr lang="en-US" sz="3000" dirty="0" smtClean="0"/>
              <a:t>innovations</a:t>
            </a:r>
            <a:endParaRPr lang="en-US" sz="3000" dirty="0"/>
          </a:p>
          <a:p>
            <a:r>
              <a:rPr lang="en-US" sz="3000" dirty="0"/>
              <a:t>It is difficult to determine what is truly original and distinguish a patentable innovation from one that is </a:t>
            </a:r>
            <a:r>
              <a:rPr lang="en-US" sz="3000" dirty="0" smtClean="0"/>
              <a:t>not</a:t>
            </a: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nSpc>
                <a:spcPct val="90000"/>
              </a:lnSpc>
            </a:pPr>
            <a:r>
              <a:rPr lang="en-US" dirty="0" smtClean="0">
                <a:solidFill>
                  <a:srgbClr val="000000"/>
                </a:solidFill>
              </a:rPr>
              <a:t>Responses to copyright infringement</a:t>
            </a:r>
            <a:endParaRPr lang="en-US" dirty="0">
              <a:solidFill>
                <a:srgbClr val="000000"/>
              </a:solidFill>
            </a:endParaRPr>
          </a:p>
        </p:txBody>
      </p:sp>
      <p:sp>
        <p:nvSpPr>
          <p:cNvPr id="47107" name="Rectangle 3"/>
          <p:cNvSpPr>
            <a:spLocks noGrp="1" noChangeArrowheads="1"/>
          </p:cNvSpPr>
          <p:nvPr>
            <p:ph idx="1"/>
          </p:nvPr>
        </p:nvSpPr>
        <p:spPr>
          <a:xfrm>
            <a:off x="457200" y="1981200"/>
            <a:ext cx="8305800" cy="3924300"/>
          </a:xfrm>
        </p:spPr>
        <p:txBody>
          <a:bodyPr/>
          <a:lstStyle/>
          <a:p>
            <a:pPr>
              <a:lnSpc>
                <a:spcPct val="90000"/>
              </a:lnSpc>
            </a:pPr>
            <a:r>
              <a:rPr lang="en-US" sz="3600" dirty="0" smtClean="0"/>
              <a:t>Software industry</a:t>
            </a:r>
            <a:endParaRPr lang="en-US" sz="3600" dirty="0"/>
          </a:p>
          <a:p>
            <a:pPr lvl="1">
              <a:lnSpc>
                <a:spcPct val="90000"/>
              </a:lnSpc>
            </a:pPr>
            <a:r>
              <a:rPr lang="en-US" sz="3200" dirty="0"/>
              <a:t>Expiration dates within the software</a:t>
            </a:r>
          </a:p>
          <a:p>
            <a:pPr lvl="1">
              <a:lnSpc>
                <a:spcPct val="90000"/>
              </a:lnSpc>
            </a:pPr>
            <a:r>
              <a:rPr lang="en-US" sz="3200" dirty="0"/>
              <a:t>Dongles (a device that must be plugged into a computer port)</a:t>
            </a:r>
          </a:p>
          <a:p>
            <a:pPr lvl="1">
              <a:lnSpc>
                <a:spcPct val="90000"/>
              </a:lnSpc>
            </a:pPr>
            <a:r>
              <a:rPr lang="en-US" sz="3200" dirty="0"/>
              <a:t>Copy protection that prevents copying</a:t>
            </a:r>
          </a:p>
          <a:p>
            <a:pPr lvl="1">
              <a:lnSpc>
                <a:spcPct val="90000"/>
              </a:lnSpc>
            </a:pPr>
            <a:r>
              <a:rPr lang="en-US" sz="3200" dirty="0"/>
              <a:t>Activation or registration codes</a:t>
            </a:r>
          </a:p>
          <a:p>
            <a:pPr lvl="1">
              <a:lnSpc>
                <a:spcPct val="90000"/>
              </a:lnSpc>
            </a:pPr>
            <a:r>
              <a:rPr lang="en-US" sz="3200" dirty="0"/>
              <a:t>Obtained court orders to shut down Internet bulletin boards and Web sites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nSpc>
                <a:spcPct val="80000"/>
              </a:lnSpc>
            </a:pPr>
            <a:r>
              <a:rPr lang="en-US" dirty="0" smtClean="0"/>
              <a:t>International Piracy</a:t>
            </a:r>
            <a:endParaRPr lang="en-US" dirty="0"/>
          </a:p>
        </p:txBody>
      </p:sp>
      <p:sp>
        <p:nvSpPr>
          <p:cNvPr id="70659" name="Rectangle 3"/>
          <p:cNvSpPr>
            <a:spLocks noGrp="1" noChangeArrowheads="1"/>
          </p:cNvSpPr>
          <p:nvPr>
            <p:ph idx="1"/>
          </p:nvPr>
        </p:nvSpPr>
        <p:spPr/>
        <p:txBody>
          <a:bodyPr/>
          <a:lstStyle/>
          <a:p>
            <a:pPr>
              <a:lnSpc>
                <a:spcPct val="80000"/>
              </a:lnSpc>
            </a:pPr>
            <a:r>
              <a:rPr lang="en-US" dirty="0" smtClean="0"/>
              <a:t>Some </a:t>
            </a:r>
            <a:r>
              <a:rPr lang="en-US" dirty="0"/>
              <a:t>countries do not recognize or protect intellectual property</a:t>
            </a:r>
          </a:p>
          <a:p>
            <a:pPr>
              <a:lnSpc>
                <a:spcPct val="80000"/>
              </a:lnSpc>
            </a:pPr>
            <a:r>
              <a:rPr lang="en-US" dirty="0"/>
              <a:t>Countries that have high piracy rates often do not have a significant software industry</a:t>
            </a:r>
          </a:p>
          <a:p>
            <a:pPr>
              <a:lnSpc>
                <a:spcPct val="80000"/>
              </a:lnSpc>
            </a:pPr>
            <a:r>
              <a:rPr lang="en-US" dirty="0"/>
              <a:t>Many countries that have a high amount of piracy are exporting the pirated copies to countries with strict copyright laws</a:t>
            </a:r>
          </a:p>
          <a:p>
            <a:pPr>
              <a:lnSpc>
                <a:spcPct val="80000"/>
              </a:lnSpc>
            </a:pPr>
            <a:r>
              <a:rPr lang="en-US" dirty="0"/>
              <a:t>Economic </a:t>
            </a:r>
            <a:r>
              <a:rPr lang="en-US" dirty="0" smtClean="0"/>
              <a:t>sanctions, however, </a:t>
            </a:r>
            <a:r>
              <a:rPr lang="en-US" dirty="0"/>
              <a:t>often penalize legitimate businesses, not those they seek to target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1564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228600"/>
            <a:ext cx="8610600" cy="762000"/>
          </a:xfrm>
        </p:spPr>
        <p:txBody>
          <a:bodyPr/>
          <a:lstStyle/>
          <a:p>
            <a:r>
              <a:rPr lang="en-US" sz="3600" dirty="0" smtClean="0"/>
              <a:t>Defensive responses from content industries  </a:t>
            </a:r>
            <a:endParaRPr lang="en-US" sz="3600" dirty="0"/>
          </a:p>
        </p:txBody>
      </p:sp>
      <p:sp>
        <p:nvSpPr>
          <p:cNvPr id="63491" name="Rectangle 3"/>
          <p:cNvSpPr>
            <a:spLocks noGrp="1" noChangeArrowheads="1"/>
          </p:cNvSpPr>
          <p:nvPr>
            <p:ph idx="1"/>
          </p:nvPr>
        </p:nvSpPr>
        <p:spPr>
          <a:xfrm>
            <a:off x="457200" y="1371600"/>
            <a:ext cx="8229600" cy="4754563"/>
          </a:xfrm>
        </p:spPr>
        <p:txBody>
          <a:bodyPr/>
          <a:lstStyle/>
          <a:p>
            <a:pPr>
              <a:lnSpc>
                <a:spcPct val="80000"/>
              </a:lnSpc>
            </a:pPr>
            <a:r>
              <a:rPr lang="en-US" sz="3600" dirty="0" smtClean="0"/>
              <a:t>Banning</a:t>
            </a:r>
            <a:r>
              <a:rPr lang="en-US" sz="3600" dirty="0"/>
              <a:t>, </a:t>
            </a:r>
            <a:r>
              <a:rPr lang="en-US" sz="3600" dirty="0" smtClean="0"/>
              <a:t>suing, </a:t>
            </a:r>
            <a:r>
              <a:rPr lang="en-US" sz="3600" dirty="0"/>
              <a:t>and taxing</a:t>
            </a:r>
          </a:p>
          <a:p>
            <a:pPr lvl="1">
              <a:lnSpc>
                <a:spcPct val="80000"/>
              </a:lnSpc>
            </a:pPr>
            <a:r>
              <a:rPr lang="en-US" sz="3200" dirty="0"/>
              <a:t>Ban or delay technology via lawsuits </a:t>
            </a:r>
          </a:p>
          <a:p>
            <a:pPr lvl="2">
              <a:lnSpc>
                <a:spcPct val="80000"/>
              </a:lnSpc>
            </a:pPr>
            <a:r>
              <a:rPr lang="en-US" sz="2800" dirty="0"/>
              <a:t>CD-recording devices</a:t>
            </a:r>
          </a:p>
          <a:p>
            <a:pPr lvl="2">
              <a:lnSpc>
                <a:spcPct val="80000"/>
              </a:lnSpc>
            </a:pPr>
            <a:r>
              <a:rPr lang="en-US" sz="2800" dirty="0"/>
              <a:t>Digital Audio Tapes (DAT</a:t>
            </a:r>
            <a:r>
              <a:rPr lang="en-US" sz="2800" dirty="0" smtClean="0"/>
              <a:t>) and DAT recorders</a:t>
            </a:r>
            <a:endParaRPr lang="en-US" sz="2800" dirty="0"/>
          </a:p>
          <a:p>
            <a:pPr lvl="2">
              <a:lnSpc>
                <a:spcPct val="80000"/>
              </a:lnSpc>
            </a:pPr>
            <a:r>
              <a:rPr lang="en-US" sz="2800" dirty="0"/>
              <a:t>DVD players</a:t>
            </a:r>
          </a:p>
          <a:p>
            <a:pPr lvl="2">
              <a:lnSpc>
                <a:spcPct val="80000"/>
              </a:lnSpc>
            </a:pPr>
            <a:r>
              <a:rPr lang="en-US" sz="2800" dirty="0"/>
              <a:t>Portable MP3 players</a:t>
            </a:r>
          </a:p>
          <a:p>
            <a:pPr lvl="1">
              <a:lnSpc>
                <a:spcPct val="80000"/>
              </a:lnSpc>
            </a:pPr>
            <a:r>
              <a:rPr lang="en-US" sz="3200" dirty="0"/>
              <a:t>Require that new technology include </a:t>
            </a:r>
            <a:r>
              <a:rPr lang="en-US" sz="3200" dirty="0" smtClean="0"/>
              <a:t>copy protection mechanisms </a:t>
            </a:r>
            <a:endParaRPr lang="en-US" sz="3200" dirty="0"/>
          </a:p>
          <a:p>
            <a:pPr lvl="1">
              <a:lnSpc>
                <a:spcPct val="80000"/>
              </a:lnSpc>
            </a:pPr>
            <a:r>
              <a:rPr lang="en-US" sz="3200" dirty="0"/>
              <a:t>Tax digital media </a:t>
            </a:r>
            <a:r>
              <a:rPr lang="en-US" sz="3200" dirty="0" smtClean="0"/>
              <a:t>and equipment to </a:t>
            </a:r>
            <a:r>
              <a:rPr lang="en-US" sz="3200" dirty="0"/>
              <a:t>compensate the </a:t>
            </a:r>
            <a:r>
              <a:rPr lang="en-US" sz="3200" dirty="0" smtClean="0"/>
              <a:t>IP industry </a:t>
            </a:r>
            <a:r>
              <a:rPr lang="en-US" sz="3200" dirty="0"/>
              <a:t>for expected losses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28600" y="228600"/>
            <a:ext cx="8534400" cy="762000"/>
          </a:xfrm>
        </p:spPr>
        <p:txBody>
          <a:bodyPr/>
          <a:lstStyle/>
          <a:p>
            <a:r>
              <a:rPr lang="en-US" sz="3600" dirty="0" smtClean="0">
                <a:solidFill>
                  <a:srgbClr val="000000"/>
                </a:solidFill>
              </a:rPr>
              <a:t>Defensive responses from content industries </a:t>
            </a:r>
            <a:endParaRPr lang="en-US" sz="4000" dirty="0"/>
          </a:p>
        </p:txBody>
      </p:sp>
      <p:sp>
        <p:nvSpPr>
          <p:cNvPr id="64515" name="Rectangle 3"/>
          <p:cNvSpPr>
            <a:spLocks noGrp="1" noChangeArrowheads="1"/>
          </p:cNvSpPr>
          <p:nvPr>
            <p:ph idx="1"/>
          </p:nvPr>
        </p:nvSpPr>
        <p:spPr/>
        <p:txBody>
          <a:bodyPr/>
          <a:lstStyle/>
          <a:p>
            <a:pPr>
              <a:lnSpc>
                <a:spcPct val="90000"/>
              </a:lnSpc>
            </a:pPr>
            <a:r>
              <a:rPr lang="en-US" dirty="0"/>
              <a:t>Digital Rights </a:t>
            </a:r>
            <a:r>
              <a:rPr lang="en-US" dirty="0" smtClean="0"/>
              <a:t>Management (DRM)</a:t>
            </a:r>
            <a:endParaRPr lang="en-US" dirty="0"/>
          </a:p>
          <a:p>
            <a:pPr lvl="1">
              <a:lnSpc>
                <a:spcPct val="90000"/>
              </a:lnSpc>
            </a:pPr>
            <a:r>
              <a:rPr lang="en-US" dirty="0"/>
              <a:t>Collection of techniques that control uses of intellectual property in digital formats</a:t>
            </a:r>
          </a:p>
          <a:p>
            <a:pPr lvl="1">
              <a:lnSpc>
                <a:spcPct val="90000"/>
              </a:lnSpc>
            </a:pPr>
            <a:r>
              <a:rPr lang="en-US" dirty="0"/>
              <a:t>Includes hardware and software schemes using encryption</a:t>
            </a:r>
          </a:p>
          <a:p>
            <a:pPr lvl="1">
              <a:lnSpc>
                <a:spcPct val="90000"/>
              </a:lnSpc>
            </a:pPr>
            <a:r>
              <a:rPr lang="en-US" dirty="0"/>
              <a:t>The producer of a file has flexibility to specify what a user may do with </a:t>
            </a:r>
            <a:r>
              <a:rPr lang="en-US" dirty="0" smtClean="0"/>
              <a:t>it as to content life and use</a:t>
            </a:r>
            <a:endParaRPr lang="en-US" dirty="0"/>
          </a:p>
          <a:p>
            <a:pPr lvl="1">
              <a:lnSpc>
                <a:spcPct val="90000"/>
              </a:lnSpc>
            </a:pPr>
            <a:r>
              <a:rPr lang="en-US" dirty="0"/>
              <a:t>Apple, Microsoft and Sony all use different schemes of DRM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nSpc>
                <a:spcPct val="90000"/>
              </a:lnSpc>
            </a:pPr>
            <a:r>
              <a:rPr lang="en-US" sz="4000" dirty="0" smtClean="0">
                <a:solidFill>
                  <a:srgbClr val="000000"/>
                </a:solidFill>
              </a:rPr>
              <a:t>The Digital Millennium Copyright Act 1998</a:t>
            </a:r>
            <a:endParaRPr lang="en-US" sz="4000" dirty="0">
              <a:solidFill>
                <a:srgbClr val="000000"/>
              </a:solidFill>
            </a:endParaRPr>
          </a:p>
        </p:txBody>
      </p:sp>
      <p:sp>
        <p:nvSpPr>
          <p:cNvPr id="47107" name="Rectangle 3"/>
          <p:cNvSpPr>
            <a:spLocks noGrp="1" noChangeArrowheads="1"/>
          </p:cNvSpPr>
          <p:nvPr>
            <p:ph idx="1"/>
          </p:nvPr>
        </p:nvSpPr>
        <p:spPr>
          <a:xfrm>
            <a:off x="457200" y="2057400"/>
            <a:ext cx="8305800" cy="3848100"/>
          </a:xfrm>
        </p:spPr>
        <p:txBody>
          <a:bodyPr/>
          <a:lstStyle/>
          <a:p>
            <a:pPr>
              <a:lnSpc>
                <a:spcPct val="90000"/>
              </a:lnSpc>
            </a:pPr>
            <a:r>
              <a:rPr lang="en-US" sz="3600" dirty="0" smtClean="0"/>
              <a:t>Anti-circumvention</a:t>
            </a:r>
          </a:p>
          <a:p>
            <a:pPr lvl="1">
              <a:lnSpc>
                <a:spcPct val="80000"/>
              </a:lnSpc>
            </a:pPr>
            <a:r>
              <a:rPr lang="en-US" sz="3200" dirty="0"/>
              <a:t>Prohibit circumventing technological access controls and copy-prevention </a:t>
            </a:r>
            <a:r>
              <a:rPr lang="en-US" sz="3200" dirty="0" smtClean="0"/>
              <a:t>systems</a:t>
            </a:r>
          </a:p>
          <a:p>
            <a:pPr lvl="1">
              <a:lnSpc>
                <a:spcPct val="80000"/>
              </a:lnSpc>
            </a:pPr>
            <a:endParaRPr lang="en-US" sz="3200" dirty="0"/>
          </a:p>
          <a:p>
            <a:pPr>
              <a:lnSpc>
                <a:spcPct val="80000"/>
              </a:lnSpc>
            </a:pPr>
            <a:r>
              <a:rPr lang="en-US" sz="3600" dirty="0"/>
              <a:t>Safe harbor</a:t>
            </a:r>
          </a:p>
          <a:p>
            <a:pPr lvl="1">
              <a:lnSpc>
                <a:spcPct val="80000"/>
              </a:lnSpc>
            </a:pPr>
            <a:r>
              <a:rPr lang="en-US" sz="3200" dirty="0"/>
              <a:t>Protect Web sites from lawsuits for copyright infringement by users of </a:t>
            </a:r>
            <a:r>
              <a:rPr lang="en-US" sz="3200" dirty="0" smtClean="0"/>
              <a:t>site</a:t>
            </a:r>
            <a:endParaRPr lang="en-US" sz="3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8633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28600"/>
            <a:ext cx="9144000" cy="914400"/>
          </a:xfrm>
        </p:spPr>
        <p:txBody>
          <a:bodyPr/>
          <a:lstStyle/>
          <a:p>
            <a:pPr>
              <a:lnSpc>
                <a:spcPct val="80000"/>
              </a:lnSpc>
            </a:pPr>
            <a:r>
              <a:rPr lang="en-US" sz="3600" dirty="0" smtClean="0"/>
              <a:t>The DMCA vs. </a:t>
            </a:r>
            <a:br>
              <a:rPr lang="en-US" sz="3600" dirty="0" smtClean="0"/>
            </a:br>
            <a:r>
              <a:rPr lang="en-US" sz="3600" dirty="0" smtClean="0"/>
              <a:t>Fair Use, Freedom of Speech, and Innovation</a:t>
            </a:r>
            <a:endParaRPr lang="en-US" sz="3600" dirty="0"/>
          </a:p>
        </p:txBody>
      </p:sp>
      <p:sp>
        <p:nvSpPr>
          <p:cNvPr id="65539" name="Rectangle 3"/>
          <p:cNvSpPr>
            <a:spLocks noGrp="1" noChangeArrowheads="1"/>
          </p:cNvSpPr>
          <p:nvPr>
            <p:ph idx="1"/>
          </p:nvPr>
        </p:nvSpPr>
        <p:spPr>
          <a:xfrm>
            <a:off x="457200" y="1371600"/>
            <a:ext cx="8229600" cy="4754563"/>
          </a:xfrm>
        </p:spPr>
        <p:txBody>
          <a:bodyPr/>
          <a:lstStyle/>
          <a:p>
            <a:pPr>
              <a:lnSpc>
                <a:spcPct val="80000"/>
              </a:lnSpc>
            </a:pPr>
            <a:r>
              <a:rPr lang="en-US" dirty="0" smtClean="0">
                <a:solidFill>
                  <a:srgbClr val="000000"/>
                </a:solidFill>
              </a:rPr>
              <a:t>Lawsuits </a:t>
            </a:r>
            <a:r>
              <a:rPr lang="en-US" dirty="0">
                <a:solidFill>
                  <a:srgbClr val="000000"/>
                </a:solidFill>
              </a:rPr>
              <a:t>have been filed to ban new technologies</a:t>
            </a:r>
          </a:p>
          <a:p>
            <a:pPr>
              <a:lnSpc>
                <a:spcPct val="80000"/>
              </a:lnSpc>
            </a:pPr>
            <a:r>
              <a:rPr lang="en-US" dirty="0">
                <a:solidFill>
                  <a:srgbClr val="000000"/>
                </a:solidFill>
              </a:rPr>
              <a:t>U.S. courts have banned technologies such as </a:t>
            </a:r>
            <a:r>
              <a:rPr lang="en-US" dirty="0" err="1">
                <a:solidFill>
                  <a:srgbClr val="000000"/>
                </a:solidFill>
              </a:rPr>
              <a:t>DeCSS</a:t>
            </a:r>
            <a:r>
              <a:rPr lang="en-US" dirty="0">
                <a:solidFill>
                  <a:srgbClr val="000000"/>
                </a:solidFill>
              </a:rPr>
              <a:t> </a:t>
            </a:r>
            <a:r>
              <a:rPr lang="en-US" dirty="0" smtClean="0">
                <a:solidFill>
                  <a:srgbClr val="000000"/>
                </a:solidFill>
              </a:rPr>
              <a:t>even </a:t>
            </a:r>
            <a:r>
              <a:rPr lang="en-US" dirty="0">
                <a:solidFill>
                  <a:srgbClr val="000000"/>
                </a:solidFill>
              </a:rPr>
              <a:t>though it has legitimate uses, while courts in other countries have </a:t>
            </a:r>
            <a:r>
              <a:rPr lang="en-US" dirty="0" smtClean="0">
                <a:solidFill>
                  <a:srgbClr val="000000"/>
                </a:solidFill>
              </a:rPr>
              <a:t>not</a:t>
            </a:r>
          </a:p>
          <a:p>
            <a:pPr lvl="1">
              <a:lnSpc>
                <a:spcPct val="80000"/>
              </a:lnSpc>
            </a:pPr>
            <a:r>
              <a:rPr lang="en-US" dirty="0" smtClean="0">
                <a:solidFill>
                  <a:srgbClr val="000000"/>
                </a:solidFill>
              </a:rPr>
              <a:t>CSS: content scrambling system, to protect movies</a:t>
            </a:r>
            <a:endParaRPr lang="en-US" dirty="0">
              <a:solidFill>
                <a:srgbClr val="000000"/>
              </a:solidFill>
            </a:endParaRPr>
          </a:p>
          <a:p>
            <a:pPr>
              <a:lnSpc>
                <a:spcPct val="80000"/>
              </a:lnSpc>
            </a:pPr>
            <a:r>
              <a:rPr lang="en-US" dirty="0">
                <a:solidFill>
                  <a:srgbClr val="000000"/>
                </a:solidFill>
              </a:rPr>
              <a:t>Protesters published the code as part of creative works (in </a:t>
            </a:r>
            <a:r>
              <a:rPr lang="en-US" dirty="0">
                <a:solidFill>
                  <a:srgbClr val="000000"/>
                </a:solidFill>
                <a:hlinkClick r:id="rId3"/>
              </a:rPr>
              <a:t>haiku</a:t>
            </a:r>
            <a:r>
              <a:rPr lang="en-US" dirty="0">
                <a:solidFill>
                  <a:srgbClr val="000000"/>
                </a:solidFill>
              </a:rPr>
              <a:t>, songs, short movies, a computer game and art)</a:t>
            </a:r>
          </a:p>
          <a:p>
            <a:pPr>
              <a:lnSpc>
                <a:spcPct val="80000"/>
              </a:lnSpc>
            </a:pPr>
            <a:r>
              <a:rPr lang="en-US" dirty="0">
                <a:solidFill>
                  <a:srgbClr val="000000"/>
                </a:solidFill>
              </a:rPr>
              <a:t>U.S. courts eventually allowed publishing of </a:t>
            </a:r>
            <a:r>
              <a:rPr lang="en-US" dirty="0" err="1">
                <a:solidFill>
                  <a:srgbClr val="000000"/>
                </a:solidFill>
              </a:rPr>
              <a:t>DeCSS</a:t>
            </a:r>
            <a:r>
              <a:rPr lang="en-US" dirty="0">
                <a:solidFill>
                  <a:srgbClr val="000000"/>
                </a:solidFill>
              </a:rPr>
              <a:t>, but prohibited manufacturers of DVD players from including it in their products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nSpc>
                <a:spcPct val="90000"/>
              </a:lnSpc>
            </a:pPr>
            <a:r>
              <a:rPr lang="en-US" sz="4000" dirty="0" smtClean="0"/>
              <a:t>Safe Harbor</a:t>
            </a:r>
            <a:endParaRPr lang="en-US" sz="4000" dirty="0"/>
          </a:p>
        </p:txBody>
      </p:sp>
      <p:sp>
        <p:nvSpPr>
          <p:cNvPr id="66563" name="Rectangle 3"/>
          <p:cNvSpPr>
            <a:spLocks noGrp="1" noChangeArrowheads="1"/>
          </p:cNvSpPr>
          <p:nvPr>
            <p:ph idx="1"/>
          </p:nvPr>
        </p:nvSpPr>
        <p:spPr/>
        <p:txBody>
          <a:bodyPr/>
          <a:lstStyle/>
          <a:p>
            <a:pPr>
              <a:lnSpc>
                <a:spcPct val="90000"/>
              </a:lnSpc>
            </a:pPr>
            <a:r>
              <a:rPr lang="en-US" sz="2800" dirty="0" smtClean="0"/>
              <a:t>Industry </a:t>
            </a:r>
            <a:r>
              <a:rPr lang="en-US" sz="2800" dirty="0"/>
              <a:t>issues "take down" notices per the DMCA</a:t>
            </a:r>
          </a:p>
          <a:p>
            <a:pPr>
              <a:lnSpc>
                <a:spcPct val="90000"/>
              </a:lnSpc>
            </a:pPr>
            <a:r>
              <a:rPr lang="en-US" sz="2800" dirty="0"/>
              <a:t>As long as sites like YouTube and </a:t>
            </a:r>
            <a:r>
              <a:rPr lang="en-US" sz="2800" dirty="0" smtClean="0"/>
              <a:t>Facebook </a:t>
            </a:r>
            <a:r>
              <a:rPr lang="en-US" sz="2800" dirty="0"/>
              <a:t>comply with take down notices they are not in violation</a:t>
            </a:r>
          </a:p>
          <a:p>
            <a:pPr>
              <a:lnSpc>
                <a:spcPct val="90000"/>
              </a:lnSpc>
            </a:pPr>
            <a:r>
              <a:rPr lang="en-US" sz="2800" dirty="0"/>
              <a:t>Take down notices may violate fair use, some have been issued against small portions of video being used for educational </a:t>
            </a:r>
            <a:r>
              <a:rPr lang="en-US" sz="2800" dirty="0" smtClean="0"/>
              <a:t>purposes</a:t>
            </a:r>
          </a:p>
          <a:p>
            <a:pPr>
              <a:lnSpc>
                <a:spcPct val="90000"/>
              </a:lnSpc>
            </a:pPr>
            <a:r>
              <a:rPr lang="en-US" sz="2800" dirty="0" smtClean="0"/>
              <a:t>In addition, entertainment companies argue YouTube should have the responsibility to filter out copyright-infringement material</a:t>
            </a:r>
            <a:endParaRPr lang="en-US" sz="2400" dirty="0" smtClean="0"/>
          </a:p>
          <a:p>
            <a:pPr lvl="1">
              <a:lnSpc>
                <a:spcPct val="90000"/>
              </a:lnSpc>
            </a:pPr>
            <a:r>
              <a:rPr lang="en-US" dirty="0" smtClean="0"/>
              <a:t>YouTube said it cannot always tell which are unauthorized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46321063</TotalTime>
  <Pages>23</Pages>
  <Words>3695</Words>
  <Application>Microsoft Office PowerPoint</Application>
  <PresentationFormat>Letter Paper (8.5x11 in)</PresentationFormat>
  <Paragraphs>238</Paragraphs>
  <Slides>22</Slides>
  <Notes>22</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22</vt:i4>
      </vt:variant>
    </vt:vector>
  </HeadingPairs>
  <TitlesOfParts>
    <vt:vector size="24" baseType="lpstr">
      <vt:lpstr>Monotype Sorts</vt:lpstr>
      <vt:lpstr>Office Theme</vt:lpstr>
      <vt:lpstr>CSE/ISE 312</vt:lpstr>
      <vt:lpstr>Outline</vt:lpstr>
      <vt:lpstr>Responses to copyright infringement</vt:lpstr>
      <vt:lpstr>International Piracy</vt:lpstr>
      <vt:lpstr>Defensive responses from content industries  </vt:lpstr>
      <vt:lpstr>Defensive responses from content industries </vt:lpstr>
      <vt:lpstr>The Digital Millennium Copyright Act 1998</vt:lpstr>
      <vt:lpstr>The DMCA vs.  Fair Use, Freedom of Speech, and Innovation</vt:lpstr>
      <vt:lpstr>Safe Harbor</vt:lpstr>
      <vt:lpstr>Evolving Business Models</vt:lpstr>
      <vt:lpstr>Constructive solutions</vt:lpstr>
      <vt:lpstr>Evolving Business Models (cont’d)</vt:lpstr>
      <vt:lpstr>Evolving Business Models (cont’d)</vt:lpstr>
      <vt:lpstr>Search Engines and Online Libraries</vt:lpstr>
      <vt:lpstr>Search Engines and Online Libraries</vt:lpstr>
      <vt:lpstr>Free Software</vt:lpstr>
      <vt:lpstr>GNU project</vt:lpstr>
      <vt:lpstr>Should All Software Be Free?</vt:lpstr>
      <vt:lpstr>Patents for Inventions in Software</vt:lpstr>
      <vt:lpstr>Patents for Inventions in Software</vt:lpstr>
      <vt:lpstr>To Patent or Not?</vt:lpstr>
      <vt:lpstr>Against Software Patents</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481</cp:revision>
  <cp:lastPrinted>1999-08-19T02:29:51Z</cp:lastPrinted>
  <dcterms:created xsi:type="dcterms:W3CDTF">2013-03-28T18:05:10Z</dcterms:created>
  <dcterms:modified xsi:type="dcterms:W3CDTF">2013-03-28T18:10:20Z</dcterms:modified>
</cp:coreProperties>
</file>