
<file path=[Content_Types].xml><?xml version="1.0" encoding="utf-8"?>
<Types xmlns="http://schemas.openxmlformats.org/package/2006/content-types">
  <Override PartName="/ppt/slides/slide14.xml" ContentType="application/vnd.openxmlformats-officedocument.presentationml.slide+xml"/>
  <Override PartName="/ppt/notesSlides/notesSlide16.xml" ContentType="application/vnd.openxmlformats-officedocument.presentationml.notesSlide+xml"/>
  <Default Extension="xml" ContentType="application/xml"/>
  <Override PartName="/ppt/tableStyles.xml" ContentType="application/vnd.openxmlformats-officedocument.presentationml.tableStyles+xml"/>
  <Override PartName="/ppt/notesSlides/notesSlide1.xml" ContentType="application/vnd.openxmlformats-officedocument.presentationml.notesSlide+xml"/>
  <Override PartName="/ppt/slides/slide28.xml" ContentType="application/vnd.openxmlformats-officedocument.presentationml.slide+xml"/>
  <Override PartName="/ppt/slides/slide21.xml" ContentType="application/vnd.openxmlformats-officedocument.presentationml.slide+xml"/>
  <Override PartName="/ppt/notesSlides/notesSlide23.xml" ContentType="application/vnd.openxmlformats-officedocument.presentationml.notesSlide+xml"/>
  <Override PartName="/ppt/slides/slide5.xml" ContentType="application/vnd.openxmlformats-officedocument.presentationml.slide+xml"/>
  <Override PartName="/ppt/notesSlides/notesSlide9.xml" ContentType="application/vnd.openxmlformats-officedocument.presentationml.notesSlide+xml"/>
  <Override PartName="/ppt/slideLayouts/slideLayout5.xml" ContentType="application/vnd.openxmlformats-officedocument.presentationml.slideLayout+xml"/>
  <Override PartName="/ppt/slides/slide13.xml" ContentType="application/vnd.openxmlformats-officedocument.presentationml.slide+xml"/>
  <Override PartName="/ppt/slideMasters/slideMaster1.xml" ContentType="application/vnd.openxmlformats-officedocument.presentationml.slideMaster+xml"/>
  <Override PartName="/ppt/notesSlides/notesSlide15.xml" ContentType="application/vnd.openxmlformats-officedocument.presentationml.notesSlide+xml"/>
  <Override PartName="/docProps/core.xml" ContentType="application/vnd.openxmlformats-package.core-properties+xml"/>
  <Override PartName="/ppt/notesSlides/notesSlide7.xml" ContentType="application/vnd.openxmlformats-officedocument.presentationml.notesSlide+xml"/>
  <Override PartName="/ppt/handoutMasters/handoutMaster1.xml" ContentType="application/vnd.openxmlformats-officedocument.presentationml.handoutMaster+xml"/>
  <Default Extension="fntdata" ContentType="application/x-fontdata"/>
  <Override PartName="/ppt/slides/slide27.xml" ContentType="application/vnd.openxmlformats-officedocument.presentationml.slide+xml"/>
  <Override PartName="/ppt/notesSlides/notesSlide29.xml" ContentType="application/vnd.openxmlformats-officedocument.presentationml.notesSlide+xml"/>
  <Override PartName="/ppt/slides/slide20.xml" ContentType="application/vnd.openxmlformats-officedocument.presentationml.slide+xml"/>
  <Override PartName="/ppt/notesSlides/notesSlide22.xml" ContentType="application/vnd.openxmlformats-officedocument.presentationml.notesSlide+xml"/>
  <Override PartName="/ppt/slides/slide4.xml" ContentType="application/vnd.openxmlformats-officedocument.presentationml.slide+xml"/>
  <Override PartName="/ppt/slides/slide19.xml" ContentType="application/vnd.openxmlformats-officedocument.presentationml.slide+xml"/>
  <Override PartName="/ppt/notesSlides/notesSlide8.xml" ContentType="application/vnd.openxmlformats-officedocument.presentationml.notesSlide+xml"/>
  <Default Extension="png" ContentType="image/png"/>
  <Override PartName="/ppt/slideLayouts/slideLayout4.xml" ContentType="application/vnd.openxmlformats-officedocument.presentationml.slideLayout+xml"/>
  <Override PartName="/ppt/slides/slide12.xml" ContentType="application/vnd.openxmlformats-officedocument.presentationml.slide+xml"/>
  <Override PartName="/ppt/notesSlides/notesSlide14.xml" ContentType="application/vnd.openxmlformats-officedocument.presentationml.notesSlide+xml"/>
  <Override PartName="/ppt/notesSlides/notesSlide6.xml" ContentType="application/vnd.openxmlformats-officedocument.presentationml.notesSlide+xml"/>
  <Override PartName="/ppt/presProps.xml" ContentType="application/vnd.openxmlformats-officedocument.presentationml.presProps+xml"/>
  <Override PartName="/ppt/slides/slide26.xml" ContentType="application/vnd.openxmlformats-officedocument.presentationml.slide+xml"/>
  <Override PartName="/ppt/notesSlides/notesSlide28.xml" ContentType="application/vnd.openxmlformats-officedocument.presentationml.notesSlide+xml"/>
  <Override PartName="/ppt/notesSlides/notesSlide21.xml" ContentType="application/vnd.openxmlformats-officedocument.presentationml.notesSlide+xml"/>
  <Override PartName="/ppt/slides/slide3.xml" ContentType="application/vnd.openxmlformats-officedocument.presentationml.slide+xml"/>
  <Override PartName="/ppt/slides/slide18.xml" ContentType="application/vnd.openxmlformats-officedocument.presentationml.slide+xml"/>
  <Override PartName="/ppt/slideLayouts/slideLayout3.xml" ContentType="application/vnd.openxmlformats-officedocument.presentationml.slideLayout+xml"/>
  <Override PartName="/ppt/slides/slide11.xml" ContentType="application/vnd.openxmlformats-officedocument.presentationml.slide+xml"/>
  <Override PartName="/ppt/notesSlides/notesSlide13.xml" ContentType="application/vnd.openxmlformats-officedocument.presentationml.notesSlide+xml"/>
  <Override PartName="/ppt/notesSlides/notesSlide5.xml" ContentType="application/vnd.openxmlformats-officedocument.presentationml.notesSlide+xml"/>
  <Override PartName="/ppt/slides/slide25.xml" ContentType="application/vnd.openxmlformats-officedocument.presentationml.slide+xml"/>
  <Override PartName="/ppt/notesSlides/notesSlide27.xml" ContentType="application/vnd.openxmlformats-officedocument.presentationml.notesSlide+xml"/>
  <Override PartName="/ppt/slides/slide9.xml" ContentType="application/vnd.openxmlformats-officedocument.presentationml.slide+xml"/>
  <Override PartName="/ppt/slideLayouts/slideLayout9.xml" ContentType="application/vnd.openxmlformats-officedocument.presentationml.slideLayout+xml"/>
  <Override PartName="/ppt/notesSlides/notesSlide20.xml" ContentType="application/vnd.openxmlformats-officedocument.presentationml.notesSlide+xml"/>
  <Override PartName="/ppt/slides/slide2.xml" ContentType="application/vnd.openxmlformats-officedocument.presentationml.slide+xml"/>
  <Override PartName="/ppt/slideLayouts/slideLayout2.xml" ContentType="application/vnd.openxmlformats-officedocument.presentationml.slideLayout+xml"/>
  <Override PartName="/ppt/slides/slide17.xml" ContentType="application/vnd.openxmlformats-officedocument.presentationml.slide+xml"/>
  <Override PartName="/ppt/notesSlides/notesSlide19.xml" ContentType="application/vnd.openxmlformats-officedocument.presentationml.notesSlide+xml"/>
  <Override PartName="/ppt/slides/slide10.xml" ContentType="application/vnd.openxmlformats-officedocument.presentationml.slide+xml"/>
  <Override PartName="/ppt/notesSlides/notesSlide12.xml" ContentType="application/vnd.openxmlformats-officedocument.presentationml.notesSlide+xml"/>
  <Override PartName="/docProps/app.xml" ContentType="application/vnd.openxmlformats-officedocument.extended-properties+xml"/>
  <Override PartName="/ppt/notesSlides/notesSlide4.xml" ContentType="application/vnd.openxmlformats-officedocument.presentationml.notesSlide+xml"/>
  <Override PartName="/ppt/theme/theme3.xml" ContentType="application/vnd.openxmlformats-officedocument.theme+xml"/>
  <Override PartName="/ppt/slides/slide24.xml" ContentType="application/vnd.openxmlformats-officedocument.presentationml.slide+xml"/>
  <Override PartName="/ppt/notesSlides/notesSlide10.xml" ContentType="application/vnd.openxmlformats-officedocument.presentationml.notesSlide+xml"/>
  <Override PartName="/ppt/notesSlides/notesSlide26.xml" ContentType="application/vnd.openxmlformats-officedocument.presentationml.notesSlide+xml"/>
  <Override PartName="/ppt/slides/slide8.xml" ContentType="application/vnd.openxmlformats-officedocument.presentationml.slide+xml"/>
  <Override PartName="/ppt/slideLayouts/slideLayout8.xml" ContentType="application/vnd.openxmlformats-officedocument.presentationml.slideLayout+xml"/>
  <Override PartName="/ppt/slides/slide1.xml" ContentType="application/vnd.openxmlformats-officedocument.presentationml.slide+xml"/>
  <Override PartName="/ppt/slideLayouts/slideLayout1.xml" ContentType="application/vnd.openxmlformats-officedocument.presentationml.slideLayout+xml"/>
  <Override PartName="/ppt/slides/slide16.xml" ContentType="application/vnd.openxmlformats-officedocument.presentationml.slide+xml"/>
  <Override PartName="/ppt/notesSlides/notesSlide18.xml" ContentType="application/vnd.openxmlformats-officedocument.presentationml.notesSlide+xml"/>
  <Default Extension="jpeg" ContentType="image/jpeg"/>
  <Override PartName="/ppt/viewProps.xml" ContentType="application/vnd.openxmlformats-officedocument.presentationml.viewProps+xml"/>
  <Override PartName="/ppt/notesSlides/notesSlide11.xml" ContentType="application/vnd.openxmlformats-officedocument.presentationml.notesSlide+xml"/>
  <Override PartName="/ppt/notesSlides/notesSlide3.xml" ContentType="application/vnd.openxmlformats-officedocument.presentationml.notesSlide+xml"/>
  <Override PartName="/ppt/theme/theme2.xml" ContentType="application/vnd.openxmlformats-officedocument.theme+xml"/>
  <Override PartName="/ppt/slideLayouts/slideLayout11.xml" ContentType="application/vnd.openxmlformats-officedocument.presentationml.slideLayout+xml"/>
  <Override PartName="/ppt/slides/slide23.xml" ContentType="application/vnd.openxmlformats-officedocument.presentationml.slide+xml"/>
  <Override PartName="/ppt/notesSlides/notesSlide25.xml" ContentType="application/vnd.openxmlformats-officedocument.presentationml.notesSlide+xml"/>
  <Override PartName="/ppt/slides/slide7.xml" ContentType="application/vnd.openxmlformats-officedocument.presentationml.slide+xml"/>
  <Override PartName="/ppt/slideLayouts/slideLayout7.xml" ContentType="application/vnd.openxmlformats-officedocument.presentationml.slideLayout+xml"/>
  <Override PartName="/ppt/notesMasters/notesMaster1.xml" ContentType="application/vnd.openxmlformats-officedocument.presentationml.notesMaster+xml"/>
  <Override PartName="/ppt/slides/slide15.xml" ContentType="application/vnd.openxmlformats-officedocument.presentationml.slide+xml"/>
  <Override PartName="/ppt/notesSlides/notesSlide17.xml" ContentType="application/vnd.openxmlformats-officedocument.presentationml.notesSlide+xml"/>
  <Override PartName="/ppt/notesSlides/notesSlide2.xml" ContentType="application/vnd.openxmlformats-officedocument.presentationml.notesSlide+xml"/>
  <Override PartName="/ppt/slides/slide29.xml" ContentType="application/vnd.openxmlformats-officedocument.presentationml.slide+xml"/>
  <Override PartName="/ppt/theme/theme1.xml" ContentType="application/vnd.openxmlformats-officedocument.theme+xml"/>
  <Override PartName="/ppt/slides/slide22.xml" ContentType="application/vnd.openxmlformats-officedocument.presentationml.slide+xml"/>
  <Override PartName="/ppt/presentation.xml" ContentType="application/vnd.openxmlformats-officedocument.presentationml.presentation.main+xml"/>
  <Override PartName="/ppt/notesSlides/notesSlide24.xml" ContentType="application/vnd.openxmlformats-officedocument.presentationml.notesSlide+xml"/>
  <Override PartName="/ppt/slides/slide6.xml" ContentType="application/vnd.openxmlformats-officedocument.presentationml.slide+xml"/>
  <Override PartName="/ppt/slideLayouts/slideLayout10.xml" ContentType="application/vnd.openxmlformats-officedocument.presentationml.slideLayout+xml"/>
  <Override PartName="/ppt/slideLayouts/slideLayout6.xml" ContentType="application/vnd.openxmlformats-officedocument.presentationml.slideLayout+xml"/>
  <Default Extension="bin" ContentType="application/vnd.openxmlformats-officedocument.presentationml.printerSettings"/>
  <Default Extension="rels" ContentType="application/vnd.openxmlformats-package.relationshi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trictFirstAndLastChars="0" embedTrueTypeFonts="1">
  <p:sldMasterIdLst>
    <p:sldMasterId r:id="rId1"/>
  </p:sldMasterIdLst>
  <p:notesMasterIdLst>
    <p:notesMasterId r:id="rId31"/>
  </p:notesMasterIdLst>
  <p:handoutMasterIdLst>
    <p:handoutMasterId r:id="rId32"/>
  </p:handoutMasterIdLst>
  <p:sldIdLst>
    <p:sldId id="298" r:id="rId2"/>
    <p:sldId id="346" r:id="rId3"/>
    <p:sldId id="303" r:id="rId4"/>
    <p:sldId id="299" r:id="rId5"/>
    <p:sldId id="353" r:id="rId6"/>
    <p:sldId id="348" r:id="rId7"/>
    <p:sldId id="305" r:id="rId8"/>
    <p:sldId id="354" r:id="rId9"/>
    <p:sldId id="306" r:id="rId10"/>
    <p:sldId id="355" r:id="rId11"/>
    <p:sldId id="349" r:id="rId12"/>
    <p:sldId id="356" r:id="rId13"/>
    <p:sldId id="308" r:id="rId14"/>
    <p:sldId id="309" r:id="rId15"/>
    <p:sldId id="347" r:id="rId16"/>
    <p:sldId id="310" r:id="rId17"/>
    <p:sldId id="357" r:id="rId18"/>
    <p:sldId id="350" r:id="rId19"/>
    <p:sldId id="311" r:id="rId20"/>
    <p:sldId id="351" r:id="rId21"/>
    <p:sldId id="340" r:id="rId22"/>
    <p:sldId id="358" r:id="rId23"/>
    <p:sldId id="314" r:id="rId24"/>
    <p:sldId id="359" r:id="rId25"/>
    <p:sldId id="316" r:id="rId26"/>
    <p:sldId id="345" r:id="rId27"/>
    <p:sldId id="343" r:id="rId28"/>
    <p:sldId id="318" r:id="rId29"/>
    <p:sldId id="352" r:id="rId30"/>
  </p:sldIdLst>
  <p:sldSz cx="9144000" cy="6858000" type="letter"/>
  <p:notesSz cx="9117013" cy="6858000"/>
  <p:embeddedFontLst>
    <p:embeddedFont>
      <p:font typeface="Monotype Sorts" charset="2"/>
      <p:regular r:id="rId33"/>
    </p:embeddedFont>
  </p:embeddedFontLst>
  <p:kinsoku lang="ja-JP" invalStChars="、。，．・：；？！゛゜ヽヾゝゞ々ー’”）〕］｝〉》」』】°‰′″℃￠％ぁぃぅぇぉっゃゅょゎァィゥェォッャュョヮヵヶ!%),.:;?]}｡｣､･ｧｨｩｪｫｬｭｮｯｰﾞﾟ" invalEndChars="‘“（〔［｛〈《「『【￥＄$([\{｢￡"/>
  <p:defaultTextStyle>
    <a:defPPr>
      <a:defRPr lang="en-US"/>
    </a:defPPr>
    <a:lvl1pPr algn="ctr" rtl="0" eaLnBrk="0" fontAlgn="base" hangingPunct="0">
      <a:spcBef>
        <a:spcPct val="0"/>
      </a:spcBef>
      <a:spcAft>
        <a:spcPct val="0"/>
      </a:spcAft>
      <a:defRPr sz="2800" kern="1200">
        <a:solidFill>
          <a:schemeClr val="tx1"/>
        </a:solidFill>
        <a:latin typeface="Mead Bold" pitchFamily="2" charset="0"/>
        <a:ea typeface="+mn-ea"/>
        <a:cs typeface="+mn-cs"/>
      </a:defRPr>
    </a:lvl1pPr>
    <a:lvl2pPr marL="457200" algn="ctr" rtl="0" eaLnBrk="0" fontAlgn="base" hangingPunct="0">
      <a:spcBef>
        <a:spcPct val="0"/>
      </a:spcBef>
      <a:spcAft>
        <a:spcPct val="0"/>
      </a:spcAft>
      <a:defRPr sz="2800" kern="1200">
        <a:solidFill>
          <a:schemeClr val="tx1"/>
        </a:solidFill>
        <a:latin typeface="Mead Bold" pitchFamily="2" charset="0"/>
        <a:ea typeface="+mn-ea"/>
        <a:cs typeface="+mn-cs"/>
      </a:defRPr>
    </a:lvl2pPr>
    <a:lvl3pPr marL="914400" algn="ctr" rtl="0" eaLnBrk="0" fontAlgn="base" hangingPunct="0">
      <a:spcBef>
        <a:spcPct val="0"/>
      </a:spcBef>
      <a:spcAft>
        <a:spcPct val="0"/>
      </a:spcAft>
      <a:defRPr sz="2800" kern="1200">
        <a:solidFill>
          <a:schemeClr val="tx1"/>
        </a:solidFill>
        <a:latin typeface="Mead Bold" pitchFamily="2" charset="0"/>
        <a:ea typeface="+mn-ea"/>
        <a:cs typeface="+mn-cs"/>
      </a:defRPr>
    </a:lvl3pPr>
    <a:lvl4pPr marL="1371600" algn="ctr" rtl="0" eaLnBrk="0" fontAlgn="base" hangingPunct="0">
      <a:spcBef>
        <a:spcPct val="0"/>
      </a:spcBef>
      <a:spcAft>
        <a:spcPct val="0"/>
      </a:spcAft>
      <a:defRPr sz="2800" kern="1200">
        <a:solidFill>
          <a:schemeClr val="tx1"/>
        </a:solidFill>
        <a:latin typeface="Mead Bold" pitchFamily="2" charset="0"/>
        <a:ea typeface="+mn-ea"/>
        <a:cs typeface="+mn-cs"/>
      </a:defRPr>
    </a:lvl4pPr>
    <a:lvl5pPr marL="1828800" algn="ctr" rtl="0" eaLnBrk="0" fontAlgn="base" hangingPunct="0">
      <a:spcBef>
        <a:spcPct val="0"/>
      </a:spcBef>
      <a:spcAft>
        <a:spcPct val="0"/>
      </a:spcAft>
      <a:defRPr sz="2800" kern="1200">
        <a:solidFill>
          <a:schemeClr val="tx1"/>
        </a:solidFill>
        <a:latin typeface="Mead Bold" pitchFamily="2" charset="0"/>
        <a:ea typeface="+mn-ea"/>
        <a:cs typeface="+mn-cs"/>
      </a:defRPr>
    </a:lvl5pPr>
    <a:lvl6pPr marL="2286000" algn="l" defTabSz="914400" rtl="0" eaLnBrk="1" latinLnBrk="0" hangingPunct="1">
      <a:defRPr sz="2800" kern="1200">
        <a:solidFill>
          <a:schemeClr val="tx1"/>
        </a:solidFill>
        <a:latin typeface="Mead Bold" pitchFamily="2" charset="0"/>
        <a:ea typeface="+mn-ea"/>
        <a:cs typeface="+mn-cs"/>
      </a:defRPr>
    </a:lvl6pPr>
    <a:lvl7pPr marL="2743200" algn="l" defTabSz="914400" rtl="0" eaLnBrk="1" latinLnBrk="0" hangingPunct="1">
      <a:defRPr sz="2800" kern="1200">
        <a:solidFill>
          <a:schemeClr val="tx1"/>
        </a:solidFill>
        <a:latin typeface="Mead Bold" pitchFamily="2" charset="0"/>
        <a:ea typeface="+mn-ea"/>
        <a:cs typeface="+mn-cs"/>
      </a:defRPr>
    </a:lvl7pPr>
    <a:lvl8pPr marL="3200400" algn="l" defTabSz="914400" rtl="0" eaLnBrk="1" latinLnBrk="0" hangingPunct="1">
      <a:defRPr sz="2800" kern="1200">
        <a:solidFill>
          <a:schemeClr val="tx1"/>
        </a:solidFill>
        <a:latin typeface="Mead Bold" pitchFamily="2" charset="0"/>
        <a:ea typeface="+mn-ea"/>
        <a:cs typeface="+mn-cs"/>
      </a:defRPr>
    </a:lvl8pPr>
    <a:lvl9pPr marL="3657600" algn="l" defTabSz="914400" rtl="0" eaLnBrk="1" latinLnBrk="0" hangingPunct="1">
      <a:defRPr sz="2800" kern="1200">
        <a:solidFill>
          <a:schemeClr val="tx1"/>
        </a:solidFill>
        <a:latin typeface="Mead Bold" pitchFamily="2"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showPr showNarration="1" useTimings="0">
    <p:present/>
    <p:sldAll/>
    <p:penClr>
      <a:schemeClr val="tx1"/>
    </p:penClr>
    <p:extLst>
      <p:ext uri="{EC167BDD-8182-4AB7-AECC-EB403E3ABB37}">
        <p14:laserClr xmlns:p14="http://schemas.microsoft.com/office/powerpoint/2010/main" xmlns:p="http://schemas.openxmlformats.org/presentationml/2006/main" xmlns:r="http://schemas.openxmlformats.org/officeDocument/2006/relationships" xmlns:a="http://schemas.openxmlformats.org/drawingml/2006/main" xmlns="">
          <a:srgbClr val="FF0000"/>
        </p14:laserClr>
      </p:ext>
      <p:ext uri="{2FDB2607-1784-4EEB-B798-7EB5836EED8A}">
        <p14:showMediaCtrls xmlns:p14="http://schemas.microsoft.com/office/powerpoint/2010/main" xmlns:p="http://schemas.openxmlformats.org/presentationml/2006/main" xmlns:r="http://schemas.openxmlformats.org/officeDocument/2006/relationships" xmlns:a="http://schemas.openxmlformats.org/drawingml/2006/main" xmlns="" val="1"/>
      </p:ext>
    </p:extLst>
  </p:showPr>
  <p:clrMru>
    <a:srgbClr val="A69306"/>
    <a:srgbClr val="0033CC"/>
    <a:srgbClr val="FAEB7E"/>
  </p:clrMru>
  <p:extLst>
    <p:ext uri="{E76CE94A-603C-4142-B9EB-6D1370010A27}">
      <p14:discardImageEditData xmlns:p14="http://schemas.microsoft.com/office/powerpoint/2010/main" xmlns:p="http://schemas.openxmlformats.org/presentationml/2006/main" xmlns:r="http://schemas.openxmlformats.org/officeDocument/2006/relationships" xmlns:a="http://schemas.openxmlformats.org/drawingml/2006/main" xmlns="" val="0"/>
    </p:ext>
    <p:ext uri="{D31A062A-798A-4329-ABDD-BBA856620510}">
      <p14:defaultImageDpi xmlns:p14="http://schemas.microsoft.com/office/powerpoint/2010/main" xmlns:p="http://schemas.openxmlformats.org/presentationml/2006/main" xmlns:r="http://schemas.openxmlformats.org/officeDocument/2006/relationships" xmlns:a="http://schemas.openxmlformats.org/drawingml/2006/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showOutlineIcons="0">
    <p:restoredLeft sz="21664" autoAdjust="0"/>
    <p:restoredTop sz="67691" autoAdjust="0"/>
  </p:normalViewPr>
  <p:slideViewPr>
    <p:cSldViewPr>
      <p:cViewPr>
        <p:scale>
          <a:sx n="60" d="100"/>
          <a:sy n="60" d="100"/>
        </p:scale>
        <p:origin x="-3520" y="-1080"/>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20" d="100"/>
        <a:sy n="120" d="100"/>
      </p:scale>
      <p:origin x="0" y="168"/>
    </p:cViewPr>
  </p:sorterViewPr>
  <p:notesViewPr>
    <p:cSldViewPr>
      <p:cViewPr varScale="1">
        <p:scale>
          <a:sx n="103" d="100"/>
          <a:sy n="103" d="100"/>
        </p:scale>
        <p:origin x="-96" y="-624"/>
      </p:cViewPr>
      <p:guideLst>
        <p:guide orient="horz" pos="2160"/>
        <p:guide pos="2872"/>
      </p:guideLst>
    </p:cSldViewPr>
  </p:notesViewPr>
  <p:gridSpacing cx="78028800" cy="780288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notesMaster" Target="notesMasters/notesMaster1.xml"/><Relationship Id="rId32" Type="http://schemas.openxmlformats.org/officeDocument/2006/relationships/handoutMaster" Target="handoutMasters/handoutMaster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font" Target="fonts/font1.fntdata"/><Relationship Id="rId34" Type="http://schemas.openxmlformats.org/officeDocument/2006/relationships/printerSettings" Target="printerSettings/printerSettings1.bin"/><Relationship Id="rId35" Type="http://schemas.openxmlformats.org/officeDocument/2006/relationships/presProps" Target="presProps.xml"/><Relationship Id="rId36" Type="http://schemas.openxmlformats.org/officeDocument/2006/relationships/viewProps" Target="viewProp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theme" Target="theme/theme1.xml"/><Relationship Id="rId38"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ChangeArrowheads="1"/>
          </p:cNvSpPr>
          <p:nvPr/>
        </p:nvSpPr>
        <p:spPr bwMode="auto">
          <a:xfrm>
            <a:off x="474846" y="123716"/>
            <a:ext cx="2379934" cy="304826"/>
          </a:xfrm>
          <a:prstGeom prst="rect">
            <a:avLst/>
          </a:prstGeom>
          <a:noFill/>
          <a:ln w="12700">
            <a:noFill/>
            <a:miter lim="800000"/>
            <a:headEnd/>
            <a:tailEnd/>
          </a:ln>
          <a:effectLst/>
        </p:spPr>
        <p:txBody>
          <a:bodyPr wrap="none" lIns="90100" tIns="44259" rIns="90100" bIns="44259" anchor="ctr">
            <a:spAutoFit/>
          </a:bodyPr>
          <a:lstStyle/>
          <a:p>
            <a:pPr algn="l" defTabSz="911217">
              <a:defRPr/>
            </a:pPr>
            <a:r>
              <a:rPr lang="en-US" sz="1400" dirty="0" smtClean="0"/>
              <a:t>10- Intellectual Property (Part 1)</a:t>
            </a:r>
            <a:endParaRPr lang="en-US" sz="1400" dirty="0"/>
          </a:p>
        </p:txBody>
      </p:sp>
      <p:sp>
        <p:nvSpPr>
          <p:cNvPr id="3075" name="Rectangle 3"/>
          <p:cNvSpPr>
            <a:spLocks noChangeArrowheads="1"/>
          </p:cNvSpPr>
          <p:nvPr/>
        </p:nvSpPr>
        <p:spPr bwMode="auto">
          <a:xfrm>
            <a:off x="474852" y="6438565"/>
            <a:ext cx="900105" cy="304826"/>
          </a:xfrm>
          <a:prstGeom prst="rect">
            <a:avLst/>
          </a:prstGeom>
          <a:noFill/>
          <a:ln w="12700">
            <a:noFill/>
            <a:miter lim="800000"/>
            <a:headEnd/>
            <a:tailEnd/>
          </a:ln>
          <a:effectLst/>
        </p:spPr>
        <p:txBody>
          <a:bodyPr wrap="none" lIns="90100" tIns="44259" rIns="90100" bIns="44259" anchor="ctr">
            <a:spAutoFit/>
          </a:bodyPr>
          <a:lstStyle/>
          <a:p>
            <a:pPr algn="l" defTabSz="911217">
              <a:defRPr/>
            </a:pPr>
            <a:fld id="{3B8F1BCF-40EB-4982-B72E-3BDCB36C8D12}" type="datetime1">
              <a:rPr lang="en-US" sz="1400"/>
              <a:pPr algn="l" defTabSz="911217">
                <a:defRPr/>
              </a:pPr>
              <a:t>3/26/13</a:t>
            </a:fld>
            <a:endParaRPr lang="en-US" sz="1400" dirty="0"/>
          </a:p>
        </p:txBody>
      </p:sp>
      <p:sp>
        <p:nvSpPr>
          <p:cNvPr id="3076" name="Rectangle 4"/>
          <p:cNvSpPr>
            <a:spLocks noChangeArrowheads="1"/>
          </p:cNvSpPr>
          <p:nvPr/>
        </p:nvSpPr>
        <p:spPr bwMode="auto">
          <a:xfrm>
            <a:off x="8058384" y="6438571"/>
            <a:ext cx="637213" cy="304826"/>
          </a:xfrm>
          <a:prstGeom prst="rect">
            <a:avLst/>
          </a:prstGeom>
          <a:noFill/>
          <a:ln w="12700">
            <a:noFill/>
            <a:miter lim="800000"/>
            <a:headEnd/>
            <a:tailEnd/>
          </a:ln>
          <a:effectLst/>
        </p:spPr>
        <p:txBody>
          <a:bodyPr wrap="none" lIns="90100" tIns="44259" rIns="90100" bIns="44259" anchor="ctr">
            <a:spAutoFit/>
          </a:bodyPr>
          <a:lstStyle/>
          <a:p>
            <a:pPr algn="r" defTabSz="911217">
              <a:defRPr/>
            </a:pPr>
            <a:r>
              <a:rPr lang="en-US" sz="1400" dirty="0" smtClean="0"/>
              <a:t>10-</a:t>
            </a:r>
            <a:fld id="{3D4D4ECE-73A9-4890-844A-D346CD8EA00B}" type="slidenum">
              <a:rPr lang="en-US" sz="1400" smtClean="0"/>
              <a:pPr algn="r" defTabSz="911217">
                <a:defRPr/>
              </a:pPr>
              <a:t>‹#›</a:t>
            </a:fld>
            <a:endParaRPr lang="en-US" sz="1400"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42454569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body" sz="quarter" idx="3"/>
          </p:nvPr>
        </p:nvSpPr>
        <p:spPr bwMode="auto">
          <a:xfrm>
            <a:off x="1214817" y="3257785"/>
            <a:ext cx="6687393" cy="3085419"/>
          </a:xfrm>
          <a:prstGeom prst="rect">
            <a:avLst/>
          </a:prstGeom>
          <a:noFill/>
          <a:ln w="12700">
            <a:noFill/>
            <a:miter lim="800000"/>
            <a:headEnd/>
            <a:tailEnd/>
          </a:ln>
          <a:effectLst/>
        </p:spPr>
        <p:txBody>
          <a:bodyPr vert="horz" wrap="square" lIns="90100" tIns="44259" rIns="90100" bIns="44259" numCol="1" anchor="t" anchorCtr="0" compatLnSpc="1">
            <a:prstTxWarp prst="textNoShape">
              <a:avLst/>
            </a:prstTxWarp>
          </a:bodyPr>
          <a:lstStyle/>
          <a:p>
            <a:pPr lvl="0"/>
            <a:r>
              <a:rPr lang="en-US" noProof="0" smtClean="0"/>
              <a:t>Click to edit Master notes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9699" name="Rectangle 3"/>
          <p:cNvSpPr>
            <a:spLocks noGrp="1" noRot="1" noChangeAspect="1" noChangeArrowheads="1" noTextEdit="1"/>
          </p:cNvSpPr>
          <p:nvPr>
            <p:ph type="sldImg" idx="2"/>
          </p:nvPr>
        </p:nvSpPr>
        <p:spPr bwMode="auto">
          <a:xfrm>
            <a:off x="2849563" y="519113"/>
            <a:ext cx="3417887" cy="2562225"/>
          </a:xfrm>
          <a:prstGeom prst="rect">
            <a:avLst/>
          </a:prstGeom>
          <a:noFill/>
          <a:ln w="12700">
            <a:solidFill>
              <a:schemeClr val="tx1"/>
            </a:solidFill>
            <a:miter lim="800000"/>
            <a:headEnd/>
            <a:tailEnd/>
          </a:ln>
        </p:spPr>
      </p:sp>
      <p:sp>
        <p:nvSpPr>
          <p:cNvPr id="2052" name="Rectangle 4"/>
          <p:cNvSpPr>
            <a:spLocks noChangeArrowheads="1"/>
          </p:cNvSpPr>
          <p:nvPr/>
        </p:nvSpPr>
        <p:spPr bwMode="auto">
          <a:xfrm>
            <a:off x="405200" y="124041"/>
            <a:ext cx="2363904" cy="304826"/>
          </a:xfrm>
          <a:prstGeom prst="rect">
            <a:avLst/>
          </a:prstGeom>
          <a:noFill/>
          <a:ln w="12700">
            <a:noFill/>
            <a:miter lim="800000"/>
            <a:headEnd/>
            <a:tailEnd/>
          </a:ln>
          <a:effectLst/>
        </p:spPr>
        <p:txBody>
          <a:bodyPr wrap="none" lIns="90100" tIns="44259" rIns="90100" bIns="44259" anchor="ctr">
            <a:spAutoFit/>
          </a:bodyPr>
          <a:lstStyle/>
          <a:p>
            <a:pPr algn="l" defTabSz="911217">
              <a:defRPr/>
            </a:pPr>
            <a:r>
              <a:rPr lang="en-US" sz="1400" dirty="0" smtClean="0"/>
              <a:t>10 – Intellectual Property (Part1)</a:t>
            </a:r>
            <a:endParaRPr lang="en-US" sz="1400" dirty="0"/>
          </a:p>
        </p:txBody>
      </p:sp>
      <p:sp>
        <p:nvSpPr>
          <p:cNvPr id="2053" name="Rectangle 5"/>
          <p:cNvSpPr>
            <a:spLocks noChangeArrowheads="1"/>
          </p:cNvSpPr>
          <p:nvPr/>
        </p:nvSpPr>
        <p:spPr bwMode="auto">
          <a:xfrm>
            <a:off x="92999" y="6527013"/>
            <a:ext cx="900105" cy="304826"/>
          </a:xfrm>
          <a:prstGeom prst="rect">
            <a:avLst/>
          </a:prstGeom>
          <a:noFill/>
          <a:ln w="12700">
            <a:noFill/>
            <a:miter lim="800000"/>
            <a:headEnd/>
            <a:tailEnd/>
          </a:ln>
          <a:effectLst/>
        </p:spPr>
        <p:txBody>
          <a:bodyPr wrap="none" lIns="90100" tIns="44259" rIns="90100" bIns="44259" anchor="ctr">
            <a:spAutoFit/>
          </a:bodyPr>
          <a:lstStyle/>
          <a:p>
            <a:pPr algn="l" defTabSz="911217">
              <a:defRPr/>
            </a:pPr>
            <a:fld id="{14C37F38-5772-43BE-B22B-CBAD92265624}" type="datetime1">
              <a:rPr lang="en-US" sz="1400"/>
              <a:pPr algn="l" defTabSz="911217">
                <a:defRPr/>
              </a:pPr>
              <a:t>3/26/13</a:t>
            </a:fld>
            <a:endParaRPr lang="en-US" sz="1400" dirty="0"/>
          </a:p>
        </p:txBody>
      </p:sp>
      <p:sp>
        <p:nvSpPr>
          <p:cNvPr id="2054" name="Rectangle 6"/>
          <p:cNvSpPr>
            <a:spLocks noChangeArrowheads="1"/>
          </p:cNvSpPr>
          <p:nvPr/>
        </p:nvSpPr>
        <p:spPr bwMode="auto">
          <a:xfrm>
            <a:off x="8386821" y="6527019"/>
            <a:ext cx="637213" cy="304826"/>
          </a:xfrm>
          <a:prstGeom prst="rect">
            <a:avLst/>
          </a:prstGeom>
          <a:noFill/>
          <a:ln w="12700">
            <a:noFill/>
            <a:miter lim="800000"/>
            <a:headEnd/>
            <a:tailEnd/>
          </a:ln>
          <a:effectLst/>
        </p:spPr>
        <p:txBody>
          <a:bodyPr wrap="none" lIns="90100" tIns="44259" rIns="90100" bIns="44259" anchor="ctr">
            <a:spAutoFit/>
          </a:bodyPr>
          <a:lstStyle/>
          <a:p>
            <a:pPr algn="r" defTabSz="911217">
              <a:defRPr/>
            </a:pPr>
            <a:r>
              <a:rPr lang="en-US" sz="1400" dirty="0" smtClean="0"/>
              <a:t>10-</a:t>
            </a:r>
            <a:fld id="{DA53FF21-39CA-45E6-AAE2-88A1123F9739}" type="slidenum">
              <a:rPr lang="en-US" sz="1400" smtClean="0"/>
              <a:pPr algn="r" defTabSz="911217">
                <a:defRPr/>
              </a:pPr>
              <a:t>‹#›</a:t>
            </a:fld>
            <a:endParaRPr lang="en-US" sz="1400"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61807895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ead Bold" pitchFamily="2" charset="0"/>
        <a:ea typeface="+mn-ea"/>
        <a:cs typeface="+mn-cs"/>
      </a:defRPr>
    </a:lvl1pPr>
    <a:lvl2pPr marL="457200" algn="l" rtl="0" eaLnBrk="0" fontAlgn="base" hangingPunct="0">
      <a:spcBef>
        <a:spcPct val="30000"/>
      </a:spcBef>
      <a:spcAft>
        <a:spcPct val="0"/>
      </a:spcAft>
      <a:defRPr sz="1200" kern="1200">
        <a:solidFill>
          <a:schemeClr val="tx1"/>
        </a:solidFill>
        <a:latin typeface="Mead Bold" pitchFamily="2" charset="0"/>
        <a:ea typeface="+mn-ea"/>
        <a:cs typeface="+mn-cs"/>
      </a:defRPr>
    </a:lvl2pPr>
    <a:lvl3pPr marL="914400" algn="l" rtl="0" eaLnBrk="0" fontAlgn="base" hangingPunct="0">
      <a:spcBef>
        <a:spcPct val="30000"/>
      </a:spcBef>
      <a:spcAft>
        <a:spcPct val="0"/>
      </a:spcAft>
      <a:defRPr sz="1200" kern="1200">
        <a:solidFill>
          <a:schemeClr val="tx1"/>
        </a:solidFill>
        <a:latin typeface="Mead Bold" pitchFamily="2" charset="0"/>
        <a:ea typeface="+mn-ea"/>
        <a:cs typeface="+mn-cs"/>
      </a:defRPr>
    </a:lvl3pPr>
    <a:lvl4pPr marL="1371600" algn="l" rtl="0" eaLnBrk="0" fontAlgn="base" hangingPunct="0">
      <a:spcBef>
        <a:spcPct val="30000"/>
      </a:spcBef>
      <a:spcAft>
        <a:spcPct val="0"/>
      </a:spcAft>
      <a:defRPr sz="1200" kern="1200">
        <a:solidFill>
          <a:schemeClr val="tx1"/>
        </a:solidFill>
        <a:latin typeface="Mead Bold" pitchFamily="2" charset="0"/>
        <a:ea typeface="+mn-ea"/>
        <a:cs typeface="+mn-cs"/>
      </a:defRPr>
    </a:lvl4pPr>
    <a:lvl5pPr marL="1828800" algn="l" rtl="0" eaLnBrk="0" fontAlgn="base" hangingPunct="0">
      <a:spcBef>
        <a:spcPct val="30000"/>
      </a:spcBef>
      <a:spcAft>
        <a:spcPct val="0"/>
      </a:spcAft>
      <a:defRPr sz="1200" kern="1200">
        <a:solidFill>
          <a:schemeClr val="tx1"/>
        </a:solidFill>
        <a:latin typeface="Mead Bold" pitchFamily="2"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en.wikipedia.org/wiki/Copyright" TargetMode="External"/><Relationship Id="rId4" Type="http://schemas.openxmlformats.org/officeDocument/2006/relationships/hyperlink" Target="http://en.wikipedia.org/wiki/Trademark" TargetMode="External"/><Relationship Id="rId5" Type="http://schemas.openxmlformats.org/officeDocument/2006/relationships/hyperlink" Target="http://en.wikipedia.org/wiki/Patent" TargetMode="External"/><Relationship Id="rId6" Type="http://schemas.openxmlformats.org/officeDocument/2006/relationships/hyperlink" Target="http://en.wikipedia.org/wiki/Industrial_design_right" TargetMode="External"/><Relationship Id="rId7" Type="http://schemas.openxmlformats.org/officeDocument/2006/relationships/hyperlink" Target="http://en.wikipedia.org/wiki/Trade_secret" TargetMode="External"/><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en.wikipedia.org/wiki/Copyright" TargetMode="External"/><Relationship Id="rId4" Type="http://schemas.openxmlformats.org/officeDocument/2006/relationships/hyperlink" Target="http://en.wikipedia.org/wiki/Trademark" TargetMode="External"/><Relationship Id="rId5" Type="http://schemas.openxmlformats.org/officeDocument/2006/relationships/hyperlink" Target="http://en.wikipedia.org/wiki/Patent" TargetMode="External"/><Relationship Id="rId6" Type="http://schemas.openxmlformats.org/officeDocument/2006/relationships/hyperlink" Target="http://en.wikipedia.org/wiki/Industrial_design_right" TargetMode="External"/><Relationship Id="rId7" Type="http://schemas.openxmlformats.org/officeDocument/2006/relationships/hyperlink" Target="http://en.wikipedia.org/wiki/Trade_secret" TargetMode="External"/><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ln/>
        </p:spPr>
      </p:sp>
      <p:sp>
        <p:nvSpPr>
          <p:cNvPr id="30723" name="Notes Placeholder 2"/>
          <p:cNvSpPr>
            <a:spLocks noGrp="1"/>
          </p:cNvSpPr>
          <p:nvPr>
            <p:ph type="body" idx="1"/>
          </p:nvPr>
        </p:nvSpPr>
        <p:spPr>
          <a:noFill/>
          <a:ln w="9525"/>
        </p:spPr>
        <p:txBody>
          <a:bodyPr/>
          <a:lstStyle/>
          <a:p>
            <a:r>
              <a:rPr lang="en-US" dirty="0" smtClean="0"/>
              <a:t>Image may be subject to copyright</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200" dirty="0" smtClean="0"/>
              <a:t>Miniaturization of cameras and other equipment enable audience members to record and transmit events.</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sz="1200"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The content industries claim that about one-quarter of Internet traffic worldwide consists of copyright-infringing material.</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sz="1200" dirty="0" smtClean="0"/>
          </a:p>
          <a:p>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136643953"/>
      </p:ext>
    </p:extLst>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171450" indent="-171450">
              <a:buFont typeface="Arial" pitchFamily="34" charset="0"/>
              <a:buChar char="•"/>
            </a:pPr>
            <a:r>
              <a:rPr lang="en-US" baseline="0" dirty="0" smtClean="0"/>
              <a:t>To consumers, who get movies and music online, the problem is to get them cheaply and conveniently. </a:t>
            </a:r>
          </a:p>
          <a:p>
            <a:pPr marL="171450" indent="-171450">
              <a:buFont typeface="Arial" pitchFamily="34" charset="0"/>
              <a:buChar char="•"/>
            </a:pPr>
            <a:r>
              <a:rPr lang="en-US" baseline="0" dirty="0" smtClean="0"/>
              <a:t>To writers, singers, artists, actors – and to the people who work in production, marketing, and management – the problem is to ensure that they are paid for the time and effort they put in to create the intangible intellectual-property products we enjoy. </a:t>
            </a:r>
          </a:p>
          <a:p>
            <a:pPr marL="171450" indent="-171450">
              <a:buFont typeface="Arial" pitchFamily="34" charset="0"/>
              <a:buChar char="•"/>
            </a:pPr>
            <a:r>
              <a:rPr lang="en-US" baseline="0" dirty="0" smtClean="0"/>
              <a:t>To the entertainment industry, to publishers and software companies, the problem is to protect their investment and expected, or hoped-for, revenues.</a:t>
            </a:r>
          </a:p>
          <a:p>
            <a:pPr marL="171450" indent="-171450">
              <a:buFont typeface="Arial" pitchFamily="34" charset="0"/>
              <a:buChar char="•"/>
            </a:pPr>
            <a:r>
              <a:rPr lang="en-US" baseline="0" dirty="0" smtClean="0"/>
              <a:t>To the millions who post amateur works using the works of others, the problem is to continue to create without unreasonably burdensome requirements and threats of lawsuits. </a:t>
            </a:r>
          </a:p>
          <a:p>
            <a:pPr marL="171450" indent="-171450">
              <a:buFont typeface="Arial" pitchFamily="34" charset="0"/>
              <a:buChar char="•"/>
            </a:pPr>
            <a:r>
              <a:rPr lang="en-US" baseline="0" dirty="0" smtClean="0"/>
              <a:t>To scholars and various advocates, the problem is how to protect intellectual property, but also to protect fair use, reasonable public access, and the opportunity to use new technologies to the fullest to provide new services and creative work.</a:t>
            </a:r>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171450" indent="-171450">
              <a:buFont typeface="Arial" pitchFamily="34" charset="0"/>
              <a:buChar char="•"/>
            </a:pPr>
            <a:r>
              <a:rPr lang="en-US" baseline="0" dirty="0" smtClean="0"/>
              <a:t>To consumers, who get movies and music online, the problem is to get them cheaply and conveniently. </a:t>
            </a:r>
          </a:p>
          <a:p>
            <a:pPr marL="171450" indent="-171450">
              <a:buFont typeface="Arial" pitchFamily="34" charset="0"/>
              <a:buChar char="•"/>
            </a:pPr>
            <a:r>
              <a:rPr lang="en-US" baseline="0" dirty="0" smtClean="0"/>
              <a:t>To writers, singers, artists, actors – and to the people who work in production, marketing, and management – the problem is to ensure that they are paid for the time and effort they put in to create the intangible intellectual-property products we enjoy. </a:t>
            </a:r>
          </a:p>
          <a:p>
            <a:pPr marL="171450" indent="-171450">
              <a:buFont typeface="Arial" pitchFamily="34" charset="0"/>
              <a:buChar char="•"/>
            </a:pPr>
            <a:r>
              <a:rPr lang="en-US" baseline="0" dirty="0" smtClean="0"/>
              <a:t>To the entertainment industry, to publishers and software companies, the problem is to protect their investment and expected, or hoped-for, revenues.</a:t>
            </a:r>
          </a:p>
          <a:p>
            <a:pPr marL="171450" indent="-171450">
              <a:buFont typeface="Arial" pitchFamily="34" charset="0"/>
              <a:buChar char="•"/>
            </a:pPr>
            <a:r>
              <a:rPr lang="en-US" baseline="0" dirty="0" smtClean="0"/>
              <a:t>To the millions who post amateur works using the works of others, the problem is to continue to create without unreasonably burdensome requirements and threats of lawsuits. </a:t>
            </a:r>
          </a:p>
          <a:p>
            <a:pPr marL="171450" indent="-171450">
              <a:buFont typeface="Arial" pitchFamily="34" charset="0"/>
              <a:buChar char="•"/>
            </a:pPr>
            <a:r>
              <a:rPr lang="en-US" baseline="0" dirty="0" smtClean="0"/>
              <a:t>To scholars and various advocates, the problem is how to protect intellectual property, but also to protect fair use, reasonable public access, and the opportunity to use new technologies to the fullest to provide new services and creative work.</a:t>
            </a:r>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1997 law is after a 1996 case with an MIT student posting </a:t>
            </a:r>
            <a:r>
              <a:rPr lang="en-US" dirty="0" err="1" smtClean="0"/>
              <a:t>sw</a:t>
            </a:r>
            <a:r>
              <a:rPr lang="en-US" baseline="0" dirty="0" smtClean="0"/>
              <a:t> on bulletin board without wanting any compensation in 1994.</a:t>
            </a:r>
          </a:p>
          <a:p>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1997 law is after a 1996 case with an MIT student posting </a:t>
            </a:r>
            <a:r>
              <a:rPr lang="en-US" dirty="0" err="1" smtClean="0"/>
              <a:t>sw</a:t>
            </a:r>
            <a:r>
              <a:rPr lang="en-US" baseline="0" dirty="0" smtClean="0"/>
              <a:t> on bulletin board without wanting any compensation in 1994.</a:t>
            </a:r>
          </a:p>
          <a:p>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 Commercial use is less likely to be considered fair use</a:t>
            </a:r>
          </a:p>
          <a:p>
            <a:r>
              <a:rPr lang="en-US" dirty="0" smtClean="0"/>
              <a:t>- The law identifies possible fair uses</a:t>
            </a:r>
            <a:r>
              <a:rPr lang="en-US" baseline="0" dirty="0" smtClean="0"/>
              <a:t>, such as “</a:t>
            </a:r>
            <a:r>
              <a:rPr lang="en-US" b="1" baseline="0" dirty="0" smtClean="0"/>
              <a:t>criticism, comment, news reporting, teaching (including multiple copies for classroom use), scholarship, or research</a:t>
            </a:r>
            <a:r>
              <a:rPr lang="en-US" baseline="0" dirty="0" smtClean="0"/>
              <a:t>”</a:t>
            </a:r>
          </a:p>
          <a:p>
            <a:r>
              <a:rPr lang="en-US" baseline="0" dirty="0" smtClean="0"/>
              <a:t>- Law scholars say that results of fair-use cases are often notoriously difficult to predict.</a:t>
            </a:r>
            <a:endParaRPr lang="en-US" dirty="0" smtClean="0"/>
          </a:p>
          <a:p>
            <a:endParaRPr lang="en-US" dirty="0" smtClean="0"/>
          </a:p>
          <a:p>
            <a:pPr marL="228600" indent="-228600">
              <a:buAutoNum type="arabicPeriod"/>
            </a:pPr>
            <a:r>
              <a:rPr lang="en-US" dirty="0" smtClean="0"/>
              <a:t>Commercial, educational, nonprofit</a:t>
            </a:r>
          </a:p>
          <a:p>
            <a:pPr marL="228600" indent="-228600">
              <a:buAutoNum type="arabicPeriod"/>
            </a:pPr>
            <a:r>
              <a:rPr lang="en-US" dirty="0" smtClean="0"/>
              <a:t>Creative work vs. factual</a:t>
            </a:r>
          </a:p>
          <a:p>
            <a:pPr marL="0" indent="0">
              <a:buNone/>
            </a:pPr>
            <a:endParaRPr 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 Commercial use is less likely to be considered fair use</a:t>
            </a:r>
          </a:p>
          <a:p>
            <a:r>
              <a:rPr lang="en-US" dirty="0" smtClean="0"/>
              <a:t>- The law identifies possible fair uses</a:t>
            </a:r>
            <a:r>
              <a:rPr lang="en-US" baseline="0" dirty="0" smtClean="0"/>
              <a:t>, such as “</a:t>
            </a:r>
            <a:r>
              <a:rPr lang="en-US" b="1" baseline="0" dirty="0" smtClean="0"/>
              <a:t>criticism, comment, news reporting, teaching (including multiple copies for classroom use), scholarship, or research</a:t>
            </a:r>
            <a:r>
              <a:rPr lang="en-US" baseline="0" dirty="0" smtClean="0"/>
              <a:t>”</a:t>
            </a:r>
          </a:p>
          <a:p>
            <a:r>
              <a:rPr lang="en-US" baseline="0" dirty="0" smtClean="0"/>
              <a:t>- Law scholars say that results of fair-use cases are often notoriously difficult to predict.</a:t>
            </a:r>
            <a:endParaRPr lang="en-US" dirty="0" smtClean="0"/>
          </a:p>
          <a:p>
            <a:endParaRPr lang="en-US" dirty="0" smtClean="0"/>
          </a:p>
          <a:p>
            <a:pPr marL="228600" indent="-228600">
              <a:buAutoNum type="arabicPeriod"/>
            </a:pPr>
            <a:r>
              <a:rPr lang="en-US" dirty="0" smtClean="0"/>
              <a:t>Commercial, educational, nonprofit</a:t>
            </a:r>
          </a:p>
          <a:p>
            <a:pPr marL="228600" indent="-228600">
              <a:buAutoNum type="arabicPeriod"/>
            </a:pPr>
            <a:r>
              <a:rPr lang="en-US" dirty="0" smtClean="0"/>
              <a:t>Creative work vs. factual</a:t>
            </a:r>
          </a:p>
          <a:p>
            <a:pPr marL="0" indent="0">
              <a:buNone/>
            </a:pPr>
            <a:endParaRPr 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See text p228-229 (3</a:t>
            </a:r>
            <a:r>
              <a:rPr lang="en-US" baseline="30000" dirty="0" smtClean="0"/>
              <a:t>rd</a:t>
            </a:r>
            <a:r>
              <a:rPr lang="en-US" baseline="0" dirty="0" smtClean="0"/>
              <a:t> ed.)</a:t>
            </a:r>
            <a:endParaRPr lang="en-US" dirty="0" smtClean="0"/>
          </a:p>
          <a:p>
            <a:r>
              <a:rPr lang="en-US" dirty="0" smtClean="0"/>
              <a:t>-I can</a:t>
            </a:r>
            <a:r>
              <a:rPr lang="en-US" baseline="0" dirty="0" smtClean="0"/>
              <a:t> not afford to buy the software (or pay the royalty for use of a song in my video): </a:t>
            </a:r>
            <a:r>
              <a:rPr lang="en-US" i="1" baseline="0" dirty="0" smtClean="0"/>
              <a:t>that does not justify taking it.</a:t>
            </a:r>
          </a:p>
          <a:p>
            <a:r>
              <a:rPr lang="en-US" baseline="0" dirty="0" smtClean="0"/>
              <a:t>-The company is large, wealthy: </a:t>
            </a:r>
            <a:r>
              <a:rPr lang="en-US" i="1" baseline="0" dirty="0" smtClean="0"/>
              <a:t>small amounts cumulate to large amount. Size and success do not justify taking </a:t>
            </a:r>
            <a:r>
              <a:rPr lang="en-US" i="1" baseline="0" dirty="0" err="1" smtClean="0"/>
              <a:t>sth</a:t>
            </a:r>
            <a:r>
              <a:rPr lang="en-US" i="1" baseline="0" dirty="0" smtClean="0"/>
              <a:t>. from it.</a:t>
            </a:r>
          </a:p>
          <a:p>
            <a:r>
              <a:rPr lang="en-US" baseline="0" dirty="0" smtClean="0"/>
              <a:t>-I wouldn’t buy it at the retail price anyway, so the company is not really losing a sale or losing revenue: </a:t>
            </a:r>
            <a:r>
              <a:rPr lang="en-US" i="1" baseline="0" dirty="0" smtClean="0"/>
              <a:t>but you are still stealing, what</a:t>
            </a:r>
          </a:p>
          <a:p>
            <a:r>
              <a:rPr lang="en-US" i="1" baseline="0" dirty="0" smtClean="0"/>
              <a:t>if everybody thinks the same way?</a:t>
            </a:r>
          </a:p>
          <a:p>
            <a:r>
              <a:rPr lang="en-US" baseline="0" dirty="0" smtClean="0"/>
              <a:t>-Making a copy for a friend is just an act of generosity: </a:t>
            </a:r>
            <a:r>
              <a:rPr lang="en-US" i="1" baseline="0" dirty="0" smtClean="0"/>
              <a:t>real generosity you buy a copy to your friend</a:t>
            </a:r>
          </a:p>
          <a:p>
            <a:r>
              <a:rPr lang="en-US" baseline="0" dirty="0" smtClean="0"/>
              <a:t>-This violation is insignificant compared to the billions of dollars lost to privacy by dishonest people making big profits: </a:t>
            </a:r>
            <a:r>
              <a:rPr lang="en-US" i="1" baseline="0" dirty="0" smtClean="0"/>
              <a:t>yes that’s worse. but that does not imply that individual copying is ethical</a:t>
            </a:r>
          </a:p>
          <a:p>
            <a:r>
              <a:rPr lang="en-US" baseline="0" dirty="0" smtClean="0"/>
              <a:t>-Everyone does it,  you would be foolish not to. </a:t>
            </a:r>
            <a:r>
              <a:rPr lang="en-US" i="1" baseline="0" dirty="0" smtClean="0"/>
              <a:t>Number of people doing </a:t>
            </a:r>
            <a:r>
              <a:rPr lang="en-US" i="1" baseline="0" dirty="0" err="1" smtClean="0"/>
              <a:t>sth</a:t>
            </a:r>
            <a:r>
              <a:rPr lang="en-US" i="1" baseline="0" dirty="0" smtClean="0"/>
              <a:t>. does not determine whether it is right.</a:t>
            </a:r>
          </a:p>
          <a:p>
            <a:r>
              <a:rPr lang="en-US" baseline="0" dirty="0" smtClean="0"/>
              <a:t>-I want to use a song or video clip in my video, but have no idea how to get permission.</a:t>
            </a:r>
          </a:p>
          <a:p>
            <a:r>
              <a:rPr lang="en-US" baseline="0" dirty="0" smtClean="0"/>
              <a:t>-I am posting this video as a public service. Is it fair use? If it is for review purpose, might be okay. Otherwise, not.</a:t>
            </a: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138559566"/>
      </p:ext>
    </p:extLst>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First case about </a:t>
            </a:r>
            <a:r>
              <a:rPr lang="en-US" b="1" dirty="0" smtClean="0"/>
              <a:t>private, non-commercial copying of copyrighted</a:t>
            </a:r>
            <a:r>
              <a:rPr lang="en-US" b="1" baseline="0" dirty="0" smtClean="0"/>
              <a:t> work that went to supreme court</a:t>
            </a:r>
            <a:r>
              <a:rPr lang="en-US" baseline="0" dirty="0" smtClean="0"/>
              <a:t>. Two movie studios sued Sony, because </a:t>
            </a:r>
            <a:r>
              <a:rPr lang="en-US" b="1" baseline="0" dirty="0" smtClean="0"/>
              <a:t>a user of its product recorded movies from TV.</a:t>
            </a:r>
          </a:p>
          <a:p>
            <a:pPr lvl="1">
              <a:lnSpc>
                <a:spcPct val="80000"/>
              </a:lnSpc>
            </a:pPr>
            <a:endParaRPr lang="en-US" sz="1200" b="1" u="sng" baseline="0" dirty="0" smtClean="0">
              <a:solidFill>
                <a:srgbClr val="FF0000"/>
              </a:solidFill>
            </a:endParaRPr>
          </a:p>
          <a:p>
            <a:pPr marL="0" marR="0" indent="0" algn="l" defTabSz="914400" rtl="0" eaLnBrk="0" fontAlgn="base" latinLnBrk="0" hangingPunct="0">
              <a:lnSpc>
                <a:spcPct val="100000"/>
              </a:lnSpc>
              <a:spcBef>
                <a:spcPct val="30000"/>
              </a:spcBef>
              <a:spcAft>
                <a:spcPct val="0"/>
              </a:spcAft>
              <a:buClrTx/>
              <a:buSzTx/>
              <a:buFontTx/>
              <a:buNone/>
              <a:tabLst/>
              <a:defRPr/>
            </a:pPr>
            <a:r>
              <a:rPr lang="en-US" b="1" u="sng" dirty="0" smtClean="0">
                <a:solidFill>
                  <a:srgbClr val="FF0000"/>
                </a:solidFill>
              </a:rPr>
              <a:t>The courts</a:t>
            </a:r>
            <a:r>
              <a:rPr lang="en-US" b="1" u="sng" baseline="0" dirty="0" smtClean="0">
                <a:solidFill>
                  <a:srgbClr val="FF0000"/>
                </a:solidFill>
              </a:rPr>
              <a:t> ruled that non-commercial copying of an entire movie can be fair use.</a:t>
            </a:r>
          </a:p>
          <a:p>
            <a:endParaRPr lang="en-US" b="1" u="sng" dirty="0">
              <a:solidFill>
                <a:srgbClr val="FF0000"/>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There is also a federal trademark</a:t>
            </a:r>
            <a:r>
              <a:rPr lang="en-US" baseline="0" dirty="0" smtClean="0"/>
              <a:t> law, see: </a:t>
            </a:r>
            <a:r>
              <a:rPr lang="en-US" dirty="0" smtClean="0"/>
              <a:t>http://www.uspto.gov/trademarks/law/tmlaw.pdf</a:t>
            </a:r>
          </a:p>
          <a:p>
            <a:endParaRPr lang="en-US" dirty="0" smtClean="0"/>
          </a:p>
          <a:p>
            <a:pPr>
              <a:lnSpc>
                <a:spcPct val="90000"/>
              </a:lnSpc>
            </a:pPr>
            <a:r>
              <a:rPr lang="en-US" dirty="0" smtClean="0"/>
              <a:t>Intellectual property and changing technology</a:t>
            </a:r>
          </a:p>
          <a:p>
            <a:pPr>
              <a:lnSpc>
                <a:spcPct val="90000"/>
              </a:lnSpc>
            </a:pPr>
            <a:r>
              <a:rPr lang="en-US" dirty="0" smtClean="0"/>
              <a:t>Copyright law and significant cases</a:t>
            </a:r>
          </a:p>
          <a:p>
            <a:pPr>
              <a:lnSpc>
                <a:spcPct val="90000"/>
              </a:lnSpc>
            </a:pPr>
            <a:r>
              <a:rPr lang="en-US" dirty="0" smtClean="0"/>
              <a:t>Copying and sharing</a:t>
            </a:r>
          </a:p>
          <a:p>
            <a:pPr>
              <a:lnSpc>
                <a:spcPct val="90000"/>
              </a:lnSpc>
            </a:pPr>
            <a:r>
              <a:rPr lang="en-US" dirty="0" smtClean="0"/>
              <a:t>Search engines and online libraries</a:t>
            </a:r>
          </a:p>
          <a:p>
            <a:pPr>
              <a:lnSpc>
                <a:spcPct val="90000"/>
              </a:lnSpc>
            </a:pPr>
            <a:r>
              <a:rPr lang="en-US" dirty="0" smtClean="0"/>
              <a:t>Free-speech issues</a:t>
            </a:r>
          </a:p>
          <a:p>
            <a:pPr>
              <a:lnSpc>
                <a:spcPct val="90000"/>
              </a:lnSpc>
            </a:pPr>
            <a:r>
              <a:rPr lang="en-US" dirty="0" smtClean="0"/>
              <a:t>Free software and issues for software developers</a:t>
            </a:r>
          </a:p>
          <a:p>
            <a:r>
              <a:rPr lang="en-US" dirty="0" smtClean="0"/>
              <a:t>1</a:t>
            </a:r>
            <a:r>
              <a:rPr lang="en-US" baseline="30000" dirty="0" smtClean="0"/>
              <a:t>st</a:t>
            </a:r>
            <a:r>
              <a:rPr lang="en-US" dirty="0" smtClean="0"/>
              <a:t>: concept of IP as</a:t>
            </a:r>
            <a:r>
              <a:rPr lang="en-US" baseline="0" dirty="0" smtClean="0"/>
              <a:t> well as technology’s impact on IP</a:t>
            </a:r>
          </a:p>
          <a:p>
            <a:r>
              <a:rPr lang="en-US" baseline="0" dirty="0" smtClean="0"/>
              <a:t>2</a:t>
            </a:r>
            <a:r>
              <a:rPr lang="en-US" baseline="30000" dirty="0" smtClean="0"/>
              <a:t>nd</a:t>
            </a:r>
            <a:r>
              <a:rPr lang="en-US" baseline="0" dirty="0" smtClean="0"/>
              <a:t>: focus on one legal protection of IP – copyright, inspect copyright law and significant cases</a:t>
            </a:r>
            <a:endParaRPr lang="en-US" dirty="0" smtClean="0"/>
          </a:p>
          <a:p>
            <a:r>
              <a:rPr lang="en-US" dirty="0" smtClean="0"/>
              <a:t>3</a:t>
            </a:r>
            <a:r>
              <a:rPr lang="en-US" baseline="30000" dirty="0" smtClean="0"/>
              <a:t>rd</a:t>
            </a:r>
            <a:r>
              <a:rPr lang="en-US" dirty="0" smtClean="0"/>
              <a:t> bullet: will take a look</a:t>
            </a:r>
            <a:r>
              <a:rPr lang="en-US" baseline="0" dirty="0" smtClean="0"/>
              <a:t> at small scale (individual copying), medium scale (posting on </a:t>
            </a:r>
            <a:r>
              <a:rPr lang="en-US" baseline="0" dirty="0" err="1" smtClean="0"/>
              <a:t>youtube</a:t>
            </a:r>
            <a:r>
              <a:rPr lang="en-US" baseline="0" dirty="0" smtClean="0"/>
              <a:t>), as well as large scale IP infringement (international piracy), and then the technical, business, and legal remedies.</a:t>
            </a:r>
          </a:p>
          <a:p>
            <a:r>
              <a:rPr lang="en-US" baseline="0" dirty="0" smtClean="0"/>
              <a:t>4</a:t>
            </a:r>
            <a:r>
              <a:rPr lang="en-US" baseline="30000" dirty="0" smtClean="0"/>
              <a:t>th</a:t>
            </a:r>
            <a:r>
              <a:rPr lang="en-US" baseline="0" dirty="0" smtClean="0"/>
              <a:t> bullet: two specific IP industries</a:t>
            </a:r>
          </a:p>
          <a:p>
            <a:r>
              <a:rPr lang="en-US" baseline="0" dirty="0" smtClean="0"/>
              <a:t>5</a:t>
            </a:r>
            <a:r>
              <a:rPr lang="en-US" baseline="30000" dirty="0" smtClean="0"/>
              <a:t>th</a:t>
            </a:r>
            <a:r>
              <a:rPr lang="en-US" baseline="0" dirty="0" smtClean="0"/>
              <a:t>: clashes between IP and free speech</a:t>
            </a:r>
          </a:p>
          <a:p>
            <a:r>
              <a:rPr lang="en-US" baseline="0" dirty="0" smtClean="0"/>
              <a:t>6</a:t>
            </a:r>
            <a:r>
              <a:rPr lang="en-US" baseline="30000" dirty="0" smtClean="0"/>
              <a:t>th</a:t>
            </a:r>
            <a:r>
              <a:rPr lang="en-US" baseline="0" dirty="0" smtClean="0"/>
              <a:t>: free and open source software movement</a:t>
            </a:r>
            <a:endParaRPr 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1" u="sng" dirty="0">
              <a:solidFill>
                <a:srgbClr val="FF0000"/>
              </a:solidFill>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8600" indent="-228600" algn="l">
              <a:buNone/>
            </a:pPr>
            <a:r>
              <a:rPr lang="en-US" b="1" dirty="0" smtClean="0"/>
              <a:t>Accolade made </a:t>
            </a:r>
            <a:r>
              <a:rPr lang="en-US" b="1" dirty="0" err="1" smtClean="0"/>
              <a:t>vidoegames</a:t>
            </a:r>
            <a:r>
              <a:rPr lang="en-US" b="1" baseline="0" dirty="0" smtClean="0"/>
              <a:t> to run on Sega machines. </a:t>
            </a:r>
            <a:r>
              <a:rPr lang="en-US" baseline="0" dirty="0" smtClean="0"/>
              <a:t>Accolade decompiled Sega’s program.</a:t>
            </a:r>
          </a:p>
          <a:p>
            <a:pPr marL="0" indent="-228600" algn="l">
              <a:spcBef>
                <a:spcPts val="0"/>
              </a:spcBef>
              <a:buNone/>
            </a:pPr>
            <a:r>
              <a:rPr lang="en-US" baseline="0" dirty="0" err="1" smtClean="0"/>
              <a:t>Connectix</a:t>
            </a:r>
            <a:r>
              <a:rPr lang="en-US" baseline="0" dirty="0" smtClean="0"/>
              <a:t> copied Sony’s </a:t>
            </a:r>
            <a:r>
              <a:rPr lang="en-US" baseline="0" dirty="0" err="1" smtClean="0"/>
              <a:t>playstation</a:t>
            </a:r>
            <a:r>
              <a:rPr lang="en-US" baseline="0" dirty="0" smtClean="0"/>
              <a:t> BIOS and </a:t>
            </a:r>
            <a:r>
              <a:rPr lang="en-US" b="1" baseline="0" dirty="0" smtClean="0"/>
              <a:t>reverse-engineered </a:t>
            </a:r>
            <a:r>
              <a:rPr lang="en-US" baseline="0" dirty="0" smtClean="0"/>
              <a:t>it to develop software that emulates the PlayStation console. Players can then buy </a:t>
            </a:r>
            <a:r>
              <a:rPr lang="en-US" baseline="0" dirty="0" err="1" smtClean="0"/>
              <a:t>Connectix</a:t>
            </a:r>
            <a:r>
              <a:rPr lang="en-US" baseline="0" dirty="0" smtClean="0"/>
              <a:t> program and play PS games on their computers rather than PS console. </a:t>
            </a:r>
            <a:r>
              <a:rPr lang="en-US" baseline="0" dirty="0" err="1" smtClean="0"/>
              <a:t>Connectix’s</a:t>
            </a:r>
            <a:r>
              <a:rPr lang="en-US" baseline="0" dirty="0" smtClean="0"/>
              <a:t> program did not contain any of Sony’s code, a new product.</a:t>
            </a:r>
          </a:p>
          <a:p>
            <a:pPr marL="0" indent="-228600" algn="l">
              <a:spcBef>
                <a:spcPts val="0"/>
              </a:spcBef>
              <a:buNone/>
            </a:pPr>
            <a:endParaRPr lang="en-US" baseline="0" dirty="0" smtClean="0"/>
          </a:p>
          <a:p>
            <a:pPr marL="0" indent="-228600">
              <a:buNone/>
            </a:pPr>
            <a:r>
              <a:rPr lang="en-US" b="1" dirty="0" smtClean="0"/>
              <a:t>The</a:t>
            </a:r>
            <a:r>
              <a:rPr lang="en-US" b="1" baseline="0" dirty="0" smtClean="0"/>
              <a:t> courts ruled that copying an entire computer program for a commercial use was fair, </a:t>
            </a:r>
            <a:r>
              <a:rPr lang="en-US" baseline="0" dirty="0" smtClean="0"/>
              <a:t>because the purpose was to create a new product, not to sell copies of another company’s product.</a:t>
            </a:r>
            <a:endParaRPr lang="en-US" dirty="0" smtClean="0"/>
          </a:p>
          <a:p>
            <a:pPr marL="228600" indent="-228600">
              <a:buAutoNum type="arabicPeriod"/>
            </a:pPr>
            <a:r>
              <a:rPr lang="en-US" dirty="0" smtClean="0"/>
              <a:t>B is a commercial entity was non-critical. A’s games might reduce the market</a:t>
            </a:r>
            <a:r>
              <a:rPr lang="en-US" baseline="0" dirty="0" smtClean="0"/>
              <a:t> for B’s games, that was fair competition.</a:t>
            </a:r>
            <a:endParaRPr lang="en-US" dirty="0" smtClean="0"/>
          </a:p>
          <a:p>
            <a:pPr marL="228600" indent="-228600">
              <a:buAutoNum type="arabicPeriod"/>
            </a:pPr>
            <a:r>
              <a:rPr lang="en-US" dirty="0" smtClean="0"/>
              <a:t>Not</a:t>
            </a:r>
            <a:r>
              <a:rPr lang="en-US" baseline="0" dirty="0" smtClean="0"/>
              <a:t> addresses</a:t>
            </a:r>
          </a:p>
          <a:p>
            <a:pPr marL="228600" indent="-228600">
              <a:buAutoNum type="arabicPeriod"/>
            </a:pPr>
            <a:r>
              <a:rPr lang="en-US" baseline="0" dirty="0" smtClean="0"/>
              <a:t>Not addressed</a:t>
            </a:r>
          </a:p>
          <a:p>
            <a:pPr marL="228600" indent="-228600">
              <a:buAutoNum type="arabicPeriod"/>
            </a:pPr>
            <a:r>
              <a:rPr lang="en-US" baseline="0" dirty="0" smtClean="0"/>
              <a:t>It’s fair competition. B did not sell A’s games   (not supreme court, a federal appeals court)</a:t>
            </a:r>
          </a:p>
          <a:p>
            <a:pPr marL="228600" indent="-228600">
              <a:buNone/>
            </a:pPr>
            <a:endParaRPr lang="en-US" dirty="0" smtClean="0"/>
          </a:p>
          <a:p>
            <a:pPr marL="228600" indent="-228600">
              <a:buNone/>
            </a:pPr>
            <a:endParaRPr lang="en-US" baseline="0" dirty="0"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8600" indent="-228600" algn="l">
              <a:buNone/>
            </a:pPr>
            <a:r>
              <a:rPr lang="en-US" b="1" dirty="0" smtClean="0"/>
              <a:t>Accolade made </a:t>
            </a:r>
            <a:r>
              <a:rPr lang="en-US" b="1" dirty="0" err="1" smtClean="0"/>
              <a:t>vidoegames</a:t>
            </a:r>
            <a:r>
              <a:rPr lang="en-US" b="1" baseline="0" dirty="0" smtClean="0"/>
              <a:t> to run on Sega machines. </a:t>
            </a:r>
            <a:r>
              <a:rPr lang="en-US" baseline="0" dirty="0" smtClean="0"/>
              <a:t>Accolade decompiled Sega’s program.</a:t>
            </a:r>
          </a:p>
          <a:p>
            <a:pPr marL="0" indent="-228600" algn="l">
              <a:spcBef>
                <a:spcPts val="0"/>
              </a:spcBef>
              <a:buNone/>
            </a:pPr>
            <a:r>
              <a:rPr lang="en-US" baseline="0" dirty="0" err="1" smtClean="0"/>
              <a:t>Connectix</a:t>
            </a:r>
            <a:r>
              <a:rPr lang="en-US" baseline="0" dirty="0" smtClean="0"/>
              <a:t> copied Sony’s </a:t>
            </a:r>
            <a:r>
              <a:rPr lang="en-US" baseline="0" dirty="0" err="1" smtClean="0"/>
              <a:t>playstation</a:t>
            </a:r>
            <a:r>
              <a:rPr lang="en-US" baseline="0" dirty="0" smtClean="0"/>
              <a:t> BIOS and </a:t>
            </a:r>
            <a:r>
              <a:rPr lang="en-US" b="1" baseline="0" dirty="0" smtClean="0"/>
              <a:t>reverse-engineered </a:t>
            </a:r>
            <a:r>
              <a:rPr lang="en-US" baseline="0" dirty="0" smtClean="0"/>
              <a:t>it to develop software that emulates the PlayStation console. Players can then buy </a:t>
            </a:r>
            <a:r>
              <a:rPr lang="en-US" baseline="0" dirty="0" err="1" smtClean="0"/>
              <a:t>Connectix</a:t>
            </a:r>
            <a:r>
              <a:rPr lang="en-US" baseline="0" dirty="0" smtClean="0"/>
              <a:t> program and play PS games on their computers rather than PS console. </a:t>
            </a:r>
            <a:r>
              <a:rPr lang="en-US" baseline="0" dirty="0" err="1" smtClean="0"/>
              <a:t>Connectix’s</a:t>
            </a:r>
            <a:r>
              <a:rPr lang="en-US" baseline="0" dirty="0" smtClean="0"/>
              <a:t> program did not contain any of Sony’s code, a new product.</a:t>
            </a:r>
          </a:p>
          <a:p>
            <a:pPr marL="0" indent="-228600" algn="l">
              <a:spcBef>
                <a:spcPts val="0"/>
              </a:spcBef>
              <a:buNone/>
            </a:pPr>
            <a:endParaRPr lang="en-US" baseline="0" dirty="0" smtClean="0"/>
          </a:p>
          <a:p>
            <a:pPr marL="0" indent="-228600">
              <a:buNone/>
            </a:pPr>
            <a:r>
              <a:rPr lang="en-US" b="1" dirty="0" smtClean="0"/>
              <a:t>The</a:t>
            </a:r>
            <a:r>
              <a:rPr lang="en-US" b="1" baseline="0" dirty="0" smtClean="0"/>
              <a:t> courts ruled that copying an entire computer program for a commercial use was fair, </a:t>
            </a:r>
            <a:r>
              <a:rPr lang="en-US" baseline="0" dirty="0" smtClean="0"/>
              <a:t>because the purpose was to create a new product, not to sell copies of another company’s product.</a:t>
            </a:r>
            <a:endParaRPr lang="en-US" dirty="0" smtClean="0"/>
          </a:p>
          <a:p>
            <a:pPr marL="228600" indent="-228600">
              <a:buAutoNum type="arabicPeriod"/>
            </a:pPr>
            <a:r>
              <a:rPr lang="en-US" dirty="0" smtClean="0"/>
              <a:t>B is a commercial entity was non-critical. A’s games might reduce the market</a:t>
            </a:r>
            <a:r>
              <a:rPr lang="en-US" baseline="0" dirty="0" smtClean="0"/>
              <a:t> for B’s games, that was fair competition.</a:t>
            </a:r>
            <a:endParaRPr lang="en-US" dirty="0" smtClean="0"/>
          </a:p>
          <a:p>
            <a:pPr marL="228600" indent="-228600">
              <a:buAutoNum type="arabicPeriod"/>
            </a:pPr>
            <a:r>
              <a:rPr lang="en-US" dirty="0" smtClean="0"/>
              <a:t>Not</a:t>
            </a:r>
            <a:r>
              <a:rPr lang="en-US" baseline="0" dirty="0" smtClean="0"/>
              <a:t> addresses</a:t>
            </a:r>
          </a:p>
          <a:p>
            <a:pPr marL="228600" indent="-228600">
              <a:buAutoNum type="arabicPeriod"/>
            </a:pPr>
            <a:r>
              <a:rPr lang="en-US" baseline="0" dirty="0" smtClean="0"/>
              <a:t>Not addressed</a:t>
            </a:r>
          </a:p>
          <a:p>
            <a:pPr marL="228600" indent="-228600">
              <a:buAutoNum type="arabicPeriod"/>
            </a:pPr>
            <a:r>
              <a:rPr lang="en-US" baseline="0" dirty="0" smtClean="0"/>
              <a:t>It’s fair competition. B did not sell A’s games   (not supreme court, a federal appeals court)</a:t>
            </a:r>
          </a:p>
          <a:p>
            <a:pPr marL="228600" indent="-228600">
              <a:buNone/>
            </a:pPr>
            <a:endParaRPr lang="en-US" dirty="0" smtClean="0"/>
          </a:p>
          <a:p>
            <a:pPr marL="228600" indent="-228600">
              <a:buNone/>
            </a:pPr>
            <a:endParaRPr lang="en-US" baseline="0" dirty="0"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At the height of Napster, some campuses reported as much as 80% network</a:t>
            </a:r>
            <a:r>
              <a:rPr lang="en-US" baseline="0" dirty="0" smtClean="0"/>
              <a:t> traffic for MP3 file transfers</a:t>
            </a:r>
          </a:p>
          <a:p>
            <a:r>
              <a:rPr lang="en-US" baseline="0" dirty="0" smtClean="0"/>
              <a:t>18 record companies sued for copyright infringement and asked for thousands of dollars in damage for each song traded on Napster. </a:t>
            </a:r>
          </a:p>
          <a:p>
            <a:endParaRPr lang="en-US" baseline="0" dirty="0" smtClean="0"/>
          </a:p>
          <a:p>
            <a:r>
              <a:rPr lang="en-US" baseline="0" dirty="0" smtClean="0"/>
              <a:t>A&amp;M Records case (2001)</a:t>
            </a:r>
          </a:p>
          <a:p>
            <a:r>
              <a:rPr lang="en-US" dirty="0" smtClean="0"/>
              <a:t>http://en.wikipedia.org/wiki/A%26M_Records,_Inc._v._Napster,_Inc.</a:t>
            </a:r>
            <a:endParaRPr lang="en-US"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At the height of Napster, some campuses reported as much as 80% network</a:t>
            </a:r>
            <a:r>
              <a:rPr lang="en-US" baseline="0" dirty="0" smtClean="0"/>
              <a:t> traffic for MP3 file transfers</a:t>
            </a:r>
          </a:p>
          <a:p>
            <a:r>
              <a:rPr lang="en-US" baseline="0" dirty="0" smtClean="0"/>
              <a:t>18 record companies sued for copyright infringement and asked for thousands of dollars in damage for each song traded on Napster. </a:t>
            </a:r>
          </a:p>
          <a:p>
            <a:endParaRPr lang="en-US" baseline="0" dirty="0" smtClean="0"/>
          </a:p>
          <a:p>
            <a:r>
              <a:rPr lang="en-US" baseline="0" dirty="0" smtClean="0"/>
              <a:t>A&amp;M Records case (2001)</a:t>
            </a:r>
          </a:p>
          <a:p>
            <a:r>
              <a:rPr lang="en-US" dirty="0" smtClean="0"/>
              <a:t>http://en.wikipedia.org/wiki/A%26M_Records,_Inc._v._Napster,_Inc.</a:t>
            </a:r>
            <a:endParaRPr lang="en-US" dirty="0"/>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nSpc>
                <a:spcPct val="80000"/>
              </a:lnSpc>
            </a:pPr>
            <a:r>
              <a:rPr lang="en-US" dirty="0" smtClean="0"/>
              <a:t>Did the music industry suffer losses?</a:t>
            </a:r>
          </a:p>
          <a:p>
            <a:pPr>
              <a:lnSpc>
                <a:spcPct val="80000"/>
              </a:lnSpc>
            </a:pPr>
            <a:r>
              <a:rPr lang="en-US" dirty="0" smtClean="0"/>
              <a:t>What do you think the impact would be on creative industries, such as music, movies and fiction novels, if copyright laws did not protect their intellectual property?</a:t>
            </a:r>
          </a:p>
          <a:p>
            <a:endParaRPr lang="en-US" dirty="0"/>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839276632"/>
      </p:ext>
    </p:extLst>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Court rulings and reasons</a:t>
            </a:r>
            <a:endParaRPr lang="en-US" b="1"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995421506"/>
      </p:ext>
    </p:extLst>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music and movie</a:t>
            </a:r>
            <a:r>
              <a:rPr lang="en-US" baseline="0" dirty="0" smtClean="0"/>
              <a:t> industry sued </a:t>
            </a:r>
            <a:r>
              <a:rPr lang="en-US" dirty="0" smtClean="0"/>
              <a:t>Grokster</a:t>
            </a:r>
            <a:r>
              <a:rPr lang="en-US" baseline="0" dirty="0" smtClean="0"/>
              <a:t> and </a:t>
            </a:r>
            <a:r>
              <a:rPr lang="en-US" baseline="0" dirty="0" err="1" smtClean="0"/>
              <a:t>StreamCast</a:t>
            </a:r>
            <a:r>
              <a:rPr lang="en-US" baseline="0" dirty="0" smtClean="0"/>
              <a:t> Networks (owner of Morpheus)</a:t>
            </a:r>
          </a:p>
          <a:p>
            <a:endParaRPr lang="en-US" dirty="0" smtClean="0"/>
          </a:p>
          <a:p>
            <a:r>
              <a:rPr lang="en-US" dirty="0" smtClean="0"/>
              <a:t>A</a:t>
            </a:r>
            <a:r>
              <a:rPr lang="en-US" baseline="0" dirty="0" smtClean="0"/>
              <a:t> lower court and an appeals court ruled that distribution of file-sharing software does not violate copyright laws.</a:t>
            </a:r>
          </a:p>
          <a:p>
            <a:endParaRPr lang="en-US" dirty="0" smtClean="0"/>
          </a:p>
          <a:p>
            <a:r>
              <a:rPr lang="en-US" dirty="0" smtClean="0"/>
              <a:t>Metro-Goldwyn-Mayer</a:t>
            </a:r>
            <a:r>
              <a:rPr lang="en-US" baseline="0" dirty="0" smtClean="0"/>
              <a:t> Studios Consortium of 28 of the largest entertainment companies:</a:t>
            </a:r>
            <a:endParaRPr lang="en-US" dirty="0" smtClean="0"/>
          </a:p>
          <a:p>
            <a:r>
              <a:rPr lang="en-US" dirty="0" smtClean="0"/>
              <a:t>http://en.wikipedia.org/wiki/MGM_Studios,_Inc._v._Grokster,_Ltd.</a:t>
            </a:r>
          </a:p>
          <a:p>
            <a:endParaRPr lang="en-US" dirty="0"/>
          </a:p>
        </p:txBody>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1200" dirty="0" smtClean="0"/>
              <a:t>Does copyright apply to user interfaces? The internal</a:t>
            </a:r>
            <a:r>
              <a:rPr lang="en-US" sz="1200" baseline="0" dirty="0" smtClean="0"/>
              <a:t> structure and programing could be entirely different.</a:t>
            </a:r>
          </a:p>
          <a:p>
            <a:pPr marL="0" marR="0" lvl="1" indent="0" algn="l" defTabSz="914400" rtl="0" eaLnBrk="1" fontAlgn="auto" latinLnBrk="0" hangingPunct="1">
              <a:lnSpc>
                <a:spcPct val="100000"/>
              </a:lnSpc>
              <a:spcBef>
                <a:spcPts val="0"/>
              </a:spcBef>
              <a:spcAft>
                <a:spcPts val="0"/>
              </a:spcAft>
              <a:buClrTx/>
              <a:buSzTx/>
              <a:buFontTx/>
              <a:buNone/>
              <a:tabLst/>
              <a:defRPr/>
            </a:pPr>
            <a:endParaRPr lang="en-US" sz="1200" baseline="0"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lang="en-US" sz="1200" baseline="0" dirty="0" smtClean="0"/>
              <a:t>In the 1980s and 1990s, some companies won copyright infringement suits against others whose software had similar look and feel. An appeals court, reversing one such case, ruled that menu commands are “a method of operation,” explicitly excluded from copyright protection. They are, the court said, like the controls of a car. The trend of court decisions has been against copyright protection for “look and feel.”</a:t>
            </a:r>
          </a:p>
          <a:p>
            <a:pPr marL="0" marR="0" lvl="1" indent="0" algn="l" defTabSz="914400" rtl="0" eaLnBrk="1" fontAlgn="auto" latinLnBrk="0" hangingPunct="1">
              <a:lnSpc>
                <a:spcPct val="100000"/>
              </a:lnSpc>
              <a:spcBef>
                <a:spcPts val="0"/>
              </a:spcBef>
              <a:spcAft>
                <a:spcPts val="0"/>
              </a:spcAft>
              <a:buClrTx/>
              <a:buSzTx/>
              <a:buFontTx/>
              <a:buNone/>
              <a:tabLst/>
              <a:defRPr/>
            </a:pPr>
            <a:endParaRPr lang="en-US" sz="1200" baseline="0"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lang="en-US" sz="1200" baseline="0" dirty="0" smtClean="0"/>
              <a:t>The main argument in favor of protecting a user interface is that it is a major creative effort. On the other hand, standard user interfaces increase productivity of users and programmers.</a:t>
            </a:r>
            <a:endParaRPr lang="en-US" sz="1200" dirty="0" smtClean="0"/>
          </a:p>
          <a:p>
            <a:endParaRPr lang="en-US" sz="1400"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There is also a federal trademark</a:t>
            </a:r>
            <a:r>
              <a:rPr lang="en-US" baseline="0" dirty="0" smtClean="0"/>
              <a:t> law, see:</a:t>
            </a:r>
            <a:endParaRPr lang="en-US" dirty="0" smtClean="0"/>
          </a:p>
          <a:p>
            <a:r>
              <a:rPr lang="en-US" dirty="0" smtClean="0"/>
              <a:t>http://www.uspto.gov/trademarks/law/tmlaw.pdf</a:t>
            </a:r>
          </a:p>
          <a:p>
            <a:endParaRPr lang="en-US" dirty="0" smtClean="0"/>
          </a:p>
          <a:p>
            <a:r>
              <a:rPr lang="en-US" dirty="0" smtClean="0"/>
              <a:t>http://www.csoonline.com/article/204600/intellectual-property-protection-the-basics </a:t>
            </a:r>
          </a:p>
          <a:p>
            <a:r>
              <a:rPr lang="en-US" b="1" dirty="0" smtClean="0"/>
              <a:t>intangible proprietary information</a:t>
            </a:r>
            <a:r>
              <a:rPr lang="en-US" dirty="0" smtClean="0"/>
              <a:t>. </a:t>
            </a:r>
          </a:p>
          <a:p>
            <a:r>
              <a:rPr lang="en-US" b="1" dirty="0" smtClean="0"/>
              <a:t>creations of the mind </a:t>
            </a:r>
            <a:r>
              <a:rPr lang="en-US" dirty="0" smtClean="0"/>
              <a:t>— inventions, literary and artistic works, symbols, names, images, and designs used in commerce. IP includes but is not limited to proprietary formulas and ideas, inventions (products and processes), industrial designs, and geographic indications of source, as well as literary and artistic works such as novels, films, music, architectural designs and web pages. </a:t>
            </a:r>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USPTO: US Patent</a:t>
            </a:r>
            <a:r>
              <a:rPr lang="en-US" baseline="0" dirty="0" smtClean="0"/>
              <a:t> and Trademark Office, An Agency of the Dept Commerce</a:t>
            </a:r>
          </a:p>
          <a:p>
            <a:endParaRPr lang="en-US" baseline="0" dirty="0" smtClean="0"/>
          </a:p>
          <a:p>
            <a:r>
              <a:rPr lang="en-US" dirty="0" smtClean="0"/>
              <a:t>http://www.uspto.gov/trademarks/basics/index.jsp</a:t>
            </a:r>
          </a:p>
          <a:p>
            <a:endParaRPr lang="en-US" dirty="0" smtClean="0"/>
          </a:p>
          <a:p>
            <a:r>
              <a:rPr lang="en-US" dirty="0" smtClean="0"/>
              <a:t>Common types of intellectual property rights include </a:t>
            </a:r>
            <a:r>
              <a:rPr lang="en-US" dirty="0" smtClean="0">
                <a:hlinkClick r:id="rId3" tooltip="Copyright"/>
              </a:rPr>
              <a:t>copyrights</a:t>
            </a:r>
            <a:r>
              <a:rPr lang="en-US" dirty="0" smtClean="0"/>
              <a:t>, </a:t>
            </a:r>
            <a:r>
              <a:rPr lang="en-US" dirty="0" smtClean="0">
                <a:hlinkClick r:id="rId4" tooltip="Trademark"/>
              </a:rPr>
              <a:t>trademarks</a:t>
            </a:r>
            <a:r>
              <a:rPr lang="en-US" dirty="0" smtClean="0"/>
              <a:t>, </a:t>
            </a:r>
            <a:r>
              <a:rPr lang="en-US" dirty="0" smtClean="0">
                <a:hlinkClick r:id="rId5" tooltip="Patent"/>
              </a:rPr>
              <a:t>patents</a:t>
            </a:r>
            <a:r>
              <a:rPr lang="en-US" dirty="0" smtClean="0"/>
              <a:t>, </a:t>
            </a:r>
            <a:r>
              <a:rPr lang="en-US" dirty="0" smtClean="0">
                <a:hlinkClick r:id="rId6" tooltip="Industrial design right"/>
              </a:rPr>
              <a:t>industrial design rights</a:t>
            </a:r>
            <a:r>
              <a:rPr lang="en-US" dirty="0" smtClean="0"/>
              <a:t> and </a:t>
            </a:r>
            <a:r>
              <a:rPr lang="en-US" dirty="0" smtClean="0">
                <a:hlinkClick r:id="rId7" tooltip="Trade secret"/>
              </a:rPr>
              <a:t>trade secrets</a:t>
            </a:r>
            <a:r>
              <a:rPr lang="en-US" dirty="0" smtClean="0"/>
              <a:t> in some jurisdictions - </a:t>
            </a:r>
            <a:r>
              <a:rPr lang="en-US" dirty="0" err="1" smtClean="0"/>
              <a:t>wikipedia</a:t>
            </a:r>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USPTO: US Patent</a:t>
            </a:r>
            <a:r>
              <a:rPr lang="en-US" baseline="0" dirty="0" smtClean="0"/>
              <a:t> and Trademark Office, An Agency of the Dept Commerce</a:t>
            </a:r>
          </a:p>
          <a:p>
            <a:endParaRPr lang="en-US" baseline="0" dirty="0" smtClean="0"/>
          </a:p>
          <a:p>
            <a:r>
              <a:rPr lang="en-US" dirty="0" smtClean="0"/>
              <a:t>http://www.uspto.gov/trademarks/basics/index.jsp</a:t>
            </a:r>
          </a:p>
          <a:p>
            <a:endParaRPr lang="en-US" dirty="0" smtClean="0"/>
          </a:p>
          <a:p>
            <a:r>
              <a:rPr lang="en-US" dirty="0" smtClean="0"/>
              <a:t>Common types of intellectual property rights include </a:t>
            </a:r>
            <a:r>
              <a:rPr lang="en-US" dirty="0" smtClean="0">
                <a:hlinkClick r:id="rId3" tooltip="Copyright"/>
              </a:rPr>
              <a:t>copyrights</a:t>
            </a:r>
            <a:r>
              <a:rPr lang="en-US" dirty="0" smtClean="0"/>
              <a:t>, </a:t>
            </a:r>
            <a:r>
              <a:rPr lang="en-US" dirty="0" smtClean="0">
                <a:hlinkClick r:id="rId4" tooltip="Trademark"/>
              </a:rPr>
              <a:t>trademarks</a:t>
            </a:r>
            <a:r>
              <a:rPr lang="en-US" dirty="0" smtClean="0"/>
              <a:t>, </a:t>
            </a:r>
            <a:r>
              <a:rPr lang="en-US" dirty="0" smtClean="0">
                <a:hlinkClick r:id="rId5" tooltip="Patent"/>
              </a:rPr>
              <a:t>patents</a:t>
            </a:r>
            <a:r>
              <a:rPr lang="en-US" dirty="0" smtClean="0"/>
              <a:t>, </a:t>
            </a:r>
            <a:r>
              <a:rPr lang="en-US" dirty="0" smtClean="0">
                <a:hlinkClick r:id="rId6" tooltip="Industrial design right"/>
              </a:rPr>
              <a:t>industrial design rights</a:t>
            </a:r>
            <a:r>
              <a:rPr lang="en-US" dirty="0" smtClean="0"/>
              <a:t> and </a:t>
            </a:r>
            <a:r>
              <a:rPr lang="en-US" dirty="0" smtClean="0">
                <a:hlinkClick r:id="rId7" tooltip="Trade secret"/>
              </a:rPr>
              <a:t>trade secrets</a:t>
            </a:r>
            <a:r>
              <a:rPr lang="en-US" dirty="0" smtClean="0"/>
              <a:t> in some jurisdictions - </a:t>
            </a:r>
            <a:r>
              <a:rPr lang="en-US" dirty="0" err="1" smtClean="0"/>
              <a:t>wikipedia</a:t>
            </a:r>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Conception of the</a:t>
            </a:r>
            <a:r>
              <a:rPr lang="en-US" b="1" baseline="0" dirty="0" smtClean="0"/>
              <a:t> invention:</a:t>
            </a:r>
            <a:r>
              <a:rPr lang="en-US" baseline="0" dirty="0" smtClean="0"/>
              <a:t> </a:t>
            </a:r>
          </a:p>
          <a:p>
            <a:r>
              <a:rPr lang="en-US" baseline="0" dirty="0" smtClean="0"/>
              <a:t>completion of the devising of the means for accomplishing the result.</a:t>
            </a:r>
          </a:p>
          <a:p>
            <a:r>
              <a:rPr lang="en-US" b="1" baseline="0" dirty="0" smtClean="0"/>
              <a:t>Reduction to practice:</a:t>
            </a:r>
            <a:r>
              <a:rPr lang="en-US" baseline="0" dirty="0" smtClean="0"/>
              <a:t> </a:t>
            </a:r>
          </a:p>
          <a:p>
            <a:r>
              <a:rPr lang="en-US" baseline="0" dirty="0" smtClean="0"/>
              <a:t>the actual construction of the invention in physical form. </a:t>
            </a:r>
          </a:p>
          <a:p>
            <a:r>
              <a:rPr lang="en-US" baseline="0" dirty="0" smtClean="0"/>
              <a:t>Actual operation, demonstration, or testing for the intended use is also usually necessary.</a:t>
            </a:r>
          </a:p>
          <a:p>
            <a:endParaRPr lang="en-US" baseline="0" dirty="0" smtClean="0"/>
          </a:p>
          <a:p>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dirty="0" smtClean="0"/>
              <a:t>U.S copyright Law (Title 17 of U.S. Code) gives copyright holder following exclusive rights</a:t>
            </a:r>
          </a:p>
          <a:p>
            <a:endParaRPr lang="en-US" sz="1200" dirty="0" smtClean="0"/>
          </a:p>
          <a:p>
            <a:r>
              <a:rPr lang="en-US" dirty="0" smtClean="0"/>
              <a:t>Length of term of copyright has been expanded in the past – and probably</a:t>
            </a:r>
            <a:r>
              <a:rPr lang="en-US" baseline="0" dirty="0" smtClean="0"/>
              <a:t> will be extended in the future. In 1790, when the first copyright law was passed, the limit was 14 years.</a:t>
            </a:r>
          </a:p>
          <a:p>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dirty="0" smtClean="0"/>
              <a:t>U.S copyright Law (Title 17 of U.S. Code) gives copyright holder following exclusive rights</a:t>
            </a:r>
          </a:p>
          <a:p>
            <a:endParaRPr lang="en-US" sz="1200" dirty="0" smtClean="0"/>
          </a:p>
          <a:p>
            <a:r>
              <a:rPr lang="en-US" dirty="0" smtClean="0"/>
              <a:t>Length of term of copyright has been expanded in the past – and probably</a:t>
            </a:r>
            <a:r>
              <a:rPr lang="en-US" baseline="0" dirty="0" smtClean="0"/>
              <a:t> will be extended in the future. In 1790, when the first copyright law was passed, the limit was 14 years.</a:t>
            </a:r>
          </a:p>
          <a:p>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200" dirty="0" smtClean="0"/>
              <a:t>Miniaturization of cameras and other equipment enable audience members to record and transmit events.</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sz="1200"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The content industries claim that about one-quarter of Internet traffic worldwide consists of copyright-infringing material.</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sz="1200" dirty="0" smtClean="0"/>
          </a:p>
          <a:p>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1366439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vert="horz"/>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vert="horz"/>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vert="horz"/>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vert="horz"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vert="horz"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vert="horz"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vert="horz"/>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r:id="rId1"/>
    <p:sldLayoutId r:id="rId2"/>
    <p:sldLayoutId r:id="rId3"/>
    <p:sldLayoutId r:id="rId4"/>
    <p:sldLayoutId r:id="rId5"/>
    <p:sldLayoutId r:id="rId6"/>
    <p:sldLayoutId r:id="rId7"/>
    <p:sldLayoutId r:id="rId8"/>
    <p:sldLayoutId r:id="rId9"/>
    <p:sldLayoutId r:id="rId10"/>
    <p:sldLayoutId r:id="rId11"/>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75" name="Rectangle 2"/>
          <p:cNvSpPr>
            <a:spLocks noGrp="1" noChangeArrowheads="1"/>
          </p:cNvSpPr>
          <p:nvPr>
            <p:ph type="ctrTitle"/>
          </p:nvPr>
        </p:nvSpPr>
        <p:spPr>
          <a:xfrm>
            <a:off x="914400" y="685800"/>
            <a:ext cx="7546975" cy="1143000"/>
          </a:xfrm>
        </p:spPr>
        <p:txBody>
          <a:bodyPr/>
          <a:lstStyle/>
          <a:p>
            <a:r>
              <a:rPr lang="en-US" sz="6000" dirty="0" smtClean="0"/>
              <a:t>CSE/ISE 312</a:t>
            </a:r>
            <a:endParaRPr lang="en-US" dirty="0" smtClean="0"/>
          </a:p>
        </p:txBody>
      </p:sp>
      <p:sp>
        <p:nvSpPr>
          <p:cNvPr id="3076" name="Rectangle 3"/>
          <p:cNvSpPr>
            <a:spLocks noGrp="1" noChangeArrowheads="1"/>
          </p:cNvSpPr>
          <p:nvPr>
            <p:ph type="subTitle" idx="1"/>
          </p:nvPr>
        </p:nvSpPr>
        <p:spPr>
          <a:xfrm>
            <a:off x="762000" y="2438400"/>
            <a:ext cx="7696200" cy="1295400"/>
          </a:xfrm>
        </p:spPr>
        <p:txBody>
          <a:bodyPr/>
          <a:lstStyle/>
          <a:p>
            <a:pPr algn="ctr"/>
            <a:r>
              <a:rPr lang="en-US" sz="4800" dirty="0" smtClean="0"/>
              <a:t>Intellectual Property (Part 1)</a:t>
            </a:r>
          </a:p>
        </p:txBody>
      </p:sp>
      <p:pic>
        <p:nvPicPr>
          <p:cNvPr id="1026" name="Picture 2"/>
          <p:cNvPicPr>
            <a:picLocks noChangeAspect="1" noChangeArrowheads="1"/>
          </p:cNvPicPr>
          <p:nvPr/>
        </p:nvPicPr>
        <p:blipFill>
          <a:blip r:embed="rId3" cstate="print"/>
          <a:srcRect/>
          <a:stretch>
            <a:fillRect/>
          </a:stretch>
        </p:blipFill>
        <p:spPr bwMode="auto">
          <a:xfrm>
            <a:off x="3048000" y="3352800"/>
            <a:ext cx="3067050" cy="299085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2226" name="Rectangle 1026"/>
          <p:cNvSpPr>
            <a:spLocks noGrp="1" noChangeArrowheads="1"/>
          </p:cNvSpPr>
          <p:nvPr>
            <p:ph type="title"/>
          </p:nvPr>
        </p:nvSpPr>
        <p:spPr/>
        <p:txBody>
          <a:bodyPr/>
          <a:lstStyle/>
          <a:p>
            <a:pPr>
              <a:lnSpc>
                <a:spcPct val="90000"/>
              </a:lnSpc>
            </a:pPr>
            <a:r>
              <a:rPr lang="en-US" sz="4000" dirty="0" smtClean="0">
                <a:solidFill>
                  <a:srgbClr val="000000"/>
                </a:solidFill>
              </a:rPr>
              <a:t>Challenges of New Technology</a:t>
            </a:r>
            <a:endParaRPr lang="en-US" sz="4000" dirty="0">
              <a:solidFill>
                <a:srgbClr val="000000"/>
              </a:solidFill>
            </a:endParaRPr>
          </a:p>
        </p:txBody>
      </p:sp>
      <p:sp>
        <p:nvSpPr>
          <p:cNvPr id="52227" name="Rectangle 1027"/>
          <p:cNvSpPr>
            <a:spLocks noGrp="1" noChangeArrowheads="1"/>
          </p:cNvSpPr>
          <p:nvPr>
            <p:ph idx="1"/>
          </p:nvPr>
        </p:nvSpPr>
        <p:spPr>
          <a:xfrm>
            <a:off x="457200" y="1219200"/>
            <a:ext cx="8178800" cy="4114800"/>
          </a:xfrm>
        </p:spPr>
        <p:txBody>
          <a:bodyPr/>
          <a:lstStyle/>
          <a:p>
            <a:pPr>
              <a:lnSpc>
                <a:spcPct val="90000"/>
              </a:lnSpc>
            </a:pPr>
            <a:r>
              <a:rPr lang="en-US" sz="2800" dirty="0" smtClean="0"/>
              <a:t>New compression technologies have made copying large files (e.g. graphics, video and audio files) feasible</a:t>
            </a:r>
          </a:p>
          <a:p>
            <a:pPr>
              <a:lnSpc>
                <a:spcPct val="90000"/>
              </a:lnSpc>
            </a:pPr>
            <a:r>
              <a:rPr lang="en-US" sz="2800" dirty="0" smtClean="0"/>
              <a:t>Web makes it easy to find, download, and post material</a:t>
            </a:r>
          </a:p>
          <a:p>
            <a:pPr>
              <a:lnSpc>
                <a:spcPct val="90000"/>
              </a:lnSpc>
            </a:pPr>
            <a:r>
              <a:rPr lang="en-US" sz="2800" dirty="0" smtClean="0"/>
              <a:t>High-speed Internet and peer-to-peer feed large files and users </a:t>
            </a:r>
          </a:p>
          <a:p>
            <a:pPr>
              <a:lnSpc>
                <a:spcPct val="90000"/>
              </a:lnSpc>
            </a:pPr>
            <a:r>
              <a:rPr lang="en-US" sz="2800" dirty="0" smtClean="0"/>
              <a:t>New tools allow us to modify graphics, video and audio files to make derivative works</a:t>
            </a:r>
          </a:p>
          <a:p>
            <a:pPr>
              <a:lnSpc>
                <a:spcPct val="90000"/>
              </a:lnSpc>
            </a:pPr>
            <a:endParaRPr lang="en-US" sz="24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Technology’s </a:t>
            </a:r>
            <a:r>
              <a:rPr lang="en-US" sz="4000" dirty="0"/>
              <a:t>impact on </a:t>
            </a:r>
            <a:r>
              <a:rPr lang="en-US" sz="4000" dirty="0" smtClean="0"/>
              <a:t>IP rights</a:t>
            </a:r>
            <a:endParaRPr lang="en-US" sz="4000" dirty="0">
              <a:solidFill>
                <a:srgbClr val="C00000"/>
              </a:solidFill>
            </a:endParaRPr>
          </a:p>
        </p:txBody>
      </p:sp>
      <p:sp>
        <p:nvSpPr>
          <p:cNvPr id="3" name="Content Placeholder 2"/>
          <p:cNvSpPr>
            <a:spLocks noGrp="1"/>
          </p:cNvSpPr>
          <p:nvPr>
            <p:ph idx="1"/>
          </p:nvPr>
        </p:nvSpPr>
        <p:spPr>
          <a:xfrm>
            <a:off x="457200" y="1295400"/>
            <a:ext cx="8178800" cy="4953000"/>
          </a:xfrm>
        </p:spPr>
        <p:txBody>
          <a:bodyPr/>
          <a:lstStyle/>
          <a:p>
            <a:pPr marL="0" indent="0">
              <a:buNone/>
            </a:pPr>
            <a:r>
              <a:rPr lang="en-US" sz="2800" dirty="0">
                <a:solidFill>
                  <a:srgbClr val="000000"/>
                </a:solidFill>
              </a:rPr>
              <a:t>The problem looks different from different </a:t>
            </a:r>
            <a:r>
              <a:rPr lang="en-US" sz="2800" dirty="0" smtClean="0">
                <a:solidFill>
                  <a:srgbClr val="000000"/>
                </a:solidFill>
              </a:rPr>
              <a:t>perspectives</a:t>
            </a:r>
          </a:p>
          <a:p>
            <a:r>
              <a:rPr lang="en-US" sz="2800" dirty="0"/>
              <a:t>T</a:t>
            </a:r>
            <a:r>
              <a:rPr lang="en-US" sz="2800" dirty="0" smtClean="0"/>
              <a:t>o consumers - want content cheaply </a:t>
            </a:r>
            <a:r>
              <a:rPr lang="en-US" sz="2800" dirty="0"/>
              <a:t>and </a:t>
            </a:r>
            <a:r>
              <a:rPr lang="en-US" sz="2800" dirty="0" smtClean="0"/>
              <a:t>conveniently </a:t>
            </a:r>
          </a:p>
          <a:p>
            <a:r>
              <a:rPr lang="en-US" sz="2800" dirty="0" smtClean="0"/>
              <a:t>To </a:t>
            </a:r>
            <a:r>
              <a:rPr lang="en-US" sz="2800" dirty="0"/>
              <a:t>writers, singers, artists, </a:t>
            </a:r>
            <a:r>
              <a:rPr lang="en-US" sz="2800" dirty="0" smtClean="0"/>
              <a:t>actors, production</a:t>
            </a:r>
            <a:r>
              <a:rPr lang="en-US" sz="2800" dirty="0"/>
              <a:t>, marketing, and </a:t>
            </a:r>
            <a:r>
              <a:rPr lang="en-US" sz="2800" dirty="0" smtClean="0"/>
              <a:t>management - be paid </a:t>
            </a:r>
            <a:r>
              <a:rPr lang="en-US" sz="2800" dirty="0"/>
              <a:t>for the time and effort they put in </a:t>
            </a:r>
            <a:r>
              <a:rPr lang="en-US" sz="2800" dirty="0" smtClean="0"/>
              <a:t>creation</a:t>
            </a:r>
          </a:p>
          <a:p>
            <a:r>
              <a:rPr lang="en-US" sz="2800" dirty="0" smtClean="0"/>
              <a:t>To </a:t>
            </a:r>
            <a:r>
              <a:rPr lang="en-US" sz="2800" dirty="0"/>
              <a:t>the entertainment industry, </a:t>
            </a:r>
            <a:r>
              <a:rPr lang="en-US" sz="2800" dirty="0" smtClean="0"/>
              <a:t>publishers </a:t>
            </a:r>
            <a:r>
              <a:rPr lang="en-US" sz="2800" dirty="0"/>
              <a:t>and software </a:t>
            </a:r>
            <a:r>
              <a:rPr lang="en-US" sz="2800" dirty="0" smtClean="0"/>
              <a:t>companies - protect investment </a:t>
            </a:r>
            <a:r>
              <a:rPr lang="en-US" sz="2800" dirty="0"/>
              <a:t>and </a:t>
            </a:r>
            <a:r>
              <a:rPr lang="en-US" sz="2800" dirty="0" smtClean="0"/>
              <a:t>revenues</a:t>
            </a:r>
            <a:endParaRPr lang="en-US" sz="2800" dirty="0" smtClean="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687779376"/>
      </p:ext>
    </p:extLst>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Technology’s </a:t>
            </a:r>
            <a:r>
              <a:rPr lang="en-US" sz="4000" dirty="0"/>
              <a:t>impact on </a:t>
            </a:r>
            <a:r>
              <a:rPr lang="en-US" sz="4000" dirty="0" smtClean="0"/>
              <a:t>IP rights</a:t>
            </a:r>
            <a:endParaRPr lang="en-US" sz="4000" dirty="0">
              <a:solidFill>
                <a:srgbClr val="C00000"/>
              </a:solidFill>
            </a:endParaRPr>
          </a:p>
        </p:txBody>
      </p:sp>
      <p:sp>
        <p:nvSpPr>
          <p:cNvPr id="3" name="Content Placeholder 2"/>
          <p:cNvSpPr>
            <a:spLocks noGrp="1"/>
          </p:cNvSpPr>
          <p:nvPr>
            <p:ph idx="1"/>
          </p:nvPr>
        </p:nvSpPr>
        <p:spPr>
          <a:xfrm>
            <a:off x="457200" y="1295400"/>
            <a:ext cx="8178800" cy="4953000"/>
          </a:xfrm>
        </p:spPr>
        <p:txBody>
          <a:bodyPr/>
          <a:lstStyle/>
          <a:p>
            <a:r>
              <a:rPr lang="en-US" sz="2800" dirty="0" smtClean="0"/>
              <a:t>To amateurs using others’ works - continue to create without unreasonably burdensome requirements and threats of lawsuits </a:t>
            </a:r>
          </a:p>
          <a:p>
            <a:r>
              <a:rPr lang="en-US" sz="2800" dirty="0" smtClean="0"/>
              <a:t>To scholars and advocates - to protect intellectual property, but also fair use, reasonable public access, and the opportunity to use new technologies to the fullest to provide new services and creative work</a:t>
            </a:r>
          </a:p>
          <a:p>
            <a:endParaRPr lang="en-US" sz="2800" dirty="0" smtClean="0"/>
          </a:p>
          <a:p>
            <a:endParaRPr lang="en-US" sz="2800"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687779376"/>
      </p:ext>
    </p:extLst>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r>
              <a:rPr lang="en-US" sz="4000" dirty="0"/>
              <a:t>Copyright </a:t>
            </a:r>
            <a:r>
              <a:rPr lang="en-US" sz="4000" dirty="0" smtClean="0"/>
              <a:t>History</a:t>
            </a:r>
            <a:endParaRPr lang="en-US" sz="4000" dirty="0"/>
          </a:p>
        </p:txBody>
      </p:sp>
      <p:sp>
        <p:nvSpPr>
          <p:cNvPr id="46083" name="Rectangle 3"/>
          <p:cNvSpPr>
            <a:spLocks noGrp="1" noChangeArrowheads="1"/>
          </p:cNvSpPr>
          <p:nvPr>
            <p:ph idx="1"/>
          </p:nvPr>
        </p:nvSpPr>
        <p:spPr>
          <a:xfrm>
            <a:off x="457200" y="1371600"/>
            <a:ext cx="8229600" cy="4754563"/>
          </a:xfrm>
        </p:spPr>
        <p:txBody>
          <a:bodyPr/>
          <a:lstStyle/>
          <a:p>
            <a:pPr>
              <a:lnSpc>
                <a:spcPct val="90000"/>
              </a:lnSpc>
            </a:pPr>
            <a:r>
              <a:rPr lang="en-US" sz="2800" dirty="0" smtClean="0">
                <a:solidFill>
                  <a:srgbClr val="000000"/>
                </a:solidFill>
              </a:rPr>
              <a:t>1790 </a:t>
            </a:r>
            <a:r>
              <a:rPr lang="en-US" sz="2800" dirty="0">
                <a:solidFill>
                  <a:srgbClr val="000000"/>
                </a:solidFill>
              </a:rPr>
              <a:t>first copyright law </a:t>
            </a:r>
            <a:r>
              <a:rPr lang="en-US" sz="2800" dirty="0" smtClean="0">
                <a:solidFill>
                  <a:srgbClr val="000000"/>
                </a:solidFill>
              </a:rPr>
              <a:t>passed in US (1710 in UK)</a:t>
            </a:r>
            <a:endParaRPr lang="en-US" sz="2800" dirty="0" smtClean="0">
              <a:solidFill>
                <a:srgbClr val="000000"/>
              </a:solidFill>
            </a:endParaRPr>
          </a:p>
          <a:p>
            <a:pPr>
              <a:lnSpc>
                <a:spcPct val="90000"/>
              </a:lnSpc>
            </a:pPr>
            <a:r>
              <a:rPr lang="en-US" sz="2800" dirty="0" smtClean="0">
                <a:solidFill>
                  <a:srgbClr val="000000"/>
                </a:solidFill>
              </a:rPr>
              <a:t>Copyright </a:t>
            </a:r>
            <a:r>
              <a:rPr lang="en-US" sz="2800" dirty="0">
                <a:solidFill>
                  <a:srgbClr val="000000"/>
                </a:solidFill>
              </a:rPr>
              <a:t>Act of 1909 defined an unauthorized copy as a form that could be seen and read visually</a:t>
            </a:r>
          </a:p>
          <a:p>
            <a:pPr>
              <a:lnSpc>
                <a:spcPct val="90000"/>
              </a:lnSpc>
            </a:pPr>
            <a:r>
              <a:rPr lang="en-US" sz="2800" dirty="0">
                <a:solidFill>
                  <a:srgbClr val="000000"/>
                </a:solidFill>
              </a:rPr>
              <a:t>1976 and 1980 copyright law revised to include software and databases that </a:t>
            </a:r>
            <a:r>
              <a:rPr lang="en-US" sz="2800" dirty="0" smtClean="0">
                <a:solidFill>
                  <a:srgbClr val="000000"/>
                </a:solidFill>
              </a:rPr>
              <a:t>exhibit "</a:t>
            </a:r>
            <a:r>
              <a:rPr lang="en-US" sz="2800" dirty="0">
                <a:solidFill>
                  <a:srgbClr val="000000"/>
                </a:solidFill>
              </a:rPr>
              <a:t>authorship" (original expression of ideas), included the "</a:t>
            </a:r>
            <a:r>
              <a:rPr lang="en-US" sz="2800" u="sng" dirty="0">
                <a:solidFill>
                  <a:srgbClr val="000000"/>
                </a:solidFill>
              </a:rPr>
              <a:t>Fair Use </a:t>
            </a:r>
            <a:r>
              <a:rPr lang="en-US" sz="2800" u="sng" dirty="0" smtClean="0">
                <a:solidFill>
                  <a:srgbClr val="000000"/>
                </a:solidFill>
              </a:rPr>
              <a:t>Doctrine</a:t>
            </a:r>
            <a:r>
              <a:rPr lang="en-US" sz="2800" dirty="0" smtClean="0">
                <a:solidFill>
                  <a:srgbClr val="000000"/>
                </a:solidFill>
              </a:rPr>
              <a:t>“</a:t>
            </a:r>
          </a:p>
          <a:p>
            <a:pPr lvl="1">
              <a:lnSpc>
                <a:spcPct val="90000"/>
              </a:lnSpc>
            </a:pPr>
            <a:r>
              <a:rPr lang="en-US" dirty="0" smtClean="0">
                <a:solidFill>
                  <a:srgbClr val="000000"/>
                </a:solidFill>
              </a:rPr>
              <a:t>1976 law stated that the copy is in violation if the original can be perceived, reproduced, or otherwise communicated by or from the copy, directly or indirectly – an improvement over “seen and read visually”</a:t>
            </a:r>
            <a:endParaRPr lang="en-US" dirty="0">
              <a:solidFill>
                <a:srgbClr val="000000"/>
              </a:solidFill>
            </a:endParaRPr>
          </a:p>
          <a:p>
            <a:pPr>
              <a:lnSpc>
                <a:spcPct val="90000"/>
              </a:lnSpc>
            </a:pPr>
            <a:endParaRPr lang="en-US" sz="2400" dirty="0">
              <a:solidFill>
                <a:srgbClr val="000000"/>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lstStyle/>
          <a:p>
            <a:r>
              <a:rPr lang="en-US" sz="4000" dirty="0"/>
              <a:t>Copyright </a:t>
            </a:r>
            <a:r>
              <a:rPr lang="en-US" sz="4000" dirty="0" smtClean="0"/>
              <a:t>History (cont</a:t>
            </a:r>
            <a:r>
              <a:rPr lang="en-US" sz="4000" dirty="0"/>
              <a:t>.)</a:t>
            </a:r>
          </a:p>
        </p:txBody>
      </p:sp>
      <p:sp>
        <p:nvSpPr>
          <p:cNvPr id="53251" name="Rectangle 3"/>
          <p:cNvSpPr>
            <a:spLocks noGrp="1" noChangeArrowheads="1"/>
          </p:cNvSpPr>
          <p:nvPr>
            <p:ph idx="1"/>
          </p:nvPr>
        </p:nvSpPr>
        <p:spPr/>
        <p:txBody>
          <a:bodyPr/>
          <a:lstStyle/>
          <a:p>
            <a:pPr>
              <a:lnSpc>
                <a:spcPct val="80000"/>
              </a:lnSpc>
            </a:pPr>
            <a:r>
              <a:rPr lang="en-US" dirty="0" smtClean="0">
                <a:solidFill>
                  <a:srgbClr val="000000"/>
                </a:solidFill>
              </a:rPr>
              <a:t>1982 high-volume copying of records and movies became a felony</a:t>
            </a:r>
          </a:p>
          <a:p>
            <a:pPr>
              <a:lnSpc>
                <a:spcPct val="80000"/>
              </a:lnSpc>
            </a:pPr>
            <a:r>
              <a:rPr lang="en-US" dirty="0" smtClean="0">
                <a:solidFill>
                  <a:srgbClr val="000000"/>
                </a:solidFill>
              </a:rPr>
              <a:t>1992 making multiple copies for commercial advantage and private gain became a felony </a:t>
            </a:r>
          </a:p>
          <a:p>
            <a:pPr lvl="1">
              <a:lnSpc>
                <a:spcPct val="80000"/>
              </a:lnSpc>
            </a:pPr>
            <a:r>
              <a:rPr lang="en-US" dirty="0" smtClean="0">
                <a:solidFill>
                  <a:srgbClr val="000000"/>
                </a:solidFill>
              </a:rPr>
              <a:t>&gt;10 copies, worth &gt;$2,500 get up to 5 yrs in jail</a:t>
            </a:r>
          </a:p>
          <a:p>
            <a:pPr>
              <a:lnSpc>
                <a:spcPct val="80000"/>
              </a:lnSpc>
            </a:pPr>
            <a:r>
              <a:rPr lang="en-US" dirty="0" smtClean="0">
                <a:solidFill>
                  <a:srgbClr val="000000"/>
                </a:solidFill>
              </a:rPr>
              <a:t>1997 No Electronic Theft Act made it a felony to willfully infringe copyright by reproducing or distributing one or more copies of copyrighted work with a total value of more than $1,000 within a six-month period  (profit provision dropped)</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lstStyle/>
          <a:p>
            <a:r>
              <a:rPr lang="en-US" sz="4000" dirty="0"/>
              <a:t>Copyright </a:t>
            </a:r>
            <a:r>
              <a:rPr lang="en-US" sz="4000" dirty="0" smtClean="0"/>
              <a:t>History (cont</a:t>
            </a:r>
            <a:r>
              <a:rPr lang="en-US" sz="4000" dirty="0"/>
              <a:t>.)</a:t>
            </a:r>
          </a:p>
        </p:txBody>
      </p:sp>
      <p:sp>
        <p:nvSpPr>
          <p:cNvPr id="53251" name="Rectangle 3"/>
          <p:cNvSpPr>
            <a:spLocks noGrp="1" noChangeArrowheads="1"/>
          </p:cNvSpPr>
          <p:nvPr>
            <p:ph idx="1"/>
          </p:nvPr>
        </p:nvSpPr>
        <p:spPr>
          <a:xfrm>
            <a:off x="381000" y="1295400"/>
            <a:ext cx="8534400" cy="4610100"/>
          </a:xfrm>
        </p:spPr>
        <p:txBody>
          <a:bodyPr/>
          <a:lstStyle/>
          <a:p>
            <a:pPr>
              <a:lnSpc>
                <a:spcPct val="80000"/>
              </a:lnSpc>
            </a:pPr>
            <a:r>
              <a:rPr lang="en-US" dirty="0" smtClean="0">
                <a:solidFill>
                  <a:srgbClr val="000000"/>
                </a:solidFill>
              </a:rPr>
              <a:t>1998 </a:t>
            </a:r>
            <a:r>
              <a:rPr lang="en-US" dirty="0">
                <a:solidFill>
                  <a:srgbClr val="000000"/>
                </a:solidFill>
              </a:rPr>
              <a:t>Digital Millennium Copyright Act (</a:t>
            </a:r>
            <a:r>
              <a:rPr lang="en-US" dirty="0" smtClean="0">
                <a:solidFill>
                  <a:srgbClr val="000000"/>
                </a:solidFill>
              </a:rPr>
              <a:t>DMCA)</a:t>
            </a:r>
          </a:p>
          <a:p>
            <a:pPr lvl="1">
              <a:lnSpc>
                <a:spcPct val="80000"/>
              </a:lnSpc>
            </a:pPr>
            <a:r>
              <a:rPr lang="en-US" sz="3200" dirty="0" smtClean="0">
                <a:solidFill>
                  <a:srgbClr val="000000"/>
                </a:solidFill>
              </a:rPr>
              <a:t>Anti-circumvention provisions: prohibits </a:t>
            </a:r>
            <a:r>
              <a:rPr lang="en-US" sz="3200" dirty="0">
                <a:solidFill>
                  <a:srgbClr val="000000"/>
                </a:solidFill>
              </a:rPr>
              <a:t>making, distributing or using tools to circumvent technological copyright protection </a:t>
            </a:r>
            <a:r>
              <a:rPr lang="en-US" sz="3200" dirty="0" smtClean="0">
                <a:solidFill>
                  <a:srgbClr val="000000"/>
                </a:solidFill>
              </a:rPr>
              <a:t>systems</a:t>
            </a:r>
          </a:p>
          <a:p>
            <a:pPr lvl="1">
              <a:lnSpc>
                <a:spcPct val="80000"/>
              </a:lnSpc>
            </a:pPr>
            <a:r>
              <a:rPr lang="en-US" sz="3200" dirty="0" smtClean="0">
                <a:solidFill>
                  <a:srgbClr val="000000"/>
                </a:solidFill>
              </a:rPr>
              <a:t>Safe-harbor provisions: Protects Web sites if they remove material when asked by the copyright holder, which offered protection </a:t>
            </a:r>
            <a:r>
              <a:rPr lang="en-US" sz="3200" dirty="0">
                <a:solidFill>
                  <a:srgbClr val="000000"/>
                </a:solidFill>
              </a:rPr>
              <a:t>from some copyright lawsuits for Web sites where users post </a:t>
            </a:r>
            <a:r>
              <a:rPr lang="en-US" sz="3200" dirty="0" smtClean="0">
                <a:solidFill>
                  <a:srgbClr val="000000"/>
                </a:solidFill>
              </a:rPr>
              <a:t>materials</a:t>
            </a:r>
            <a:endParaRPr lang="en-US" sz="3200" dirty="0">
              <a:solidFill>
                <a:srgbClr val="000000"/>
              </a:solidFill>
            </a:endParaRPr>
          </a:p>
          <a:p>
            <a:pPr>
              <a:lnSpc>
                <a:spcPct val="80000"/>
              </a:lnSpc>
            </a:pPr>
            <a:r>
              <a:rPr lang="en-US" dirty="0">
                <a:solidFill>
                  <a:srgbClr val="000000"/>
                </a:solidFill>
              </a:rPr>
              <a:t>2005 Congress made it a felony to record a movie in a movie theater</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pPr>
              <a:lnSpc>
                <a:spcPct val="80000"/>
              </a:lnSpc>
            </a:pPr>
            <a:r>
              <a:rPr lang="en-US" sz="4000" dirty="0" smtClean="0">
                <a:solidFill>
                  <a:srgbClr val="000000"/>
                </a:solidFill>
              </a:rPr>
              <a:t>Fair Use Doctrine (1976 Law)</a:t>
            </a:r>
            <a:endParaRPr lang="en-US" sz="4000" dirty="0">
              <a:solidFill>
                <a:srgbClr val="000000"/>
              </a:solidFill>
            </a:endParaRPr>
          </a:p>
        </p:txBody>
      </p:sp>
      <p:sp>
        <p:nvSpPr>
          <p:cNvPr id="54275" name="Rectangle 3"/>
          <p:cNvSpPr>
            <a:spLocks noGrp="1" noChangeArrowheads="1"/>
          </p:cNvSpPr>
          <p:nvPr>
            <p:ph idx="1"/>
          </p:nvPr>
        </p:nvSpPr>
        <p:spPr>
          <a:xfrm>
            <a:off x="457200" y="1219200"/>
            <a:ext cx="8305800" cy="4610100"/>
          </a:xfrm>
        </p:spPr>
        <p:txBody>
          <a:bodyPr/>
          <a:lstStyle/>
          <a:p>
            <a:pPr>
              <a:lnSpc>
                <a:spcPct val="80000"/>
              </a:lnSpc>
            </a:pPr>
            <a:r>
              <a:rPr lang="en-US" dirty="0" smtClean="0">
                <a:solidFill>
                  <a:srgbClr val="000000"/>
                </a:solidFill>
              </a:rPr>
              <a:t>Goals of copyright law is to promote production of useful work and encourage the use and flow of information</a:t>
            </a:r>
          </a:p>
          <a:p>
            <a:pPr>
              <a:lnSpc>
                <a:spcPct val="80000"/>
              </a:lnSpc>
            </a:pPr>
            <a:r>
              <a:rPr lang="en-US" dirty="0" smtClean="0">
                <a:solidFill>
                  <a:srgbClr val="000000"/>
                </a:solidFill>
              </a:rPr>
              <a:t>Examples of fair use:</a:t>
            </a:r>
          </a:p>
          <a:p>
            <a:pPr lvl="1">
              <a:lnSpc>
                <a:spcPct val="80000"/>
              </a:lnSpc>
            </a:pPr>
            <a:r>
              <a:rPr lang="en-US" sz="3200" dirty="0" smtClean="0">
                <a:solidFill>
                  <a:srgbClr val="000000"/>
                </a:solidFill>
              </a:rPr>
              <a:t>Quoting a portion in a review</a:t>
            </a:r>
          </a:p>
          <a:p>
            <a:pPr lvl="1">
              <a:lnSpc>
                <a:spcPct val="80000"/>
              </a:lnSpc>
            </a:pPr>
            <a:r>
              <a:rPr lang="en-US" sz="3200" dirty="0" smtClean="0">
                <a:solidFill>
                  <a:srgbClr val="000000"/>
                </a:solidFill>
              </a:rPr>
              <a:t>Education (even making multiple copies for classroom use</a:t>
            </a:r>
            <a:r>
              <a:rPr lang="en-US" sz="3200" dirty="0" smtClean="0">
                <a:solidFill>
                  <a:srgbClr val="000000"/>
                </a:solidFill>
              </a:rPr>
              <a:t>)</a:t>
            </a:r>
            <a:endParaRPr lang="en-US" sz="3200" dirty="0" smtClean="0">
              <a:solidFill>
                <a:srgbClr val="000000"/>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pPr>
              <a:lnSpc>
                <a:spcPct val="80000"/>
              </a:lnSpc>
            </a:pPr>
            <a:r>
              <a:rPr lang="en-US" sz="4000" dirty="0" smtClean="0">
                <a:solidFill>
                  <a:srgbClr val="000000"/>
                </a:solidFill>
              </a:rPr>
              <a:t>Fair Use Doctrine (1976 Law)</a:t>
            </a:r>
            <a:endParaRPr lang="en-US" sz="4000" dirty="0">
              <a:solidFill>
                <a:srgbClr val="000000"/>
              </a:solidFill>
            </a:endParaRPr>
          </a:p>
        </p:txBody>
      </p:sp>
      <p:sp>
        <p:nvSpPr>
          <p:cNvPr id="54275" name="Rectangle 3"/>
          <p:cNvSpPr>
            <a:spLocks noGrp="1" noChangeArrowheads="1"/>
          </p:cNvSpPr>
          <p:nvPr>
            <p:ph idx="1"/>
          </p:nvPr>
        </p:nvSpPr>
        <p:spPr>
          <a:xfrm>
            <a:off x="457200" y="1219200"/>
            <a:ext cx="8305800" cy="4610100"/>
          </a:xfrm>
        </p:spPr>
        <p:txBody>
          <a:bodyPr/>
          <a:lstStyle/>
          <a:p>
            <a:pPr>
              <a:lnSpc>
                <a:spcPct val="80000"/>
              </a:lnSpc>
            </a:pPr>
            <a:r>
              <a:rPr lang="en-US" sz="2800" dirty="0" smtClean="0">
                <a:solidFill>
                  <a:srgbClr val="000000"/>
                </a:solidFill>
              </a:rPr>
              <a:t>Four factors to determine fair use</a:t>
            </a:r>
          </a:p>
          <a:p>
            <a:pPr marL="914400" lvl="1" indent="-457200">
              <a:lnSpc>
                <a:spcPct val="80000"/>
              </a:lnSpc>
              <a:buFont typeface="+mj-lt"/>
              <a:buAutoNum type="arabicPeriod"/>
            </a:pPr>
            <a:r>
              <a:rPr lang="en-US" dirty="0" smtClean="0">
                <a:solidFill>
                  <a:srgbClr val="000000"/>
                </a:solidFill>
              </a:rPr>
              <a:t>Purpose and nature of use – e.g., commercial</a:t>
            </a:r>
          </a:p>
          <a:p>
            <a:pPr marL="914400" lvl="1" indent="-457200">
              <a:lnSpc>
                <a:spcPct val="80000"/>
              </a:lnSpc>
              <a:buFont typeface="+mj-lt"/>
              <a:buAutoNum type="arabicPeriod"/>
            </a:pPr>
            <a:r>
              <a:rPr lang="en-US" dirty="0" smtClean="0">
                <a:solidFill>
                  <a:srgbClr val="000000"/>
                </a:solidFill>
              </a:rPr>
              <a:t>Nature of the copyrighted work (novel less likely than factual)</a:t>
            </a:r>
          </a:p>
          <a:p>
            <a:pPr marL="914400" lvl="1" indent="-457200">
              <a:lnSpc>
                <a:spcPct val="80000"/>
              </a:lnSpc>
              <a:buFont typeface="+mj-lt"/>
              <a:buAutoNum type="arabicPeriod"/>
            </a:pPr>
            <a:r>
              <a:rPr lang="en-US" dirty="0" smtClean="0">
                <a:solidFill>
                  <a:srgbClr val="000000"/>
                </a:solidFill>
              </a:rPr>
              <a:t>Amount and significance of the portion used</a:t>
            </a:r>
          </a:p>
          <a:p>
            <a:pPr marL="914400" lvl="1" indent="-457200">
              <a:lnSpc>
                <a:spcPct val="80000"/>
              </a:lnSpc>
              <a:buFont typeface="+mj-lt"/>
              <a:buAutoNum type="arabicPeriod"/>
            </a:pPr>
            <a:r>
              <a:rPr lang="en-US" dirty="0" smtClean="0">
                <a:solidFill>
                  <a:srgbClr val="000000"/>
                </a:solidFill>
              </a:rPr>
              <a:t>Effect of use on potential market or value of the copyrighted work (will it reduce sales of work?)</a:t>
            </a:r>
          </a:p>
          <a:p>
            <a:pPr>
              <a:lnSpc>
                <a:spcPct val="80000"/>
              </a:lnSpc>
            </a:pPr>
            <a:r>
              <a:rPr lang="en-US" sz="2800" dirty="0" smtClean="0">
                <a:solidFill>
                  <a:srgbClr val="000000"/>
                </a:solidFill>
              </a:rPr>
              <a:t>No single factor alone determines, not all factors given equal weight, depends on circumstances</a:t>
            </a:r>
            <a:endParaRPr lang="en-US" sz="2800" dirty="0">
              <a:solidFill>
                <a:srgbClr val="000000"/>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8612" name="Rectangle 4"/>
          <p:cNvSpPr>
            <a:spLocks noGrp="1" noChangeArrowheads="1"/>
          </p:cNvSpPr>
          <p:nvPr>
            <p:ph type="title"/>
          </p:nvPr>
        </p:nvSpPr>
        <p:spPr/>
        <p:txBody>
          <a:bodyPr/>
          <a:lstStyle/>
          <a:p>
            <a:pPr>
              <a:lnSpc>
                <a:spcPct val="90000"/>
              </a:lnSpc>
            </a:pPr>
            <a:r>
              <a:rPr lang="en-US" sz="4000" dirty="0" smtClean="0"/>
              <a:t>Ethical Arguments About Copying</a:t>
            </a:r>
            <a:endParaRPr lang="en-US" sz="4000" dirty="0"/>
          </a:p>
        </p:txBody>
      </p:sp>
      <p:sp>
        <p:nvSpPr>
          <p:cNvPr id="68613" name="Rectangle 5"/>
          <p:cNvSpPr>
            <a:spLocks noGrp="1" noChangeArrowheads="1"/>
          </p:cNvSpPr>
          <p:nvPr>
            <p:ph idx="1"/>
          </p:nvPr>
        </p:nvSpPr>
        <p:spPr>
          <a:xfrm>
            <a:off x="457200" y="1295400"/>
            <a:ext cx="8305800" cy="4610100"/>
          </a:xfrm>
        </p:spPr>
        <p:txBody>
          <a:bodyPr/>
          <a:lstStyle/>
          <a:p>
            <a:pPr>
              <a:lnSpc>
                <a:spcPct val="90000"/>
              </a:lnSpc>
            </a:pPr>
            <a:r>
              <a:rPr lang="en-US" sz="2800" dirty="0" smtClean="0"/>
              <a:t>Unlike </a:t>
            </a:r>
            <a:r>
              <a:rPr lang="en-US" sz="2800" dirty="0"/>
              <a:t>physical property, copying or distributing a song, video, or computer program does not decrease the use or enjoyment by another person</a:t>
            </a:r>
          </a:p>
          <a:p>
            <a:pPr>
              <a:lnSpc>
                <a:spcPct val="90000"/>
              </a:lnSpc>
            </a:pPr>
            <a:r>
              <a:rPr lang="en-US" sz="2800" dirty="0"/>
              <a:t>Copying can decrease the </a:t>
            </a:r>
            <a:r>
              <a:rPr lang="en-US" sz="2800" dirty="0" smtClean="0"/>
              <a:t>amount of money that the copyright owner earns</a:t>
            </a:r>
            <a:endParaRPr lang="en-US" sz="2800" dirty="0"/>
          </a:p>
          <a:p>
            <a:pPr>
              <a:lnSpc>
                <a:spcPct val="90000"/>
              </a:lnSpc>
            </a:pPr>
            <a:r>
              <a:rPr lang="en-US" sz="2800" dirty="0" smtClean="0"/>
              <a:t>Although copying </a:t>
            </a:r>
            <a:r>
              <a:rPr lang="en-US" sz="2800" dirty="0"/>
              <a:t>enables users to try out products, </a:t>
            </a:r>
            <a:r>
              <a:rPr lang="en-US" sz="2800" dirty="0" smtClean="0"/>
              <a:t>may encourage sales, businesses </a:t>
            </a:r>
            <a:r>
              <a:rPr lang="en-US" sz="2800" dirty="0"/>
              <a:t>and organizations </a:t>
            </a:r>
            <a:r>
              <a:rPr lang="en-US" sz="2800" dirty="0" smtClean="0"/>
              <a:t>make marketing decisions </a:t>
            </a:r>
            <a:r>
              <a:rPr lang="en-US" sz="2800" dirty="0"/>
              <a:t>about </a:t>
            </a:r>
            <a:r>
              <a:rPr lang="en-US" sz="2800" dirty="0" smtClean="0"/>
              <a:t>products</a:t>
            </a:r>
            <a:r>
              <a:rPr lang="en-US" sz="2800" dirty="0"/>
              <a:t>, not </a:t>
            </a:r>
            <a:r>
              <a:rPr lang="en-US" sz="2800" dirty="0" smtClean="0"/>
              <a:t>consumers</a:t>
            </a:r>
            <a:endParaRPr lang="en-US" sz="2800" dirty="0"/>
          </a:p>
          <a:p>
            <a:pPr>
              <a:lnSpc>
                <a:spcPct val="90000"/>
              </a:lnSpc>
            </a:pPr>
            <a:r>
              <a:rPr lang="en-US" sz="2800" dirty="0" smtClean="0"/>
              <a:t>There </a:t>
            </a:r>
            <a:r>
              <a:rPr lang="en-US" sz="2800" dirty="0"/>
              <a:t>are many arguments for and against unauthorized </a:t>
            </a:r>
            <a:r>
              <a:rPr lang="en-US" sz="2800" dirty="0" smtClean="0"/>
              <a:t>copying. </a:t>
            </a:r>
            <a:r>
              <a:rPr lang="en-US" sz="2800" dirty="0" smtClean="0"/>
              <a:t> </a:t>
            </a:r>
            <a:endParaRPr lang="en-US" sz="2800"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20502365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lstStyle/>
          <a:p>
            <a:pPr>
              <a:lnSpc>
                <a:spcPct val="80000"/>
              </a:lnSpc>
            </a:pPr>
            <a:r>
              <a:rPr lang="en-US" sz="4000" dirty="0" smtClean="0"/>
              <a:t>Significant Cases (1)</a:t>
            </a:r>
            <a:endParaRPr lang="en-US" sz="4000" dirty="0"/>
          </a:p>
        </p:txBody>
      </p:sp>
      <p:sp>
        <p:nvSpPr>
          <p:cNvPr id="55299" name="Rectangle 3"/>
          <p:cNvSpPr>
            <a:spLocks noGrp="1" noChangeArrowheads="1"/>
          </p:cNvSpPr>
          <p:nvPr>
            <p:ph idx="1"/>
          </p:nvPr>
        </p:nvSpPr>
        <p:spPr/>
        <p:txBody>
          <a:bodyPr/>
          <a:lstStyle/>
          <a:p>
            <a:pPr>
              <a:lnSpc>
                <a:spcPct val="80000"/>
              </a:lnSpc>
              <a:buNone/>
            </a:pPr>
            <a:r>
              <a:rPr lang="en-US" dirty="0" smtClean="0">
                <a:solidFill>
                  <a:srgbClr val="000000"/>
                </a:solidFill>
              </a:rPr>
              <a:t>Sony </a:t>
            </a:r>
            <a:r>
              <a:rPr lang="en-US" dirty="0">
                <a:solidFill>
                  <a:srgbClr val="000000"/>
                </a:solidFill>
              </a:rPr>
              <a:t>v. Universal City Studios (1984)</a:t>
            </a:r>
          </a:p>
          <a:p>
            <a:pPr>
              <a:lnSpc>
                <a:spcPct val="80000"/>
              </a:lnSpc>
            </a:pPr>
            <a:r>
              <a:rPr lang="en-US" dirty="0" smtClean="0">
                <a:solidFill>
                  <a:srgbClr val="000000"/>
                </a:solidFill>
              </a:rPr>
              <a:t>Sony made </a:t>
            </a:r>
            <a:r>
              <a:rPr lang="en-US" dirty="0" err="1" smtClean="0">
                <a:solidFill>
                  <a:srgbClr val="000000"/>
                </a:solidFill>
              </a:rPr>
              <a:t>Betamax</a:t>
            </a:r>
            <a:r>
              <a:rPr lang="en-US" dirty="0" smtClean="0">
                <a:solidFill>
                  <a:srgbClr val="000000"/>
                </a:solidFill>
              </a:rPr>
              <a:t> video cassette recording (VCR) machines, which were used to record movies shown on TV</a:t>
            </a:r>
          </a:p>
          <a:p>
            <a:pPr>
              <a:lnSpc>
                <a:spcPct val="80000"/>
              </a:lnSpc>
            </a:pPr>
            <a:r>
              <a:rPr lang="en-US" dirty="0" smtClean="0">
                <a:solidFill>
                  <a:srgbClr val="000000"/>
                </a:solidFill>
              </a:rPr>
              <a:t>Supreme </a:t>
            </a:r>
            <a:r>
              <a:rPr lang="en-US" dirty="0">
                <a:solidFill>
                  <a:srgbClr val="000000"/>
                </a:solidFill>
              </a:rPr>
              <a:t>Court decided that the makers of a device with legitimate uses should not be penalized because some people may use it to infringe on copyright</a:t>
            </a:r>
          </a:p>
          <a:p>
            <a:pPr>
              <a:lnSpc>
                <a:spcPct val="80000"/>
              </a:lnSpc>
            </a:pPr>
            <a:r>
              <a:rPr lang="en-US" dirty="0">
                <a:solidFill>
                  <a:srgbClr val="000000"/>
                </a:solidFill>
              </a:rPr>
              <a:t>Supreme Court </a:t>
            </a:r>
            <a:r>
              <a:rPr lang="en-US" dirty="0" smtClean="0">
                <a:solidFill>
                  <a:srgbClr val="000000"/>
                </a:solidFill>
              </a:rPr>
              <a:t>ruled that recording a movie </a:t>
            </a:r>
            <a:r>
              <a:rPr lang="en-US" dirty="0">
                <a:solidFill>
                  <a:srgbClr val="000000"/>
                </a:solidFill>
              </a:rPr>
              <a:t>for later viewing </a:t>
            </a:r>
            <a:r>
              <a:rPr lang="en-US" dirty="0" smtClean="0">
                <a:solidFill>
                  <a:srgbClr val="000000"/>
                </a:solidFill>
              </a:rPr>
              <a:t>was fair use</a:t>
            </a:r>
            <a:endParaRPr lang="en-US" dirty="0">
              <a:solidFill>
                <a:srgbClr val="000000"/>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a:xfrm>
            <a:off x="533400" y="1447800"/>
            <a:ext cx="8102600" cy="4457700"/>
          </a:xfrm>
        </p:spPr>
        <p:txBody>
          <a:bodyPr/>
          <a:lstStyle/>
          <a:p>
            <a:pPr>
              <a:lnSpc>
                <a:spcPct val="90000"/>
              </a:lnSpc>
            </a:pPr>
            <a:r>
              <a:rPr lang="en-US" dirty="0" smtClean="0"/>
              <a:t>Principles</a:t>
            </a:r>
            <a:r>
              <a:rPr lang="en-US" dirty="0"/>
              <a:t>, Laws, and Cases</a:t>
            </a:r>
          </a:p>
          <a:p>
            <a:pPr>
              <a:lnSpc>
                <a:spcPct val="90000"/>
              </a:lnSpc>
            </a:pPr>
            <a:r>
              <a:rPr lang="en-US" dirty="0"/>
              <a:t>Reponses to Copyright Infringement</a:t>
            </a:r>
          </a:p>
          <a:p>
            <a:pPr>
              <a:lnSpc>
                <a:spcPct val="90000"/>
              </a:lnSpc>
            </a:pPr>
            <a:r>
              <a:rPr lang="en-US" dirty="0"/>
              <a:t>Search Engines and Online Libraries</a:t>
            </a:r>
          </a:p>
          <a:p>
            <a:pPr>
              <a:lnSpc>
                <a:spcPct val="90000"/>
              </a:lnSpc>
            </a:pPr>
            <a:r>
              <a:rPr lang="en-US" dirty="0"/>
              <a:t>Free Software</a:t>
            </a:r>
          </a:p>
          <a:p>
            <a:pPr>
              <a:lnSpc>
                <a:spcPct val="90000"/>
              </a:lnSpc>
            </a:pPr>
            <a:r>
              <a:rPr lang="en-US" dirty="0"/>
              <a:t>Patents for Inventions in Software</a:t>
            </a:r>
          </a:p>
          <a:p>
            <a:endParaRPr lang="en-US" sz="1800" b="1" dirty="0">
              <a:solidFill>
                <a:srgbClr val="0070C0"/>
              </a:solidFill>
              <a:latin typeface="Courier New" pitchFamily="49" charset="0"/>
              <a:cs typeface="Courier New" pitchFamily="49"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lstStyle/>
          <a:p>
            <a:pPr>
              <a:lnSpc>
                <a:spcPct val="80000"/>
              </a:lnSpc>
            </a:pPr>
            <a:r>
              <a:rPr lang="en-US" sz="4000" dirty="0" smtClean="0"/>
              <a:t>Significant Cases (1)</a:t>
            </a:r>
            <a:endParaRPr lang="en-US" sz="4000" dirty="0"/>
          </a:p>
        </p:txBody>
      </p:sp>
      <p:sp>
        <p:nvSpPr>
          <p:cNvPr id="55299" name="Rectangle 3"/>
          <p:cNvSpPr>
            <a:spLocks noGrp="1" noChangeArrowheads="1"/>
          </p:cNvSpPr>
          <p:nvPr>
            <p:ph idx="1"/>
          </p:nvPr>
        </p:nvSpPr>
        <p:spPr/>
        <p:txBody>
          <a:bodyPr/>
          <a:lstStyle/>
          <a:p>
            <a:pPr lvl="0">
              <a:lnSpc>
                <a:spcPct val="80000"/>
              </a:lnSpc>
            </a:pPr>
            <a:r>
              <a:rPr lang="en-US" sz="2800" dirty="0">
                <a:solidFill>
                  <a:srgbClr val="000000"/>
                </a:solidFill>
              </a:rPr>
              <a:t>Arguments against fair </a:t>
            </a:r>
            <a:r>
              <a:rPr lang="en-US" sz="2800" dirty="0" smtClean="0">
                <a:solidFill>
                  <a:srgbClr val="000000"/>
                </a:solidFill>
              </a:rPr>
              <a:t>use</a:t>
            </a:r>
            <a:endParaRPr lang="en-US" sz="2800" dirty="0">
              <a:solidFill>
                <a:srgbClr val="000000"/>
              </a:solidFill>
            </a:endParaRPr>
          </a:p>
          <a:p>
            <a:pPr lvl="1">
              <a:lnSpc>
                <a:spcPct val="80000"/>
              </a:lnSpc>
            </a:pPr>
            <a:r>
              <a:rPr lang="en-US" dirty="0">
                <a:solidFill>
                  <a:srgbClr val="000000"/>
                </a:solidFill>
              </a:rPr>
              <a:t>People copied the entire </a:t>
            </a:r>
            <a:r>
              <a:rPr lang="en-US" dirty="0" smtClean="0">
                <a:solidFill>
                  <a:srgbClr val="000000"/>
                </a:solidFill>
              </a:rPr>
              <a:t>work</a:t>
            </a:r>
          </a:p>
          <a:p>
            <a:pPr lvl="1">
              <a:lnSpc>
                <a:spcPct val="80000"/>
              </a:lnSpc>
            </a:pPr>
            <a:r>
              <a:rPr lang="en-US" dirty="0" smtClean="0">
                <a:solidFill>
                  <a:srgbClr val="000000"/>
                </a:solidFill>
              </a:rPr>
              <a:t>Movies </a:t>
            </a:r>
            <a:r>
              <a:rPr lang="en-US" dirty="0">
                <a:solidFill>
                  <a:srgbClr val="000000"/>
                </a:solidFill>
              </a:rPr>
              <a:t>are creative, not factual</a:t>
            </a:r>
          </a:p>
          <a:p>
            <a:pPr lvl="0">
              <a:lnSpc>
                <a:spcPct val="90000"/>
              </a:lnSpc>
            </a:pPr>
            <a:r>
              <a:rPr lang="en-US" sz="2800" dirty="0">
                <a:solidFill>
                  <a:srgbClr val="000000"/>
                </a:solidFill>
              </a:rPr>
              <a:t>Arguments for fair use</a:t>
            </a:r>
          </a:p>
          <a:p>
            <a:pPr lvl="1">
              <a:lnSpc>
                <a:spcPct val="90000"/>
              </a:lnSpc>
            </a:pPr>
            <a:r>
              <a:rPr lang="en-US" dirty="0">
                <a:solidFill>
                  <a:srgbClr val="000000"/>
                </a:solidFill>
              </a:rPr>
              <a:t>The copy was for private, noncommercial use and generally was not kept after viewing</a:t>
            </a:r>
          </a:p>
          <a:p>
            <a:pPr lvl="1">
              <a:lnSpc>
                <a:spcPct val="90000"/>
              </a:lnSpc>
            </a:pPr>
            <a:r>
              <a:rPr lang="en-US" dirty="0">
                <a:solidFill>
                  <a:srgbClr val="000000"/>
                </a:solidFill>
              </a:rPr>
              <a:t>The movie studios could not demonstrate that they suffered any harm</a:t>
            </a:r>
          </a:p>
          <a:p>
            <a:pPr lvl="1">
              <a:lnSpc>
                <a:spcPct val="90000"/>
              </a:lnSpc>
            </a:pPr>
            <a:r>
              <a:rPr lang="en-US" dirty="0">
                <a:solidFill>
                  <a:srgbClr val="000000"/>
                </a:solidFill>
              </a:rPr>
              <a:t>The studios had received a substantial fee for broadcasting movies on TV, and the fee depends on having a large audience who view for free</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21719438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Significant Cases (2)</a:t>
            </a:r>
            <a:endParaRPr lang="en-US" dirty="0"/>
          </a:p>
        </p:txBody>
      </p:sp>
      <p:sp>
        <p:nvSpPr>
          <p:cNvPr id="3" name="Content Placeholder 2"/>
          <p:cNvSpPr>
            <a:spLocks noGrp="1"/>
          </p:cNvSpPr>
          <p:nvPr>
            <p:ph idx="1"/>
          </p:nvPr>
        </p:nvSpPr>
        <p:spPr>
          <a:xfrm>
            <a:off x="457200" y="1295400"/>
            <a:ext cx="8178800" cy="4724400"/>
          </a:xfrm>
        </p:spPr>
        <p:txBody>
          <a:bodyPr/>
          <a:lstStyle/>
          <a:p>
            <a:pPr>
              <a:lnSpc>
                <a:spcPct val="80000"/>
              </a:lnSpc>
              <a:buNone/>
            </a:pPr>
            <a:r>
              <a:rPr lang="en-US" sz="2800" dirty="0" smtClean="0">
                <a:solidFill>
                  <a:srgbClr val="000000"/>
                </a:solidFill>
              </a:rPr>
              <a:t>Reverse engineering: game machines</a:t>
            </a:r>
          </a:p>
          <a:p>
            <a:pPr>
              <a:lnSpc>
                <a:spcPct val="80000"/>
              </a:lnSpc>
            </a:pPr>
            <a:r>
              <a:rPr lang="en-US" sz="2800" u="sng" dirty="0">
                <a:solidFill>
                  <a:srgbClr val="000000"/>
                </a:solidFill>
              </a:rPr>
              <a:t>Reverse engineering</a:t>
            </a:r>
            <a:r>
              <a:rPr lang="en-US" sz="2800" dirty="0">
                <a:solidFill>
                  <a:srgbClr val="000000"/>
                </a:solidFill>
              </a:rPr>
              <a:t>: translate a program from machine code to a form that can be read and understood</a:t>
            </a:r>
          </a:p>
          <a:p>
            <a:pPr lvl="1">
              <a:lnSpc>
                <a:spcPct val="80000"/>
              </a:lnSpc>
            </a:pPr>
            <a:r>
              <a:rPr lang="en-US" dirty="0" smtClean="0">
                <a:solidFill>
                  <a:srgbClr val="000000"/>
                </a:solidFill>
              </a:rPr>
              <a:t>Sega Enterprises Ltd. v. Accolade Inc. (1992)</a:t>
            </a:r>
          </a:p>
          <a:p>
            <a:pPr lvl="1">
              <a:lnSpc>
                <a:spcPct val="80000"/>
              </a:lnSpc>
            </a:pPr>
            <a:r>
              <a:rPr lang="en-US" dirty="0" smtClean="0">
                <a:solidFill>
                  <a:srgbClr val="000000"/>
                </a:solidFill>
              </a:rPr>
              <a:t>Atari Games v. Nintendo (1992)</a:t>
            </a:r>
          </a:p>
          <a:p>
            <a:pPr lvl="1">
              <a:lnSpc>
                <a:spcPct val="80000"/>
              </a:lnSpc>
            </a:pPr>
            <a:r>
              <a:rPr lang="en-US" dirty="0" smtClean="0">
                <a:solidFill>
                  <a:srgbClr val="000000"/>
                </a:solidFill>
              </a:rPr>
              <a:t>Sony Computer Entertainment, Inc. v. Connectix Corporation (2000)</a:t>
            </a:r>
            <a:endParaRPr lang="en-US" dirty="0" smtClean="0">
              <a:solidFill>
                <a:srgbClr val="000000"/>
              </a:solidFill>
            </a:endParaRPr>
          </a:p>
          <a:p>
            <a:endParaRPr lang="en-US" sz="1800" b="1" dirty="0" smtClean="0">
              <a:solidFill>
                <a:srgbClr val="000000"/>
              </a:solidFill>
              <a:latin typeface="Courier New" pitchFamily="49" charset="0"/>
              <a:cs typeface="Courier New" pitchFamily="49" charset="0"/>
            </a:endParaRPr>
          </a:p>
          <a:p>
            <a:endParaRPr lang="en-US" sz="1800" b="1" dirty="0">
              <a:solidFill>
                <a:srgbClr val="000000"/>
              </a:solidFill>
              <a:latin typeface="Courier New" pitchFamily="49" charset="0"/>
              <a:cs typeface="Courier New" pitchFamily="49"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Significant Cases (2)</a:t>
            </a:r>
            <a:endParaRPr lang="en-US" dirty="0"/>
          </a:p>
        </p:txBody>
      </p:sp>
      <p:sp>
        <p:nvSpPr>
          <p:cNvPr id="3" name="Content Placeholder 2"/>
          <p:cNvSpPr>
            <a:spLocks noGrp="1"/>
          </p:cNvSpPr>
          <p:nvPr>
            <p:ph idx="1"/>
          </p:nvPr>
        </p:nvSpPr>
        <p:spPr>
          <a:xfrm>
            <a:off x="457200" y="1295400"/>
            <a:ext cx="8178800" cy="4724400"/>
          </a:xfrm>
        </p:spPr>
        <p:txBody>
          <a:bodyPr/>
          <a:lstStyle/>
          <a:p>
            <a:pPr>
              <a:lnSpc>
                <a:spcPct val="80000"/>
              </a:lnSpc>
            </a:pPr>
            <a:r>
              <a:rPr lang="en-US" sz="2800" dirty="0" smtClean="0">
                <a:solidFill>
                  <a:srgbClr val="000000"/>
                </a:solidFill>
              </a:rPr>
              <a:t>Courts ruled that reverse engineering (to learn how one platform works so that a company can make a compatible product) does not violate copyright if the intention is to make new creative works (video games), not copy the original work (the game systems)</a:t>
            </a:r>
          </a:p>
          <a:p>
            <a:endParaRPr lang="en-US" sz="1800" b="1" dirty="0" smtClean="0">
              <a:solidFill>
                <a:srgbClr val="000000"/>
              </a:solidFill>
              <a:latin typeface="Courier New" pitchFamily="49" charset="0"/>
              <a:cs typeface="Courier New" pitchFamily="49" charset="0"/>
            </a:endParaRPr>
          </a:p>
          <a:p>
            <a:endParaRPr lang="en-US" sz="1800" b="1" dirty="0">
              <a:solidFill>
                <a:srgbClr val="000000"/>
              </a:solidFill>
              <a:latin typeface="Courier New" pitchFamily="49" charset="0"/>
              <a:cs typeface="Courier New" pitchFamily="49"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lstStyle/>
          <a:p>
            <a:pPr>
              <a:lnSpc>
                <a:spcPct val="90000"/>
              </a:lnSpc>
            </a:pPr>
            <a:r>
              <a:rPr lang="en-US" sz="4000" dirty="0" smtClean="0"/>
              <a:t>Significant Cases (3): Napster</a:t>
            </a:r>
            <a:endParaRPr lang="en-US" sz="4000" dirty="0"/>
          </a:p>
        </p:txBody>
      </p:sp>
      <p:sp>
        <p:nvSpPr>
          <p:cNvPr id="57347" name="Rectangle 3"/>
          <p:cNvSpPr>
            <a:spLocks noGrp="1" noChangeArrowheads="1"/>
          </p:cNvSpPr>
          <p:nvPr>
            <p:ph idx="1"/>
          </p:nvPr>
        </p:nvSpPr>
        <p:spPr/>
        <p:txBody>
          <a:bodyPr/>
          <a:lstStyle/>
          <a:p>
            <a:pPr>
              <a:lnSpc>
                <a:spcPct val="90000"/>
              </a:lnSpc>
              <a:buNone/>
            </a:pPr>
            <a:r>
              <a:rPr lang="en-US" dirty="0" smtClean="0">
                <a:solidFill>
                  <a:srgbClr val="000000"/>
                </a:solidFill>
              </a:rPr>
              <a:t>Sharing music: the Napster case (2001)</a:t>
            </a:r>
          </a:p>
          <a:p>
            <a:pPr>
              <a:lnSpc>
                <a:spcPct val="90000"/>
              </a:lnSpc>
            </a:pPr>
            <a:r>
              <a:rPr lang="en-US" sz="2800" dirty="0" smtClean="0">
                <a:solidFill>
                  <a:srgbClr val="000000"/>
                </a:solidFill>
              </a:rPr>
              <a:t>Napster provided a way for users to exchange music files (no files retained on Napster site)</a:t>
            </a:r>
          </a:p>
          <a:p>
            <a:pPr>
              <a:lnSpc>
                <a:spcPct val="90000"/>
              </a:lnSpc>
            </a:pPr>
            <a:r>
              <a:rPr lang="en-US" sz="2800" dirty="0" smtClean="0">
                <a:solidFill>
                  <a:srgbClr val="000000"/>
                </a:solidFill>
              </a:rPr>
              <a:t>Metallica filed suit against Napster – followed by A&amp;M</a:t>
            </a:r>
          </a:p>
          <a:p>
            <a:pPr>
              <a:lnSpc>
                <a:spcPct val="90000"/>
              </a:lnSpc>
            </a:pPr>
            <a:r>
              <a:rPr lang="en-US" sz="2800" dirty="0" smtClean="0">
                <a:solidFill>
                  <a:srgbClr val="000000"/>
                </a:solidFill>
              </a:rPr>
              <a:t>Was the sharing of music via Napster fair use?</a:t>
            </a:r>
            <a:r>
              <a:rPr lang="en-US" sz="2800" dirty="0" smtClean="0">
                <a:solidFill>
                  <a:srgbClr val="000000"/>
                </a:solidFill>
              </a:rPr>
              <a:t> </a:t>
            </a:r>
            <a:endParaRPr lang="en-US" sz="2800" dirty="0" smtClean="0">
              <a:solidFill>
                <a:srgbClr val="000000"/>
              </a:solidFill>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lstStyle/>
          <a:p>
            <a:pPr>
              <a:lnSpc>
                <a:spcPct val="90000"/>
              </a:lnSpc>
            </a:pPr>
            <a:r>
              <a:rPr lang="en-US" sz="4000" dirty="0" smtClean="0"/>
              <a:t>Significant Cases (3): Napster</a:t>
            </a:r>
            <a:endParaRPr lang="en-US" sz="4000" dirty="0"/>
          </a:p>
        </p:txBody>
      </p:sp>
      <p:sp>
        <p:nvSpPr>
          <p:cNvPr id="57347" name="Rectangle 3"/>
          <p:cNvSpPr>
            <a:spLocks noGrp="1" noChangeArrowheads="1"/>
          </p:cNvSpPr>
          <p:nvPr>
            <p:ph idx="1"/>
          </p:nvPr>
        </p:nvSpPr>
        <p:spPr/>
        <p:txBody>
          <a:bodyPr/>
          <a:lstStyle/>
          <a:p>
            <a:pPr>
              <a:lnSpc>
                <a:spcPct val="90000"/>
              </a:lnSpc>
            </a:pPr>
            <a:r>
              <a:rPr lang="en-US" sz="2800" dirty="0" smtClean="0">
                <a:solidFill>
                  <a:srgbClr val="000000"/>
                </a:solidFill>
              </a:rPr>
              <a:t>Napster's arguments for fair use</a:t>
            </a:r>
          </a:p>
          <a:p>
            <a:pPr lvl="1">
              <a:lnSpc>
                <a:spcPct val="90000"/>
              </a:lnSpc>
            </a:pPr>
            <a:r>
              <a:rPr lang="en-US" dirty="0" smtClean="0">
                <a:solidFill>
                  <a:srgbClr val="000000"/>
                </a:solidFill>
              </a:rPr>
              <a:t>The Sony decision allowed for entertainment use to be considered fair use</a:t>
            </a:r>
          </a:p>
          <a:p>
            <a:pPr lvl="1">
              <a:lnSpc>
                <a:spcPct val="90000"/>
              </a:lnSpc>
            </a:pPr>
            <a:r>
              <a:rPr lang="en-US" dirty="0" smtClean="0">
                <a:solidFill>
                  <a:srgbClr val="000000"/>
                </a:solidFill>
              </a:rPr>
              <a:t>People make copies for personal, not commercial, use</a:t>
            </a:r>
          </a:p>
          <a:p>
            <a:pPr lvl="1">
              <a:lnSpc>
                <a:spcPct val="90000"/>
              </a:lnSpc>
            </a:pPr>
            <a:r>
              <a:rPr lang="en-US" dirty="0" smtClean="0">
                <a:solidFill>
                  <a:srgbClr val="000000"/>
                </a:solidFill>
              </a:rPr>
              <a:t>Did not hurt industry sales because users sampled music on Napster and bought the CD they liked</a:t>
            </a:r>
            <a:endParaRPr lang="en-US" dirty="0" smtClean="0">
              <a:solidFill>
                <a:srgbClr val="000000"/>
              </a:solidFill>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1442" name="Rectangle 1026"/>
          <p:cNvSpPr>
            <a:spLocks noGrp="1" noChangeArrowheads="1"/>
          </p:cNvSpPr>
          <p:nvPr>
            <p:ph type="title"/>
          </p:nvPr>
        </p:nvSpPr>
        <p:spPr/>
        <p:txBody>
          <a:bodyPr/>
          <a:lstStyle/>
          <a:p>
            <a:r>
              <a:rPr lang="en-US" sz="4000" dirty="0" smtClean="0"/>
              <a:t>Napster (cont’d)</a:t>
            </a:r>
            <a:endParaRPr lang="en-US" sz="4000" dirty="0"/>
          </a:p>
        </p:txBody>
      </p:sp>
      <p:sp>
        <p:nvSpPr>
          <p:cNvPr id="61443" name="Rectangle 1027"/>
          <p:cNvSpPr>
            <a:spLocks noGrp="1" noChangeArrowheads="1"/>
          </p:cNvSpPr>
          <p:nvPr>
            <p:ph idx="1"/>
          </p:nvPr>
        </p:nvSpPr>
        <p:spPr>
          <a:xfrm>
            <a:off x="457200" y="1295400"/>
            <a:ext cx="8382000" cy="4610100"/>
          </a:xfrm>
        </p:spPr>
        <p:txBody>
          <a:bodyPr/>
          <a:lstStyle/>
          <a:p>
            <a:pPr>
              <a:lnSpc>
                <a:spcPct val="80000"/>
              </a:lnSpc>
            </a:pPr>
            <a:r>
              <a:rPr lang="en-US" sz="2800" dirty="0" smtClean="0"/>
              <a:t>RIAA (Recording Industry Association of America)'s arguments against fair use</a:t>
            </a:r>
          </a:p>
          <a:p>
            <a:pPr lvl="1">
              <a:lnSpc>
                <a:spcPct val="80000"/>
              </a:lnSpc>
            </a:pPr>
            <a:r>
              <a:rPr lang="en-US" dirty="0" smtClean="0"/>
              <a:t>"Personal" meant very limited use, not trading with thousands of strangers</a:t>
            </a:r>
          </a:p>
          <a:p>
            <a:pPr lvl="1">
              <a:lnSpc>
                <a:spcPct val="80000"/>
              </a:lnSpc>
            </a:pPr>
            <a:r>
              <a:rPr lang="en-US" dirty="0" smtClean="0"/>
              <a:t>Songs and music are creative works and users were copying whole songs</a:t>
            </a:r>
          </a:p>
          <a:p>
            <a:pPr lvl="1">
              <a:lnSpc>
                <a:spcPct val="80000"/>
              </a:lnSpc>
            </a:pPr>
            <a:r>
              <a:rPr lang="en-US" dirty="0" smtClean="0"/>
              <a:t>Claimed Napster severely hurt sales</a:t>
            </a:r>
          </a:p>
          <a:p>
            <a:pPr>
              <a:lnSpc>
                <a:spcPct val="80000"/>
              </a:lnSpc>
            </a:pPr>
            <a:r>
              <a:rPr lang="en-US" dirty="0" smtClean="0"/>
              <a:t>Court ruled sharing music via large-scale copying on Napster violated copyright</a:t>
            </a:r>
          </a:p>
          <a:p>
            <a:pPr>
              <a:lnSpc>
                <a:spcPct val="80000"/>
              </a:lnSpc>
            </a:pPr>
            <a:endParaRPr lang="en-US" sz="2800"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Was Napster Responsible?</a:t>
            </a:r>
            <a:endParaRPr lang="en-US" dirty="0"/>
          </a:p>
        </p:txBody>
      </p:sp>
      <p:sp>
        <p:nvSpPr>
          <p:cNvPr id="3" name="Content Placeholder 2"/>
          <p:cNvSpPr>
            <a:spLocks noGrp="1"/>
          </p:cNvSpPr>
          <p:nvPr>
            <p:ph idx="1"/>
          </p:nvPr>
        </p:nvSpPr>
        <p:spPr>
          <a:xfrm>
            <a:off x="457200" y="1295400"/>
            <a:ext cx="8229600" cy="4830763"/>
          </a:xfrm>
        </p:spPr>
        <p:txBody>
          <a:bodyPr/>
          <a:lstStyle/>
          <a:p>
            <a:pPr>
              <a:lnSpc>
                <a:spcPct val="80000"/>
              </a:lnSpc>
            </a:pPr>
            <a:r>
              <a:rPr lang="en-US" dirty="0" smtClean="0">
                <a:solidFill>
                  <a:srgbClr val="000000"/>
                </a:solidFill>
              </a:rPr>
              <a:t>Was Napster responsible for the actions of its users?</a:t>
            </a:r>
          </a:p>
          <a:p>
            <a:pPr>
              <a:lnSpc>
                <a:spcPct val="80000"/>
              </a:lnSpc>
            </a:pPr>
            <a:r>
              <a:rPr lang="en-US" dirty="0" smtClean="0">
                <a:solidFill>
                  <a:srgbClr val="000000"/>
                </a:solidFill>
              </a:rPr>
              <a:t>Napster's arguments</a:t>
            </a:r>
          </a:p>
          <a:p>
            <a:pPr lvl="1">
              <a:lnSpc>
                <a:spcPct val="80000"/>
              </a:lnSpc>
            </a:pPr>
            <a:r>
              <a:rPr lang="en-US" sz="3200" dirty="0" smtClean="0">
                <a:solidFill>
                  <a:srgbClr val="000000"/>
                </a:solidFill>
              </a:rPr>
              <a:t>It was the same as a search engine, which is protected under the DMCA (from responsibility for copyright violations by its users)</a:t>
            </a:r>
          </a:p>
          <a:p>
            <a:pPr lvl="1">
              <a:lnSpc>
                <a:spcPct val="80000"/>
              </a:lnSpc>
            </a:pPr>
            <a:r>
              <a:rPr lang="en-US" sz="3200" dirty="0" smtClean="0">
                <a:solidFill>
                  <a:srgbClr val="000000"/>
                </a:solidFill>
              </a:rPr>
              <a:t>They did not store any of the MP3 files</a:t>
            </a:r>
          </a:p>
          <a:p>
            <a:pPr lvl="1">
              <a:lnSpc>
                <a:spcPct val="80000"/>
              </a:lnSpc>
            </a:pPr>
            <a:r>
              <a:rPr lang="en-US" sz="3200" dirty="0" smtClean="0">
                <a:solidFill>
                  <a:srgbClr val="000000"/>
                </a:solidFill>
              </a:rPr>
              <a:t>Their technology had substantial legitimate uses in promoting new bands and artists who were willing to let users copy their songs</a:t>
            </a:r>
            <a:endParaRPr lang="en-US" sz="1800" b="1" dirty="0">
              <a:solidFill>
                <a:srgbClr val="000000"/>
              </a:solidFill>
              <a:latin typeface="Courier New" pitchFamily="49" charset="0"/>
              <a:cs typeface="Courier New" pitchFamily="49"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Was Napster Responsible (cont’d)</a:t>
            </a:r>
            <a:endParaRPr lang="en-US" dirty="0"/>
          </a:p>
        </p:txBody>
      </p:sp>
      <p:sp>
        <p:nvSpPr>
          <p:cNvPr id="3" name="Content Placeholder 2"/>
          <p:cNvSpPr>
            <a:spLocks noGrp="1"/>
          </p:cNvSpPr>
          <p:nvPr>
            <p:ph idx="1"/>
          </p:nvPr>
        </p:nvSpPr>
        <p:spPr/>
        <p:txBody>
          <a:bodyPr/>
          <a:lstStyle/>
          <a:p>
            <a:pPr>
              <a:lnSpc>
                <a:spcPct val="90000"/>
              </a:lnSpc>
            </a:pPr>
            <a:r>
              <a:rPr lang="en-US" sz="2800" dirty="0" smtClean="0"/>
              <a:t>RIAA's arguments</a:t>
            </a:r>
          </a:p>
          <a:p>
            <a:pPr lvl="1">
              <a:lnSpc>
                <a:spcPct val="90000"/>
              </a:lnSpc>
            </a:pPr>
            <a:r>
              <a:rPr lang="en-US" dirty="0" smtClean="0"/>
              <a:t>Companies are required by law to make an effort to prevent copyright violations and Napster did not take sufficient steps</a:t>
            </a:r>
          </a:p>
          <a:p>
            <a:pPr lvl="1">
              <a:lnSpc>
                <a:spcPct val="90000"/>
              </a:lnSpc>
            </a:pPr>
            <a:r>
              <a:rPr lang="en-US" dirty="0" smtClean="0"/>
              <a:t>Napster was not a device or new technology and the RIAA was not seeking to ban the technology</a:t>
            </a:r>
          </a:p>
          <a:p>
            <a:pPr>
              <a:lnSpc>
                <a:spcPct val="90000"/>
              </a:lnSpc>
            </a:pPr>
            <a:r>
              <a:rPr lang="en-US" dirty="0" smtClean="0"/>
              <a:t>Court ruled Napster liable because it had the right and ability to supervise its system, including copyright infringing activities</a:t>
            </a:r>
          </a:p>
          <a:p>
            <a:endParaRPr lang="en-US" dirty="0" smtClean="0"/>
          </a:p>
        </p:txBody>
      </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8370" name="Rectangle 1026"/>
          <p:cNvSpPr>
            <a:spLocks noGrp="1" noChangeArrowheads="1"/>
          </p:cNvSpPr>
          <p:nvPr>
            <p:ph type="title"/>
          </p:nvPr>
        </p:nvSpPr>
        <p:spPr/>
        <p:txBody>
          <a:bodyPr/>
          <a:lstStyle/>
          <a:p>
            <a:r>
              <a:rPr lang="en-US" sz="4000" dirty="0" smtClean="0"/>
              <a:t>Significant </a:t>
            </a:r>
            <a:r>
              <a:rPr lang="en-US" sz="4000" dirty="0"/>
              <a:t>Cases </a:t>
            </a:r>
            <a:r>
              <a:rPr lang="en-US" sz="4000" dirty="0" smtClean="0"/>
              <a:t>(4)</a:t>
            </a:r>
            <a:endParaRPr lang="en-US" sz="4000" dirty="0"/>
          </a:p>
        </p:txBody>
      </p:sp>
      <p:sp>
        <p:nvSpPr>
          <p:cNvPr id="58371" name="Rectangle 1027"/>
          <p:cNvSpPr>
            <a:spLocks noGrp="1" noChangeArrowheads="1"/>
          </p:cNvSpPr>
          <p:nvPr>
            <p:ph idx="1"/>
          </p:nvPr>
        </p:nvSpPr>
        <p:spPr/>
        <p:txBody>
          <a:bodyPr/>
          <a:lstStyle/>
          <a:p>
            <a:pPr>
              <a:lnSpc>
                <a:spcPct val="80000"/>
              </a:lnSpc>
              <a:buNone/>
            </a:pPr>
            <a:r>
              <a:rPr lang="en-US" dirty="0" smtClean="0">
                <a:solidFill>
                  <a:srgbClr val="000000"/>
                </a:solidFill>
              </a:rPr>
              <a:t>File </a:t>
            </a:r>
            <a:r>
              <a:rPr lang="en-US" dirty="0">
                <a:solidFill>
                  <a:srgbClr val="000000"/>
                </a:solidFill>
              </a:rPr>
              <a:t>sharing: MGM v. </a:t>
            </a:r>
            <a:r>
              <a:rPr lang="en-US" dirty="0" smtClean="0">
                <a:solidFill>
                  <a:srgbClr val="000000"/>
                </a:solidFill>
              </a:rPr>
              <a:t>Grokster (2005)</a:t>
            </a:r>
            <a:endParaRPr lang="en-US" dirty="0">
              <a:solidFill>
                <a:srgbClr val="000000"/>
              </a:solidFill>
            </a:endParaRPr>
          </a:p>
          <a:p>
            <a:pPr>
              <a:lnSpc>
                <a:spcPct val="80000"/>
              </a:lnSpc>
            </a:pPr>
            <a:r>
              <a:rPr lang="en-US" sz="2800" dirty="0"/>
              <a:t>Grokster, Gnutella, Morpheus, </a:t>
            </a:r>
            <a:r>
              <a:rPr lang="en-US" sz="2800" dirty="0" err="1"/>
              <a:t>Kazaa</a:t>
            </a:r>
            <a:r>
              <a:rPr lang="en-US" sz="2800" dirty="0"/>
              <a:t>, and others provided peer-to-peer (P2P) file sharing services</a:t>
            </a:r>
          </a:p>
          <a:p>
            <a:pPr lvl="1">
              <a:lnSpc>
                <a:spcPct val="80000"/>
              </a:lnSpc>
            </a:pPr>
            <a:r>
              <a:rPr lang="en-US" dirty="0"/>
              <a:t>The companies did not provide a central service or lists of </a:t>
            </a:r>
            <a:r>
              <a:rPr lang="en-US" dirty="0" smtClean="0"/>
              <a:t>songs, but the software for sharing files</a:t>
            </a:r>
            <a:endParaRPr lang="en-US" dirty="0"/>
          </a:p>
          <a:p>
            <a:pPr lvl="1">
              <a:lnSpc>
                <a:spcPct val="80000"/>
              </a:lnSpc>
            </a:pPr>
            <a:r>
              <a:rPr lang="en-US" dirty="0"/>
              <a:t>P2P file transfer programs have legitimate uses</a:t>
            </a:r>
          </a:p>
          <a:p>
            <a:pPr>
              <a:lnSpc>
                <a:spcPct val="80000"/>
              </a:lnSpc>
            </a:pPr>
            <a:r>
              <a:rPr lang="en-US" sz="2800" dirty="0"/>
              <a:t>Lower Courts ruled that P2P does have legitimate uses</a:t>
            </a:r>
          </a:p>
          <a:p>
            <a:pPr>
              <a:lnSpc>
                <a:spcPct val="80000"/>
              </a:lnSpc>
            </a:pPr>
            <a:r>
              <a:rPr lang="en-US" sz="2800" dirty="0"/>
              <a:t>Supreme Court ruled </a:t>
            </a:r>
            <a:r>
              <a:rPr lang="en-US" sz="2800" dirty="0" smtClean="0"/>
              <a:t>that </a:t>
            </a:r>
            <a:r>
              <a:rPr lang="en-US" sz="2800" dirty="0"/>
              <a:t>intellectual property owners could sue the companies for encouraging copyright infringement</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8370" name="Rectangle 1026"/>
          <p:cNvSpPr>
            <a:spLocks noGrp="1" noChangeArrowheads="1"/>
          </p:cNvSpPr>
          <p:nvPr>
            <p:ph type="title"/>
          </p:nvPr>
        </p:nvSpPr>
        <p:spPr/>
        <p:txBody>
          <a:bodyPr/>
          <a:lstStyle/>
          <a:p>
            <a:r>
              <a:rPr lang="en-US" sz="4000" dirty="0" smtClean="0"/>
              <a:t>Significant </a:t>
            </a:r>
            <a:r>
              <a:rPr lang="en-US" sz="4000" dirty="0"/>
              <a:t>Cases </a:t>
            </a:r>
            <a:r>
              <a:rPr lang="en-US" sz="4000" dirty="0" smtClean="0"/>
              <a:t>(5)</a:t>
            </a:r>
            <a:endParaRPr lang="en-US" sz="4000" dirty="0"/>
          </a:p>
        </p:txBody>
      </p:sp>
      <p:sp>
        <p:nvSpPr>
          <p:cNvPr id="58371" name="Rectangle 1027"/>
          <p:cNvSpPr>
            <a:spLocks noGrp="1" noChangeArrowheads="1"/>
          </p:cNvSpPr>
          <p:nvPr>
            <p:ph idx="1"/>
          </p:nvPr>
        </p:nvSpPr>
        <p:spPr/>
        <p:txBody>
          <a:bodyPr/>
          <a:lstStyle/>
          <a:p>
            <a:pPr>
              <a:lnSpc>
                <a:spcPct val="80000"/>
              </a:lnSpc>
              <a:buNone/>
            </a:pPr>
            <a:r>
              <a:rPr lang="en-US" dirty="0">
                <a:solidFill>
                  <a:srgbClr val="000000"/>
                </a:solidFill>
              </a:rPr>
              <a:t>“Look and feel”</a:t>
            </a:r>
          </a:p>
          <a:p>
            <a:pPr>
              <a:lnSpc>
                <a:spcPct val="80000"/>
              </a:lnSpc>
              <a:spcAft>
                <a:spcPts val="600"/>
              </a:spcAft>
            </a:pPr>
            <a:r>
              <a:rPr lang="en-US" sz="2800" dirty="0"/>
              <a:t>Refers to features such as pull-down menus, windows, icons, and finger movements and specific ways they are used to select or initiate </a:t>
            </a:r>
            <a:r>
              <a:rPr lang="en-US" sz="2800" dirty="0" smtClean="0"/>
              <a:t>actions</a:t>
            </a:r>
          </a:p>
          <a:p>
            <a:pPr>
              <a:lnSpc>
                <a:spcPct val="80000"/>
              </a:lnSpc>
            </a:pPr>
            <a:r>
              <a:rPr lang="en-US" sz="2800" dirty="0" smtClean="0"/>
              <a:t>The </a:t>
            </a:r>
            <a:r>
              <a:rPr lang="en-US" sz="2800" dirty="0"/>
              <a:t>trend of court decisions has been against copyright protection for “look and </a:t>
            </a:r>
            <a:r>
              <a:rPr lang="en-US" sz="2800" dirty="0" smtClean="0"/>
              <a:t>feel”</a:t>
            </a:r>
          </a:p>
          <a:p>
            <a:pPr>
              <a:lnSpc>
                <a:spcPct val="80000"/>
              </a:lnSpc>
            </a:pPr>
            <a:r>
              <a:rPr lang="en-US" sz="2800" dirty="0" smtClean="0"/>
              <a:t>The </a:t>
            </a:r>
            <a:r>
              <a:rPr lang="en-US" sz="2800" dirty="0"/>
              <a:t>main argument in favor of protecting a user interface is that it is a major creative </a:t>
            </a:r>
            <a:r>
              <a:rPr lang="en-US" sz="2800" dirty="0" smtClean="0"/>
              <a:t>effort</a:t>
            </a:r>
          </a:p>
          <a:p>
            <a:pPr>
              <a:lnSpc>
                <a:spcPct val="80000"/>
              </a:lnSpc>
            </a:pPr>
            <a:r>
              <a:rPr lang="en-US" sz="2800" dirty="0" smtClean="0"/>
              <a:t>On </a:t>
            </a:r>
            <a:r>
              <a:rPr lang="en-US" sz="2800" dirty="0"/>
              <a:t>the other hand, standard user interfaces increase productivity of users and </a:t>
            </a:r>
            <a:r>
              <a:rPr lang="en-US" sz="2800" dirty="0" smtClean="0"/>
              <a:t>programmers</a:t>
            </a:r>
            <a:endParaRPr lang="en-US" sz="2800"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12220657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Intellectual Property</a:t>
            </a:r>
            <a:endParaRPr lang="en-US" dirty="0"/>
          </a:p>
        </p:txBody>
      </p:sp>
      <p:sp>
        <p:nvSpPr>
          <p:cNvPr id="3" name="Content Placeholder 2"/>
          <p:cNvSpPr>
            <a:spLocks noGrp="1"/>
          </p:cNvSpPr>
          <p:nvPr>
            <p:ph idx="1"/>
          </p:nvPr>
        </p:nvSpPr>
        <p:spPr/>
        <p:txBody>
          <a:bodyPr/>
          <a:lstStyle/>
          <a:p>
            <a:pPr>
              <a:lnSpc>
                <a:spcPct val="90000"/>
              </a:lnSpc>
            </a:pPr>
            <a:r>
              <a:rPr lang="en-US" dirty="0" smtClean="0"/>
              <a:t>The intangible creative work, not its particular physical form</a:t>
            </a:r>
          </a:p>
          <a:p>
            <a:pPr>
              <a:lnSpc>
                <a:spcPct val="90000"/>
              </a:lnSpc>
            </a:pPr>
            <a:r>
              <a:rPr lang="en-US" dirty="0" smtClean="0"/>
              <a:t>Value of intelligence and artistic work comes from creativity, ideas, research, skills, labor, non-material efforts and attributes the creator provides</a:t>
            </a:r>
          </a:p>
          <a:p>
            <a:pPr>
              <a:lnSpc>
                <a:spcPct val="90000"/>
              </a:lnSpc>
            </a:pPr>
            <a:r>
              <a:rPr lang="en-US" dirty="0" smtClean="0"/>
              <a:t>Protected by intellectual property laws -</a:t>
            </a:r>
          </a:p>
          <a:p>
            <a:pPr marL="400050" lvl="1" indent="0">
              <a:lnSpc>
                <a:spcPct val="90000"/>
              </a:lnSpc>
              <a:buNone/>
            </a:pPr>
            <a:r>
              <a:rPr lang="en-US" dirty="0" smtClean="0"/>
              <a:t>a </a:t>
            </a:r>
            <a:r>
              <a:rPr lang="en-US" dirty="0"/>
              <a:t>set of exclusive rights granted by a government to </a:t>
            </a:r>
            <a:r>
              <a:rPr lang="en-US" dirty="0" smtClean="0"/>
              <a:t>a </a:t>
            </a:r>
            <a:r>
              <a:rPr lang="en-US" dirty="0" smtClean="0"/>
              <a:t>creator </a:t>
            </a:r>
            <a:r>
              <a:rPr lang="en-US" dirty="0"/>
              <a:t>or</a:t>
            </a:r>
            <a:r>
              <a:rPr lang="en-US" dirty="0" smtClean="0"/>
              <a:t> assignee </a:t>
            </a:r>
            <a:r>
              <a:rPr lang="en-US" dirty="0"/>
              <a:t>for a limited period of time </a:t>
            </a:r>
            <a:endParaRPr lang="en-US" dirty="0" smtClean="0"/>
          </a:p>
          <a:p>
            <a:endParaRPr lang="en-US" sz="1800" b="1" dirty="0">
              <a:solidFill>
                <a:srgbClr val="0070C0"/>
              </a:solidFill>
              <a:latin typeface="Courier New" pitchFamily="49" charset="0"/>
              <a:cs typeface="Courier New" pitchFamily="49"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Legal Protection to IP</a:t>
            </a:r>
            <a:endParaRPr lang="en-US" dirty="0"/>
          </a:p>
        </p:txBody>
      </p:sp>
      <p:sp>
        <p:nvSpPr>
          <p:cNvPr id="3" name="Content Placeholder 2"/>
          <p:cNvSpPr>
            <a:spLocks noGrp="1"/>
          </p:cNvSpPr>
          <p:nvPr>
            <p:ph idx="1"/>
          </p:nvPr>
        </p:nvSpPr>
        <p:spPr/>
        <p:txBody>
          <a:bodyPr/>
          <a:lstStyle/>
          <a:p>
            <a:r>
              <a:rPr lang="en-US" dirty="0" smtClean="0"/>
              <a:t>Copyright – </a:t>
            </a:r>
            <a:r>
              <a:rPr lang="en-US" dirty="0"/>
              <a:t>written or artistic expressions fixed in a tangible </a:t>
            </a:r>
            <a:r>
              <a:rPr lang="en-US" dirty="0" smtClean="0"/>
              <a:t>medium. </a:t>
            </a:r>
            <a:r>
              <a:rPr lang="en-US" dirty="0"/>
              <a:t>B</a:t>
            </a:r>
            <a:r>
              <a:rPr lang="en-US" dirty="0" smtClean="0"/>
              <a:t>ooks, </a:t>
            </a:r>
            <a:r>
              <a:rPr lang="en-US" dirty="0"/>
              <a:t>poems, </a:t>
            </a:r>
            <a:r>
              <a:rPr lang="en-US" dirty="0" smtClean="0"/>
              <a:t>songs, movies, works of art. Protects the manifestation.</a:t>
            </a:r>
          </a:p>
          <a:p>
            <a:r>
              <a:rPr lang="en-US" dirty="0" smtClean="0"/>
              <a:t>Patents – invention of </a:t>
            </a:r>
            <a:r>
              <a:rPr lang="en-US" dirty="0"/>
              <a:t>any new, useful, and non-obvious process, machine, article of manufacture, or composition of matter, or any new and useful improvement </a:t>
            </a:r>
            <a:r>
              <a:rPr lang="en-US" dirty="0" smtClean="0"/>
              <a:t>thereof. Protects the idea</a:t>
            </a:r>
            <a:r>
              <a:rPr lang="en-US" dirty="0" smtClean="0"/>
              <a:t>.</a:t>
            </a:r>
            <a:endParaRPr lang="en-US" dirty="0" smtClean="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Legal Protection to IP</a:t>
            </a:r>
            <a:endParaRPr lang="en-US" dirty="0"/>
          </a:p>
        </p:txBody>
      </p:sp>
      <p:sp>
        <p:nvSpPr>
          <p:cNvPr id="3" name="Content Placeholder 2"/>
          <p:cNvSpPr>
            <a:spLocks noGrp="1"/>
          </p:cNvSpPr>
          <p:nvPr>
            <p:ph idx="1"/>
          </p:nvPr>
        </p:nvSpPr>
        <p:spPr/>
        <p:txBody>
          <a:bodyPr/>
          <a:lstStyle/>
          <a:p>
            <a:r>
              <a:rPr lang="en-US" dirty="0" smtClean="0"/>
              <a:t>Trade marks – name, word, logo, symbol, etc. used to identify a product and/or service. Protects both manifestation and idea.</a:t>
            </a:r>
          </a:p>
          <a:p>
            <a:endParaRPr lang="en-US" dirty="0" smtClean="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0000"/>
                </a:solidFill>
              </a:rPr>
              <a:t>Patent</a:t>
            </a:r>
            <a:endParaRPr lang="en-US" dirty="0">
              <a:solidFill>
                <a:srgbClr val="000000"/>
              </a:solidFill>
            </a:endParaRPr>
          </a:p>
        </p:txBody>
      </p:sp>
      <p:sp>
        <p:nvSpPr>
          <p:cNvPr id="3" name="Content Placeholder 2"/>
          <p:cNvSpPr>
            <a:spLocks noGrp="1"/>
          </p:cNvSpPr>
          <p:nvPr>
            <p:ph idx="1"/>
          </p:nvPr>
        </p:nvSpPr>
        <p:spPr>
          <a:xfrm>
            <a:off x="457200" y="1295400"/>
            <a:ext cx="8178800" cy="4953000"/>
          </a:xfrm>
        </p:spPr>
        <p:txBody>
          <a:bodyPr/>
          <a:lstStyle/>
          <a:p>
            <a:r>
              <a:rPr lang="en-US" sz="2800" dirty="0" smtClean="0">
                <a:solidFill>
                  <a:srgbClr val="000000"/>
                </a:solidFill>
              </a:rPr>
              <a:t>You register with the government. Can register in foreign countries. US </a:t>
            </a:r>
            <a:r>
              <a:rPr lang="en-US" sz="2800" dirty="0">
                <a:solidFill>
                  <a:srgbClr val="000000"/>
                </a:solidFill>
              </a:rPr>
              <a:t>p</a:t>
            </a:r>
            <a:r>
              <a:rPr lang="en-US" sz="2800" dirty="0" smtClean="0">
                <a:solidFill>
                  <a:srgbClr val="000000"/>
                </a:solidFill>
              </a:rPr>
              <a:t>atent is issued by USPTO</a:t>
            </a:r>
          </a:p>
          <a:p>
            <a:pPr lvl="1"/>
            <a:r>
              <a:rPr lang="en-US" dirty="0" smtClean="0">
                <a:solidFill>
                  <a:srgbClr val="000000"/>
                </a:solidFill>
              </a:rPr>
              <a:t>Registration may take more than a year</a:t>
            </a:r>
          </a:p>
          <a:p>
            <a:r>
              <a:rPr lang="en-US" sz="2800" dirty="0" smtClean="0">
                <a:solidFill>
                  <a:srgbClr val="000000"/>
                </a:solidFill>
              </a:rPr>
              <a:t>You gain the right to exclude others from making, using, or offering for sale the invention </a:t>
            </a:r>
          </a:p>
          <a:p>
            <a:r>
              <a:rPr lang="en-US" sz="2800" dirty="0">
                <a:solidFill>
                  <a:srgbClr val="000000"/>
                </a:solidFill>
              </a:rPr>
              <a:t>Patents generally last for 20 years</a:t>
            </a:r>
          </a:p>
          <a:p>
            <a:r>
              <a:rPr lang="en-US" sz="2800" dirty="0" smtClean="0">
                <a:solidFill>
                  <a:srgbClr val="000000"/>
                </a:solidFill>
              </a:rPr>
              <a:t>Once </a:t>
            </a:r>
            <a:r>
              <a:rPr lang="en-US" sz="2800" dirty="0">
                <a:solidFill>
                  <a:srgbClr val="000000"/>
                </a:solidFill>
              </a:rPr>
              <a:t>you hold a patent, others can apply to license your </a:t>
            </a:r>
            <a:r>
              <a:rPr lang="en-US" sz="2800" dirty="0" smtClean="0">
                <a:solidFill>
                  <a:srgbClr val="000000"/>
                </a:solidFill>
              </a:rPr>
              <a:t>invention</a:t>
            </a:r>
          </a:p>
          <a:p>
            <a:r>
              <a:rPr lang="en-US" sz="2800" dirty="0" smtClean="0">
                <a:solidFill>
                  <a:srgbClr val="000000"/>
                </a:solidFill>
              </a:rPr>
              <a:t>Types - Utility, design, chemical, software, etc.</a:t>
            </a:r>
            <a:endParaRPr lang="en-US" sz="2800" dirty="0">
              <a:solidFill>
                <a:srgbClr val="000000"/>
              </a:solidFill>
            </a:endParaRP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961801688"/>
      </p:ext>
    </p:extLst>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8918" name="Rectangle 6"/>
          <p:cNvSpPr>
            <a:spLocks noGrp="1" noChangeArrowheads="1"/>
          </p:cNvSpPr>
          <p:nvPr>
            <p:ph type="title"/>
          </p:nvPr>
        </p:nvSpPr>
        <p:spPr/>
        <p:txBody>
          <a:bodyPr/>
          <a:lstStyle/>
          <a:p>
            <a:pPr>
              <a:lnSpc>
                <a:spcPct val="90000"/>
              </a:lnSpc>
            </a:pPr>
            <a:r>
              <a:rPr lang="en-US" sz="4000" dirty="0" smtClean="0">
                <a:solidFill>
                  <a:srgbClr val="000000"/>
                </a:solidFill>
              </a:rPr>
              <a:t>Copyright Holders’ Exclusive Rights</a:t>
            </a:r>
            <a:endParaRPr lang="en-US" sz="4000" dirty="0">
              <a:solidFill>
                <a:srgbClr val="000000"/>
              </a:solidFill>
            </a:endParaRPr>
          </a:p>
        </p:txBody>
      </p:sp>
      <p:sp>
        <p:nvSpPr>
          <p:cNvPr id="38919" name="Rectangle 7"/>
          <p:cNvSpPr>
            <a:spLocks noGrp="1" noChangeArrowheads="1"/>
          </p:cNvSpPr>
          <p:nvPr>
            <p:ph idx="1"/>
          </p:nvPr>
        </p:nvSpPr>
        <p:spPr>
          <a:xfrm>
            <a:off x="304800" y="1295400"/>
            <a:ext cx="8458200" cy="4914900"/>
          </a:xfrm>
        </p:spPr>
        <p:txBody>
          <a:bodyPr/>
          <a:lstStyle/>
          <a:p>
            <a:pPr lvl="1">
              <a:lnSpc>
                <a:spcPct val="90000"/>
              </a:lnSpc>
            </a:pPr>
            <a:endParaRPr lang="en-US" dirty="0" smtClean="0">
              <a:solidFill>
                <a:srgbClr val="000000"/>
              </a:solidFill>
            </a:endParaRPr>
          </a:p>
          <a:p>
            <a:pPr lvl="1">
              <a:lnSpc>
                <a:spcPct val="90000"/>
              </a:lnSpc>
            </a:pPr>
            <a:r>
              <a:rPr lang="en-US" dirty="0" smtClean="0">
                <a:solidFill>
                  <a:srgbClr val="000000"/>
                </a:solidFill>
              </a:rPr>
              <a:t>A copyright is valid for the lifetime of the author plus 70 years</a:t>
            </a:r>
          </a:p>
          <a:p>
            <a:pPr lvl="1">
              <a:lnSpc>
                <a:spcPct val="90000"/>
              </a:lnSpc>
            </a:pPr>
            <a:r>
              <a:rPr lang="en-US" dirty="0" smtClean="0">
                <a:solidFill>
                  <a:srgbClr val="000000"/>
                </a:solidFill>
              </a:rPr>
              <a:t>making </a:t>
            </a:r>
            <a:r>
              <a:rPr lang="en-US" dirty="0">
                <a:solidFill>
                  <a:srgbClr val="000000"/>
                </a:solidFill>
              </a:rPr>
              <a:t>copies</a:t>
            </a:r>
          </a:p>
          <a:p>
            <a:pPr lvl="1">
              <a:lnSpc>
                <a:spcPct val="90000"/>
              </a:lnSpc>
            </a:pPr>
            <a:r>
              <a:rPr lang="en-US" dirty="0">
                <a:solidFill>
                  <a:srgbClr val="000000"/>
                </a:solidFill>
              </a:rPr>
              <a:t>distributing copies</a:t>
            </a:r>
          </a:p>
          <a:p>
            <a:pPr lvl="1">
              <a:lnSpc>
                <a:spcPct val="90000"/>
              </a:lnSpc>
            </a:pPr>
            <a:r>
              <a:rPr lang="en-US" dirty="0" smtClean="0">
                <a:solidFill>
                  <a:srgbClr val="000000"/>
                </a:solidFill>
              </a:rPr>
              <a:t>producing </a:t>
            </a:r>
            <a:r>
              <a:rPr lang="en-US" dirty="0">
                <a:solidFill>
                  <a:srgbClr val="000000"/>
                </a:solidFill>
              </a:rPr>
              <a:t>derivative works, such as translations into other languages or movies based on books</a:t>
            </a:r>
          </a:p>
          <a:p>
            <a:pPr lvl="1">
              <a:lnSpc>
                <a:spcPct val="90000"/>
              </a:lnSpc>
            </a:pPr>
            <a:r>
              <a:rPr lang="en-US" dirty="0" smtClean="0">
                <a:solidFill>
                  <a:srgbClr val="000000"/>
                </a:solidFill>
              </a:rPr>
              <a:t>performing </a:t>
            </a:r>
            <a:r>
              <a:rPr lang="en-US" dirty="0">
                <a:solidFill>
                  <a:srgbClr val="000000"/>
                </a:solidFill>
              </a:rPr>
              <a:t>the work in public (e.g. music, plays)</a:t>
            </a:r>
          </a:p>
          <a:p>
            <a:pPr lvl="1">
              <a:lnSpc>
                <a:spcPct val="90000"/>
              </a:lnSpc>
            </a:pPr>
            <a:r>
              <a:rPr lang="en-US" dirty="0" smtClean="0">
                <a:solidFill>
                  <a:srgbClr val="000000"/>
                </a:solidFill>
              </a:rPr>
              <a:t>displaying </a:t>
            </a:r>
            <a:r>
              <a:rPr lang="en-US" dirty="0">
                <a:solidFill>
                  <a:srgbClr val="000000"/>
                </a:solidFill>
              </a:rPr>
              <a:t>the work in public (e.g. artwork, movies, computer games, video on a Web site)</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8918" name="Rectangle 6"/>
          <p:cNvSpPr>
            <a:spLocks noGrp="1" noChangeArrowheads="1"/>
          </p:cNvSpPr>
          <p:nvPr>
            <p:ph type="title"/>
          </p:nvPr>
        </p:nvSpPr>
        <p:spPr/>
        <p:txBody>
          <a:bodyPr/>
          <a:lstStyle/>
          <a:p>
            <a:pPr>
              <a:lnSpc>
                <a:spcPct val="90000"/>
              </a:lnSpc>
            </a:pPr>
            <a:r>
              <a:rPr lang="en-US" sz="4000" dirty="0" smtClean="0">
                <a:solidFill>
                  <a:srgbClr val="000000"/>
                </a:solidFill>
              </a:rPr>
              <a:t>Copyright Holders’ Exclusive Rights</a:t>
            </a:r>
            <a:endParaRPr lang="en-US" sz="4000" dirty="0">
              <a:solidFill>
                <a:srgbClr val="000000"/>
              </a:solidFill>
            </a:endParaRPr>
          </a:p>
        </p:txBody>
      </p:sp>
      <p:sp>
        <p:nvSpPr>
          <p:cNvPr id="38919" name="Rectangle 7"/>
          <p:cNvSpPr>
            <a:spLocks noGrp="1" noChangeArrowheads="1"/>
          </p:cNvSpPr>
          <p:nvPr>
            <p:ph idx="1"/>
          </p:nvPr>
        </p:nvSpPr>
        <p:spPr>
          <a:xfrm>
            <a:off x="304800" y="1295400"/>
            <a:ext cx="8458200" cy="4914900"/>
          </a:xfrm>
        </p:spPr>
        <p:txBody>
          <a:bodyPr/>
          <a:lstStyle/>
          <a:p>
            <a:pPr>
              <a:buNone/>
            </a:pPr>
            <a:r>
              <a:rPr lang="en-US" dirty="0" smtClean="0">
                <a:solidFill>
                  <a:srgbClr val="000000"/>
                </a:solidFill>
              </a:rPr>
              <a:t>“To promote the progress of science and useful arts, by securing for limited times to authors and inventors the exclusive right to their respective writings and discoveries;”</a:t>
            </a:r>
          </a:p>
          <a:p>
            <a:pPr>
              <a:buNone/>
            </a:pPr>
            <a:r>
              <a:rPr lang="en-US" dirty="0" smtClean="0">
                <a:solidFill>
                  <a:srgbClr val="000000"/>
                </a:solidFill>
              </a:rPr>
              <a:t> - US Constitution</a:t>
            </a:r>
            <a:endParaRPr lang="en-US" dirty="0">
              <a:solidFill>
                <a:srgbClr val="000000"/>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2226" name="Rectangle 1026"/>
          <p:cNvSpPr>
            <a:spLocks noGrp="1" noChangeArrowheads="1"/>
          </p:cNvSpPr>
          <p:nvPr>
            <p:ph type="title"/>
          </p:nvPr>
        </p:nvSpPr>
        <p:spPr/>
        <p:txBody>
          <a:bodyPr/>
          <a:lstStyle/>
          <a:p>
            <a:pPr>
              <a:lnSpc>
                <a:spcPct val="90000"/>
              </a:lnSpc>
            </a:pPr>
            <a:r>
              <a:rPr lang="en-US" sz="4000" dirty="0" smtClean="0">
                <a:solidFill>
                  <a:srgbClr val="000000"/>
                </a:solidFill>
              </a:rPr>
              <a:t>Challenges of New Technology</a:t>
            </a:r>
            <a:endParaRPr lang="en-US" sz="4000" dirty="0">
              <a:solidFill>
                <a:srgbClr val="000000"/>
              </a:solidFill>
            </a:endParaRPr>
          </a:p>
        </p:txBody>
      </p:sp>
      <p:sp>
        <p:nvSpPr>
          <p:cNvPr id="52227" name="Rectangle 1027"/>
          <p:cNvSpPr>
            <a:spLocks noGrp="1" noChangeArrowheads="1"/>
          </p:cNvSpPr>
          <p:nvPr>
            <p:ph idx="1"/>
          </p:nvPr>
        </p:nvSpPr>
        <p:spPr>
          <a:xfrm>
            <a:off x="457200" y="1219200"/>
            <a:ext cx="8178800" cy="4114800"/>
          </a:xfrm>
        </p:spPr>
        <p:txBody>
          <a:bodyPr/>
          <a:lstStyle/>
          <a:p>
            <a:pPr>
              <a:lnSpc>
                <a:spcPct val="90000"/>
              </a:lnSpc>
              <a:buNone/>
            </a:pPr>
            <a:r>
              <a:rPr lang="en-US" sz="2800" dirty="0" smtClean="0"/>
              <a:t>Digital </a:t>
            </a:r>
            <a:r>
              <a:rPr lang="en-US" sz="2800" dirty="0"/>
              <a:t>technology and the </a:t>
            </a:r>
            <a:r>
              <a:rPr lang="en-US" sz="2800" dirty="0" smtClean="0"/>
              <a:t>Internet </a:t>
            </a:r>
            <a:r>
              <a:rPr lang="en-US" sz="2800" dirty="0"/>
              <a:t>has made copyright </a:t>
            </a:r>
            <a:r>
              <a:rPr lang="en-US" sz="2800" dirty="0" smtClean="0"/>
              <a:t>infringement easier </a:t>
            </a:r>
            <a:r>
              <a:rPr lang="en-US" sz="2800" dirty="0"/>
              <a:t>and cheaper</a:t>
            </a:r>
          </a:p>
          <a:p>
            <a:pPr>
              <a:lnSpc>
                <a:spcPct val="90000"/>
              </a:lnSpc>
            </a:pPr>
            <a:r>
              <a:rPr lang="en-US" sz="2800" dirty="0" smtClean="0"/>
              <a:t>Easy to copy digitized material and each copy is a “perfect” copy</a:t>
            </a:r>
          </a:p>
          <a:p>
            <a:pPr>
              <a:lnSpc>
                <a:spcPct val="90000"/>
              </a:lnSpc>
            </a:pPr>
            <a:r>
              <a:rPr lang="en-US" sz="2800" dirty="0" smtClean="0"/>
              <a:t>Storage is getting more and more inexpensive </a:t>
            </a:r>
          </a:p>
          <a:p>
            <a:pPr>
              <a:lnSpc>
                <a:spcPct val="90000"/>
              </a:lnSpc>
            </a:pPr>
            <a:r>
              <a:rPr lang="en-US" sz="2800" dirty="0" smtClean="0"/>
              <a:t>Scanners allow us to change the media of a copyrighted work, converting printed text, photos, and artwork to electronic form</a:t>
            </a:r>
            <a:endParaRPr lang="en-US" sz="2800" dirty="0" smtClean="0"/>
          </a:p>
          <a:p>
            <a:pPr>
              <a:lnSpc>
                <a:spcPct val="90000"/>
              </a:lnSpc>
            </a:pPr>
            <a:endParaRPr lang="en-US" sz="28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46320509</TotalTime>
  <Pages>23</Pages>
  <Words>3956</Words>
  <Application>Microsoft Office PowerPoint</Application>
  <PresentationFormat>Letter Paper (8.5x11 in)</PresentationFormat>
  <Paragraphs>272</Paragraphs>
  <Slides>29</Slides>
  <Notes>29</Notes>
  <HiddenSlides>0</HiddenSlides>
  <MMClips>0</MMClips>
  <ScaleCrop>false</ScaleCrop>
  <HeadingPairs>
    <vt:vector size="6" baseType="variant">
      <vt:variant>
        <vt:lpstr>Fonts Used</vt:lpstr>
      </vt:variant>
      <vt:variant>
        <vt:i4>2</vt:i4>
      </vt:variant>
      <vt:variant>
        <vt:lpstr>Design Template</vt:lpstr>
      </vt:variant>
      <vt:variant>
        <vt:i4>1</vt:i4>
      </vt:variant>
      <vt:variant>
        <vt:lpstr>Slide Titles</vt:lpstr>
      </vt:variant>
      <vt:variant>
        <vt:i4>29</vt:i4>
      </vt:variant>
    </vt:vector>
  </HeadingPairs>
  <TitlesOfParts>
    <vt:vector size="32" baseType="lpstr">
      <vt:lpstr>Monotype Sorts</vt:lpstr>
      <vt:lpstr>Mead Bold</vt:lpstr>
      <vt:lpstr>Office Theme</vt:lpstr>
      <vt:lpstr>CSE/ISE 312</vt:lpstr>
      <vt:lpstr>Outline</vt:lpstr>
      <vt:lpstr>What is Intellectual Property</vt:lpstr>
      <vt:lpstr>Legal Protection to IP</vt:lpstr>
      <vt:lpstr>Legal Protection to IP</vt:lpstr>
      <vt:lpstr>Patent</vt:lpstr>
      <vt:lpstr>Copyright Holders’ Exclusive Rights</vt:lpstr>
      <vt:lpstr>Copyright Holders’ Exclusive Rights</vt:lpstr>
      <vt:lpstr>Challenges of New Technology</vt:lpstr>
      <vt:lpstr>Challenges of New Technology</vt:lpstr>
      <vt:lpstr>Technology’s impact on IP rights</vt:lpstr>
      <vt:lpstr>Technology’s impact on IP rights</vt:lpstr>
      <vt:lpstr>Copyright History</vt:lpstr>
      <vt:lpstr>Copyright History (cont.)</vt:lpstr>
      <vt:lpstr>Copyright History (cont.)</vt:lpstr>
      <vt:lpstr>Fair Use Doctrine (1976 Law)</vt:lpstr>
      <vt:lpstr>Fair Use Doctrine (1976 Law)</vt:lpstr>
      <vt:lpstr>Ethical Arguments About Copying</vt:lpstr>
      <vt:lpstr>Significant Cases (1)</vt:lpstr>
      <vt:lpstr>Significant Cases (1)</vt:lpstr>
      <vt:lpstr>Significant Cases (2)</vt:lpstr>
      <vt:lpstr>Significant Cases (2)</vt:lpstr>
      <vt:lpstr>Significant Cases (3): Napster</vt:lpstr>
      <vt:lpstr>Significant Cases (3): Napster</vt:lpstr>
      <vt:lpstr>Napster (cont’d)</vt:lpstr>
      <vt:lpstr>Was Napster Responsible?</vt:lpstr>
      <vt:lpstr>Was Napster Responsible (cont’d)</vt:lpstr>
      <vt:lpstr>Significant Cases (4)</vt:lpstr>
      <vt:lpstr>Significant Cases (5)</vt:lpstr>
    </vt:vector>
  </TitlesOfParts>
  <Company>Stony Brook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1</dc:title>
  <dc:subject>Introduction to Internet Programming</dc:subject>
  <dc:creator>Dr. R. kelly</dc:creator>
  <dc:description>Copyright, Robert F. Kelly, 2001-2007</dc:description>
  <cp:lastModifiedBy>Anthony Scarlatos</cp:lastModifiedBy>
  <cp:revision>464</cp:revision>
  <cp:lastPrinted>1999-08-19T02:29:51Z</cp:lastPrinted>
  <dcterms:created xsi:type="dcterms:W3CDTF">2013-03-26T17:36:29Z</dcterms:created>
  <dcterms:modified xsi:type="dcterms:W3CDTF">2013-03-26T17:57:00Z</dcterms:modified>
</cp:coreProperties>
</file>