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36"/>
  </p:notesMasterIdLst>
  <p:sldIdLst>
    <p:sldId id="256" r:id="rId2"/>
    <p:sldId id="257" r:id="rId3"/>
    <p:sldId id="258" r:id="rId4"/>
    <p:sldId id="263" r:id="rId5"/>
    <p:sldId id="259" r:id="rId6"/>
    <p:sldId id="260" r:id="rId7"/>
    <p:sldId id="285" r:id="rId8"/>
    <p:sldId id="286" r:id="rId9"/>
    <p:sldId id="261" r:id="rId10"/>
    <p:sldId id="262" r:id="rId11"/>
    <p:sldId id="265" r:id="rId12"/>
    <p:sldId id="266" r:id="rId13"/>
    <p:sldId id="267" r:id="rId14"/>
    <p:sldId id="268" r:id="rId15"/>
    <p:sldId id="271" r:id="rId16"/>
    <p:sldId id="269" r:id="rId17"/>
    <p:sldId id="270" r:id="rId18"/>
    <p:sldId id="272" r:id="rId19"/>
    <p:sldId id="264" r:id="rId20"/>
    <p:sldId id="287" r:id="rId21"/>
    <p:sldId id="288" r:id="rId22"/>
    <p:sldId id="289" r:id="rId23"/>
    <p:sldId id="273" r:id="rId24"/>
    <p:sldId id="274" r:id="rId25"/>
    <p:sldId id="275" r:id="rId26"/>
    <p:sldId id="276" r:id="rId27"/>
    <p:sldId id="283" r:id="rId28"/>
    <p:sldId id="277" r:id="rId29"/>
    <p:sldId id="278" r:id="rId30"/>
    <p:sldId id="280" r:id="rId31"/>
    <p:sldId id="281" r:id="rId32"/>
    <p:sldId id="282" r:id="rId33"/>
    <p:sldId id="279" r:id="rId34"/>
    <p:sldId id="284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6347" autoAdjust="0"/>
    <p:restoredTop sz="94660"/>
  </p:normalViewPr>
  <p:slideViewPr>
    <p:cSldViewPr snapToObjects="1">
      <p:cViewPr varScale="1">
        <p:scale>
          <a:sx n="163" d="100"/>
          <a:sy n="163" d="100"/>
        </p:scale>
        <p:origin x="-8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348C7-6E57-9F49-B3A8-4B2560865CEE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B3FB0-468B-CE48-A844-E4E56D59A48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 is the ratio</a:t>
            </a:r>
            <a:r>
              <a:rPr lang="en-US" baseline="0" dirty="0" smtClean="0"/>
              <a:t> of</a:t>
            </a:r>
            <a:r>
              <a:rPr lang="en-US" dirty="0" smtClean="0"/>
              <a:t> circumference</a:t>
            </a:r>
            <a:r>
              <a:rPr lang="en-US" baseline="0" dirty="0" smtClean="0"/>
              <a:t> to diameter in a circle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B3FB0-468B-CE48-A844-E4E56D59A48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Piet</a:t>
            </a:r>
            <a:r>
              <a:rPr lang="en-US" dirty="0" smtClean="0"/>
              <a:t> Mondrian</a:t>
            </a:r>
            <a:r>
              <a:rPr lang="en-US" baseline="0" dirty="0" smtClean="0"/>
              <a:t> at the </a:t>
            </a:r>
            <a:r>
              <a:rPr lang="en-US" baseline="0" dirty="0" err="1" smtClean="0"/>
              <a:t>MoMA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B3FB0-468B-CE48-A844-E4E56D59A48E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 X 3 aspect ratio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B3FB0-468B-CE48-A844-E4E56D59A48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David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B3FB0-468B-CE48-A844-E4E56D59A48E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Vermeer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B3FB0-468B-CE48-A844-E4E56D59A48E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Georgia O’Keefe and M.C.</a:t>
            </a:r>
            <a:r>
              <a:rPr lang="en-US" baseline="0" dirty="0" smtClean="0"/>
              <a:t> Escher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B3FB0-468B-CE48-A844-E4E56D59A48E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Escher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B3FB0-468B-CE48-A844-E4E56D59A48E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Warhol and Escher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B3FB0-468B-CE48-A844-E4E56D59A48E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Andy Warhol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B3FB0-468B-CE48-A844-E4E56D59A48E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Salvador Dali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B3FB0-468B-CE48-A844-E4E56D59A48E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2582-3CAB-F447-BAE2-5439EA5B55AB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838D-6F96-2E4F-9C31-8FA71E1B04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2582-3CAB-F447-BAE2-5439EA5B55AB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838D-6F96-2E4F-9C31-8FA71E1B04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2582-3CAB-F447-BAE2-5439EA5B55AB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838D-6F96-2E4F-9C31-8FA71E1B04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2582-3CAB-F447-BAE2-5439EA5B55AB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838D-6F96-2E4F-9C31-8FA71E1B04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2582-3CAB-F447-BAE2-5439EA5B55AB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838D-6F96-2E4F-9C31-8FA71E1B04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2582-3CAB-F447-BAE2-5439EA5B55AB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838D-6F96-2E4F-9C31-8FA71E1B04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2582-3CAB-F447-BAE2-5439EA5B55AB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838D-6F96-2E4F-9C31-8FA71E1B04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2582-3CAB-F447-BAE2-5439EA5B55AB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838D-6F96-2E4F-9C31-8FA71E1B04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2582-3CAB-F447-BAE2-5439EA5B55AB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838D-6F96-2E4F-9C31-8FA71E1B04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2582-3CAB-F447-BAE2-5439EA5B55AB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838D-6F96-2E4F-9C31-8FA71E1B04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2582-3CAB-F447-BAE2-5439EA5B55AB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3838D-6F96-2E4F-9C31-8FA71E1B04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E2582-3CAB-F447-BAE2-5439EA5B55AB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3838D-6F96-2E4F-9C31-8FA71E1B04D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4" Type="http://schemas.openxmlformats.org/officeDocument/2006/relationships/image" Target="../media/image40.gif"/><Relationship Id="rId5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png"/><Relationship Id="rId6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3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6" Type="http://schemas.openxmlformats.org/officeDocument/2006/relationships/image" Target="../media/image67.jpeg"/><Relationship Id="rId7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74.jpeg"/><Relationship Id="rId6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Visual Design Elements </a:t>
            </a:r>
            <a:br>
              <a:rPr lang="en-US" dirty="0" smtClean="0"/>
            </a:br>
            <a:r>
              <a:rPr lang="en-US" dirty="0" smtClean="0"/>
              <a:t>and Principles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CSE/ISE 334 Spring 2011</a:t>
            </a:r>
          </a:p>
          <a:p>
            <a:r>
              <a:rPr lang="en-US" dirty="0" smtClean="0"/>
              <a:t>Tony </a:t>
            </a:r>
            <a:r>
              <a:rPr lang="en-US" dirty="0" err="1" smtClean="0"/>
              <a:t>Scarlatos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the rule of thirds</a:t>
            </a:r>
            <a:endParaRPr lang="en-US" dirty="0"/>
          </a:p>
        </p:txBody>
      </p:sp>
      <p:pic>
        <p:nvPicPr>
          <p:cNvPr id="4" name="Content Placeholder 3" descr="Rule_of_thirds_phot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6800" y="1447800"/>
            <a:ext cx="3745992" cy="2496312"/>
          </a:xfrm>
        </p:spPr>
      </p:pic>
      <p:pic>
        <p:nvPicPr>
          <p:cNvPr id="5" name="Picture 4" descr="rule of thirds 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40" y="1447800"/>
            <a:ext cx="3807460" cy="2453640"/>
          </a:xfrm>
          <a:prstGeom prst="rect">
            <a:avLst/>
          </a:prstGeom>
        </p:spPr>
      </p:pic>
      <p:pic>
        <p:nvPicPr>
          <p:cNvPr id="6" name="Picture 5" descr="lightroom-ruleof3rd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3352800"/>
            <a:ext cx="4267200" cy="2667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800" y="6123801"/>
            <a:ext cx="5564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Above, Adobe </a:t>
            </a:r>
            <a:r>
              <a:rPr lang="en-US" sz="1200" dirty="0" err="1" smtClean="0"/>
              <a:t>Lightroom</a:t>
            </a:r>
            <a:r>
              <a:rPr lang="en-US" sz="1200" dirty="0" smtClean="0"/>
              <a:t> now has an option to crop photos based on the rule of thirds.</a:t>
            </a:r>
            <a:endParaRPr 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Portrait &amp; Landscape Orientation</a:t>
            </a:r>
            <a:endParaRPr lang="en-US" dirty="0"/>
          </a:p>
        </p:txBody>
      </p:sp>
      <p:pic>
        <p:nvPicPr>
          <p:cNvPr id="4" name="Content Placeholder 3" descr="Portrait of Cecilia Galleran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600200"/>
            <a:ext cx="2450592" cy="3334512"/>
          </a:xfrm>
        </p:spPr>
      </p:pic>
      <p:pic>
        <p:nvPicPr>
          <p:cNvPr id="6" name="Picture 5" descr="ansel-adams-tetons-snake-ri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192" y="2678430"/>
            <a:ext cx="4572000" cy="36606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5181600"/>
            <a:ext cx="2450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Portrait</a:t>
            </a:r>
            <a:r>
              <a:rPr lang="en-US" dirty="0" smtClean="0"/>
              <a:t>:</a:t>
            </a:r>
          </a:p>
          <a:p>
            <a:r>
              <a:rPr lang="en-US" dirty="0" smtClean="0"/>
              <a:t>Vertical, Arresting, Alerting, Commanding Attention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16013" y="1600200"/>
            <a:ext cx="4065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Landscape</a:t>
            </a:r>
            <a:r>
              <a:rPr lang="en-US" dirty="0" smtClean="0"/>
              <a:t>:</a:t>
            </a:r>
          </a:p>
          <a:p>
            <a:pPr algn="r"/>
            <a:r>
              <a:rPr lang="en-US" dirty="0" smtClean="0"/>
              <a:t>Horizontal, Calm, Pastoral, Contemplative  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Viewpoint</a:t>
            </a:r>
            <a:endParaRPr lang="en-US" dirty="0"/>
          </a:p>
        </p:txBody>
      </p:sp>
      <p:pic>
        <p:nvPicPr>
          <p:cNvPr id="6" name="Content Placeholder 5" descr="pov 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440" y="1965960"/>
            <a:ext cx="4937760" cy="3291840"/>
          </a:xfrm>
        </p:spPr>
      </p:pic>
      <p:pic>
        <p:nvPicPr>
          <p:cNvPr id="7" name="Picture 6" descr="pov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429000"/>
            <a:ext cx="4876800" cy="3048000"/>
          </a:xfrm>
          <a:prstGeom prst="rect">
            <a:avLst/>
          </a:prstGeom>
        </p:spPr>
      </p:pic>
      <p:pic>
        <p:nvPicPr>
          <p:cNvPr id="9" name="Picture 8" descr="pov close u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417638"/>
            <a:ext cx="3251200" cy="2162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2440" y="5454134"/>
            <a:ext cx="29929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position of the viewer is a</a:t>
            </a:r>
          </a:p>
          <a:p>
            <a:r>
              <a:rPr lang="en-US" dirty="0" smtClean="0"/>
              <a:t>crucial aspect of how a visual </a:t>
            </a:r>
          </a:p>
          <a:p>
            <a:r>
              <a:rPr lang="en-US" dirty="0" smtClean="0"/>
              <a:t>story is told.  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Figure/Ground –</a:t>
            </a:r>
            <a:br>
              <a:rPr lang="en-US" dirty="0" smtClean="0"/>
            </a:br>
            <a:r>
              <a:rPr lang="en-US" dirty="0" smtClean="0"/>
              <a:t>Positive/Negative Space</a:t>
            </a:r>
            <a:endParaRPr lang="en-US" dirty="0"/>
          </a:p>
        </p:txBody>
      </p:sp>
      <p:pic>
        <p:nvPicPr>
          <p:cNvPr id="4" name="Content Placeholder 3" descr="sky_and_wat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5887" y="1600200"/>
            <a:ext cx="4552226" cy="4525963"/>
          </a:xfrm>
        </p:spPr>
      </p:pic>
      <p:sp>
        <p:nvSpPr>
          <p:cNvPr id="5" name="TextBox 4"/>
          <p:cNvSpPr txBox="1"/>
          <p:nvPr/>
        </p:nvSpPr>
        <p:spPr>
          <a:xfrm>
            <a:off x="304800" y="6216134"/>
            <a:ext cx="8250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M.C. Escher’s “Sky and Water” provides a good illustration of </a:t>
            </a:r>
            <a:r>
              <a:rPr lang="en-US" dirty="0" err="1" smtClean="0"/>
              <a:t>Tufte’s</a:t>
            </a:r>
            <a:r>
              <a:rPr lang="en-US" dirty="0" smtClean="0"/>
              <a:t> “1 + 1 = 3” rule 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 of Figure/Ground Relationships</a:t>
            </a:r>
            <a:endParaRPr lang="en-US" dirty="0"/>
          </a:p>
        </p:txBody>
      </p:sp>
      <p:pic>
        <p:nvPicPr>
          <p:cNvPr id="4" name="Content Placeholder 3" descr="messagepart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1890" y="2118360"/>
            <a:ext cx="2277110" cy="1005840"/>
          </a:xfrm>
        </p:spPr>
      </p:pic>
      <p:pic>
        <p:nvPicPr>
          <p:cNvPr id="6" name="Picture 5" descr="Formula_One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040" y="1905000"/>
            <a:ext cx="2118360" cy="1524000"/>
          </a:xfrm>
          <a:prstGeom prst="rect">
            <a:avLst/>
          </a:prstGeom>
        </p:spPr>
      </p:pic>
      <p:pic>
        <p:nvPicPr>
          <p:cNvPr id="8" name="Picture 7" descr="image0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581400"/>
            <a:ext cx="5432080" cy="27160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Elements: Color &amp;</a:t>
            </a:r>
            <a:br>
              <a:rPr lang="en-US" dirty="0" smtClean="0"/>
            </a:br>
            <a:r>
              <a:rPr lang="en-US" dirty="0" smtClean="0"/>
              <a:t>The Visible Spectrum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4396" y="4267200"/>
            <a:ext cx="5747004" cy="1858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Cool colors have a higher frequency and a shorter wavelength.</a:t>
            </a:r>
          </a:p>
          <a:p>
            <a:r>
              <a:rPr lang="en-US" dirty="0" smtClean="0"/>
              <a:t>Warm colors have a lower frequency and a longer wavelength.</a:t>
            </a:r>
            <a:endParaRPr lang="en-US" dirty="0"/>
          </a:p>
        </p:txBody>
      </p:sp>
      <p:pic>
        <p:nvPicPr>
          <p:cNvPr id="4" name="Picture 3" descr="visible-color-spectr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396" y="1524000"/>
            <a:ext cx="5747004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models</a:t>
            </a:r>
            <a:endParaRPr lang="en-US" dirty="0"/>
          </a:p>
        </p:txBody>
      </p:sp>
      <p:pic>
        <p:nvPicPr>
          <p:cNvPr id="4" name="Content Placeholder 3" descr="cmyk-color-wheel-l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3000" y="1600200"/>
            <a:ext cx="3514725" cy="3543300"/>
          </a:xfrm>
        </p:spPr>
      </p:pic>
      <p:pic>
        <p:nvPicPr>
          <p:cNvPr id="5" name="Picture 4" descr="rgb-color-wheel-l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600200"/>
            <a:ext cx="3619500" cy="36233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5400" y="5410200"/>
            <a:ext cx="33603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Subtractive:</a:t>
            </a:r>
          </a:p>
          <a:p>
            <a:pPr algn="ctr"/>
            <a:r>
              <a:rPr lang="en-US" i="1" dirty="0" smtClean="0"/>
              <a:t>Reflected Light</a:t>
            </a:r>
          </a:p>
          <a:p>
            <a:pPr algn="ctr"/>
            <a:r>
              <a:rPr lang="en-US" dirty="0" smtClean="0"/>
              <a:t>Pigment Primaries</a:t>
            </a:r>
          </a:p>
          <a:p>
            <a:pPr algn="ctr"/>
            <a:r>
              <a:rPr lang="en-US" dirty="0" smtClean="0"/>
              <a:t>(Black is added in 4 color printing)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5410200"/>
            <a:ext cx="41088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Additive:</a:t>
            </a:r>
          </a:p>
          <a:p>
            <a:pPr algn="ctr"/>
            <a:r>
              <a:rPr lang="en-US" i="1" dirty="0" smtClean="0"/>
              <a:t>Emitted Light</a:t>
            </a:r>
          </a:p>
          <a:p>
            <a:pPr algn="ctr"/>
            <a:r>
              <a:rPr lang="en-US" dirty="0" smtClean="0"/>
              <a:t>Light Primaries</a:t>
            </a:r>
          </a:p>
          <a:p>
            <a:pPr algn="ctr"/>
            <a:r>
              <a:rPr lang="en-US" dirty="0" smtClean="0"/>
              <a:t>The primaries at full strength = white light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4114800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Colors have three properties</a:t>
            </a:r>
          </a:p>
          <a:p>
            <a:pPr lvl="1"/>
            <a:r>
              <a:rPr lang="en-US" dirty="0" smtClean="0"/>
              <a:t>Hue: simply what the color is, related to the primary, secondary, and tertiary colors</a:t>
            </a:r>
          </a:p>
          <a:p>
            <a:pPr lvl="1"/>
            <a:r>
              <a:rPr lang="en-US" dirty="0" smtClean="0"/>
              <a:t>Saturation: the difference between the color and neutral gray (greater difference = greater saturation)</a:t>
            </a:r>
          </a:p>
          <a:p>
            <a:pPr lvl="1"/>
            <a:r>
              <a:rPr lang="en-US" dirty="0" smtClean="0"/>
              <a:t>Lightness (sometimes also called Brightness or Value): the level of illumination, or how bright the color is</a:t>
            </a:r>
            <a:endParaRPr lang="en-US" dirty="0"/>
          </a:p>
        </p:txBody>
      </p:sp>
      <p:pic>
        <p:nvPicPr>
          <p:cNvPr id="4" name="Picture 3" descr="hs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0" y="1600200"/>
            <a:ext cx="4064000" cy="32512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Complementary Colors</a:t>
            </a:r>
            <a:endParaRPr lang="en-US" dirty="0"/>
          </a:p>
        </p:txBody>
      </p:sp>
      <p:pic>
        <p:nvPicPr>
          <p:cNvPr id="6" name="Content Placeholder 5" descr="complementary color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9920" y="1600200"/>
            <a:ext cx="4504159" cy="4525963"/>
          </a:xfrm>
        </p:spPr>
      </p:pic>
      <p:sp>
        <p:nvSpPr>
          <p:cNvPr id="7" name="TextBox 6"/>
          <p:cNvSpPr txBox="1"/>
          <p:nvPr/>
        </p:nvSpPr>
        <p:spPr>
          <a:xfrm>
            <a:off x="152400" y="6292334"/>
            <a:ext cx="884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complementary color of any hue is the mix of the two other primary or secondary colors. 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Perception</a:t>
            </a:r>
            <a:endParaRPr lang="en-US" dirty="0"/>
          </a:p>
        </p:txBody>
      </p:sp>
      <p:pic>
        <p:nvPicPr>
          <p:cNvPr id="4" name="Content Placeholder 3" descr="1color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1905000"/>
            <a:ext cx="3048000" cy="2044700"/>
          </a:xfrm>
        </p:spPr>
      </p:pic>
      <p:pic>
        <p:nvPicPr>
          <p:cNvPr id="5" name="Picture 4" descr="2color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343400"/>
            <a:ext cx="3048000" cy="2044700"/>
          </a:xfrm>
          <a:prstGeom prst="rect">
            <a:avLst/>
          </a:prstGeom>
        </p:spPr>
      </p:pic>
      <p:pic>
        <p:nvPicPr>
          <p:cNvPr id="6" name="Picture 5" descr="2colors_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343400"/>
            <a:ext cx="3048000" cy="2044700"/>
          </a:xfrm>
          <a:prstGeom prst="rect">
            <a:avLst/>
          </a:prstGeom>
        </p:spPr>
      </p:pic>
      <p:pic>
        <p:nvPicPr>
          <p:cNvPr id="7" name="Picture 6" descr="1color_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905000"/>
            <a:ext cx="3048000" cy="2044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24707" y="3962400"/>
            <a:ext cx="3095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 is never seen in isolation.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C</a:t>
            </a:r>
            <a:r>
              <a:rPr lang="en-US" dirty="0" smtClean="0"/>
              <a:t>onsensus” Visual Design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3048000" cy="40687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Space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Color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Contrast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Line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Shape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Texture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417638"/>
            <a:ext cx="1951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Elements</a:t>
            </a:r>
            <a:endParaRPr lang="en-US" sz="36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57600" y="2332037"/>
            <a:ext cx="3886200" cy="406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Balance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i="1" dirty="0" smtClean="0"/>
              <a:t>Emphasis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Pattern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i="1" dirty="0" smtClean="0"/>
              <a:t>Variety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i="1" dirty="0" smtClean="0"/>
              <a:t>Proportion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600" y="1417638"/>
            <a:ext cx="2131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/>
              <a:t>Principles</a:t>
            </a:r>
            <a:endParaRPr lang="en-US" sz="3600" b="1" i="1" dirty="0"/>
          </a:p>
        </p:txBody>
      </p:sp>
      <p:sp>
        <p:nvSpPr>
          <p:cNvPr id="7" name="Right Arrow 6"/>
          <p:cNvSpPr/>
          <p:nvPr/>
        </p:nvSpPr>
        <p:spPr>
          <a:xfrm>
            <a:off x="2590800" y="1417638"/>
            <a:ext cx="822960" cy="82296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6916691" y="1393409"/>
            <a:ext cx="1685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Product</a:t>
            </a:r>
            <a:endParaRPr lang="en-US" sz="3600" b="1" dirty="0"/>
          </a:p>
        </p:txBody>
      </p:sp>
      <p:sp>
        <p:nvSpPr>
          <p:cNvPr id="10" name="Right Arrow 9"/>
          <p:cNvSpPr/>
          <p:nvPr/>
        </p:nvSpPr>
        <p:spPr>
          <a:xfrm>
            <a:off x="5849891" y="1393409"/>
            <a:ext cx="822960" cy="82296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Color Psychology: Warmer Colors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Red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Rare in the natural world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Associated with fire, blood, danger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Commands attention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Orange and Yellow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Color of the sun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Motivator, makes people happy and decide rapidly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Green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Pastoral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Puts people at ease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endParaRPr lang="en-US" dirty="0">
              <a:ea typeface="+mn-ea"/>
            </a:endParaRPr>
          </a:p>
        </p:txBody>
      </p:sp>
      <p:pic>
        <p:nvPicPr>
          <p:cNvPr id="39940" name="Picture 4" descr="moroccan-stop-sig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6800" y="1752600"/>
            <a:ext cx="254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3" descr="Stop_Sig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6002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5" descr="mcdonald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3475" y="3505200"/>
            <a:ext cx="29051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6" descr="traffic_light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5975" y="4572000"/>
            <a:ext cx="1520825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8" descr="Bike-Route-Sign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5334000"/>
            <a:ext cx="1541463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Color Psychology: Cooler Colors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4525963"/>
          </a:xfrm>
        </p:spPr>
        <p:txBody>
          <a:bodyPr/>
          <a:lstStyle/>
          <a:p>
            <a:r>
              <a:rPr lang="en-US" sz="2000" smtClean="0"/>
              <a:t>Blue</a:t>
            </a:r>
          </a:p>
          <a:p>
            <a:pPr lvl="1"/>
            <a:r>
              <a:rPr lang="en-US" sz="2000" smtClean="0"/>
              <a:t>Most common color in the natural world</a:t>
            </a:r>
          </a:p>
          <a:p>
            <a:pPr lvl="1"/>
            <a:r>
              <a:rPr lang="en-US" sz="2000" smtClean="0"/>
              <a:t>Color of the sky and the ocean</a:t>
            </a:r>
          </a:p>
          <a:p>
            <a:pPr lvl="1"/>
            <a:r>
              <a:rPr lang="en-US" sz="2000" smtClean="0"/>
              <a:t>Light blue conveys access and assistance</a:t>
            </a:r>
          </a:p>
          <a:p>
            <a:pPr lvl="1"/>
            <a:r>
              <a:rPr lang="en-US" sz="2000" smtClean="0"/>
              <a:t>Dark blue conveys authority</a:t>
            </a:r>
          </a:p>
          <a:p>
            <a:r>
              <a:rPr lang="en-US" sz="2000" smtClean="0"/>
              <a:t>Violet</a:t>
            </a:r>
          </a:p>
          <a:p>
            <a:pPr lvl="1"/>
            <a:r>
              <a:rPr lang="en-US" sz="2000" smtClean="0"/>
              <a:t>Infrequent color in nature</a:t>
            </a:r>
          </a:p>
          <a:p>
            <a:pPr lvl="1"/>
            <a:r>
              <a:rPr lang="en-US" sz="2000" smtClean="0"/>
              <a:t>It’s unusual and exceptional</a:t>
            </a:r>
          </a:p>
          <a:p>
            <a:pPr lvl="1"/>
            <a:r>
              <a:rPr lang="en-US" sz="2000" smtClean="0"/>
              <a:t>The color of royalty, intrigue and mystery</a:t>
            </a:r>
          </a:p>
          <a:p>
            <a:pPr lvl="1"/>
            <a:endParaRPr lang="en-US" sz="2000" smtClean="0"/>
          </a:p>
          <a:p>
            <a:pPr lvl="1"/>
            <a:endParaRPr lang="en-US" sz="2000" smtClean="0"/>
          </a:p>
          <a:p>
            <a:pPr lvl="1"/>
            <a:endParaRPr lang="en-US" sz="2000" smtClean="0"/>
          </a:p>
        </p:txBody>
      </p:sp>
      <p:pic>
        <p:nvPicPr>
          <p:cNvPr id="40964" name="Picture 9" descr="hospital_unifor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1525" y="1600200"/>
            <a:ext cx="1565275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8" descr="c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417638"/>
            <a:ext cx="235426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10" descr="purple cap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30950" y="3429000"/>
            <a:ext cx="184150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Color Psychology: Neutral Colors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475038" cy="4525963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Brown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Color of the earth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Dependable and full of promise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Black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Color of night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Formality (and fear)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Judicial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Funerals in western cultures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White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Color of clouds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Purity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Weddings in western cultures 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endParaRPr lang="en-US" dirty="0" smtClean="0">
              <a:ea typeface="+mn-ea"/>
            </a:endParaRP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endParaRPr lang="en-US" dirty="0" smtClean="0">
              <a:ea typeface="+mn-ea"/>
            </a:endParaRP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endParaRPr lang="en-US" dirty="0" smtClean="0">
              <a:ea typeface="+mn-ea"/>
            </a:endParaRP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endParaRPr lang="en-US" dirty="0" smtClean="0">
              <a:ea typeface="+mn-ea"/>
            </a:endParaRP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endParaRPr lang="en-US" dirty="0">
              <a:ea typeface="+mn-ea"/>
            </a:endParaRPr>
          </a:p>
        </p:txBody>
      </p:sp>
      <p:pic>
        <p:nvPicPr>
          <p:cNvPr id="41988" name="Picture 6" descr="ups_brow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160020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12" descr="grim_reaper.jpg"/>
          <p:cNvPicPr>
            <a:picLocks noChangeAspect="1"/>
          </p:cNvPicPr>
          <p:nvPr/>
        </p:nvPicPr>
        <p:blipFill>
          <a:blip r:embed="rId3"/>
          <a:srcRect r="6750"/>
          <a:stretch>
            <a:fillRect/>
          </a:stretch>
        </p:blipFill>
        <p:spPr bwMode="auto">
          <a:xfrm>
            <a:off x="4191000" y="2311400"/>
            <a:ext cx="189547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7" descr="Sonia_Sotomayor_7_in_robe_200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3505200"/>
            <a:ext cx="18891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11" descr="White-wedding-dres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3733800"/>
            <a:ext cx="1951038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9" descr="chef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88200" y="4191000"/>
            <a:ext cx="1498600" cy="22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Atmospheric Distortion &amp;</a:t>
            </a:r>
            <a:br>
              <a:rPr lang="en-US" dirty="0" smtClean="0"/>
            </a:br>
            <a:r>
              <a:rPr lang="en-US" dirty="0" smtClean="0"/>
              <a:t>The Blue Shift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6248400"/>
            <a:ext cx="8253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Warmer, more saturated colors move forward; and cooler, less saturated colors recede</a:t>
            </a:r>
            <a:endParaRPr lang="en-US" dirty="0"/>
          </a:p>
        </p:txBody>
      </p:sp>
      <p:pic>
        <p:nvPicPr>
          <p:cNvPr id="6" name="Picture 5" descr="blue shif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742440"/>
            <a:ext cx="2600960" cy="2600960"/>
          </a:xfrm>
          <a:prstGeom prst="rect">
            <a:avLst/>
          </a:prstGeom>
        </p:spPr>
      </p:pic>
      <p:pic>
        <p:nvPicPr>
          <p:cNvPr id="4" name="Content Placeholder 3" descr="atmospheric distortion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88963" y="2133600"/>
            <a:ext cx="5293037" cy="3969778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Elements: Contrast</a:t>
            </a:r>
            <a:endParaRPr lang="en-US" dirty="0"/>
          </a:p>
        </p:txBody>
      </p:sp>
      <p:pic>
        <p:nvPicPr>
          <p:cNvPr id="4" name="Content Placeholder 3" descr="high-contras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600" y="3198335"/>
            <a:ext cx="4889500" cy="3102610"/>
          </a:xfrm>
        </p:spPr>
      </p:pic>
      <p:pic>
        <p:nvPicPr>
          <p:cNvPr id="5" name="Picture 4" descr="yellow-contrast-flow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600200"/>
            <a:ext cx="4267200" cy="2400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411480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 contrast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10400" y="2787134"/>
            <a:ext cx="1519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Value contrast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Elements: Diagonal Lines</a:t>
            </a:r>
            <a:endParaRPr lang="en-US" dirty="0"/>
          </a:p>
        </p:txBody>
      </p:sp>
      <p:pic>
        <p:nvPicPr>
          <p:cNvPr id="7" name="Picture 6" descr="washington-diagon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0"/>
            <a:ext cx="4552950" cy="26765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57800" y="1524000"/>
            <a:ext cx="31958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Diagonal lines are very powerful</a:t>
            </a:r>
          </a:p>
          <a:p>
            <a:r>
              <a:rPr lang="en-US" dirty="0" smtClean="0"/>
              <a:t>compositional elements. They</a:t>
            </a:r>
          </a:p>
          <a:p>
            <a:r>
              <a:rPr lang="en-US" dirty="0" smtClean="0"/>
              <a:t>provide drama and a feeling of</a:t>
            </a:r>
          </a:p>
          <a:p>
            <a:r>
              <a:rPr lang="en-US" dirty="0" smtClean="0"/>
              <a:t>motion, space, and time. </a:t>
            </a:r>
            <a:endParaRPr lang="en-US" dirty="0"/>
          </a:p>
        </p:txBody>
      </p:sp>
      <p:pic>
        <p:nvPicPr>
          <p:cNvPr id="10" name="Content Placeholder 9" descr="diagonal distance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48200" y="3733800"/>
            <a:ext cx="3810000" cy="252222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Curved Lines</a:t>
            </a:r>
            <a:endParaRPr lang="en-US" dirty="0"/>
          </a:p>
        </p:txBody>
      </p:sp>
      <p:pic>
        <p:nvPicPr>
          <p:cNvPr id="4" name="Content Placeholder 3" descr="curve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24400" y="3505200"/>
            <a:ext cx="3810000" cy="2743200"/>
          </a:xfrm>
        </p:spPr>
      </p:pic>
      <p:pic>
        <p:nvPicPr>
          <p:cNvPr id="5" name="Picture 4" descr="curve compositi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524000"/>
            <a:ext cx="4552950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41150" y="1524000"/>
            <a:ext cx="3345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use of curves in compositions</a:t>
            </a:r>
          </a:p>
          <a:p>
            <a:r>
              <a:rPr lang="en-US" dirty="0" smtClean="0"/>
              <a:t>is vital for conveying movement.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Principles: Balance</a:t>
            </a:r>
            <a:endParaRPr lang="en-US" dirty="0"/>
          </a:p>
        </p:txBody>
      </p:sp>
      <p:pic>
        <p:nvPicPr>
          <p:cNvPr id="4" name="Content Placeholder 3" descr="balance-vermeer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0800" y="1676400"/>
            <a:ext cx="4014216" cy="44577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Symmetrical Balance</a:t>
            </a:r>
            <a:endParaRPr lang="en-US" dirty="0"/>
          </a:p>
        </p:txBody>
      </p:sp>
      <p:pic>
        <p:nvPicPr>
          <p:cNvPr id="4" name="Content Placeholder 3" descr="symmetrical_balance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1200" y="1600200"/>
            <a:ext cx="3556000" cy="2284730"/>
          </a:xfrm>
        </p:spPr>
      </p:pic>
      <p:pic>
        <p:nvPicPr>
          <p:cNvPr id="7" name="Picture 2" descr="C:\Documents and Settings\Owner\Desktop\PPCMS\Photo Examples\symmetr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1600199"/>
            <a:ext cx="2189748" cy="3208422"/>
          </a:xfrm>
          <a:prstGeom prst="rect">
            <a:avLst/>
          </a:prstGeom>
          <a:noFill/>
        </p:spPr>
      </p:pic>
      <p:pic>
        <p:nvPicPr>
          <p:cNvPr id="9" name="Picture 8" descr="radia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4725543"/>
            <a:ext cx="2743200" cy="1827657"/>
          </a:xfrm>
          <a:prstGeom prst="rect">
            <a:avLst/>
          </a:prstGeom>
        </p:spPr>
      </p:pic>
      <p:pic>
        <p:nvPicPr>
          <p:cNvPr id="6" name="Picture 5" descr="escher-lizar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3429000"/>
            <a:ext cx="2590800" cy="2590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4038600"/>
            <a:ext cx="279787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Symmetry evokes stasis.</a:t>
            </a:r>
          </a:p>
          <a:p>
            <a:r>
              <a:rPr lang="en-US" dirty="0" smtClean="0"/>
              <a:t>It suggests timelessness;</a:t>
            </a:r>
          </a:p>
          <a:p>
            <a:r>
              <a:rPr lang="en-US" dirty="0" smtClean="0"/>
              <a:t>it’s iconic and monumental.</a:t>
            </a:r>
          </a:p>
          <a:p>
            <a:endParaRPr lang="en-US" dirty="0" smtClean="0"/>
          </a:p>
          <a:p>
            <a:r>
              <a:rPr lang="en-US" dirty="0" smtClean="0"/>
              <a:t>Radial symmetry is a special</a:t>
            </a:r>
          </a:p>
          <a:p>
            <a:r>
              <a:rPr lang="en-US" dirty="0" smtClean="0"/>
              <a:t>instance. Iterative patterns</a:t>
            </a:r>
          </a:p>
          <a:p>
            <a:r>
              <a:rPr lang="en-US" dirty="0" smtClean="0"/>
              <a:t>suggest infinity.</a:t>
            </a:r>
          </a:p>
          <a:p>
            <a:endParaRPr lang="en-US" dirty="0"/>
          </a:p>
        </p:txBody>
      </p:sp>
      <p:pic>
        <p:nvPicPr>
          <p:cNvPr id="10" name="Picture 9" descr="Symmetry-okeefe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600200"/>
            <a:ext cx="1343914" cy="151155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scher-asymmetric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1" y="1537970"/>
            <a:ext cx="3577133" cy="3108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Asymmetrical Balance</a:t>
            </a:r>
            <a:endParaRPr lang="en-US" dirty="0"/>
          </a:p>
        </p:txBody>
      </p:sp>
      <p:pic>
        <p:nvPicPr>
          <p:cNvPr id="4" name="Content Placeholder 3" descr="asymm balance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3400" y="1537970"/>
            <a:ext cx="4064000" cy="2715260"/>
          </a:xfrm>
        </p:spPr>
      </p:pic>
      <p:sp>
        <p:nvSpPr>
          <p:cNvPr id="6" name="TextBox 5"/>
          <p:cNvSpPr txBox="1"/>
          <p:nvPr/>
        </p:nvSpPr>
        <p:spPr>
          <a:xfrm>
            <a:off x="533400" y="4419600"/>
            <a:ext cx="44663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asymmetric balance the relationships seem</a:t>
            </a:r>
          </a:p>
          <a:p>
            <a:r>
              <a:rPr lang="en-US" dirty="0" smtClean="0"/>
              <a:t>more temporal, which creates more tension</a:t>
            </a:r>
          </a:p>
          <a:p>
            <a:r>
              <a:rPr lang="en-US" dirty="0" smtClean="0"/>
              <a:t>and interest. 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fram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4648200"/>
            <a:ext cx="1676400" cy="20082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Elements: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Space is the dimension and the shape of the:</a:t>
            </a:r>
          </a:p>
          <a:p>
            <a:pPr lvl="1">
              <a:buNone/>
            </a:pPr>
            <a:r>
              <a:rPr lang="en-US" dirty="0" smtClean="0"/>
              <a:t>	Window or Frame</a:t>
            </a:r>
          </a:p>
          <a:p>
            <a:pPr lvl="1">
              <a:buNone/>
            </a:pPr>
            <a:r>
              <a:rPr lang="en-US" dirty="0" smtClean="0"/>
              <a:t>	Canvas, Support, or Ground</a:t>
            </a:r>
          </a:p>
          <a:p>
            <a:r>
              <a:rPr lang="en-US" dirty="0" smtClean="0"/>
              <a:t>It has an aspect ratio and resolution</a:t>
            </a:r>
          </a:p>
          <a:p>
            <a:r>
              <a:rPr lang="en-US" dirty="0" smtClean="0"/>
              <a:t>It has an orientation</a:t>
            </a:r>
          </a:p>
          <a:p>
            <a:r>
              <a:rPr lang="en-US" dirty="0" smtClean="0"/>
              <a:t>It has a point of view </a:t>
            </a:r>
            <a:endParaRPr lang="en-US" dirty="0"/>
          </a:p>
        </p:txBody>
      </p:sp>
      <p:pic>
        <p:nvPicPr>
          <p:cNvPr id="6" name="Picture 5" descr="widescreen_t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487170"/>
            <a:ext cx="2667000" cy="1484630"/>
          </a:xfrm>
          <a:prstGeom prst="rect">
            <a:avLst/>
          </a:prstGeom>
        </p:spPr>
      </p:pic>
      <p:pic>
        <p:nvPicPr>
          <p:cNvPr id="4" name="Picture 3" descr="Zenith round-screen, 195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905000"/>
            <a:ext cx="1828800" cy="2438400"/>
          </a:xfrm>
          <a:prstGeom prst="rect">
            <a:avLst/>
          </a:prstGeom>
        </p:spPr>
      </p:pic>
      <p:pic>
        <p:nvPicPr>
          <p:cNvPr id="5" name="Picture 4" descr="35m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3400426"/>
            <a:ext cx="1885950" cy="1697355"/>
          </a:xfrm>
          <a:prstGeom prst="rect">
            <a:avLst/>
          </a:prstGeom>
        </p:spPr>
      </p:pic>
      <p:pic>
        <p:nvPicPr>
          <p:cNvPr id="8" name="Picture 7" descr="windows screen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4800" y="4343400"/>
            <a:ext cx="2032000" cy="164465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Principles: Emphasis</a:t>
            </a:r>
            <a:endParaRPr lang="en-US" dirty="0"/>
          </a:p>
        </p:txBody>
      </p:sp>
      <p:pic>
        <p:nvPicPr>
          <p:cNvPr id="4" name="Content Placeholder 3" descr="emphasis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Principles: Pattern</a:t>
            </a:r>
            <a:endParaRPr lang="en-US" dirty="0"/>
          </a:p>
        </p:txBody>
      </p:sp>
      <p:pic>
        <p:nvPicPr>
          <p:cNvPr id="6" name="Content Placeholder 5" descr="Campbells_Soup_Cans_MOMA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9152" y="1600200"/>
            <a:ext cx="4828032" cy="2743200"/>
          </a:xfrm>
        </p:spPr>
      </p:pic>
      <p:pic>
        <p:nvPicPr>
          <p:cNvPr id="7" name="Picture 6" descr="escher-pattern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050" y="4419600"/>
            <a:ext cx="2546350" cy="1993900"/>
          </a:xfrm>
          <a:prstGeom prst="rect">
            <a:avLst/>
          </a:prstGeom>
        </p:spPr>
      </p:pic>
      <p:pic>
        <p:nvPicPr>
          <p:cNvPr id="8" name="Picture 7" descr="esch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8049" y="1626869"/>
            <a:ext cx="2428875" cy="2411730"/>
          </a:xfrm>
          <a:prstGeom prst="rect">
            <a:avLst/>
          </a:prstGeom>
        </p:spPr>
      </p:pic>
      <p:pic>
        <p:nvPicPr>
          <p:cNvPr id="9" name="Picture 8" descr="DragonMorph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4572000"/>
            <a:ext cx="3657600" cy="183896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Principles: Variety</a:t>
            </a:r>
            <a:endParaRPr lang="en-US" dirty="0"/>
          </a:p>
        </p:txBody>
      </p:sp>
      <p:pic>
        <p:nvPicPr>
          <p:cNvPr id="4" name="Content Placeholder 3" descr="andy-warhol_marilyn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20004" y="1600200"/>
            <a:ext cx="4503992" cy="4525963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Principles: Movement</a:t>
            </a:r>
            <a:endParaRPr lang="en-US" dirty="0"/>
          </a:p>
        </p:txBody>
      </p:sp>
      <p:pic>
        <p:nvPicPr>
          <p:cNvPr id="4" name="Content Placeholder 3" descr="dali-atomicus_gr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23243" y="1600200"/>
            <a:ext cx="5697514" cy="4525963"/>
          </a:xfrm>
        </p:spPr>
      </p:pic>
      <p:sp>
        <p:nvSpPr>
          <p:cNvPr id="5" name="TextBox 4"/>
          <p:cNvSpPr txBox="1"/>
          <p:nvPr/>
        </p:nvSpPr>
        <p:spPr>
          <a:xfrm>
            <a:off x="425373" y="6248400"/>
            <a:ext cx="833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the strong “S” curve that unifies the composition and sets the elements in motion.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Principles: Proportion</a:t>
            </a:r>
            <a:endParaRPr lang="en-US" dirty="0"/>
          </a:p>
        </p:txBody>
      </p:sp>
      <p:pic>
        <p:nvPicPr>
          <p:cNvPr id="4" name="Content Placeholder 3" descr="mondrian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Composing a space</a:t>
            </a:r>
            <a:endParaRPr lang="en-US" dirty="0"/>
          </a:p>
        </p:txBody>
      </p:sp>
      <p:pic>
        <p:nvPicPr>
          <p:cNvPr id="4" name="Content Placeholder 3" descr="diagonal compostio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6489" y="1600200"/>
            <a:ext cx="6851021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iral - she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284" y="3124200"/>
            <a:ext cx="2025396" cy="1353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Fibonacci Series, Phi,</a:t>
            </a:r>
            <a:br>
              <a:rPr lang="en-US" dirty="0" smtClean="0"/>
            </a:br>
            <a:r>
              <a:rPr lang="en-US" dirty="0" smtClean="0"/>
              <a:t>&amp; the Golden Mean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0, 1, 1, 2, 3, 5, 8, </a:t>
            </a:r>
            <a:r>
              <a:rPr lang="en-US" sz="2800" dirty="0" smtClean="0"/>
              <a:t>13…</a:t>
            </a:r>
          </a:p>
          <a:p>
            <a:r>
              <a:rPr lang="en-US" sz="2800" dirty="0" smtClean="0"/>
              <a:t>Values increase at a ratio of 1 to 1.61 (Phi)</a:t>
            </a:r>
          </a:p>
          <a:p>
            <a:r>
              <a:rPr lang="en-US" sz="2800" dirty="0" smtClean="0"/>
              <a:t>Like the ratio of 3.14 (Pi) this ratio is common in natural forms</a:t>
            </a:r>
          </a:p>
          <a:p>
            <a:r>
              <a:rPr lang="en-US" sz="2800" dirty="0" smtClean="0"/>
              <a:t>This ratio yields a shape called the Golden Rectangle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5" name="Picture 4" descr="fibonacci-han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400" y="1905000"/>
            <a:ext cx="1930400" cy="2921000"/>
          </a:xfrm>
          <a:prstGeom prst="rect">
            <a:avLst/>
          </a:prstGeom>
        </p:spPr>
      </p:pic>
      <p:pic>
        <p:nvPicPr>
          <p:cNvPr id="6" name="Picture 5" descr="Golden-Mea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1600201"/>
            <a:ext cx="1706880" cy="1343279"/>
          </a:xfrm>
          <a:prstGeom prst="rect">
            <a:avLst/>
          </a:prstGeom>
        </p:spPr>
      </p:pic>
      <p:pic>
        <p:nvPicPr>
          <p:cNvPr id="8" name="Picture 7" descr="golden_35mm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4038600"/>
            <a:ext cx="2598420" cy="23012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Golden Rectangle</a:t>
            </a:r>
            <a:endParaRPr lang="en-US" dirty="0"/>
          </a:p>
        </p:txBody>
      </p:sp>
      <p:pic>
        <p:nvPicPr>
          <p:cNvPr id="4" name="Content Placeholder 3" descr="Fibonacci spiral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0267" y="1951037"/>
            <a:ext cx="7303466" cy="4525963"/>
          </a:xfrm>
        </p:spPr>
      </p:pic>
      <p:pic>
        <p:nvPicPr>
          <p:cNvPr id="5" name="Picture 4" descr="monalisa_goldenmea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422400"/>
            <a:ext cx="3143250" cy="4445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3 X 4 Aspect Ratio (1:1.33)</a:t>
            </a:r>
            <a:endParaRPr lang="en-US" dirty="0"/>
          </a:p>
        </p:txBody>
      </p:sp>
      <p:pic>
        <p:nvPicPr>
          <p:cNvPr id="4" name="Content Placeholder 3" descr="MadMa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00200"/>
            <a:ext cx="3526724" cy="4525963"/>
          </a:xfrm>
        </p:spPr>
      </p:pic>
      <p:pic>
        <p:nvPicPr>
          <p:cNvPr id="5" name="Picture 4" descr="3X4-ipad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0" y="1600200"/>
            <a:ext cx="4051300" cy="3270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70343" y="5010834"/>
            <a:ext cx="3916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Common with magazines and computer </a:t>
            </a:r>
          </a:p>
          <a:p>
            <a:r>
              <a:rPr lang="en-US" dirty="0" smtClean="0"/>
              <a:t>monitors.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penbook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5575" y="1676400"/>
            <a:ext cx="4010025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Screen Prominence</a:t>
            </a:r>
          </a:p>
        </p:txBody>
      </p:sp>
      <p:sp>
        <p:nvSpPr>
          <p:cNvPr id="25604" name="TextBox 9"/>
          <p:cNvSpPr txBox="1">
            <a:spLocks noChangeArrowheads="1"/>
          </p:cNvSpPr>
          <p:nvPr/>
        </p:nvSpPr>
        <p:spPr bwMode="auto">
          <a:xfrm>
            <a:off x="0" y="5715000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 charset="0"/>
              </a:rPr>
              <a:t>For Western cultures that read left to right, the upper left corner of the screen is the </a:t>
            </a:r>
          </a:p>
          <a:p>
            <a:pPr algn="ctr"/>
            <a:r>
              <a:rPr lang="en-US">
                <a:latin typeface="Calibri" charset="0"/>
              </a:rPr>
              <a:t>most prominent part of the screen, followed by the upper right, and the two lower corners.</a:t>
            </a:r>
          </a:p>
          <a:p>
            <a:pPr algn="ctr"/>
            <a:r>
              <a:rPr lang="en-US">
                <a:latin typeface="Calibri" charset="0"/>
              </a:rPr>
              <a:t>The center of the screen actually has the least prominence (it’s the gutter of the book).</a:t>
            </a:r>
          </a:p>
        </p:txBody>
      </p:sp>
      <p:pic>
        <p:nvPicPr>
          <p:cNvPr id="12" name="Picture 11" descr="ipad_book_displa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4525" y="1304925"/>
            <a:ext cx="53149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Box 10"/>
          <p:cNvSpPr txBox="1">
            <a:spLocks noChangeArrowheads="1"/>
          </p:cNvSpPr>
          <p:nvPr/>
        </p:nvSpPr>
        <p:spPr bwMode="auto">
          <a:xfrm>
            <a:off x="3124200" y="4629150"/>
            <a:ext cx="2895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Calibri" charset="0"/>
              </a:rPr>
              <a:t>The standard 4 X 3 screen</a:t>
            </a:r>
          </a:p>
          <a:p>
            <a:pPr algn="ctr"/>
            <a:r>
              <a:rPr lang="en-US">
                <a:latin typeface="Calibri" charset="0"/>
              </a:rPr>
              <a:t>aspect ratio is actually a</a:t>
            </a:r>
          </a:p>
          <a:p>
            <a:pPr algn="ctr"/>
            <a:r>
              <a:rPr lang="en-US">
                <a:latin typeface="Calibri" charset="0"/>
              </a:rPr>
              <a:t>2 page spread of 2 X 3 pages.</a:t>
            </a:r>
          </a:p>
        </p:txBody>
      </p:sp>
      <p:pic>
        <p:nvPicPr>
          <p:cNvPr id="13" name="Picture 12" descr="prominence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08300" y="1752600"/>
            <a:ext cx="32639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prohibited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70388" y="2846388"/>
            <a:ext cx="354012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Rule Of Thirds</a:t>
            </a:r>
            <a:endParaRPr lang="en-US" dirty="0"/>
          </a:p>
        </p:txBody>
      </p:sp>
      <p:pic>
        <p:nvPicPr>
          <p:cNvPr id="4" name="Content Placeholder 3" descr="ruleofthird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2760" y="2859024"/>
            <a:ext cx="5425440" cy="3617976"/>
          </a:xfrm>
        </p:spPr>
      </p:pic>
      <p:pic>
        <p:nvPicPr>
          <p:cNvPr id="5" name="Picture 4" descr="goldenmean-ruleofthird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447800"/>
            <a:ext cx="3733800" cy="2355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4400" y="14478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Four points of interest in a rectangle. </a:t>
            </a:r>
          </a:p>
          <a:p>
            <a:r>
              <a:rPr lang="en-US" dirty="0" smtClean="0"/>
              <a:t>Typically the ratio is:</a:t>
            </a:r>
          </a:p>
          <a:p>
            <a:r>
              <a:rPr lang="en-US" dirty="0" smtClean="0"/>
              <a:t>1 : 1.5 - close to the golden mean.</a:t>
            </a:r>
          </a:p>
          <a:p>
            <a:r>
              <a:rPr lang="en-US" dirty="0" smtClean="0"/>
              <a:t>(3 X 2 is the ratio of 35mm film.) </a:t>
            </a:r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85800" y="4038600"/>
            <a:ext cx="2390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rule of thirds helps</a:t>
            </a:r>
          </a:p>
          <a:p>
            <a:r>
              <a:rPr lang="en-US" dirty="0" smtClean="0"/>
              <a:t>designers provide focus</a:t>
            </a:r>
          </a:p>
          <a:p>
            <a:r>
              <a:rPr lang="en-US" dirty="0" smtClean="0"/>
              <a:t>and balance to their </a:t>
            </a:r>
          </a:p>
          <a:p>
            <a:r>
              <a:rPr lang="en-US" dirty="0" smtClean="0"/>
              <a:t>compositions  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6400</TotalTime>
  <Words>870</Words>
  <Application>Microsoft Macintosh PowerPoint</Application>
  <PresentationFormat>On-screen Show (4:3)</PresentationFormat>
  <Paragraphs>177</Paragraphs>
  <Slides>34</Slides>
  <Notes>10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Visual Design Elements  and Principles</vt:lpstr>
      <vt:lpstr>“Consensus” Visual Design Process</vt:lpstr>
      <vt:lpstr>Elements: Space</vt:lpstr>
      <vt:lpstr>Composing a space</vt:lpstr>
      <vt:lpstr>The Fibonacci Series, Phi, &amp; the Golden Mean</vt:lpstr>
      <vt:lpstr>The Golden Rectangle</vt:lpstr>
      <vt:lpstr>The 3 X 4 Aspect Ratio (1:1.33)</vt:lpstr>
      <vt:lpstr>Screen Prominence</vt:lpstr>
      <vt:lpstr>The Rule Of Thirds</vt:lpstr>
      <vt:lpstr>Examples of the rule of thirds</vt:lpstr>
      <vt:lpstr>Portrait &amp; Landscape Orientation</vt:lpstr>
      <vt:lpstr>Viewpoint</vt:lpstr>
      <vt:lpstr>Figure/Ground – Positive/Negative Space</vt:lpstr>
      <vt:lpstr>Examples of Figure/Ground Relationships</vt:lpstr>
      <vt:lpstr>Elements: Color &amp; The Visible Spectrum</vt:lpstr>
      <vt:lpstr>Color models</vt:lpstr>
      <vt:lpstr>Color Properties</vt:lpstr>
      <vt:lpstr>Complementary Colors</vt:lpstr>
      <vt:lpstr>Color Perception</vt:lpstr>
      <vt:lpstr>Color Psychology: Warmer Colors</vt:lpstr>
      <vt:lpstr>Color Psychology: Cooler Colors</vt:lpstr>
      <vt:lpstr>Color Psychology: Neutral Colors</vt:lpstr>
      <vt:lpstr>Atmospheric Distortion &amp; The Blue Shift</vt:lpstr>
      <vt:lpstr>Elements: Contrast</vt:lpstr>
      <vt:lpstr>Elements: Diagonal Lines</vt:lpstr>
      <vt:lpstr>Curved Lines</vt:lpstr>
      <vt:lpstr>Principles: Balance</vt:lpstr>
      <vt:lpstr>Symmetrical Balance</vt:lpstr>
      <vt:lpstr>Asymmetrical Balance</vt:lpstr>
      <vt:lpstr>Principles: Emphasis</vt:lpstr>
      <vt:lpstr>Principles: Pattern</vt:lpstr>
      <vt:lpstr>Principles: Variety</vt:lpstr>
      <vt:lpstr>Principles: Movement</vt:lpstr>
      <vt:lpstr>Principles: Proportion</vt:lpstr>
    </vt:vector>
  </TitlesOfParts>
  <Company>Stony Brook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Design Elements  and Principles</dc:title>
  <dc:creator>Tony Scarlatos</dc:creator>
  <cp:lastModifiedBy>Anthony Scarlatos</cp:lastModifiedBy>
  <cp:revision>198</cp:revision>
  <dcterms:created xsi:type="dcterms:W3CDTF">2012-09-11T15:17:48Z</dcterms:created>
  <dcterms:modified xsi:type="dcterms:W3CDTF">2012-09-11T15:21:00Z</dcterms:modified>
</cp:coreProperties>
</file>