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showGuides="1">
      <p:cViewPr varScale="1">
        <p:scale>
          <a:sx n="154" d="100"/>
          <a:sy n="154" d="100"/>
        </p:scale>
        <p:origin x="-1144" y="-104"/>
      </p:cViewPr>
      <p:guideLst>
        <p:guide orient="horz" pos="2160"/>
        <p:guide pos="292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FBE98-CCD2-EE42-A8A7-F5FB37D91DF8}" type="datetimeFigureOut">
              <a:rPr lang="en-US" smtClean="0"/>
              <a:pPr/>
              <a:t>2/23/12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FBE98-CCD2-EE42-A8A7-F5FB37D91DF8}" type="datetimeFigureOut">
              <a:rPr lang="en-US" smtClean="0"/>
              <a:pPr/>
              <a:t>2/23/12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FBE98-CCD2-EE42-A8A7-F5FB37D91DF8}" type="datetimeFigureOut">
              <a:rPr lang="en-US" smtClean="0"/>
              <a:pPr/>
              <a:t>2/23/12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FBE98-CCD2-EE42-A8A7-F5FB37D91DF8}" type="datetimeFigureOut">
              <a:rPr lang="en-US" smtClean="0"/>
              <a:pPr/>
              <a:t>2/23/12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FBE98-CCD2-EE42-A8A7-F5FB37D91DF8}" type="datetimeFigureOut">
              <a:rPr lang="en-US" smtClean="0"/>
              <a:pPr/>
              <a:t>2/23/12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5FBE98-CCD2-EE42-A8A7-F5FB37D91DF8}" type="datetimeFigureOut">
              <a:rPr lang="en-US" smtClean="0"/>
              <a:pPr/>
              <a:t>2/23/12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5FBE98-CCD2-EE42-A8A7-F5FB37D91DF8}" type="datetimeFigureOut">
              <a:rPr lang="en-US" smtClean="0"/>
              <a:pPr/>
              <a:t>2/23/12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FBE98-CCD2-EE42-A8A7-F5FB37D91DF8}" type="datetimeFigureOut">
              <a:rPr lang="en-US" smtClean="0"/>
              <a:pPr/>
              <a:t>2/23/12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FBE98-CCD2-EE42-A8A7-F5FB37D91DF8}" type="datetimeFigureOut">
              <a:rPr lang="en-US" smtClean="0"/>
              <a:pPr/>
              <a:t>2/23/12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BE98-CCD2-EE42-A8A7-F5FB37D91DF8}" type="datetimeFigureOut">
              <a:rPr lang="en-US" smtClean="0"/>
              <a:pPr/>
              <a:t>2/23/12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FBE98-CCD2-EE42-A8A7-F5FB37D91DF8}" type="datetimeFigureOut">
              <a:rPr lang="en-US" smtClean="0"/>
              <a:pPr/>
              <a:t>2/23/12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975ED-86CF-574A-93B0-8FEAB59524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FBE98-CCD2-EE42-A8A7-F5FB37D91DF8}" type="datetimeFigureOut">
              <a:rPr lang="en-US" smtClean="0"/>
              <a:pPr/>
              <a:t>2/23/12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975ED-86CF-574A-93B0-8FEAB59524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Research Methods</a:t>
            </a:r>
            <a:endParaRPr lang="en-US" dirty="0"/>
          </a:p>
        </p:txBody>
      </p:sp>
      <p:sp>
        <p:nvSpPr>
          <p:cNvPr id="3" name="Subtitle 2"/>
          <p:cNvSpPr>
            <a:spLocks noGrp="1"/>
          </p:cNvSpPr>
          <p:nvPr>
            <p:ph type="subTitle" idx="1"/>
          </p:nvPr>
        </p:nvSpPr>
        <p:spPr/>
        <p:txBody>
          <a:bodyPr/>
          <a:lstStyle/>
          <a:p>
            <a:r>
              <a:rPr lang="en-US" dirty="0" smtClean="0"/>
              <a:t>CSE EST ISE 323 </a:t>
            </a:r>
          </a:p>
          <a:p>
            <a:r>
              <a:rPr lang="en-US" dirty="0" smtClean="0"/>
              <a:t>Spring 2012</a:t>
            </a:r>
          </a:p>
          <a:p>
            <a:r>
              <a:rPr lang="en-US" dirty="0" smtClean="0"/>
              <a:t>Tony </a:t>
            </a:r>
            <a:r>
              <a:rPr lang="en-US" dirty="0" err="1" smtClean="0"/>
              <a:t>Scarlatos</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investigations</a:t>
            </a:r>
            <a:endParaRPr lang="en-US" dirty="0"/>
          </a:p>
        </p:txBody>
      </p:sp>
      <p:sp>
        <p:nvSpPr>
          <p:cNvPr id="3" name="Content Placeholder 2"/>
          <p:cNvSpPr>
            <a:spLocks noGrp="1"/>
          </p:cNvSpPr>
          <p:nvPr>
            <p:ph idx="1"/>
          </p:nvPr>
        </p:nvSpPr>
        <p:spPr/>
        <p:txBody>
          <a:bodyPr/>
          <a:lstStyle/>
          <a:p>
            <a:r>
              <a:rPr lang="en-US" dirty="0" smtClean="0"/>
              <a:t>Observation</a:t>
            </a:r>
          </a:p>
          <a:p>
            <a:pPr lvl="1"/>
            <a:r>
              <a:rPr lang="en-US" dirty="0" smtClean="0"/>
              <a:t>Observing behavior in a “natural” environment</a:t>
            </a:r>
          </a:p>
          <a:p>
            <a:pPr lvl="1"/>
            <a:r>
              <a:rPr lang="en-US" dirty="0" smtClean="0"/>
              <a:t>Often involves counting and measuring behaviors, such as how often, or how “intense”</a:t>
            </a:r>
          </a:p>
          <a:p>
            <a:pPr lvl="1"/>
            <a:r>
              <a:rPr lang="en-US" dirty="0" smtClean="0"/>
              <a:t>Not manipulated by the researcher</a:t>
            </a:r>
          </a:p>
          <a:p>
            <a:pPr lvl="1"/>
            <a:r>
              <a:rPr lang="en-US" dirty="0" smtClean="0"/>
              <a:t>Qualitative data primarily</a:t>
            </a:r>
          </a:p>
          <a:p>
            <a:pPr lvl="1"/>
            <a:r>
              <a:rPr lang="en-US" dirty="0" smtClean="0"/>
              <a:t>Subject to the Hawthorne Effect</a:t>
            </a:r>
          </a:p>
          <a:p>
            <a:pPr lvl="1"/>
            <a:r>
              <a:rPr lang="en-US" dirty="0" smtClean="0"/>
              <a:t>Behaviors can be hard to define operationally (e.g. what is aggressive behavior?)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investigations</a:t>
            </a:r>
            <a:endParaRPr lang="en-US" dirty="0"/>
          </a:p>
        </p:txBody>
      </p:sp>
      <p:sp>
        <p:nvSpPr>
          <p:cNvPr id="3" name="Content Placeholder 2"/>
          <p:cNvSpPr>
            <a:spLocks noGrp="1"/>
          </p:cNvSpPr>
          <p:nvPr>
            <p:ph idx="1"/>
          </p:nvPr>
        </p:nvSpPr>
        <p:spPr/>
        <p:txBody>
          <a:bodyPr>
            <a:normAutofit lnSpcReduction="10000"/>
          </a:bodyPr>
          <a:lstStyle/>
          <a:p>
            <a:r>
              <a:rPr lang="en-US" dirty="0" smtClean="0"/>
              <a:t>Case Study</a:t>
            </a:r>
          </a:p>
          <a:p>
            <a:pPr lvl="1"/>
            <a:r>
              <a:rPr lang="en-US" dirty="0" smtClean="0"/>
              <a:t>Follows a single case, often over an extended period of time</a:t>
            </a:r>
          </a:p>
          <a:p>
            <a:pPr lvl="1"/>
            <a:r>
              <a:rPr lang="en-US" dirty="0" smtClean="0"/>
              <a:t>Can involve many measures and instruments, from observations, to interviews, to the application of a treatment</a:t>
            </a:r>
          </a:p>
          <a:p>
            <a:pPr lvl="1"/>
            <a:r>
              <a:rPr lang="en-US" dirty="0" smtClean="0"/>
              <a:t>Can yield both qualitative and quantitative data</a:t>
            </a:r>
          </a:p>
          <a:p>
            <a:pPr lvl="1"/>
            <a:r>
              <a:rPr lang="en-US" dirty="0" smtClean="0"/>
              <a:t>Good for specific interventions</a:t>
            </a:r>
          </a:p>
          <a:p>
            <a:pPr lvl="1"/>
            <a:r>
              <a:rPr lang="en-US" dirty="0" smtClean="0"/>
              <a:t>Hard to generalize results to other cases and other populations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investigations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Survey</a:t>
            </a:r>
          </a:p>
          <a:p>
            <a:pPr lvl="1"/>
            <a:r>
              <a:rPr lang="en-US" dirty="0" smtClean="0"/>
              <a:t>Used to gather opinions along with demographic data</a:t>
            </a:r>
          </a:p>
          <a:p>
            <a:pPr lvl="1"/>
            <a:r>
              <a:rPr lang="en-US" dirty="0" smtClean="0"/>
              <a:t>Assembles large quantities of data in a relatively short period of time, and from larger samples (especially considering internet surveys)</a:t>
            </a:r>
          </a:p>
          <a:p>
            <a:pPr lvl="1"/>
            <a:r>
              <a:rPr lang="en-US" dirty="0" smtClean="0"/>
              <a:t>Data is generally not very reliable, it’s often “noisy”, and it fluctuates widely</a:t>
            </a:r>
          </a:p>
          <a:p>
            <a:pPr lvl="1"/>
            <a:r>
              <a:rPr lang="en-US" dirty="0" smtClean="0"/>
              <a:t>Subject to all kinds of bias, such as the Placebo Effect (subject anticipates a “correct” answer) and Experimenter’s Bias (the way the questions are worded favor certain responses)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Subjects Research</a:t>
            </a:r>
            <a:endParaRPr lang="en-US" dirty="0"/>
          </a:p>
        </p:txBody>
      </p:sp>
      <p:sp>
        <p:nvSpPr>
          <p:cNvPr id="3" name="Content Placeholder 2"/>
          <p:cNvSpPr>
            <a:spLocks noGrp="1"/>
          </p:cNvSpPr>
          <p:nvPr>
            <p:ph idx="1"/>
          </p:nvPr>
        </p:nvSpPr>
        <p:spPr/>
        <p:txBody>
          <a:bodyPr>
            <a:normAutofit fontScale="92500"/>
          </a:bodyPr>
          <a:lstStyle/>
          <a:p>
            <a:r>
              <a:rPr lang="en-US" dirty="0" smtClean="0"/>
              <a:t>Although Social Science research does not involve, say, injecting patients with experimental drugs, it is subject to the same protocols as clinical medicine in order to protect the subjects of the experiment.</a:t>
            </a:r>
          </a:p>
          <a:p>
            <a:r>
              <a:rPr lang="en-US" dirty="0" smtClean="0"/>
              <a:t>US law regarding research on human subjects was formed in reaction to the war crimes of the Axis powers in WWII, and also to cases in the US such as the Tuskegee </a:t>
            </a:r>
            <a:r>
              <a:rPr lang="en-US" dirty="0"/>
              <a:t>s</a:t>
            </a:r>
            <a:r>
              <a:rPr lang="en-US" dirty="0" smtClean="0"/>
              <a:t>yphilis experiment.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Subjects Research</a:t>
            </a:r>
            <a:endParaRPr lang="en-US" dirty="0"/>
          </a:p>
        </p:txBody>
      </p:sp>
      <p:sp>
        <p:nvSpPr>
          <p:cNvPr id="3" name="Content Placeholder 2"/>
          <p:cNvSpPr>
            <a:spLocks noGrp="1"/>
          </p:cNvSpPr>
          <p:nvPr>
            <p:ph idx="1"/>
          </p:nvPr>
        </p:nvSpPr>
        <p:spPr/>
        <p:txBody>
          <a:bodyPr>
            <a:normAutofit/>
          </a:bodyPr>
          <a:lstStyle/>
          <a:p>
            <a:r>
              <a:rPr lang="en-US" dirty="0" smtClean="0"/>
              <a:t>In survey research and opinion polling the subject is often called a </a:t>
            </a:r>
            <a:r>
              <a:rPr lang="en-US" i="1" dirty="0" smtClean="0"/>
              <a:t>respondent</a:t>
            </a:r>
            <a:r>
              <a:rPr lang="en-US" dirty="0" smtClean="0"/>
              <a:t>.</a:t>
            </a:r>
          </a:p>
          <a:p>
            <a:r>
              <a:rPr lang="en-US" dirty="0" smtClean="0"/>
              <a:t>US Federal </a:t>
            </a:r>
            <a:r>
              <a:rPr lang="en-US" dirty="0"/>
              <a:t>Guidelines</a:t>
            </a:r>
            <a:r>
              <a:rPr lang="en-US" dirty="0" smtClean="0"/>
              <a:t> defines a </a:t>
            </a:r>
            <a:r>
              <a:rPr lang="en-US" dirty="0"/>
              <a:t>human subject</a:t>
            </a:r>
            <a:r>
              <a:rPr lang="en-US" dirty="0" smtClean="0"/>
              <a:t> as: </a:t>
            </a:r>
          </a:p>
          <a:p>
            <a:pPr lvl="1"/>
            <a:r>
              <a:rPr lang="en-US" dirty="0" smtClean="0"/>
              <a:t>“A </a:t>
            </a:r>
            <a:r>
              <a:rPr lang="en-US" dirty="0"/>
              <a:t>living individual about whom an investigator conducting research obtains 1) Data through intervention or interaction with the individual, or 2) Identifiable private </a:t>
            </a:r>
            <a:r>
              <a:rPr lang="en-US" dirty="0" smtClean="0"/>
              <a:t>information.”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Research Subjects’ Rights</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pPr>
              <a:buNone/>
            </a:pPr>
            <a:r>
              <a:rPr lang="en-US" sz="1200" dirty="0" smtClean="0"/>
              <a:t>	 </a:t>
            </a:r>
            <a:r>
              <a:rPr lang="en-US" sz="1200" dirty="0"/>
              <a:t>1.  To have enough time to decide whether or not to be in the research study and to make that decision without any pressure from the people who are conducting the research.    2.  To refuse to be in the study at all, and to stop participating at any time after you begin the study.   3.  To be told what the study is trying to find out, what will happen to you, and what you will be asked to do if you are in the study.   4.  To be told about the reasonably foreseeable risks of being in the study.   5.  To be told about the possible benefits of being in the study.   6.  To be told whether there are any costs associated with being in the study and whether you will be compensated for participating in the study.   7.  To be told who will have access to information collected about you, and how your confidentiality will be protected.   8.  To be told whom to contact with questions about the research, about research-related injury, and about your rights as a research </a:t>
            </a:r>
            <a:r>
              <a:rPr lang="en-US" sz="1200" dirty="0" err="1"/>
              <a:t>subject.  If</a:t>
            </a:r>
            <a:r>
              <a:rPr lang="en-US" sz="1200" dirty="0"/>
              <a:t> the study involves treatment or therapy:   9.  To be told about the other non-research treatment choices you have.  10.  To be told where treatment is available should you have a research-related injury, and who will pay for research-related treatment</a:t>
            </a:r>
            <a:r>
              <a:rPr lang="en-US" sz="1200" dirty="0" smtClean="0"/>
              <a:t>.</a:t>
            </a:r>
          </a:p>
          <a:p>
            <a:pPr>
              <a:buNone/>
            </a:pPr>
            <a:endParaRPr lang="en-US" sz="1200" dirty="0" smtClean="0"/>
          </a:p>
          <a:p>
            <a:pPr>
              <a:buNone/>
            </a:pPr>
            <a:r>
              <a:rPr lang="en-US" sz="1200" dirty="0" smtClean="0"/>
              <a:t>	</a:t>
            </a:r>
            <a:r>
              <a:rPr lang="en-US" sz="1200" i="1" dirty="0" smtClean="0"/>
              <a:t>- From the University of Iowa Institutional Review Board</a:t>
            </a:r>
            <a:endParaRPr lang="en-US" sz="1200" i="1"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SBU’s</a:t>
            </a:r>
            <a:r>
              <a:rPr lang="en-US" dirty="0" smtClean="0"/>
              <a:t> Institutional Review Board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order to receive approval to conduct a study, the investigator must:</a:t>
            </a:r>
          </a:p>
          <a:p>
            <a:pPr lvl="1"/>
            <a:r>
              <a:rPr lang="en-US" dirty="0" smtClean="0"/>
              <a:t>Complete the CORIHS training on Human Subjects Research and obtain certification</a:t>
            </a:r>
          </a:p>
          <a:p>
            <a:pPr lvl="1"/>
            <a:r>
              <a:rPr lang="en-US" dirty="0" smtClean="0"/>
              <a:t>Fill out the application and submit it to the review board</a:t>
            </a:r>
          </a:p>
          <a:p>
            <a:pPr lvl="1"/>
            <a:r>
              <a:rPr lang="en-US" dirty="0" smtClean="0"/>
              <a:t>Submit a study protocol </a:t>
            </a:r>
          </a:p>
          <a:p>
            <a:pPr lvl="1"/>
            <a:r>
              <a:rPr lang="en-US" dirty="0" smtClean="0"/>
              <a:t>Submit all measurement instruments, such as surveys, pre- and post- tests, etc.</a:t>
            </a:r>
          </a:p>
          <a:p>
            <a:pPr lvl="1"/>
            <a:r>
              <a:rPr lang="en-US" dirty="0" smtClean="0"/>
              <a:t>Submit permissions as required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normAutofit lnSpcReduction="10000"/>
          </a:bodyPr>
          <a:lstStyle/>
          <a:p>
            <a:r>
              <a:rPr lang="en-US" dirty="0" smtClean="0"/>
              <a:t>A general principle that’s proposed to explain how a number of separate facts are related.</a:t>
            </a:r>
          </a:p>
          <a:p>
            <a:pPr lvl="1"/>
            <a:r>
              <a:rPr lang="en-US" dirty="0" smtClean="0"/>
              <a:t>It’s an idea about a relationship.</a:t>
            </a:r>
          </a:p>
          <a:p>
            <a:r>
              <a:rPr lang="en-US" dirty="0"/>
              <a:t>T</a:t>
            </a:r>
            <a:r>
              <a:rPr lang="en-US" dirty="0" smtClean="0"/>
              <a:t>o test whether a theory is correct or not, we need to do </a:t>
            </a:r>
            <a:r>
              <a:rPr lang="en-US" i="1" dirty="0" smtClean="0"/>
              <a:t>research</a:t>
            </a:r>
            <a:r>
              <a:rPr lang="en-US" dirty="0" smtClean="0"/>
              <a:t>.</a:t>
            </a:r>
          </a:p>
          <a:p>
            <a:r>
              <a:rPr lang="en-US" dirty="0" smtClean="0"/>
              <a:t>Since theories are stated in general terms, we need to define accurately what we will be doing in our experiment to test if the theory is true or not.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&amp; Hypothesis</a:t>
            </a:r>
            <a:endParaRPr lang="en-US" dirty="0"/>
          </a:p>
        </p:txBody>
      </p:sp>
      <p:sp>
        <p:nvSpPr>
          <p:cNvPr id="3" name="Content Placeholder 2"/>
          <p:cNvSpPr>
            <a:spLocks noGrp="1"/>
          </p:cNvSpPr>
          <p:nvPr>
            <p:ph idx="1"/>
          </p:nvPr>
        </p:nvSpPr>
        <p:spPr/>
        <p:txBody>
          <a:bodyPr>
            <a:normAutofit fontScale="92500"/>
          </a:bodyPr>
          <a:lstStyle/>
          <a:p>
            <a:r>
              <a:rPr lang="en-US" dirty="0" smtClean="0"/>
              <a:t>Independent Variable </a:t>
            </a:r>
          </a:p>
          <a:p>
            <a:pPr lvl="1"/>
            <a:r>
              <a:rPr lang="en-US" dirty="0"/>
              <a:t>T</a:t>
            </a:r>
            <a:r>
              <a:rPr lang="en-US" dirty="0" smtClean="0"/>
              <a:t>he variable that is manipulated by the experimenter </a:t>
            </a:r>
          </a:p>
          <a:p>
            <a:pPr lvl="1"/>
            <a:r>
              <a:rPr lang="en-US" dirty="0" smtClean="0"/>
              <a:t>Also called the input variable </a:t>
            </a:r>
          </a:p>
          <a:p>
            <a:r>
              <a:rPr lang="en-US" dirty="0" smtClean="0"/>
              <a:t>Dependent Variable</a:t>
            </a:r>
          </a:p>
          <a:p>
            <a:pPr lvl="1"/>
            <a:r>
              <a:rPr lang="en-US" dirty="0" smtClean="0"/>
              <a:t>The results of the experiment </a:t>
            </a:r>
          </a:p>
          <a:p>
            <a:pPr lvl="1"/>
            <a:r>
              <a:rPr lang="en-US" dirty="0" smtClean="0"/>
              <a:t>Also called the outcome variable</a:t>
            </a:r>
          </a:p>
          <a:p>
            <a:r>
              <a:rPr lang="en-US" dirty="0" smtClean="0"/>
              <a:t>By defining the variables that are used to test a theory a </a:t>
            </a:r>
            <a:r>
              <a:rPr lang="en-US" i="1" dirty="0" smtClean="0"/>
              <a:t>Hypothesis</a:t>
            </a:r>
            <a:r>
              <a:rPr lang="en-US" dirty="0" smtClean="0"/>
              <a:t> is derived, which is a testable form of a theory.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“Sports car drivers are aggressive in the way they drive.”</a:t>
            </a:r>
          </a:p>
          <a:p>
            <a:pPr lvl="1"/>
            <a:r>
              <a:rPr lang="en-US" dirty="0" smtClean="0"/>
              <a:t>Independent Variable is the type of car the subject drives (compact, sedan, SUV, sports, etc.)</a:t>
            </a:r>
          </a:p>
          <a:p>
            <a:pPr lvl="1"/>
            <a:r>
              <a:rPr lang="en-US" dirty="0" smtClean="0"/>
              <a:t>Dependent Variable is aggressive behavior</a:t>
            </a:r>
          </a:p>
          <a:p>
            <a:r>
              <a:rPr lang="en-US" dirty="0" smtClean="0"/>
              <a:t>Define “aggressive”</a:t>
            </a:r>
          </a:p>
          <a:p>
            <a:pPr lvl="1"/>
            <a:r>
              <a:rPr lang="en-US" dirty="0" smtClean="0"/>
              <a:t>Exceeding the speed limit</a:t>
            </a:r>
          </a:p>
          <a:p>
            <a:pPr lvl="1"/>
            <a:r>
              <a:rPr lang="en-US" dirty="0" smtClean="0"/>
              <a:t>Cutting off other drivers in traffic</a:t>
            </a:r>
          </a:p>
          <a:p>
            <a:pPr lvl="1"/>
            <a:r>
              <a:rPr lang="en-US" dirty="0" smtClean="0"/>
              <a:t>Running a traffic light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Hypothesis</a:t>
            </a:r>
            <a:endParaRPr lang="en-US" dirty="0"/>
          </a:p>
        </p:txBody>
      </p:sp>
      <p:sp>
        <p:nvSpPr>
          <p:cNvPr id="3" name="Content Placeholder 2"/>
          <p:cNvSpPr>
            <a:spLocks noGrp="1"/>
          </p:cNvSpPr>
          <p:nvPr>
            <p:ph idx="1"/>
          </p:nvPr>
        </p:nvSpPr>
        <p:spPr/>
        <p:txBody>
          <a:bodyPr/>
          <a:lstStyle/>
          <a:p>
            <a:r>
              <a:rPr lang="en-US" dirty="0" smtClean="0"/>
              <a:t>“Sports car drivers exceed the speed limit more often than drivers of other types of cars.”</a:t>
            </a:r>
          </a:p>
          <a:p>
            <a:pPr>
              <a:buNone/>
            </a:pPr>
            <a:endParaRPr lang="en-US" dirty="0" smtClean="0"/>
          </a:p>
          <a:p>
            <a:r>
              <a:rPr lang="en-US" dirty="0" smtClean="0"/>
              <a:t>“Sports car drivers exceed the speed limit by more (measured in mph) than drivers of other types of cars.”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Biases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a:t>
            </a:r>
            <a:r>
              <a:rPr lang="en-US" dirty="0" smtClean="0"/>
              <a:t>ome aspects of research that can contaminate results, affecting accuracy</a:t>
            </a:r>
          </a:p>
          <a:p>
            <a:pPr lvl="1"/>
            <a:r>
              <a:rPr lang="en-US" dirty="0" smtClean="0"/>
              <a:t>Called a bias</a:t>
            </a:r>
          </a:p>
          <a:p>
            <a:r>
              <a:rPr lang="en-US" dirty="0" smtClean="0"/>
              <a:t>Selection Bias</a:t>
            </a:r>
          </a:p>
          <a:p>
            <a:pPr lvl="1"/>
            <a:r>
              <a:rPr lang="en-US" dirty="0" smtClean="0"/>
              <a:t> Differences between groups that are present at the beginning of the experiment and are not calibrated or adjusted for.</a:t>
            </a:r>
          </a:p>
          <a:p>
            <a:r>
              <a:rPr lang="en-US" dirty="0" smtClean="0"/>
              <a:t>Placebo Effect </a:t>
            </a:r>
          </a:p>
          <a:p>
            <a:pPr lvl="1"/>
            <a:r>
              <a:rPr lang="en-US" dirty="0" smtClean="0"/>
              <a:t>Influencing of performance due to the subject’s belief about the results. </a:t>
            </a:r>
          </a:p>
          <a:p>
            <a:pPr lvl="1"/>
            <a:r>
              <a:rPr lang="en-US" dirty="0" smtClean="0"/>
              <a:t>The proverbial sugar pill.</a:t>
            </a:r>
          </a:p>
          <a:p>
            <a:r>
              <a:rPr lang="en-US" dirty="0" smtClean="0"/>
              <a:t>Experimenter Bias</a:t>
            </a:r>
          </a:p>
          <a:p>
            <a:pPr lvl="1"/>
            <a:r>
              <a:rPr lang="en-US" dirty="0" smtClean="0"/>
              <a:t>Conflict of interest. The researcher has a stake in controlling the outcome of the experiment for some personal gain.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Bias</a:t>
            </a:r>
            <a:endParaRPr lang="en-US" dirty="0"/>
          </a:p>
        </p:txBody>
      </p:sp>
      <p:sp>
        <p:nvSpPr>
          <p:cNvPr id="3" name="Content Placeholder 2"/>
          <p:cNvSpPr>
            <a:spLocks noGrp="1"/>
          </p:cNvSpPr>
          <p:nvPr>
            <p:ph idx="1"/>
          </p:nvPr>
        </p:nvSpPr>
        <p:spPr/>
        <p:txBody>
          <a:bodyPr>
            <a:normAutofit fontScale="92500"/>
          </a:bodyPr>
          <a:lstStyle/>
          <a:p>
            <a:r>
              <a:rPr lang="en-US" dirty="0" smtClean="0"/>
              <a:t>Random Assignment to control for Selection Bias</a:t>
            </a:r>
          </a:p>
          <a:p>
            <a:pPr lvl="1"/>
            <a:r>
              <a:rPr lang="en-US" dirty="0"/>
              <a:t>S</a:t>
            </a:r>
            <a:r>
              <a:rPr lang="en-US" dirty="0" smtClean="0"/>
              <a:t>ubjects are assigned to groups by chance</a:t>
            </a:r>
          </a:p>
          <a:p>
            <a:r>
              <a:rPr lang="en-US" dirty="0" smtClean="0"/>
              <a:t>Blind Study to control for the Placebo Effect</a:t>
            </a:r>
          </a:p>
          <a:p>
            <a:pPr lvl="1"/>
            <a:r>
              <a:rPr lang="en-US" dirty="0" smtClean="0"/>
              <a:t>Subjects are unaware of the expected results of the experiment</a:t>
            </a:r>
          </a:p>
          <a:p>
            <a:r>
              <a:rPr lang="en-US" dirty="0" smtClean="0"/>
              <a:t>Double-Blind Study to control for Experimenter’s Bias</a:t>
            </a:r>
          </a:p>
          <a:p>
            <a:pPr lvl="1"/>
            <a:r>
              <a:rPr lang="en-US" dirty="0" smtClean="0"/>
              <a:t>The administrator of the study is also unaware of the expected results of the experiment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and Treatment Groups</a:t>
            </a:r>
            <a:endParaRPr lang="en-US" dirty="0"/>
          </a:p>
        </p:txBody>
      </p:sp>
      <p:sp>
        <p:nvSpPr>
          <p:cNvPr id="3" name="Content Placeholder 2"/>
          <p:cNvSpPr>
            <a:spLocks noGrp="1"/>
          </p:cNvSpPr>
          <p:nvPr>
            <p:ph idx="1"/>
          </p:nvPr>
        </p:nvSpPr>
        <p:spPr/>
        <p:txBody>
          <a:bodyPr/>
          <a:lstStyle/>
          <a:p>
            <a:r>
              <a:rPr lang="en-US" dirty="0" smtClean="0"/>
              <a:t>One common experimental methodology is to compare the effect of a treatment on two roughly homogenous populations</a:t>
            </a:r>
          </a:p>
          <a:p>
            <a:pPr lvl="1"/>
            <a:r>
              <a:rPr lang="en-US" dirty="0" smtClean="0"/>
              <a:t>The Control Group performs a task without the treatment </a:t>
            </a:r>
          </a:p>
          <a:p>
            <a:pPr lvl="1"/>
            <a:r>
              <a:rPr lang="en-US" dirty="0" smtClean="0"/>
              <a:t>The Treatment Group performs the same task but receives the treatment</a:t>
            </a:r>
          </a:p>
          <a:p>
            <a:pPr lvl="1"/>
            <a:r>
              <a:rPr lang="en-US" dirty="0" smtClean="0"/>
              <a:t>If similarity of the groups is a given, a difference in outcomes is ascribed to the treatment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Standardization</a:t>
            </a:r>
            <a:endParaRPr lang="en-US" dirty="0"/>
          </a:p>
        </p:txBody>
      </p:sp>
      <p:sp>
        <p:nvSpPr>
          <p:cNvPr id="3" name="Content Placeholder 2"/>
          <p:cNvSpPr>
            <a:spLocks noGrp="1"/>
          </p:cNvSpPr>
          <p:nvPr>
            <p:ph idx="1"/>
          </p:nvPr>
        </p:nvSpPr>
        <p:spPr/>
        <p:txBody>
          <a:bodyPr>
            <a:normAutofit lnSpcReduction="10000"/>
          </a:bodyPr>
          <a:lstStyle/>
          <a:p>
            <a:r>
              <a:rPr lang="en-US" dirty="0" smtClean="0"/>
              <a:t>Specific set of instructions for conducting the experiment and collecting the data</a:t>
            </a:r>
          </a:p>
          <a:p>
            <a:pPr lvl="1"/>
            <a:r>
              <a:rPr lang="en-US" dirty="0" smtClean="0"/>
              <a:t>Subjects are all given the same instructions</a:t>
            </a:r>
          </a:p>
          <a:p>
            <a:pPr lvl="1"/>
            <a:r>
              <a:rPr lang="en-US" dirty="0" smtClean="0"/>
              <a:t>Experiment is conducted in the same manner</a:t>
            </a:r>
          </a:p>
          <a:p>
            <a:pPr lvl="1"/>
            <a:r>
              <a:rPr lang="en-US" dirty="0" smtClean="0"/>
              <a:t>Data is collected in the same way</a:t>
            </a:r>
          </a:p>
          <a:p>
            <a:r>
              <a:rPr lang="en-US" dirty="0" smtClean="0"/>
              <a:t>Allows for replication of the experiment to validate its findings</a:t>
            </a:r>
          </a:p>
          <a:p>
            <a:pPr lvl="1"/>
            <a:r>
              <a:rPr lang="en-US" dirty="0" smtClean="0"/>
              <a:t>Other populations</a:t>
            </a:r>
          </a:p>
          <a:p>
            <a:pPr lvl="1"/>
            <a:r>
              <a:rPr lang="en-US" dirty="0" smtClean="0"/>
              <a:t>Other researchers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537</TotalTime>
  <Words>1212</Words>
  <Application>Microsoft Macintosh PowerPoint</Application>
  <PresentationFormat>On-screen Show (4:3)</PresentationFormat>
  <Paragraphs>98</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Basic Research Methods</vt:lpstr>
      <vt:lpstr>Theory</vt:lpstr>
      <vt:lpstr>Variables &amp; Hypothesis</vt:lpstr>
      <vt:lpstr>Sample Theory</vt:lpstr>
      <vt:lpstr>Sample Hypothesis</vt:lpstr>
      <vt:lpstr>Research Biases</vt:lpstr>
      <vt:lpstr>Controlling Bias</vt:lpstr>
      <vt:lpstr>Control and Treatment Groups</vt:lpstr>
      <vt:lpstr>Standardization</vt:lpstr>
      <vt:lpstr>Other types of investigations</vt:lpstr>
      <vt:lpstr>Other types of investigations</vt:lpstr>
      <vt:lpstr>Other types of investigations</vt:lpstr>
      <vt:lpstr>Human Subjects Research</vt:lpstr>
      <vt:lpstr>Human Subjects Research</vt:lpstr>
      <vt:lpstr>Human Research Subjects’ Rights</vt:lpstr>
      <vt:lpstr>SBU’s Institutional Review Board</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dc:title>
  <dc:creator>Tony Scarlatos</dc:creator>
  <cp:lastModifiedBy>Tony Scarlatos</cp:lastModifiedBy>
  <cp:revision>75</cp:revision>
  <dcterms:created xsi:type="dcterms:W3CDTF">2012-02-23T22:45:12Z</dcterms:created>
  <dcterms:modified xsi:type="dcterms:W3CDTF">2012-02-23T22:50:01Z</dcterms:modified>
</cp:coreProperties>
</file>