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r:id="rId1"/>
  </p:sldMasterIdLst>
  <p:sldIdLst>
    <p:sldId id="256" r:id="rId2"/>
    <p:sldId id="258" r:id="rId3"/>
    <p:sldId id="272" r:id="rId4"/>
    <p:sldId id="273" r:id="rId5"/>
    <p:sldId id="271" r:id="rId6"/>
    <p:sldId id="257" r:id="rId7"/>
    <p:sldId id="264" r:id="rId8"/>
    <p:sldId id="268" r:id="rId9"/>
    <p:sldId id="266" r:id="rId10"/>
    <p:sldId id="267" r:id="rId11"/>
    <p:sldId id="265" r:id="rId12"/>
    <p:sldId id="269" r:id="rId13"/>
    <p:sldId id="259" r:id="rId14"/>
    <p:sldId id="261" r:id="rId15"/>
    <p:sldId id="262" r:id="rId16"/>
    <p:sldId id="260" r:id="rId17"/>
    <p:sldId id="263" r:id="rId18"/>
    <p:sldId id="270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3EAD5D"/>
    <a:srgbClr val="5FB977"/>
    <a:srgbClr val="F81313"/>
    <a:srgbClr val="3211FD"/>
    <a:srgbClr val="2CA64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163" d="100"/>
          <a:sy n="163" d="100"/>
        </p:scale>
        <p:origin x="-88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9870-A6E5-7F4B-8885-6789D205E754}" type="datetimeFigureOut">
              <a:rPr lang="en-US" smtClean="0"/>
              <a:pPr/>
              <a:t>3/29/13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C5757-1B89-5A4C-9E47-D6FDE7F39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9870-A6E5-7F4B-8885-6789D205E754}" type="datetimeFigureOut">
              <a:rPr lang="en-US" smtClean="0"/>
              <a:pPr/>
              <a:t>3/29/13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C5757-1B89-5A4C-9E47-D6FDE7F39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9870-A6E5-7F4B-8885-6789D205E754}" type="datetimeFigureOut">
              <a:rPr lang="en-US" smtClean="0"/>
              <a:pPr/>
              <a:t>3/29/13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C5757-1B89-5A4C-9E47-D6FDE7F39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9870-A6E5-7F4B-8885-6789D205E754}" type="datetimeFigureOut">
              <a:rPr lang="en-US" smtClean="0"/>
              <a:pPr/>
              <a:t>3/29/13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C5757-1B89-5A4C-9E47-D6FDE7F39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9870-A6E5-7F4B-8885-6789D205E754}" type="datetimeFigureOut">
              <a:rPr lang="en-US" smtClean="0"/>
              <a:pPr/>
              <a:t>3/29/13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C5757-1B89-5A4C-9E47-D6FDE7F39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9870-A6E5-7F4B-8885-6789D205E754}" type="datetimeFigureOut">
              <a:rPr lang="en-US" smtClean="0"/>
              <a:pPr/>
              <a:t>3/29/13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C5757-1B89-5A4C-9E47-D6FDE7F39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9870-A6E5-7F4B-8885-6789D205E754}" type="datetimeFigureOut">
              <a:rPr lang="en-US" smtClean="0"/>
              <a:pPr/>
              <a:t>3/29/13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C5757-1B89-5A4C-9E47-D6FDE7F39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9870-A6E5-7F4B-8885-6789D205E754}" type="datetimeFigureOut">
              <a:rPr lang="en-US" smtClean="0"/>
              <a:pPr/>
              <a:t>3/29/13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C5757-1B89-5A4C-9E47-D6FDE7F39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9870-A6E5-7F4B-8885-6789D205E754}" type="datetimeFigureOut">
              <a:rPr lang="en-US" smtClean="0"/>
              <a:pPr/>
              <a:t>3/29/13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C5757-1B89-5A4C-9E47-D6FDE7F39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9870-A6E5-7F4B-8885-6789D205E754}" type="datetimeFigureOut">
              <a:rPr lang="en-US" smtClean="0"/>
              <a:pPr/>
              <a:t>3/29/13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C5757-1B89-5A4C-9E47-D6FDE7F39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89870-A6E5-7F4B-8885-6789D205E754}" type="datetimeFigureOut">
              <a:rPr lang="en-US" smtClean="0"/>
              <a:pPr/>
              <a:t>3/29/13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DC5757-1B89-5A4C-9E47-D6FDE7F39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89870-A6E5-7F4B-8885-6789D205E754}" type="datetimeFigureOut">
              <a:rPr lang="en-US" smtClean="0"/>
              <a:pPr/>
              <a:t>3/29/13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DC5757-1B89-5A4C-9E47-D6FDE7F3988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Game Mechanics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EST310/ISE340</a:t>
            </a:r>
          </a:p>
          <a:p>
            <a:r>
              <a:rPr lang="en-US" dirty="0" smtClean="0"/>
              <a:t>Fall 2011</a:t>
            </a:r>
          </a:p>
          <a:p>
            <a:r>
              <a:rPr lang="en-US" dirty="0" smtClean="0"/>
              <a:t>Tony </a:t>
            </a:r>
            <a:r>
              <a:rPr lang="en-US" dirty="0" err="1" smtClean="0"/>
              <a:t>Scarlatos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Loss Aversion</a:t>
            </a:r>
            <a:endParaRPr lang="en-US" dirty="0"/>
          </a:p>
        </p:txBody>
      </p:sp>
      <p:pic>
        <p:nvPicPr>
          <p:cNvPr id="4" name="Content Placeholder 3" descr="loss avaersion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8400" y="1556953"/>
            <a:ext cx="4273263" cy="4158047"/>
          </a:xfrm>
        </p:spPr>
      </p:pic>
      <p:sp>
        <p:nvSpPr>
          <p:cNvPr id="5" name="Frame 4"/>
          <p:cNvSpPr/>
          <p:nvPr/>
        </p:nvSpPr>
        <p:spPr>
          <a:xfrm>
            <a:off x="3886200" y="3080952"/>
            <a:ext cx="1219200" cy="1828800"/>
          </a:xfrm>
          <a:prstGeom prst="frame">
            <a:avLst/>
          </a:prstGeom>
          <a:ln>
            <a:solidFill>
              <a:schemeClr val="accent1">
                <a:shade val="95000"/>
                <a:satMod val="105000"/>
                <a:alpha val="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TextBox 5"/>
          <p:cNvSpPr txBox="1"/>
          <p:nvPr/>
        </p:nvSpPr>
        <p:spPr>
          <a:xfrm>
            <a:off x="304800" y="6019800"/>
            <a:ext cx="840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In psychological studies, subjects consistently avoided loss more than gains were sought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Extrinsic Motivators:</a:t>
            </a:r>
            <a:br>
              <a:rPr lang="en-US" dirty="0" smtClean="0"/>
            </a:br>
            <a:r>
              <a:rPr lang="en-US" dirty="0" smtClean="0"/>
              <a:t>Appointment Dynamics</a:t>
            </a:r>
            <a:endParaRPr lang="en-US" dirty="0"/>
          </a:p>
        </p:txBody>
      </p:sp>
      <p:pic>
        <p:nvPicPr>
          <p:cNvPr id="4" name="Content Placeholder 3" descr="Tamagotch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600" y="1752600"/>
            <a:ext cx="4114800" cy="4114800"/>
          </a:xfrm>
        </p:spPr>
      </p:pic>
      <p:sp>
        <p:nvSpPr>
          <p:cNvPr id="5" name="TextBox 4"/>
          <p:cNvSpPr txBox="1"/>
          <p:nvPr/>
        </p:nvSpPr>
        <p:spPr>
          <a:xfrm>
            <a:off x="3429000" y="5987534"/>
            <a:ext cx="2199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“Feed Me, </a:t>
            </a:r>
            <a:r>
              <a:rPr lang="en-US" dirty="0" err="1" smtClean="0"/>
              <a:t>Seymore</a:t>
            </a:r>
            <a:r>
              <a:rPr lang="en-US" dirty="0" smtClean="0"/>
              <a:t>!”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Extrinsic Motivators:</a:t>
            </a:r>
            <a:br>
              <a:rPr lang="en-US" dirty="0" smtClean="0"/>
            </a:br>
            <a:r>
              <a:rPr lang="en-US" dirty="0" smtClean="0"/>
              <a:t>Timed Interactions</a:t>
            </a:r>
            <a:endParaRPr lang="en-US" dirty="0"/>
          </a:p>
        </p:txBody>
      </p:sp>
      <p:pic>
        <p:nvPicPr>
          <p:cNvPr id="6" name="Content Placeholder 5" descr="cloc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600" y="1828800"/>
            <a:ext cx="4064000" cy="4064000"/>
          </a:xfrm>
        </p:spPr>
      </p:pic>
      <p:sp>
        <p:nvSpPr>
          <p:cNvPr id="7" name="TextBox 6"/>
          <p:cNvSpPr txBox="1"/>
          <p:nvPr/>
        </p:nvSpPr>
        <p:spPr>
          <a:xfrm>
            <a:off x="762000" y="6063734"/>
            <a:ext cx="76766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“For a limited time only…” </a:t>
            </a:r>
            <a:r>
              <a:rPr lang="en-US" i="1" dirty="0" smtClean="0"/>
              <a:t>or </a:t>
            </a:r>
            <a:r>
              <a:rPr lang="en-US" dirty="0" smtClean="0"/>
              <a:t>“You have 10 seconds before the bomb blows up!”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Rewards: Badges</a:t>
            </a:r>
            <a:endParaRPr lang="en-US" dirty="0"/>
          </a:p>
        </p:txBody>
      </p:sp>
      <p:pic>
        <p:nvPicPr>
          <p:cNvPr id="4" name="Content Placeholder 3" descr="4squarebadge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3345" y="1600200"/>
            <a:ext cx="3017309" cy="4525963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Rewards: System Points</a:t>
            </a:r>
            <a:endParaRPr lang="en-US" dirty="0"/>
          </a:p>
        </p:txBody>
      </p:sp>
      <p:pic>
        <p:nvPicPr>
          <p:cNvPr id="4" name="Content Placeholder 3" descr="point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472184"/>
            <a:ext cx="6560820" cy="4928616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Rewards: Social Points</a:t>
            </a:r>
            <a:endParaRPr lang="en-US" dirty="0"/>
          </a:p>
        </p:txBody>
      </p:sp>
      <p:pic>
        <p:nvPicPr>
          <p:cNvPr id="4" name="Content Placeholder 3" descr="Facebook_Like_Ic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417638"/>
            <a:ext cx="3060700" cy="2914650"/>
          </a:xfrm>
        </p:spPr>
      </p:pic>
      <p:pic>
        <p:nvPicPr>
          <p:cNvPr id="5" name="Picture 4" descr="1000follower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3657600"/>
            <a:ext cx="4064000" cy="246634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Rewards: </a:t>
            </a:r>
            <a:r>
              <a:rPr lang="en-US" dirty="0" err="1" smtClean="0"/>
              <a:t>Leaderboard</a:t>
            </a:r>
            <a:endParaRPr lang="en-US" dirty="0"/>
          </a:p>
        </p:txBody>
      </p:sp>
      <p:pic>
        <p:nvPicPr>
          <p:cNvPr id="4" name="Content Placeholder 3" descr="leaderboar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2223" y="1600200"/>
            <a:ext cx="6059554" cy="4525963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Rewards: Virtual Goods</a:t>
            </a:r>
            <a:endParaRPr lang="en-US" dirty="0"/>
          </a:p>
        </p:txBody>
      </p:sp>
      <p:pic>
        <p:nvPicPr>
          <p:cNvPr id="4" name="Content Placeholder 3" descr="virtgood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6432" y="1600200"/>
            <a:ext cx="6011136" cy="4525963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Reward Reinforcement Schedules</a:t>
            </a:r>
            <a:endParaRPr lang="en-US" dirty="0"/>
          </a:p>
        </p:txBody>
      </p:sp>
      <p:pic>
        <p:nvPicPr>
          <p:cNvPr id="4" name="Content Placeholder 3" descr="Schedule_of_reinforcement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1600200"/>
            <a:ext cx="5360669" cy="4525963"/>
          </a:xfrm>
        </p:spPr>
      </p:pic>
      <p:sp>
        <p:nvSpPr>
          <p:cNvPr id="5" name="TextBox 4"/>
          <p:cNvSpPr txBox="1"/>
          <p:nvPr/>
        </p:nvSpPr>
        <p:spPr>
          <a:xfrm>
            <a:off x="1651672" y="6063734"/>
            <a:ext cx="57103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“How often?” is usually more important than “How much?”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3501" y="4648200"/>
            <a:ext cx="2797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Fixed Interval, Fixed Reward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47126" y="2590800"/>
            <a:ext cx="1770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rgbClr val="3EAD5D"/>
                  </a:solidFill>
                </a:ln>
              </a:rPr>
              <a:t>Variable Interval,</a:t>
            </a:r>
          </a:p>
          <a:p>
            <a:r>
              <a:rPr lang="en-US" dirty="0" smtClean="0">
                <a:ln>
                  <a:solidFill>
                    <a:srgbClr val="3EAD5D"/>
                  </a:solidFill>
                </a:ln>
              </a:rPr>
              <a:t>Fixed Reward</a:t>
            </a:r>
            <a:endParaRPr lang="en-US" dirty="0">
              <a:ln>
                <a:solidFill>
                  <a:srgbClr val="3EAD5D"/>
                </a:solidFill>
              </a:ln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99535" y="2129135"/>
            <a:ext cx="17385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rgbClr val="3211FD"/>
                  </a:solidFill>
                </a:ln>
              </a:rPr>
              <a:t>Fixed Reward,</a:t>
            </a:r>
          </a:p>
          <a:p>
            <a:r>
              <a:rPr lang="en-US" dirty="0" smtClean="0">
                <a:ln>
                  <a:solidFill>
                    <a:srgbClr val="3211FD"/>
                  </a:solidFill>
                </a:ln>
              </a:rPr>
              <a:t>No Time Interval</a:t>
            </a:r>
          </a:p>
          <a:p>
            <a:r>
              <a:rPr lang="en-US" dirty="0" smtClean="0">
                <a:ln>
                  <a:solidFill>
                    <a:srgbClr val="3211FD"/>
                  </a:solidFill>
                </a:ln>
              </a:rPr>
              <a:t>(activity- based)</a:t>
            </a:r>
            <a:endParaRPr lang="en-US" dirty="0">
              <a:ln>
                <a:solidFill>
                  <a:srgbClr val="3211FD"/>
                </a:solidFill>
              </a:ln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18335" y="1417638"/>
            <a:ext cx="3343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n>
                  <a:solidFill>
                    <a:srgbClr val="F81313"/>
                  </a:solidFill>
                </a:ln>
                <a:solidFill>
                  <a:srgbClr val="C0504D"/>
                </a:solidFill>
              </a:rPr>
              <a:t>Variable Reward, Variable Interval</a:t>
            </a:r>
          </a:p>
          <a:p>
            <a:r>
              <a:rPr lang="en-US" dirty="0" smtClean="0">
                <a:ln>
                  <a:solidFill>
                    <a:srgbClr val="F81313"/>
                  </a:solidFill>
                </a:ln>
                <a:solidFill>
                  <a:srgbClr val="C0504D"/>
                </a:solidFill>
              </a:rPr>
              <a:t>(Slot-Machine)</a:t>
            </a:r>
            <a:endParaRPr lang="en-US" dirty="0">
              <a:ln>
                <a:solidFill>
                  <a:srgbClr val="F81313"/>
                </a:solidFill>
              </a:ln>
              <a:solidFill>
                <a:srgbClr val="C0504D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Player Life Cycle</a:t>
            </a:r>
            <a:endParaRPr lang="en-US" dirty="0"/>
          </a:p>
        </p:txBody>
      </p:sp>
      <p:pic>
        <p:nvPicPr>
          <p:cNvPr id="4" name="Content Placeholder 3" descr="player life cycle.png"/>
          <p:cNvPicPr>
            <a:picLocks noGrp="1" noChangeAspect="1"/>
          </p:cNvPicPr>
          <p:nvPr>
            <p:ph idx="1"/>
          </p:nvPr>
        </p:nvPicPr>
        <p:blipFill>
          <a:blip r:embed="rId2"/>
          <a:srcRect t="17451"/>
          <a:stretch>
            <a:fillRect/>
          </a:stretch>
        </p:blipFill>
        <p:spPr>
          <a:xfrm>
            <a:off x="1551948" y="1674058"/>
            <a:ext cx="6040104" cy="3736142"/>
          </a:xfrm>
        </p:spPr>
      </p:pic>
      <p:sp>
        <p:nvSpPr>
          <p:cNvPr id="5" name="TextBox 4"/>
          <p:cNvSpPr txBox="1"/>
          <p:nvPr/>
        </p:nvSpPr>
        <p:spPr>
          <a:xfrm>
            <a:off x="685800" y="5761166"/>
            <a:ext cx="78607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How do you maintain player engagement over the long term?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 Difficulty S-Curve</a:t>
            </a:r>
            <a:endParaRPr lang="en-US" dirty="0"/>
          </a:p>
        </p:txBody>
      </p:sp>
      <p:pic>
        <p:nvPicPr>
          <p:cNvPr id="4" name="Content Placeholder 3" descr="s-curve.png"/>
          <p:cNvPicPr>
            <a:picLocks noGrp="1" noChangeAspect="1"/>
          </p:cNvPicPr>
          <p:nvPr>
            <p:ph idx="1"/>
          </p:nvPr>
        </p:nvPicPr>
        <p:blipFill>
          <a:blip r:embed="rId2"/>
          <a:srcRect r="32327" b="21176"/>
          <a:stretch>
            <a:fillRect/>
          </a:stretch>
        </p:blipFill>
        <p:spPr>
          <a:xfrm>
            <a:off x="1143000" y="1219200"/>
            <a:ext cx="7896170" cy="5105431"/>
          </a:xfrm>
        </p:spPr>
      </p:pic>
      <p:sp>
        <p:nvSpPr>
          <p:cNvPr id="5" name="TextBox 4"/>
          <p:cNvSpPr txBox="1"/>
          <p:nvPr/>
        </p:nvSpPr>
        <p:spPr>
          <a:xfrm>
            <a:off x="1647770" y="5181600"/>
            <a:ext cx="1520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Tutorial Levels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95770" y="4038600"/>
            <a:ext cx="3057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Ramp Up Challenges Gradually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86400" y="1828800"/>
            <a:ext cx="2225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Level Off - Victory Lap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524882" y="3605148"/>
            <a:ext cx="1236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DIFFICULTY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81400" y="6248400"/>
            <a:ext cx="2701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TIME ON TASK (player skill)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60120" y="5867400"/>
            <a:ext cx="567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60120" y="1644134"/>
            <a:ext cx="611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229600" y="6236732"/>
            <a:ext cx="611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647770" y="6236732"/>
            <a:ext cx="567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Player Flow Experience</a:t>
            </a:r>
            <a:endParaRPr lang="en-US" dirty="0"/>
          </a:p>
        </p:txBody>
      </p:sp>
      <p:pic>
        <p:nvPicPr>
          <p:cNvPr id="4" name="Content Placeholder 3" descr="player flo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08084" y="1600200"/>
            <a:ext cx="6527831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Jane </a:t>
            </a:r>
            <a:r>
              <a:rPr lang="en-US" dirty="0" err="1" smtClean="0"/>
              <a:t>McGonigal’s</a:t>
            </a:r>
            <a:r>
              <a:rPr lang="en-US" dirty="0" smtClean="0"/>
              <a:t> Motivators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Blissful Productivity</a:t>
            </a:r>
          </a:p>
          <a:p>
            <a:pPr lvl="1"/>
            <a:r>
              <a:rPr lang="en-US" dirty="0" smtClean="0"/>
              <a:t>Happy working hard doing what is perceived to be meaningful work.</a:t>
            </a:r>
          </a:p>
          <a:p>
            <a:r>
              <a:rPr lang="en-US" dirty="0" smtClean="0"/>
              <a:t>Social Fabric</a:t>
            </a:r>
          </a:p>
          <a:p>
            <a:pPr lvl="1"/>
            <a:r>
              <a:rPr lang="en-US" dirty="0" smtClean="0"/>
              <a:t>Community that supports and relies on the player, and rewards with status.</a:t>
            </a:r>
          </a:p>
          <a:p>
            <a:r>
              <a:rPr lang="en-US" dirty="0" smtClean="0"/>
              <a:t>Urgent Optimism</a:t>
            </a:r>
          </a:p>
          <a:p>
            <a:pPr lvl="1"/>
            <a:r>
              <a:rPr dirty="0"/>
              <a:t>The desire to act immediately to tackle an obstacle combined with the</a:t>
            </a:r>
            <a:r>
              <a:rPr dirty="0" smtClean="0"/>
              <a:t> reasonable </a:t>
            </a:r>
            <a:r>
              <a:rPr dirty="0"/>
              <a:t>hope of success.</a:t>
            </a:r>
            <a:r>
              <a:rPr dirty="0" smtClean="0"/>
              <a:t> </a:t>
            </a:r>
            <a:endParaRPr lang="en-US" dirty="0" smtClean="0"/>
          </a:p>
          <a:p>
            <a:r>
              <a:rPr lang="en-US" dirty="0" smtClean="0"/>
              <a:t>Epic Meaning</a:t>
            </a:r>
          </a:p>
          <a:p>
            <a:pPr lvl="1"/>
            <a:r>
              <a:rPr lang="en-US" dirty="0" smtClean="0"/>
              <a:t>Achievement that goes beyond the player’s personal success, an achievement that is perceived to be significant globally.</a:t>
            </a:r>
          </a:p>
          <a:p>
            <a:pPr lvl="1"/>
            <a:endParaRPr lang="en-US" dirty="0"/>
          </a:p>
        </p:txBody>
      </p:sp>
      <p:pic>
        <p:nvPicPr>
          <p:cNvPr id="4" name="Picture 3" descr="gamer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500" y="1676400"/>
            <a:ext cx="3543300" cy="200739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Intrinsic Motivators</a:t>
            </a:r>
            <a:endParaRPr lang="en-US" dirty="0"/>
          </a:p>
        </p:txBody>
      </p:sp>
      <p:pic>
        <p:nvPicPr>
          <p:cNvPr id="4" name="Content Placeholder 3" descr="Human Desires.png"/>
          <p:cNvPicPr>
            <a:picLocks noGrp="1" noChangeAspect="1"/>
          </p:cNvPicPr>
          <p:nvPr>
            <p:ph idx="1"/>
          </p:nvPr>
        </p:nvPicPr>
        <p:blipFill>
          <a:blip r:embed="rId2"/>
          <a:srcRect t="11669"/>
          <a:stretch>
            <a:fillRect/>
          </a:stretch>
        </p:blipFill>
        <p:spPr>
          <a:xfrm>
            <a:off x="812590" y="2128351"/>
            <a:ext cx="7518820" cy="399781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Collecting and Completing a Set</a:t>
            </a:r>
            <a:endParaRPr lang="en-US" dirty="0"/>
          </a:p>
        </p:txBody>
      </p:sp>
      <p:pic>
        <p:nvPicPr>
          <p:cNvPr id="4" name="Content Placeholder 3" descr="magic trading card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2758" y="1600200"/>
            <a:ext cx="5498484" cy="4525963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Customization (self expression)</a:t>
            </a:r>
            <a:endParaRPr lang="en-US" dirty="0"/>
          </a:p>
        </p:txBody>
      </p:sp>
      <p:pic>
        <p:nvPicPr>
          <p:cNvPr id="6" name="Content Placeholder 5" descr="customizati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957" y="1600200"/>
            <a:ext cx="8050085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Epic Meaning (altruism)</a:t>
            </a:r>
            <a:endParaRPr lang="en-US" dirty="0"/>
          </a:p>
        </p:txBody>
      </p:sp>
      <p:pic>
        <p:nvPicPr>
          <p:cNvPr id="4" name="Content Placeholder 3" descr="Epic_Wi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</TotalTime>
  <Words>266</Words>
  <Application>Microsoft Macintosh PowerPoint</Application>
  <PresentationFormat>On-screen Show (4:3)</PresentationFormat>
  <Paragraphs>51</Paragraphs>
  <Slides>18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Game Mechanics</vt:lpstr>
      <vt:lpstr>Player Life Cycle</vt:lpstr>
      <vt:lpstr>Level Difficulty S-Curve</vt:lpstr>
      <vt:lpstr>Player Flow Experience</vt:lpstr>
      <vt:lpstr>Jane McGonigal’s Motivators</vt:lpstr>
      <vt:lpstr>Intrinsic Motivators</vt:lpstr>
      <vt:lpstr>Collecting and Completing a Set</vt:lpstr>
      <vt:lpstr>Customization (self expression)</vt:lpstr>
      <vt:lpstr>Epic Meaning (altruism)</vt:lpstr>
      <vt:lpstr>Loss Aversion</vt:lpstr>
      <vt:lpstr>Extrinsic Motivators: Appointment Dynamics</vt:lpstr>
      <vt:lpstr>Extrinsic Motivators: Timed Interactions</vt:lpstr>
      <vt:lpstr>Rewards: Badges</vt:lpstr>
      <vt:lpstr>Rewards: System Points</vt:lpstr>
      <vt:lpstr>Rewards: Social Points</vt:lpstr>
      <vt:lpstr>Rewards: Leaderboard</vt:lpstr>
      <vt:lpstr>Rewards: Virtual Goods</vt:lpstr>
      <vt:lpstr>Reward Reinforcement Schedules</vt:lpstr>
    </vt:vector>
  </TitlesOfParts>
  <Company>Stony Brook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Game Mechanics</dc:title>
  <dc:creator>MM Lab</dc:creator>
  <cp:lastModifiedBy>Anthony Scarlatos</cp:lastModifiedBy>
  <cp:revision>41</cp:revision>
  <dcterms:created xsi:type="dcterms:W3CDTF">2013-03-29T17:01:02Z</dcterms:created>
  <dcterms:modified xsi:type="dcterms:W3CDTF">2013-03-29T17:04:22Z</dcterms:modified>
</cp:coreProperties>
</file>