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71" r:id="rId4"/>
    <p:sldId id="257" r:id="rId5"/>
    <p:sldId id="264" r:id="rId6"/>
    <p:sldId id="268" r:id="rId7"/>
    <p:sldId id="266" r:id="rId8"/>
    <p:sldId id="267" r:id="rId9"/>
    <p:sldId id="265" r:id="rId10"/>
    <p:sldId id="269" r:id="rId11"/>
    <p:sldId id="259" r:id="rId12"/>
    <p:sldId id="261" r:id="rId13"/>
    <p:sldId id="262" r:id="rId14"/>
    <p:sldId id="260" r:id="rId15"/>
    <p:sldId id="26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EAD5D"/>
    <a:srgbClr val="5FB977"/>
    <a:srgbClr val="F81313"/>
    <a:srgbClr val="3211FD"/>
    <a:srgbClr val="2CA6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4" d="100"/>
          <a:sy n="144" d="100"/>
        </p:scale>
        <p:origin x="-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9870-A6E5-7F4B-8885-6789D205E754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C5757-1B89-5A4C-9E47-D6FDE7F39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EST310/ISE340</a:t>
            </a:r>
          </a:p>
          <a:p>
            <a:r>
              <a:rPr lang="en-US" dirty="0" smtClean="0"/>
              <a:t>Fall 2011</a:t>
            </a:r>
          </a:p>
          <a:p>
            <a:r>
              <a:rPr lang="en-US" dirty="0" smtClean="0"/>
              <a:t>Tony </a:t>
            </a:r>
            <a:r>
              <a:rPr lang="en-US" dirty="0" err="1" smtClean="0"/>
              <a:t>Scarlatos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Extrinsic Motivators:</a:t>
            </a:r>
            <a:br>
              <a:rPr lang="en-US" dirty="0" smtClean="0"/>
            </a:br>
            <a:r>
              <a:rPr lang="en-US" dirty="0" smtClean="0"/>
              <a:t>Timed Interactions</a:t>
            </a:r>
            <a:endParaRPr lang="en-US" dirty="0"/>
          </a:p>
        </p:txBody>
      </p:sp>
      <p:pic>
        <p:nvPicPr>
          <p:cNvPr id="6" name="Content Placeholder 5" descr="cl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4064000" cy="4064000"/>
          </a:xfrm>
        </p:spPr>
      </p:pic>
      <p:sp>
        <p:nvSpPr>
          <p:cNvPr id="7" name="TextBox 6"/>
          <p:cNvSpPr txBox="1"/>
          <p:nvPr/>
        </p:nvSpPr>
        <p:spPr>
          <a:xfrm>
            <a:off x="762000" y="6063734"/>
            <a:ext cx="767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“For a limited time only…” </a:t>
            </a:r>
            <a:r>
              <a:rPr lang="en-US" i="1" dirty="0" smtClean="0"/>
              <a:t>or </a:t>
            </a:r>
            <a:r>
              <a:rPr lang="en-US" dirty="0" smtClean="0"/>
              <a:t>“You have 10 seconds before the bomb blows up!”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Badges</a:t>
            </a:r>
            <a:endParaRPr lang="en-US" dirty="0"/>
          </a:p>
        </p:txBody>
      </p:sp>
      <p:pic>
        <p:nvPicPr>
          <p:cNvPr id="4" name="Content Placeholder 3" descr="4squarebad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System Points</a:t>
            </a:r>
            <a:endParaRPr lang="en-US" dirty="0"/>
          </a:p>
        </p:txBody>
      </p:sp>
      <p:pic>
        <p:nvPicPr>
          <p:cNvPr id="4" name="Content Placeholder 3" descr="poi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72184"/>
            <a:ext cx="6560820" cy="49286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Social Points</a:t>
            </a:r>
            <a:endParaRPr lang="en-US" dirty="0"/>
          </a:p>
        </p:txBody>
      </p:sp>
      <p:pic>
        <p:nvPicPr>
          <p:cNvPr id="4" name="Content Placeholder 3" descr="Facebook_Like_I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3060700" cy="2914650"/>
          </a:xfrm>
        </p:spPr>
      </p:pic>
      <p:pic>
        <p:nvPicPr>
          <p:cNvPr id="5" name="Picture 4" descr="1000fol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657600"/>
            <a:ext cx="4064000" cy="24663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</a:t>
            </a:r>
            <a:r>
              <a:rPr lang="en-US" dirty="0" err="1" smtClean="0"/>
              <a:t>Leaderboard</a:t>
            </a:r>
            <a:endParaRPr lang="en-US" dirty="0"/>
          </a:p>
        </p:txBody>
      </p:sp>
      <p:pic>
        <p:nvPicPr>
          <p:cNvPr id="4" name="Content Placeholder 3" descr="leaderbo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Virtual Goods</a:t>
            </a:r>
            <a:endParaRPr lang="en-US" dirty="0"/>
          </a:p>
        </p:txBody>
      </p:sp>
      <p:pic>
        <p:nvPicPr>
          <p:cNvPr id="4" name="Content Placeholder 3" descr="virtgoo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432" y="1600200"/>
            <a:ext cx="6011136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Reinforcement Schedules</a:t>
            </a:r>
            <a:endParaRPr lang="en-US" dirty="0"/>
          </a:p>
        </p:txBody>
      </p:sp>
      <p:pic>
        <p:nvPicPr>
          <p:cNvPr id="4" name="Content Placeholder 3" descr="Schedule_of_reinforcem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53606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51672" y="6063734"/>
            <a:ext cx="57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“How often?” is usually more important than “How much?”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3501" y="4648200"/>
            <a:ext cx="279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Interval, Fixed Reward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126" y="2590800"/>
            <a:ext cx="177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3EAD5D"/>
                  </a:solidFill>
                </a:ln>
              </a:rPr>
              <a:t>Variable Interval,</a:t>
            </a:r>
          </a:p>
          <a:p>
            <a:r>
              <a:rPr lang="en-US" dirty="0" smtClean="0">
                <a:ln>
                  <a:solidFill>
                    <a:srgbClr val="3EAD5D"/>
                  </a:solidFill>
                </a:ln>
              </a:rPr>
              <a:t>Fixed Reward</a:t>
            </a:r>
            <a:endParaRPr lang="en-US" dirty="0">
              <a:ln>
                <a:solidFill>
                  <a:srgbClr val="3EAD5D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9535" y="2129135"/>
            <a:ext cx="1738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3211FD"/>
                  </a:solidFill>
                </a:ln>
              </a:rPr>
              <a:t>Fixed Reward,</a:t>
            </a:r>
          </a:p>
          <a:p>
            <a:r>
              <a:rPr lang="en-US" dirty="0" smtClean="0">
                <a:ln>
                  <a:solidFill>
                    <a:srgbClr val="3211FD"/>
                  </a:solidFill>
                </a:ln>
              </a:rPr>
              <a:t>No Time Interval</a:t>
            </a:r>
          </a:p>
          <a:p>
            <a:r>
              <a:rPr lang="en-US" dirty="0" smtClean="0">
                <a:ln>
                  <a:solidFill>
                    <a:srgbClr val="3211FD"/>
                  </a:solidFill>
                </a:ln>
              </a:rPr>
              <a:t>(activity- based)</a:t>
            </a:r>
            <a:endParaRPr lang="en-US" dirty="0">
              <a:ln>
                <a:solidFill>
                  <a:srgbClr val="3211FD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8335" y="1417638"/>
            <a:ext cx="3343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81313"/>
                  </a:solidFill>
                </a:ln>
                <a:solidFill>
                  <a:srgbClr val="C0504D"/>
                </a:solidFill>
              </a:rPr>
              <a:t>Variable Reward, Variable Interval</a:t>
            </a:r>
          </a:p>
          <a:p>
            <a:r>
              <a:rPr lang="en-US" dirty="0" smtClean="0">
                <a:ln>
                  <a:solidFill>
                    <a:srgbClr val="F81313"/>
                  </a:solidFill>
                </a:ln>
                <a:solidFill>
                  <a:srgbClr val="C0504D"/>
                </a:solidFill>
              </a:rPr>
              <a:t>(Slot-Machine)</a:t>
            </a:r>
            <a:endParaRPr lang="en-US" dirty="0">
              <a:ln>
                <a:solidFill>
                  <a:srgbClr val="F81313"/>
                </a:solidFill>
              </a:ln>
              <a:solidFill>
                <a:srgbClr val="C0504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Life Cycle</a:t>
            </a:r>
            <a:endParaRPr lang="en-US" dirty="0"/>
          </a:p>
        </p:txBody>
      </p:sp>
      <p:pic>
        <p:nvPicPr>
          <p:cNvPr id="4" name="Content Placeholder 3" descr="player life cycle.png"/>
          <p:cNvPicPr>
            <a:picLocks noGrp="1" noChangeAspect="1"/>
          </p:cNvPicPr>
          <p:nvPr>
            <p:ph idx="1"/>
          </p:nvPr>
        </p:nvPicPr>
        <p:blipFill>
          <a:blip r:embed="rId2"/>
          <a:srcRect t="17451"/>
          <a:stretch>
            <a:fillRect/>
          </a:stretch>
        </p:blipFill>
        <p:spPr>
          <a:xfrm>
            <a:off x="1551948" y="1674058"/>
            <a:ext cx="6040104" cy="3736142"/>
          </a:xfrm>
        </p:spPr>
      </p:pic>
      <p:sp>
        <p:nvSpPr>
          <p:cNvPr id="5" name="TextBox 4"/>
          <p:cNvSpPr txBox="1"/>
          <p:nvPr/>
        </p:nvSpPr>
        <p:spPr>
          <a:xfrm>
            <a:off x="685800" y="5761166"/>
            <a:ext cx="786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do you maintain player engagement over the long term?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</a:t>
            </a:r>
            <a:r>
              <a:rPr lang="en-US" dirty="0" err="1" smtClean="0"/>
              <a:t>McGonigal’s</a:t>
            </a:r>
            <a:r>
              <a:rPr lang="en-US" dirty="0" smtClean="0"/>
              <a:t> Motivators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Blissful Productivity</a:t>
            </a:r>
          </a:p>
          <a:p>
            <a:pPr lvl="1"/>
            <a:r>
              <a:rPr lang="en-US" dirty="0" smtClean="0"/>
              <a:t>Happy working hard doing what is perceived to be meaningful work.</a:t>
            </a:r>
          </a:p>
          <a:p>
            <a:r>
              <a:rPr lang="en-US" dirty="0" smtClean="0"/>
              <a:t>Social Fabric</a:t>
            </a:r>
          </a:p>
          <a:p>
            <a:pPr lvl="1"/>
            <a:r>
              <a:rPr lang="en-US" dirty="0" smtClean="0"/>
              <a:t>Community that supports and relies on the player, and rewards with status.</a:t>
            </a:r>
          </a:p>
          <a:p>
            <a:r>
              <a:rPr lang="en-US" dirty="0" smtClean="0"/>
              <a:t>Urgent Optimism</a:t>
            </a:r>
          </a:p>
          <a:p>
            <a:pPr lvl="1"/>
            <a:r>
              <a:rPr dirty="0"/>
              <a:t>The desire to act immediately to tackle an obstacle combined with the</a:t>
            </a:r>
            <a:r>
              <a:rPr dirty="0" smtClean="0"/>
              <a:t> reasonable </a:t>
            </a:r>
            <a:r>
              <a:rPr dirty="0"/>
              <a:t>hope of success.</a:t>
            </a:r>
            <a:r>
              <a:rPr dirty="0" smtClean="0"/>
              <a:t> </a:t>
            </a:r>
            <a:endParaRPr lang="en-US" dirty="0" smtClean="0"/>
          </a:p>
          <a:p>
            <a:r>
              <a:rPr lang="en-US" dirty="0" smtClean="0"/>
              <a:t>Epic Meaning</a:t>
            </a:r>
          </a:p>
          <a:p>
            <a:pPr lvl="1"/>
            <a:r>
              <a:rPr lang="en-US" dirty="0" smtClean="0"/>
              <a:t>Achievement that goes beyond the player’s personal success, an achievement that is perceived to be significant globally.</a:t>
            </a:r>
          </a:p>
          <a:p>
            <a:pPr lvl="1"/>
            <a:endParaRPr lang="en-US" dirty="0"/>
          </a:p>
        </p:txBody>
      </p:sp>
      <p:pic>
        <p:nvPicPr>
          <p:cNvPr id="4" name="Picture 3" descr="gam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676400"/>
            <a:ext cx="3543300" cy="20073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Motivators</a:t>
            </a:r>
            <a:endParaRPr lang="en-US" dirty="0"/>
          </a:p>
        </p:txBody>
      </p:sp>
      <p:pic>
        <p:nvPicPr>
          <p:cNvPr id="4" name="Content Placeholder 3" descr="Human Desires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669"/>
          <a:stretch>
            <a:fillRect/>
          </a:stretch>
        </p:blipFill>
        <p:spPr>
          <a:xfrm>
            <a:off x="812590" y="2128351"/>
            <a:ext cx="7518820" cy="39978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Completing a Set</a:t>
            </a:r>
            <a:endParaRPr lang="en-US" dirty="0"/>
          </a:p>
        </p:txBody>
      </p:sp>
      <p:pic>
        <p:nvPicPr>
          <p:cNvPr id="4" name="Content Placeholder 3" descr="magic trading car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758" y="1600200"/>
            <a:ext cx="5498484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(self expression)</a:t>
            </a:r>
            <a:endParaRPr lang="en-US" dirty="0"/>
          </a:p>
        </p:txBody>
      </p:sp>
      <p:pic>
        <p:nvPicPr>
          <p:cNvPr id="6" name="Content Placeholder 5" descr="customiz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Meaning (altruism)</a:t>
            </a:r>
            <a:endParaRPr lang="en-US" dirty="0"/>
          </a:p>
        </p:txBody>
      </p:sp>
      <p:pic>
        <p:nvPicPr>
          <p:cNvPr id="4" name="Content Placeholder 3" descr="Epic_W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Aversion</a:t>
            </a:r>
            <a:endParaRPr lang="en-US" dirty="0"/>
          </a:p>
        </p:txBody>
      </p:sp>
      <p:pic>
        <p:nvPicPr>
          <p:cNvPr id="4" name="Content Placeholder 3" descr="loss avaer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556953"/>
            <a:ext cx="4273263" cy="4158047"/>
          </a:xfrm>
        </p:spPr>
      </p:pic>
      <p:sp>
        <p:nvSpPr>
          <p:cNvPr id="5" name="Frame 4"/>
          <p:cNvSpPr/>
          <p:nvPr/>
        </p:nvSpPr>
        <p:spPr>
          <a:xfrm>
            <a:off x="3886200" y="3080952"/>
            <a:ext cx="1219200" cy="1828800"/>
          </a:xfrm>
          <a:prstGeom prst="frame">
            <a:avLst/>
          </a:prstGeo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04800" y="6019800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psychological studies, subjects consistently avoided loss more than gains were sought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Extrinsic Motivators:</a:t>
            </a:r>
            <a:br>
              <a:rPr lang="en-US" dirty="0" smtClean="0"/>
            </a:br>
            <a:r>
              <a:rPr lang="en-US" dirty="0" smtClean="0"/>
              <a:t>Appointment Dynamics</a:t>
            </a:r>
            <a:endParaRPr lang="en-US" dirty="0"/>
          </a:p>
        </p:txBody>
      </p:sp>
      <p:pic>
        <p:nvPicPr>
          <p:cNvPr id="4" name="Content Placeholder 3" descr="Tamagot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52600"/>
            <a:ext cx="41148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3429000" y="5987534"/>
            <a:ext cx="21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“Feed Me, </a:t>
            </a:r>
            <a:r>
              <a:rPr lang="en-US" dirty="0" err="1" smtClean="0"/>
              <a:t>Seymore</a:t>
            </a:r>
            <a:r>
              <a:rPr lang="en-US" dirty="0" smtClean="0"/>
              <a:t>!”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235</Words>
  <Application>Microsoft Macintosh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Game Mechanics</vt:lpstr>
      <vt:lpstr>Player Life Cycle</vt:lpstr>
      <vt:lpstr>Jane McGonigal’s Motivators</vt:lpstr>
      <vt:lpstr>Intrinsic Motivators</vt:lpstr>
      <vt:lpstr>Collecting and Completing a Set</vt:lpstr>
      <vt:lpstr>Customization (self expression)</vt:lpstr>
      <vt:lpstr>Epic Meaning (altruism)</vt:lpstr>
      <vt:lpstr>Loss Aversion</vt:lpstr>
      <vt:lpstr>Extrinsic Motivators: Appointment Dynamics</vt:lpstr>
      <vt:lpstr>Extrinsic Motivators: Timed Interactions</vt:lpstr>
      <vt:lpstr>Rewards: Badges</vt:lpstr>
      <vt:lpstr>Rewards: System Points</vt:lpstr>
      <vt:lpstr>Rewards: Social Points</vt:lpstr>
      <vt:lpstr>Rewards: Leaderboard</vt:lpstr>
      <vt:lpstr>Rewards: Virtual Goods</vt:lpstr>
      <vt:lpstr>Reward Reinforcement Schedules</vt:lpstr>
    </vt:vector>
  </TitlesOfParts>
  <Company>Stony Brook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Mechanics</dc:title>
  <dc:creator>MM Lab</dc:creator>
  <cp:lastModifiedBy>MM Lab</cp:lastModifiedBy>
  <cp:revision>40</cp:revision>
  <dcterms:created xsi:type="dcterms:W3CDTF">2011-11-17T02:17:32Z</dcterms:created>
  <dcterms:modified xsi:type="dcterms:W3CDTF">2011-11-17T15:05:22Z</dcterms:modified>
</cp:coreProperties>
</file>