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2644F-2F6F-7143-9A68-9EBE9FAE851A}" type="datetimeFigureOut">
              <a:rPr lang="en-US" smtClean="0"/>
              <a:pPr/>
              <a:t>9/22/10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128F6-5731-C44E-8CA2-C7497A13DC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5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Application Architectures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390 Fall 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Layers (software)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Layers describe the “division of labor” within the application code.</a:t>
            </a:r>
          </a:p>
          <a:p>
            <a:r>
              <a:rPr lang="en-US" dirty="0" smtClean="0"/>
              <a:t>The “thinnest” clients have 0 layers.</a:t>
            </a:r>
          </a:p>
          <a:p>
            <a:r>
              <a:rPr lang="en-US" dirty="0" smtClean="0"/>
              <a:t>Fat clients have as many as 3 layers.</a:t>
            </a:r>
          </a:p>
          <a:p>
            <a:r>
              <a:rPr lang="en-US" dirty="0" smtClean="0"/>
              <a:t>Servers have from 1 to 3 layers.</a:t>
            </a:r>
          </a:p>
          <a:p>
            <a:pPr>
              <a:buNone/>
            </a:pPr>
            <a:r>
              <a:rPr lang="en-US" dirty="0" smtClean="0"/>
              <a:t>	The layers are: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Presentation (UI)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Business (Logic)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Access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dependent on mobile OS or platform type.</a:t>
            </a:r>
          </a:p>
          <a:p>
            <a:r>
              <a:rPr lang="en-US" dirty="0" smtClean="0"/>
              <a:t>Typically use the widely available Wireless Application Protocol (WAP) browser to display web pages (HTML, XML) or WAP pages (WML).</a:t>
            </a:r>
          </a:p>
          <a:p>
            <a:r>
              <a:rPr lang="en-US" dirty="0" smtClean="0"/>
              <a:t>0 Layers of application code. UI, logic, and data access layers are minimal and merged.</a:t>
            </a:r>
          </a:p>
          <a:p>
            <a:r>
              <a:rPr lang="en-US" dirty="0" smtClean="0"/>
              <a:t>Easier to maintain and support than fat clients, but need a persistent server connection.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operate independent of a server connection. Most often use a </a:t>
            </a:r>
            <a:r>
              <a:rPr lang="en-US" i="1" dirty="0" smtClean="0"/>
              <a:t>store and forward</a:t>
            </a:r>
            <a:r>
              <a:rPr lang="en-US" dirty="0" smtClean="0"/>
              <a:t> approach to data.</a:t>
            </a:r>
          </a:p>
          <a:p>
            <a:r>
              <a:rPr lang="en-US" dirty="0" smtClean="0"/>
              <a:t>More dependent on the platform and OS, and not as portable.</a:t>
            </a:r>
          </a:p>
          <a:p>
            <a:r>
              <a:rPr lang="en-US" dirty="0" smtClean="0"/>
              <a:t>Often use a 3 layer design to facilitate code reuse and portability.</a:t>
            </a:r>
          </a:p>
          <a:p>
            <a:r>
              <a:rPr lang="en-US" dirty="0" smtClean="0"/>
              <a:t>2 layer designs merge the Presentation and the Business layers.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Tiers (hardware)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Tiers describe the “division of labor” on multiple servers.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Presentation</a:t>
            </a:r>
          </a:p>
          <a:p>
            <a:pPr marL="914400" lvl="1" indent="-514350"/>
            <a:r>
              <a:rPr lang="en-US" dirty="0" smtClean="0"/>
              <a:t>Many servers (low end)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Application</a:t>
            </a:r>
          </a:p>
          <a:p>
            <a:pPr marL="914400" lvl="1" indent="-514350"/>
            <a:r>
              <a:rPr lang="en-US" dirty="0" smtClean="0"/>
              <a:t>Fewer servers (midrange)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Database</a:t>
            </a:r>
          </a:p>
          <a:p>
            <a:pPr marL="914400" lvl="1" indent="-514350"/>
            <a:r>
              <a:rPr lang="en-US" dirty="0" smtClean="0"/>
              <a:t>Two servers (expensive, high-end)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>
              <a:buNone/>
            </a:pPr>
            <a:r>
              <a:rPr lang="en-US" dirty="0" smtClean="0"/>
              <a:t>More distributed architectures enhance scalability and security.</a:t>
            </a:r>
          </a:p>
          <a:p>
            <a:pPr marL="914400" lvl="1" indent="-514350">
              <a:buNone/>
            </a:pPr>
            <a:r>
              <a:rPr lang="en-US" dirty="0" smtClean="0"/>
              <a:t>Adding more low-end servers is called horizontal scaling.</a:t>
            </a:r>
          </a:p>
          <a:p>
            <a:pPr marL="914400" lvl="1" indent="-514350">
              <a:buNone/>
            </a:pPr>
            <a:r>
              <a:rPr lang="en-US" dirty="0" smtClean="0"/>
              <a:t>Adding more expensive servers is called vertical scaling.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curlybr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562600"/>
            <a:ext cx="4514114" cy="1269841"/>
          </a:xfrm>
          <a:prstGeom prst="rect">
            <a:avLst/>
          </a:prstGeom>
        </p:spPr>
      </p:pic>
      <p:pic>
        <p:nvPicPr>
          <p:cNvPr id="32" name="Picture 31" descr="curlybrac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562600"/>
            <a:ext cx="2743200" cy="12698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and durability</a:t>
            </a:r>
            <a:endParaRPr lang="en-US" dirty="0"/>
          </a:p>
        </p:txBody>
      </p:sp>
      <p:pic>
        <p:nvPicPr>
          <p:cNvPr id="7" name="Content Placeholder 5" descr="firewal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240" y="4572000"/>
            <a:ext cx="1056640" cy="1056640"/>
          </a:xfrm>
          <a:prstGeom prst="rect">
            <a:avLst/>
          </a:prstGeom>
        </p:spPr>
      </p:pic>
      <p:pic>
        <p:nvPicPr>
          <p:cNvPr id="6" name="Content Placeholder 5" descr="firewall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7640" y="4572000"/>
            <a:ext cx="1056640" cy="1056640"/>
          </a:xfrm>
        </p:spPr>
      </p:pic>
      <p:pic>
        <p:nvPicPr>
          <p:cNvPr id="9" name="Picture 8" descr="database_ic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7200" y="4724400"/>
            <a:ext cx="780314" cy="780314"/>
          </a:xfrm>
          <a:prstGeom prst="rect">
            <a:avLst/>
          </a:prstGeom>
        </p:spPr>
      </p:pic>
      <p:pic>
        <p:nvPicPr>
          <p:cNvPr id="10" name="Picture 9" descr="mobile ico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108450"/>
            <a:ext cx="901700" cy="14541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7640" y="5486400"/>
            <a:ext cx="105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52240" y="5486400"/>
            <a:ext cx="1056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494280" y="2590800"/>
            <a:ext cx="1457960" cy="29139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TextBox 14"/>
          <p:cNvSpPr txBox="1"/>
          <p:nvPr/>
        </p:nvSpPr>
        <p:spPr>
          <a:xfrm>
            <a:off x="2494280" y="1944469"/>
            <a:ext cx="145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Presentation</a:t>
            </a:r>
          </a:p>
          <a:p>
            <a:pPr algn="ctr"/>
            <a:r>
              <a:rPr lang="en-US" dirty="0" err="1" smtClean="0"/>
              <a:t>Server(s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6" name="Picture 15" descr="doc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09240" y="2895600"/>
            <a:ext cx="934720" cy="113284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08880" y="2571483"/>
            <a:ext cx="1457960" cy="29139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6619240" y="2572486"/>
            <a:ext cx="1457960" cy="2913914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TextBox 18"/>
          <p:cNvSpPr txBox="1"/>
          <p:nvPr/>
        </p:nvSpPr>
        <p:spPr>
          <a:xfrm>
            <a:off x="5008880" y="1944469"/>
            <a:ext cx="145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Application</a:t>
            </a:r>
          </a:p>
          <a:p>
            <a:pPr algn="ctr"/>
            <a:r>
              <a:rPr lang="en-US" dirty="0" err="1" smtClean="0"/>
              <a:t>Server(s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19240" y="1944469"/>
            <a:ext cx="145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Database</a:t>
            </a:r>
          </a:p>
          <a:p>
            <a:pPr algn="ctr"/>
            <a:r>
              <a:rPr lang="en-US" dirty="0" err="1" smtClean="0"/>
              <a:t>Server(s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229600" y="5486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5496560"/>
            <a:ext cx="901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Mobile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04800" y="1383268"/>
            <a:ext cx="8552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three tier architecture providing maximum durability, security, and scalability.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38400" y="5802868"/>
            <a:ext cx="145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DMZ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90260" y="5802868"/>
            <a:ext cx="1457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Intranet Zone</a:t>
            </a:r>
            <a:endParaRPr lang="en-US" dirty="0"/>
          </a:p>
        </p:txBody>
      </p:sp>
      <p:pic>
        <p:nvPicPr>
          <p:cNvPr id="29" name="Picture 28" descr="database_ic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086" y="2983468"/>
            <a:ext cx="780314" cy="780314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67486" y="3745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2209800"/>
            <a:ext cx="1457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Store and Forward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architectures - 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 tier</a:t>
            </a:r>
          </a:p>
          <a:p>
            <a:pPr lvl="1"/>
            <a:r>
              <a:rPr lang="en-US" dirty="0" smtClean="0"/>
              <a:t>Pros: convenient, quick to develop and deploy, cheaper</a:t>
            </a:r>
          </a:p>
          <a:p>
            <a:pPr lvl="1"/>
            <a:r>
              <a:rPr lang="en-US" dirty="0" smtClean="0"/>
              <a:t>Cons: less scalable, hard to secure (you have to place the server in the DMZ which exposes the DB to high risk)</a:t>
            </a:r>
          </a:p>
          <a:p>
            <a:r>
              <a:rPr lang="en-US" dirty="0" smtClean="0"/>
              <a:t>2 </a:t>
            </a:r>
            <a:r>
              <a:rPr lang="en-US" dirty="0" smtClean="0"/>
              <a:t>tier (merges the presentation and </a:t>
            </a:r>
            <a:r>
              <a:rPr lang="en-US" smtClean="0"/>
              <a:t>application servers)</a:t>
            </a:r>
          </a:p>
          <a:p>
            <a:pPr lvl="1"/>
            <a:r>
              <a:rPr lang="en-US" dirty="0" smtClean="0"/>
              <a:t>Pros: still convenient, but allows for DB specialization</a:t>
            </a:r>
          </a:p>
          <a:p>
            <a:pPr lvl="1"/>
            <a:r>
              <a:rPr lang="en-US" dirty="0" smtClean="0"/>
              <a:t>Cons: less scalable, still hard to secure, and more expensive</a:t>
            </a:r>
          </a:p>
          <a:p>
            <a:r>
              <a:rPr lang="en-US" dirty="0" smtClean="0"/>
              <a:t>3 tier</a:t>
            </a:r>
          </a:p>
          <a:p>
            <a:pPr lvl="1"/>
            <a:r>
              <a:rPr lang="en-US" dirty="0" smtClean="0"/>
              <a:t>DB, application, and presentation servers are split off from each other</a:t>
            </a:r>
          </a:p>
          <a:p>
            <a:pPr lvl="1"/>
            <a:r>
              <a:rPr lang="en-US" dirty="0" smtClean="0"/>
              <a:t>Pros: scalable, secure behind firewalls, allows for DB specialization</a:t>
            </a:r>
          </a:p>
          <a:p>
            <a:pPr lvl="1"/>
            <a:r>
              <a:rPr lang="en-US" dirty="0" smtClean="0"/>
              <a:t>Cons: overkill, more difficult to develop and manage, most expensive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connection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Always connected (browser-type).</a:t>
            </a:r>
          </a:p>
          <a:p>
            <a:r>
              <a:rPr lang="en-US" dirty="0" smtClean="0"/>
              <a:t>Partially connected (app-type). Store and Forward model.</a:t>
            </a:r>
          </a:p>
          <a:p>
            <a:r>
              <a:rPr lang="en-US" dirty="0" smtClean="0"/>
              <a:t>Never connected (not </a:t>
            </a:r>
            <a:r>
              <a:rPr lang="en-US" smtClean="0"/>
              <a:t>applicable).</a:t>
            </a:r>
          </a:p>
          <a:p>
            <a:r>
              <a:rPr lang="en-US" dirty="0" smtClean="0"/>
              <a:t>Synchronous communication – all data received and stored before server confirms and acknowledges receipt.</a:t>
            </a:r>
          </a:p>
          <a:p>
            <a:r>
              <a:rPr lang="en-US" dirty="0" smtClean="0"/>
              <a:t>Asynchronous communication – stores data locally on mobile device. Allows for periodic connection to server to upload/download.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497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Mobile Application Architectures</vt:lpstr>
      <vt:lpstr>Client-Server Layers (software)</vt:lpstr>
      <vt:lpstr>Thin clients</vt:lpstr>
      <vt:lpstr>Fat clients</vt:lpstr>
      <vt:lpstr>Client-Server Tiers (hardware)</vt:lpstr>
      <vt:lpstr>Security and durability</vt:lpstr>
      <vt:lpstr>Tier architectures - pros and cons</vt:lpstr>
      <vt:lpstr>Client connection types</vt:lpstr>
    </vt:vector>
  </TitlesOfParts>
  <Company>Stony Brook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 Architectures</dc:title>
  <dc:creator>teabones</dc:creator>
  <cp:lastModifiedBy>Tony Scarlatos</cp:lastModifiedBy>
  <cp:revision>50</cp:revision>
  <dcterms:created xsi:type="dcterms:W3CDTF">2010-09-22T13:26:48Z</dcterms:created>
  <dcterms:modified xsi:type="dcterms:W3CDTF">2010-09-22T13:29:34Z</dcterms:modified>
</cp:coreProperties>
</file>