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handoutMasterIdLst>
    <p:handoutMasterId r:id="rId29"/>
  </p:handoutMasterIdLst>
  <p:sldIdLst>
    <p:sldId id="256" r:id="rId4"/>
    <p:sldId id="279" r:id="rId5"/>
    <p:sldId id="28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83" r:id="rId14"/>
    <p:sldId id="280" r:id="rId15"/>
    <p:sldId id="258" r:id="rId16"/>
    <p:sldId id="259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32067-B811-464B-A2D4-375DDBCE66B8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7E24-85A8-B54A-845A-A0B6424E4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0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716" y="683683"/>
            <a:ext cx="7772400" cy="1470025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2400" u="non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517" y="2605616"/>
            <a:ext cx="6400800" cy="175260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5833" y="4726514"/>
            <a:ext cx="1236134" cy="130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20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3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425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Autofit/>
          </a:bodyPr>
          <a:lstStyle>
            <a:lvl1pPr algn="l">
              <a:defRPr sz="2400" u="none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3752"/>
            <a:ext cx="9144000" cy="576507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54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6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8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5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6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9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9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6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C3A4-2233-454D-B00B-BB3D98D93AAD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CE43-9FDF-4C48-AF87-87C03B25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7095-5E3F-FD4D-A5D8-D121A8515A3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7095-5E3F-FD4D-A5D8-D121A8515A3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1005-2D4B-2148-82DA-E318C13E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Dependency Parsing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517" y="2330234"/>
            <a:ext cx="6400800" cy="23514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Niranjan Balasubramanian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March 24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r>
              <a:rPr lang="en-US" dirty="0"/>
              <a:t>Credits: </a:t>
            </a:r>
          </a:p>
          <a:p>
            <a:r>
              <a:rPr lang="en-US" dirty="0"/>
              <a:t>Many slides from:</a:t>
            </a:r>
          </a:p>
          <a:p>
            <a:r>
              <a:rPr lang="en-US" dirty="0"/>
              <a:t> Michael Collins, </a:t>
            </a:r>
            <a:r>
              <a:rPr lang="en-US" dirty="0" err="1"/>
              <a:t>Mausam</a:t>
            </a:r>
            <a:r>
              <a:rPr lang="en-US" dirty="0"/>
              <a:t>, Chris Manning, </a:t>
            </a:r>
          </a:p>
          <a:p>
            <a:r>
              <a:rPr lang="en-US" dirty="0"/>
              <a:t>COLNG 2014 Dependency Parsing Tutorial, </a:t>
            </a:r>
          </a:p>
          <a:p>
            <a:r>
              <a:rPr lang="en-US" dirty="0"/>
              <a:t> Ryan McDonald, </a:t>
            </a:r>
            <a:r>
              <a:rPr lang="en-US" dirty="0" smtClean="0"/>
              <a:t> </a:t>
            </a:r>
            <a:r>
              <a:rPr lang="en-US" dirty="0" err="1" smtClean="0"/>
              <a:t>Joakim</a:t>
            </a:r>
            <a:r>
              <a:rPr lang="en-US" dirty="0" smtClean="0"/>
              <a:t> </a:t>
            </a:r>
            <a:r>
              <a:rPr lang="en-US" dirty="0" err="1"/>
              <a:t>Nivre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Dependency tree </a:t>
            </a:r>
            <a:r>
              <a:rPr lang="en-US" dirty="0" smtClean="0"/>
              <a:t>– </a:t>
            </a:r>
            <a:r>
              <a:rPr lang="en-US" dirty="0" smtClean="0"/>
              <a:t>A </a:t>
            </a:r>
            <a:r>
              <a:rPr lang="en-US" dirty="0" smtClean="0"/>
              <a:t>tree composed </a:t>
            </a:r>
            <a:r>
              <a:rPr lang="en-US" dirty="0"/>
              <a:t>of the input </a:t>
            </a:r>
            <a:r>
              <a:rPr lang="en-US" dirty="0" smtClean="0"/>
              <a:t>words, which meets </a:t>
            </a:r>
            <a:r>
              <a:rPr lang="en-US" dirty="0"/>
              <a:t>a few constraints: </a:t>
            </a:r>
            <a:endParaRPr lang="en-US" dirty="0" smtClean="0"/>
          </a:p>
          <a:p>
            <a:pPr lvl="1"/>
            <a:r>
              <a:rPr lang="en-US" dirty="0" smtClean="0"/>
              <a:t>Single</a:t>
            </a:r>
            <a:r>
              <a:rPr lang="en-US" dirty="0"/>
              <a:t>-head </a:t>
            </a:r>
            <a:r>
              <a:rPr lang="en-US" dirty="0" smtClean="0"/>
              <a:t></a:t>
            </a:r>
          </a:p>
          <a:p>
            <a:pPr lvl="1"/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Acyclic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86" y="1872347"/>
            <a:ext cx="5448746" cy="199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1" y="3870425"/>
            <a:ext cx="3425770" cy="238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59622" y="4226401"/>
            <a:ext cx="473424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Projective Parse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dirty="0" smtClean="0"/>
              <a:t>	Arcs don’t cross each other. 	</a:t>
            </a:r>
          </a:p>
          <a:p>
            <a:r>
              <a:rPr lang="en-US" dirty="0"/>
              <a:t>	</a:t>
            </a:r>
            <a:r>
              <a:rPr lang="en-US" dirty="0" smtClean="0"/>
              <a:t>Mostly true for English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Non-projective Parse:</a:t>
            </a:r>
          </a:p>
          <a:p>
            <a:r>
              <a:rPr lang="en-US" b="1" dirty="0"/>
              <a:t>	</a:t>
            </a:r>
            <a:r>
              <a:rPr lang="en-US" dirty="0" smtClean="0"/>
              <a:t>Common in lang. w/ more flexible word order.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	</a:t>
            </a:r>
            <a:r>
              <a:rPr lang="en-US" dirty="0" smtClean="0"/>
              <a:t>German, Dutch, Czech 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66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input sentence, draw edges between pairs of words, and label them.</a:t>
            </a:r>
          </a:p>
          <a:p>
            <a:endParaRPr lang="en-US" dirty="0"/>
          </a:p>
          <a:p>
            <a:pPr lvl="1"/>
            <a:r>
              <a:rPr lang="en-US" dirty="0" smtClean="0"/>
              <a:t>Result should be a tree.</a:t>
            </a:r>
          </a:p>
          <a:p>
            <a:pPr lvl="1"/>
            <a:r>
              <a:rPr lang="en-US" dirty="0" smtClean="0"/>
              <a:t>The edge-labels between word pairs should convey the correct syntactic relation.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Convert PCFG parse to a dependency parse.</a:t>
            </a:r>
            <a:endParaRPr lang="en-US" dirty="0"/>
          </a:p>
          <a:p>
            <a:pPr lvl="1"/>
            <a:r>
              <a:rPr lang="en-US" dirty="0" smtClean="0"/>
              <a:t>Phrase structure can be deterministically transformed into dependency relations.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Could construct a tree one edge at a time.</a:t>
            </a:r>
          </a:p>
          <a:p>
            <a:pPr lvl="1"/>
            <a:r>
              <a:rPr lang="en-US" dirty="0" smtClean="0"/>
              <a:t>Transition parsing.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Could construct a fully connected tree, and prune it. </a:t>
            </a:r>
          </a:p>
          <a:p>
            <a:pPr lvl="1"/>
            <a:r>
              <a:rPr lang="en-US" dirty="0" smtClean="0"/>
              <a:t>Graph-based methods.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Imagine </a:t>
            </a:r>
            <a:r>
              <a:rPr lang="en-US" dirty="0" smtClean="0"/>
              <a:t>a machine that has a stack and a buffer.</a:t>
            </a:r>
          </a:p>
          <a:p>
            <a:pPr marL="0" indent="0">
              <a:buNone/>
            </a:pPr>
            <a:r>
              <a:rPr lang="en-US" dirty="0" smtClean="0"/>
              <a:t>It makes arc decisions about entries in the top of the stack and buffer.</a:t>
            </a:r>
          </a:p>
          <a:p>
            <a:pPr marL="0" indent="0">
              <a:buNone/>
            </a:pPr>
            <a:r>
              <a:rPr lang="en-US" dirty="0" smtClean="0"/>
              <a:t>Keeps shifting words from the buffer until all words are consumed.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Based Parsing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7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Transition-based Parsing</a:t>
            </a:r>
            <a:br>
              <a:rPr lang="en-US" dirty="0" smtClean="0"/>
            </a:br>
            <a:r>
              <a:rPr lang="en-US" dirty="0" smtClean="0"/>
              <a:t>Arc-Eager [</a:t>
            </a:r>
            <a:r>
              <a:rPr lang="en-US" dirty="0" err="1" smtClean="0"/>
              <a:t>Nivre</a:t>
            </a:r>
            <a:r>
              <a:rPr lang="en-US" dirty="0" smtClean="0"/>
              <a:t> 2003]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6" y="1087317"/>
            <a:ext cx="6512608" cy="355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5746" y="4877101"/>
            <a:ext cx="6607189" cy="1754327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Rules of the game!</a:t>
            </a:r>
            <a:endParaRPr lang="en-US" dirty="0"/>
          </a:p>
          <a:p>
            <a:r>
              <a:rPr lang="en-US" dirty="0" smtClean="0"/>
              <a:t>-- Keep </a:t>
            </a:r>
            <a:r>
              <a:rPr lang="en-US" dirty="0" smtClean="0"/>
              <a:t>moving </a:t>
            </a:r>
            <a:r>
              <a:rPr lang="en-US" dirty="0" smtClean="0"/>
              <a:t>items from buffer to stack.</a:t>
            </a:r>
          </a:p>
          <a:p>
            <a:r>
              <a:rPr lang="en-US" dirty="0" smtClean="0"/>
              <a:t>-- If the top item on stack is a dependent of the top buffer item</a:t>
            </a:r>
          </a:p>
          <a:p>
            <a:r>
              <a:rPr lang="en-US" dirty="0" smtClean="0"/>
              <a:t>    output dependency relation and drop the item from stack.</a:t>
            </a:r>
          </a:p>
          <a:p>
            <a:r>
              <a:rPr lang="en-US" dirty="0" smtClean="0"/>
              <a:t>-- If the top buffer item is a dependent of any item in stack, move</a:t>
            </a:r>
          </a:p>
          <a:p>
            <a:r>
              <a:rPr lang="en-US" dirty="0"/>
              <a:t> </a:t>
            </a:r>
            <a:r>
              <a:rPr lang="en-US" dirty="0" smtClean="0"/>
              <a:t>  buffer item to stack, but keep the head in stack.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3475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035969"/>
            <a:ext cx="84468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Assume we have some black-box that takes two words and magically gives you the</a:t>
            </a:r>
          </a:p>
          <a:p>
            <a:r>
              <a:rPr lang="en-US" dirty="0"/>
              <a:t>d</a:t>
            </a:r>
            <a:r>
              <a:rPr lang="en-US" dirty="0" smtClean="0"/>
              <a:t>ependency relation between them if one exists.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9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170"/>
            <a:ext cx="9144000" cy="3341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95825"/>
            <a:ext cx="800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Shift:</a:t>
            </a:r>
            <a:endParaRPr lang="en-US" sz="2000" b="1" dirty="0"/>
          </a:p>
          <a:p>
            <a:r>
              <a:rPr lang="en-US" sz="2000" dirty="0" smtClean="0"/>
              <a:t>Move Economic to stack.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8788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8" y="1181350"/>
            <a:ext cx="8937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Left Arc: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Add left-arc </a:t>
            </a:r>
            <a:r>
              <a:rPr lang="en-US" sz="2000" i="1" dirty="0" err="1" smtClean="0"/>
              <a:t>amod</a:t>
            </a:r>
            <a:r>
              <a:rPr lang="en-US" sz="2000" dirty="0" smtClean="0"/>
              <a:t>(news, Economic) to A. </a:t>
            </a:r>
          </a:p>
          <a:p>
            <a:r>
              <a:rPr lang="en-US" sz="2000" dirty="0" smtClean="0"/>
              <a:t>Remove Economic from stack since it now has head in A.</a:t>
            </a:r>
          </a:p>
          <a:p>
            <a:r>
              <a:rPr lang="en-US" sz="2000" dirty="0" smtClean="0"/>
              <a:t>NOTE: Left-arc was possible only as Economic did not previously have a head in 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218"/>
            <a:ext cx="9144000" cy="35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9" y="1181350"/>
            <a:ext cx="800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Shift </a:t>
            </a:r>
          </a:p>
          <a:p>
            <a:endParaRPr lang="en-US" sz="2000" b="1" dirty="0" smtClean="0"/>
          </a:p>
          <a:p>
            <a:r>
              <a:rPr lang="en-US" sz="2000" dirty="0" smtClean="0"/>
              <a:t>Move news to stack.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2566"/>
            <a:ext cx="914400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9" y="1181350"/>
            <a:ext cx="800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Left Arc: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Add left-arc </a:t>
            </a:r>
            <a:r>
              <a:rPr lang="en-US" sz="2000" i="1" dirty="0" err="1" smtClean="0"/>
              <a:t>nsubj</a:t>
            </a:r>
            <a:r>
              <a:rPr lang="en-US" sz="2000" dirty="0" smtClean="0"/>
              <a:t>(had, news) to A. </a:t>
            </a:r>
          </a:p>
          <a:p>
            <a:r>
              <a:rPr lang="en-US" sz="2000" dirty="0" smtClean="0"/>
              <a:t>Remove news from stack since it now has head in 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7936"/>
            <a:ext cx="9144000" cy="29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4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8" y="1181350"/>
            <a:ext cx="8759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Right Arc: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Add right-arc </a:t>
            </a:r>
            <a:r>
              <a:rPr lang="en-US" sz="2000" i="1" dirty="0" smtClean="0"/>
              <a:t>root</a:t>
            </a:r>
            <a:r>
              <a:rPr lang="en-US" sz="2000" dirty="0" smtClean="0"/>
              <a:t>(ROOT, had) to A. </a:t>
            </a:r>
          </a:p>
          <a:p>
            <a:r>
              <a:rPr lang="en-US" sz="2000" dirty="0" smtClean="0"/>
              <a:t>Keep had in stack. </a:t>
            </a:r>
          </a:p>
          <a:p>
            <a:r>
              <a:rPr lang="en-US" sz="2000" dirty="0" smtClean="0"/>
              <a:t>NOTE: We are keeping had because it can  have other dependents on the left.</a:t>
            </a:r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919"/>
            <a:ext cx="9144000" cy="29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 with dependency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0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9" y="1181350"/>
            <a:ext cx="800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Shift: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Black-box did not find any dependence relation for had and little.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3247"/>
            <a:ext cx="9144000" cy="33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29" y="1181350"/>
            <a:ext cx="800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Left-arc: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Add </a:t>
            </a:r>
            <a:r>
              <a:rPr lang="en-US" sz="2000" dirty="0" err="1" smtClean="0"/>
              <a:t>amod</a:t>
            </a:r>
            <a:r>
              <a:rPr lang="en-US" sz="2000" dirty="0" smtClean="0"/>
              <a:t>(effect, little) to A.</a:t>
            </a:r>
          </a:p>
          <a:p>
            <a:r>
              <a:rPr lang="en-US" sz="2000" dirty="0" smtClean="0"/>
              <a:t>Remove little from stack.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836"/>
            <a:ext cx="914400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2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 it goes until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4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supervised classification task.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4220" y="1167880"/>
            <a:ext cx="8710510" cy="55007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the current state (i.e., stack, buffer and A) predict the next action.</a:t>
            </a:r>
          </a:p>
          <a:p>
            <a:endParaRPr lang="en-US" dirty="0"/>
          </a:p>
          <a:p>
            <a:r>
              <a:rPr lang="en-US" dirty="0" smtClean="0"/>
              <a:t>Can be viewed as a supervised learning problem. </a:t>
            </a:r>
          </a:p>
          <a:p>
            <a:pPr lvl="1"/>
            <a:r>
              <a:rPr lang="en-US" dirty="0" smtClean="0"/>
              <a:t>Four way classification (if un-typed dependencies)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-way classification, where m = 2 x number of types + 2 </a:t>
            </a:r>
          </a:p>
          <a:p>
            <a:endParaRPr lang="en-US" dirty="0"/>
          </a:p>
          <a:p>
            <a:r>
              <a:rPr lang="en-US" dirty="0" smtClean="0"/>
              <a:t>Features </a:t>
            </a:r>
          </a:p>
          <a:p>
            <a:pPr lvl="1"/>
            <a:r>
              <a:rPr lang="en-US" dirty="0" smtClean="0"/>
              <a:t>Compute features of the current configuration of the stack, buffer and A.</a:t>
            </a:r>
          </a:p>
          <a:p>
            <a:pPr lvl="1"/>
            <a:r>
              <a:rPr lang="en-US" dirty="0" smtClean="0"/>
              <a:t>Word in stack, POS of word, Word in </a:t>
            </a:r>
            <a:r>
              <a:rPr lang="en-US" dirty="0"/>
              <a:t>b</a:t>
            </a:r>
            <a:r>
              <a:rPr lang="en-US" dirty="0" smtClean="0"/>
              <a:t>uffer and POS of Word in buffer.</a:t>
            </a:r>
          </a:p>
          <a:p>
            <a:pPr lvl="1"/>
            <a:r>
              <a:rPr lang="en-US" dirty="0" smtClean="0"/>
              <a:t>Other features: Length of dependency arc</a:t>
            </a:r>
          </a:p>
          <a:p>
            <a:endParaRPr lang="en-US" dirty="0"/>
          </a:p>
          <a:p>
            <a:r>
              <a:rPr lang="en-US" dirty="0" smtClean="0"/>
              <a:t>Greedy classifier (no search involved)</a:t>
            </a:r>
          </a:p>
          <a:p>
            <a:pPr lvl="1"/>
            <a:r>
              <a:rPr lang="en-US" dirty="0" smtClean="0"/>
              <a:t>At each stage ask the classifier to predict the next transition.</a:t>
            </a:r>
          </a:p>
          <a:p>
            <a:pPr lvl="1"/>
            <a:r>
              <a:rPr lang="en-US" dirty="0" smtClean="0"/>
              <a:t>Select the best legal transition and apply it.</a:t>
            </a:r>
          </a:p>
          <a:p>
            <a:pPr lvl="1"/>
            <a:r>
              <a:rPr lang="en-US" dirty="0" smtClean="0"/>
              <a:t>Works quite well, close to PCFG.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Quite fast!</a:t>
            </a:r>
          </a:p>
          <a:p>
            <a:pPr lvl="1"/>
            <a:r>
              <a:rPr lang="en-US" dirty="0" smtClean="0"/>
              <a:t>O(N) in length of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5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66" y="3057208"/>
            <a:ext cx="5141072" cy="267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9865" y="1167466"/>
            <a:ext cx="67726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/>
              <a:t>Chen </a:t>
            </a:r>
            <a:r>
              <a:rPr lang="en-US" dirty="0" smtClean="0"/>
              <a:t>and </a:t>
            </a:r>
            <a:r>
              <a:rPr lang="en-US" dirty="0" smtClean="0"/>
              <a:t>Manning (2014)</a:t>
            </a:r>
          </a:p>
          <a:p>
            <a:endParaRPr lang="en-US" dirty="0"/>
          </a:p>
          <a:p>
            <a:r>
              <a:rPr lang="en-US" dirty="0" smtClean="0"/>
              <a:t>	Our parser – Neural network based transition parser.</a:t>
            </a:r>
          </a:p>
          <a:p>
            <a:r>
              <a:rPr lang="en-US" dirty="0"/>
              <a:t>	</a:t>
            </a:r>
            <a:r>
              <a:rPr lang="en-US" dirty="0" smtClean="0"/>
              <a:t>UAS – Unlabeled attachment scores</a:t>
            </a:r>
          </a:p>
          <a:p>
            <a:r>
              <a:rPr lang="en-US" dirty="0"/>
              <a:t>	</a:t>
            </a:r>
            <a:r>
              <a:rPr lang="en-US" dirty="0" smtClean="0"/>
              <a:t>LAS	-- Labeled attachment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3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parsing aims to find phrase-structure in sentences and word-word relations.</a:t>
            </a:r>
          </a:p>
          <a:p>
            <a:endParaRPr lang="en-US" dirty="0"/>
          </a:p>
          <a:p>
            <a:r>
              <a:rPr lang="en-US" dirty="0" smtClean="0"/>
              <a:t>Constituency</a:t>
            </a:r>
          </a:p>
          <a:p>
            <a:pPr lvl="1"/>
            <a:r>
              <a:rPr lang="en-US" dirty="0" smtClean="0"/>
              <a:t>Group of words that behave as a unit.</a:t>
            </a:r>
          </a:p>
          <a:p>
            <a:pPr lvl="1"/>
            <a:r>
              <a:rPr lang="en-US" dirty="0" smtClean="0"/>
              <a:t>Context-free Grammar (CFG) to represent structure.</a:t>
            </a:r>
          </a:p>
          <a:p>
            <a:pPr lvl="1"/>
            <a:r>
              <a:rPr lang="en-US" dirty="0" smtClean="0"/>
              <a:t>Key Issue: </a:t>
            </a:r>
          </a:p>
          <a:p>
            <a:pPr lvl="2"/>
            <a:r>
              <a:rPr lang="en-US" dirty="0" smtClean="0"/>
              <a:t>Ambiguities, which lead to many many parses.</a:t>
            </a:r>
          </a:p>
          <a:p>
            <a:pPr lvl="1"/>
            <a:r>
              <a:rPr lang="en-US" dirty="0" smtClean="0"/>
              <a:t>Solution:</a:t>
            </a:r>
          </a:p>
          <a:p>
            <a:pPr lvl="2"/>
            <a:r>
              <a:rPr lang="en-US" dirty="0" smtClean="0"/>
              <a:t>Probabilistic CFG – Score trees using probabilities on rules.</a:t>
            </a:r>
          </a:p>
          <a:p>
            <a:pPr lvl="2"/>
            <a:r>
              <a:rPr lang="en-US" dirty="0" smtClean="0"/>
              <a:t>Has lexical and structural dependence issues.</a:t>
            </a:r>
          </a:p>
          <a:p>
            <a:pPr lvl="2"/>
            <a:r>
              <a:rPr lang="en-US" dirty="0" smtClean="0"/>
              <a:t>Add fine-grained categories, include parents, lexicalize rules.</a:t>
            </a:r>
          </a:p>
          <a:p>
            <a:r>
              <a:rPr lang="en-US" dirty="0" smtClean="0"/>
              <a:t>Dependency</a:t>
            </a:r>
          </a:p>
          <a:p>
            <a:pPr lvl="1"/>
            <a:r>
              <a:rPr lang="en-US" dirty="0" smtClean="0"/>
              <a:t>Word-word relations e.g., </a:t>
            </a:r>
            <a:r>
              <a:rPr lang="en-US" dirty="0" err="1" smtClean="0"/>
              <a:t>nsubj</a:t>
            </a:r>
            <a:r>
              <a:rPr lang="en-US" dirty="0" smtClean="0"/>
              <a:t>(ate, Elephant).</a:t>
            </a:r>
          </a:p>
          <a:p>
            <a:pPr lvl="1"/>
            <a:r>
              <a:rPr lang="en-US" dirty="0" smtClean="0"/>
              <a:t>Parsing generates dependency trees by predicting edges or pruning edges.</a:t>
            </a:r>
          </a:p>
          <a:p>
            <a:pPr lvl="1"/>
            <a:r>
              <a:rPr lang="en-US" dirty="0" smtClean="0"/>
              <a:t>Transition-based parsing formulates edge prediction as a classification task.</a:t>
            </a:r>
          </a:p>
          <a:p>
            <a:pPr lvl="2"/>
            <a:r>
              <a:rPr lang="en-US" dirty="0" smtClean="0"/>
              <a:t>Predict one of four actions to take next.</a:t>
            </a:r>
          </a:p>
          <a:p>
            <a:r>
              <a:rPr lang="en-US" dirty="0" smtClean="0"/>
              <a:t>Parsing is a widely used step in constructing deeper, semantic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9365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independence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dependence</a:t>
            </a:r>
          </a:p>
          <a:p>
            <a:pPr lvl="1"/>
            <a:r>
              <a:rPr lang="en-US" dirty="0" smtClean="0"/>
              <a:t>Lexicalize the rules – add words to the rules.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Structural dependence </a:t>
            </a:r>
          </a:p>
          <a:p>
            <a:pPr lvl="1"/>
            <a:r>
              <a:rPr lang="en-US" dirty="0" smtClean="0"/>
              <a:t>Add sub-categories e.g., VB use </a:t>
            </a:r>
            <a:r>
              <a:rPr lang="en-US" dirty="0" err="1" smtClean="0"/>
              <a:t>VB</a:t>
            </a:r>
            <a:r>
              <a:rPr lang="en-US" baseline="-25000" dirty="0" err="1"/>
              <a:t>t</a:t>
            </a:r>
            <a:r>
              <a:rPr lang="en-US" dirty="0" smtClean="0"/>
              <a:t>, </a:t>
            </a:r>
            <a:r>
              <a:rPr lang="en-US" dirty="0" err="1" smtClean="0"/>
              <a:t>VB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VB</a:t>
            </a:r>
            <a:r>
              <a:rPr lang="en-US" baseline="-25000" dirty="0" err="1" smtClean="0"/>
              <a:t>d</a:t>
            </a:r>
            <a:r>
              <a:rPr lang="en-US" dirty="0" smtClean="0"/>
              <a:t> etc.</a:t>
            </a:r>
          </a:p>
          <a:p>
            <a:pPr lvl="1"/>
            <a:r>
              <a:rPr lang="en-US" dirty="0" smtClean="0"/>
              <a:t>Add parent and sibling information e.g., </a:t>
            </a:r>
            <a:r>
              <a:rPr lang="en-US" dirty="0" err="1" smtClean="0"/>
              <a:t>Pr</a:t>
            </a:r>
            <a:r>
              <a:rPr lang="en-US" dirty="0" smtClean="0"/>
              <a:t>(NP </a:t>
            </a:r>
            <a:r>
              <a:rPr lang="en-US" dirty="0" smtClean="0">
                <a:sym typeface="Wingdings"/>
              </a:rPr>
              <a:t> NN | Parent(NP) = S)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6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Lexicalized </a:t>
            </a:r>
            <a:r>
              <a:rPr lang="en-US" dirty="0" smtClean="0"/>
              <a:t>Charniak Parser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8" y="4084245"/>
            <a:ext cx="4893725" cy="246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874" y="1101135"/>
            <a:ext cx="8638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Identify </a:t>
            </a:r>
            <a:r>
              <a:rPr lang="en-US" dirty="0" smtClean="0">
                <a:latin typeface="Helvetica"/>
                <a:cs typeface="Helvetica"/>
              </a:rPr>
              <a:t>heads of constituents and use them to condition probabilities.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There are a handful of rules that specify how to identify heads.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Probability of </a:t>
            </a:r>
            <a:r>
              <a:rPr lang="en-US" dirty="0" smtClean="0">
                <a:latin typeface="Helvetica"/>
                <a:cs typeface="Helvetica"/>
              </a:rPr>
              <a:t>lexicalized parse tree </a:t>
            </a:r>
            <a:r>
              <a:rPr lang="en-US" dirty="0">
                <a:latin typeface="Helvetica"/>
                <a:cs typeface="Helvetica"/>
              </a:rPr>
              <a:t>is computed using these two quantities.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 err="1" smtClean="0">
                <a:latin typeface="Helvetica"/>
                <a:cs typeface="Helvetica"/>
              </a:rPr>
              <a:t>Pr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 err="1" smtClean="0">
                <a:latin typeface="Helvetica"/>
                <a:cs typeface="Helvetica"/>
              </a:rPr>
              <a:t>cur_head</a:t>
            </a:r>
            <a:r>
              <a:rPr lang="en-US" dirty="0" smtClean="0">
                <a:latin typeface="Helvetica"/>
                <a:cs typeface="Helvetica"/>
              </a:rPr>
              <a:t> = profits, rule=</a:t>
            </a:r>
            <a:r>
              <a:rPr lang="en-US" dirty="0" err="1" smtClean="0">
                <a:latin typeface="Helvetica"/>
                <a:cs typeface="Helvetica"/>
              </a:rPr>
              <a:t>r</a:t>
            </a:r>
            <a:r>
              <a:rPr lang="en-US" baseline="-25000" dirty="0" err="1" smtClean="0">
                <a:latin typeface="Helvetica"/>
                <a:cs typeface="Helvetica"/>
              </a:rPr>
              <a:t>i</a:t>
            </a:r>
            <a:r>
              <a:rPr lang="en-US" dirty="0" smtClean="0">
                <a:latin typeface="Helvetica"/>
                <a:cs typeface="Helvetica"/>
              </a:rPr>
              <a:t> | </a:t>
            </a:r>
            <a:r>
              <a:rPr lang="en-US" dirty="0" err="1" smtClean="0">
                <a:latin typeface="Helvetica"/>
                <a:cs typeface="Helvetica"/>
              </a:rPr>
              <a:t>cur_category</a:t>
            </a:r>
            <a:r>
              <a:rPr lang="en-US" dirty="0" smtClean="0">
                <a:latin typeface="Helvetica"/>
                <a:cs typeface="Helvetica"/>
              </a:rPr>
              <a:t> = NP) </a:t>
            </a:r>
          </a:p>
          <a:p>
            <a:pPr lvl="1"/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 smtClean="0">
                <a:latin typeface="Helvetica"/>
                <a:cs typeface="Helvetica"/>
              </a:rPr>
              <a:t>	</a:t>
            </a:r>
            <a:r>
              <a:rPr lang="en-US" dirty="0">
                <a:latin typeface="Helvetica"/>
                <a:cs typeface="Helvetica"/>
              </a:rPr>
              <a:t>= </a:t>
            </a:r>
            <a:r>
              <a:rPr lang="en-US" dirty="0" err="1">
                <a:latin typeface="Helvetica"/>
                <a:cs typeface="Helvetica"/>
              </a:rPr>
              <a:t>Pr</a:t>
            </a:r>
            <a:r>
              <a:rPr lang="en-US" dirty="0">
                <a:latin typeface="Helvetica"/>
                <a:cs typeface="Helvetica"/>
              </a:rPr>
              <a:t>(rule = </a:t>
            </a:r>
            <a:r>
              <a:rPr lang="en-US" dirty="0" err="1">
                <a:latin typeface="Helvetica"/>
                <a:cs typeface="Helvetica"/>
              </a:rPr>
              <a:t>r</a:t>
            </a:r>
            <a:r>
              <a:rPr lang="en-US" baseline="-25000" dirty="0" err="1">
                <a:latin typeface="Helvetica"/>
                <a:cs typeface="Helvetica"/>
              </a:rPr>
              <a:t>i</a:t>
            </a:r>
            <a:r>
              <a:rPr lang="en-US" dirty="0">
                <a:latin typeface="Helvetica"/>
                <a:cs typeface="Helvetica"/>
              </a:rPr>
              <a:t> | </a:t>
            </a:r>
            <a:r>
              <a:rPr lang="en-US" dirty="0" err="1">
                <a:latin typeface="Helvetica"/>
                <a:cs typeface="Helvetica"/>
              </a:rPr>
              <a:t>cur_head</a:t>
            </a:r>
            <a:r>
              <a:rPr lang="en-US" dirty="0">
                <a:latin typeface="Helvetica"/>
                <a:cs typeface="Helvetica"/>
              </a:rPr>
              <a:t> = profits, </a:t>
            </a:r>
            <a:r>
              <a:rPr lang="en-US" dirty="0" err="1">
                <a:latin typeface="Helvetica"/>
                <a:cs typeface="Helvetica"/>
              </a:rPr>
              <a:t>cur_category</a:t>
            </a:r>
            <a:r>
              <a:rPr lang="en-US" dirty="0">
                <a:latin typeface="Helvetica"/>
                <a:cs typeface="Helvetica"/>
              </a:rPr>
              <a:t> = NP)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 		x </a:t>
            </a:r>
            <a:r>
              <a:rPr lang="en-US" dirty="0" err="1" smtClean="0">
                <a:latin typeface="Helvetica"/>
                <a:cs typeface="Helvetica"/>
              </a:rPr>
              <a:t>Pr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 err="1" smtClean="0">
                <a:latin typeface="Helvetica"/>
                <a:cs typeface="Helvetica"/>
              </a:rPr>
              <a:t>cur_head</a:t>
            </a:r>
            <a:r>
              <a:rPr lang="en-US" dirty="0" smtClean="0">
                <a:latin typeface="Helvetica"/>
                <a:cs typeface="Helvetica"/>
              </a:rPr>
              <a:t> = profits | </a:t>
            </a:r>
            <a:r>
              <a:rPr lang="en-US" dirty="0" err="1" smtClean="0">
                <a:latin typeface="Helvetica"/>
                <a:cs typeface="Helvetica"/>
              </a:rPr>
              <a:t>cur_category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latin typeface="Helvetica"/>
                <a:cs typeface="Helvetica"/>
              </a:rPr>
              <a:t>NP)</a:t>
            </a:r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08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Constituency Parser Evaluations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461" y="810747"/>
            <a:ext cx="9040636" cy="6123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the gold tree (GT) annotations in Penn Tree Bank. </a:t>
            </a:r>
          </a:p>
          <a:p>
            <a:r>
              <a:rPr lang="en-US" dirty="0" smtClean="0"/>
              <a:t>For each </a:t>
            </a:r>
            <a:r>
              <a:rPr lang="en-US" dirty="0" smtClean="0"/>
              <a:t>test check </a:t>
            </a:r>
            <a:r>
              <a:rPr lang="en-US" dirty="0" smtClean="0"/>
              <a:t>if the predicted constituency tree (PT) matches the GT.</a:t>
            </a:r>
          </a:p>
          <a:p>
            <a:r>
              <a:rPr lang="en-US" dirty="0" smtClean="0"/>
              <a:t>Parsers almost always make mistakes. </a:t>
            </a:r>
          </a:p>
          <a:p>
            <a:pPr lvl="1"/>
            <a:r>
              <a:rPr lang="en-US" dirty="0" smtClean="0"/>
              <a:t>Allow </a:t>
            </a:r>
            <a:r>
              <a:rPr lang="en-US" dirty="0" smtClean="0"/>
              <a:t>for partial credit.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66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Constituency Parser Evaluations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187" y="948569"/>
            <a:ext cx="9040636" cy="5909431"/>
          </a:xfrm>
        </p:spPr>
        <p:txBody>
          <a:bodyPr>
            <a:normAutofit/>
          </a:bodyPr>
          <a:lstStyle/>
          <a:p>
            <a:r>
              <a:rPr lang="en-US" dirty="0" smtClean="0"/>
              <a:t>Break GT and PT into a set of constituents and their token spans.</a:t>
            </a:r>
          </a:p>
          <a:p>
            <a:pPr lvl="1"/>
            <a:r>
              <a:rPr lang="en-US" dirty="0" smtClean="0"/>
              <a:t>Compute precision and recall of the predicted constituents.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3024"/>
            <a:ext cx="8235052" cy="214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69308"/>
            <a:ext cx="8235052" cy="237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4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Labeled </a:t>
            </a:r>
            <a:r>
              <a:rPr lang="en-US" dirty="0" smtClean="0"/>
              <a:t>Precision (LP</a:t>
            </a:r>
            <a:r>
              <a:rPr lang="en-US" dirty="0" smtClean="0"/>
              <a:t>)	=	# </a:t>
            </a:r>
            <a:r>
              <a:rPr lang="en-US" dirty="0" smtClean="0"/>
              <a:t>of </a:t>
            </a:r>
            <a:r>
              <a:rPr lang="en-US" dirty="0" smtClean="0"/>
              <a:t>correctly </a:t>
            </a:r>
            <a:r>
              <a:rPr lang="en-US" dirty="0" smtClean="0"/>
              <a:t>labeled constituents in PT / |PT</a:t>
            </a:r>
            <a:r>
              <a:rPr lang="en-US" dirty="0" smtClean="0"/>
              <a:t>|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    Labeled </a:t>
            </a:r>
            <a:r>
              <a:rPr lang="en-US" dirty="0" smtClean="0"/>
              <a:t>Recall (LR</a:t>
            </a:r>
            <a:r>
              <a:rPr lang="en-US" dirty="0" smtClean="0"/>
              <a:t>)		=	# </a:t>
            </a:r>
            <a:r>
              <a:rPr lang="en-US" dirty="0" smtClean="0"/>
              <a:t>of </a:t>
            </a:r>
            <a:r>
              <a:rPr lang="en-US" dirty="0" smtClean="0"/>
              <a:t>correctly </a:t>
            </a:r>
            <a:r>
              <a:rPr lang="en-US" dirty="0" smtClean="0"/>
              <a:t>labeled constituents in PT / |GT</a:t>
            </a:r>
            <a:r>
              <a:rPr lang="en-US" dirty="0" smtClean="0"/>
              <a:t>|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   Labeled F1		= 	2 </a:t>
            </a:r>
            <a:r>
              <a:rPr lang="en-US" dirty="0" smtClean="0"/>
              <a:t>LP x LR / (LP + LR)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Constituency Parser Evaluations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83" y="2741361"/>
            <a:ext cx="4728896" cy="236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1960" y="2121094"/>
            <a:ext cx="4193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Magerman</a:t>
            </a:r>
            <a:r>
              <a:rPr lang="en-US" dirty="0" smtClean="0"/>
              <a:t> 95 and Collins 96</a:t>
            </a:r>
          </a:p>
          <a:p>
            <a:r>
              <a:rPr lang="en-US" dirty="0" smtClean="0"/>
              <a:t>-- Early lexicalized parsers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Klein &amp; Manning 03</a:t>
            </a:r>
          </a:p>
          <a:p>
            <a:r>
              <a:rPr lang="en-US" dirty="0" smtClean="0"/>
              <a:t>-- PCFG + Various ways to encode structural and categorical preferences.</a:t>
            </a:r>
          </a:p>
          <a:p>
            <a:endParaRPr lang="en-US" dirty="0" smtClean="0"/>
          </a:p>
          <a:p>
            <a:r>
              <a:rPr lang="en-US" dirty="0" smtClean="0"/>
              <a:t>Charniak 97</a:t>
            </a:r>
          </a:p>
          <a:p>
            <a:r>
              <a:rPr lang="en-US" dirty="0" smtClean="0"/>
              <a:t>-- Lexicalized PCFG + State splitting </a:t>
            </a:r>
          </a:p>
          <a:p>
            <a:endParaRPr lang="en-US" dirty="0"/>
          </a:p>
          <a:p>
            <a:r>
              <a:rPr lang="en-US" dirty="0" smtClean="0"/>
              <a:t>Collins 99</a:t>
            </a:r>
            <a:endParaRPr lang="en-US" dirty="0"/>
          </a:p>
          <a:p>
            <a:r>
              <a:rPr lang="en-US" dirty="0" smtClean="0"/>
              <a:t>-- Lexicalized parsing using heads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5575" y="2259540"/>
            <a:ext cx="44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Unlexicalized</a:t>
            </a:r>
            <a:r>
              <a:rPr lang="en-US" dirty="0" smtClean="0"/>
              <a:t> basic PCFG		~ 73.0 F1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5575" y="5339525"/>
            <a:ext cx="350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Klein and Manning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Constituency Parser State-of-the-art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81" y="1641890"/>
            <a:ext cx="7378611" cy="423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42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graysacle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simple-graysacle.thmx</Template>
  <TotalTime>941</TotalTime>
  <Words>1033</Words>
  <Application>Microsoft Macintosh PowerPoint</Application>
  <PresentationFormat>On-screen Show (4:3)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simple-graysacle</vt:lpstr>
      <vt:lpstr>Custom Design</vt:lpstr>
      <vt:lpstr>1_Custom Design</vt:lpstr>
      <vt:lpstr>Dependency Parsing</vt:lpstr>
      <vt:lpstr>Before we start with dependency …</vt:lpstr>
      <vt:lpstr>Dealing with independence issues</vt:lpstr>
      <vt:lpstr>Lexicalized Charniak Parser</vt:lpstr>
      <vt:lpstr>Constituency Parser Evaluations</vt:lpstr>
      <vt:lpstr>Constituency Parser Evaluations</vt:lpstr>
      <vt:lpstr>Evaluation Measures</vt:lpstr>
      <vt:lpstr>Constituency Parser Evaluations</vt:lpstr>
      <vt:lpstr>Constituency Parser State-of-the-art</vt:lpstr>
      <vt:lpstr>Dependency Parsing</vt:lpstr>
      <vt:lpstr>Dependency Parsing</vt:lpstr>
      <vt:lpstr>Transition Based Parsing</vt:lpstr>
      <vt:lpstr>Transition-based Parsing Arc-Eager [Nivre 2003] </vt:lpstr>
      <vt:lpstr>Example Transition Sequence</vt:lpstr>
      <vt:lpstr>Example Transition Sequence</vt:lpstr>
      <vt:lpstr>Example Transition Sequence</vt:lpstr>
      <vt:lpstr>Example Transition Sequence</vt:lpstr>
      <vt:lpstr>Example Transition Sequence</vt:lpstr>
      <vt:lpstr>Example Transition Sequence</vt:lpstr>
      <vt:lpstr>Example Transition Sequence</vt:lpstr>
      <vt:lpstr>Example Transition Sequence</vt:lpstr>
      <vt:lpstr>And on it goes until …</vt:lpstr>
      <vt:lpstr>As a supervised classification task.</vt:lpstr>
      <vt:lpstr>State-of-the-art Results</vt:lpstr>
      <vt:lpstr>Summary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Dependency Parsing</dc:title>
  <dc:creator>Niranjan Balasubramanian</dc:creator>
  <cp:lastModifiedBy>Niranjan Balasubramanian</cp:lastModifiedBy>
  <cp:revision>26</cp:revision>
  <cp:lastPrinted>2016-03-24T15:39:29Z</cp:lastPrinted>
  <dcterms:created xsi:type="dcterms:W3CDTF">2016-03-24T01:12:29Z</dcterms:created>
  <dcterms:modified xsi:type="dcterms:W3CDTF">2016-03-24T16:53:49Z</dcterms:modified>
</cp:coreProperties>
</file>