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96" r:id="rId3"/>
    <p:sldId id="552" r:id="rId4"/>
    <p:sldId id="313" r:id="rId5"/>
    <p:sldId id="301" r:id="rId6"/>
    <p:sldId id="302" r:id="rId7"/>
    <p:sldId id="303" r:id="rId8"/>
    <p:sldId id="559" r:id="rId9"/>
    <p:sldId id="555" r:id="rId10"/>
    <p:sldId id="558" r:id="rId11"/>
    <p:sldId id="556" r:id="rId12"/>
    <p:sldId id="557" r:id="rId13"/>
    <p:sldId id="561" r:id="rId14"/>
    <p:sldId id="562" r:id="rId15"/>
    <p:sldId id="563" r:id="rId16"/>
    <p:sldId id="565" r:id="rId17"/>
    <p:sldId id="566" r:id="rId18"/>
    <p:sldId id="571" r:id="rId19"/>
    <p:sldId id="567" r:id="rId20"/>
    <p:sldId id="568" r:id="rId21"/>
    <p:sldId id="5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0000"/>
    <a:srgbClr val="BFBFBF"/>
    <a:srgbClr val="C00000"/>
    <a:srgbClr val="FFAD95"/>
    <a:srgbClr val="DE7878"/>
    <a:srgbClr val="C32026"/>
    <a:srgbClr val="5C6F7E"/>
    <a:srgbClr val="FF7C80"/>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8842"/>
  </p:normalViewPr>
  <p:slideViewPr>
    <p:cSldViewPr snapToGrid="0">
      <p:cViewPr varScale="1">
        <p:scale>
          <a:sx n="61" d="100"/>
          <a:sy n="61" d="100"/>
        </p:scale>
        <p:origin x="25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ni Bhattacharya" userId="S::arbhattachar_cs.stonybrook.edu#ext#@stonybrook365.onmicrosoft.com::5ac342ff-2cd2-41a2-979e-cafe9f0868f3" providerId="AD" clId="Web-{40F2AC51-1E60-4547-98CA-E71217329680}"/>
    <pc:docChg chg="modSld">
      <pc:chgData name="Arani Bhattacharya" userId="S::arbhattachar_cs.stonybrook.edu#ext#@stonybrook365.onmicrosoft.com::5ac342ff-2cd2-41a2-979e-cafe9f0868f3" providerId="AD" clId="Web-{40F2AC51-1E60-4547-98CA-E71217329680}" dt="2018-10-18T14:35:40.640" v="0"/>
      <pc:docMkLst>
        <pc:docMk/>
      </pc:docMkLst>
      <pc:sldChg chg="delAnim modAnim">
        <pc:chgData name="Arani Bhattacharya" userId="S::arbhattachar_cs.stonybrook.edu#ext#@stonybrook365.onmicrosoft.com::5ac342ff-2cd2-41a2-979e-cafe9f0868f3" providerId="AD" clId="Web-{40F2AC51-1E60-4547-98CA-E71217329680}" dt="2018-10-18T14:35:40.640" v="0"/>
        <pc:sldMkLst>
          <pc:docMk/>
          <pc:sldMk cId="1501899419" sldId="545"/>
        </pc:sldMkLst>
      </pc:sldChg>
    </pc:docChg>
  </pc:docChgLst>
  <pc:docChgLst>
    <pc:chgData name="Arani Bhattacharya" userId="S::arani.bhattacharya@stonybrook.edu::a74e9879-d253-4b72-84f8-e495dcb493c0" providerId="AD" clId="Web-{B5FFD704-2A77-4D52-ACB0-6E8C1D052874}"/>
    <pc:docChg chg="modSld">
      <pc:chgData name="Arani Bhattacharya" userId="S::arani.bhattacharya@stonybrook.edu::a74e9879-d253-4b72-84f8-e495dcb493c0" providerId="AD" clId="Web-{B5FFD704-2A77-4D52-ACB0-6E8C1D052874}" dt="2018-09-07T13:34:29.275" v="84"/>
      <pc:docMkLst>
        <pc:docMk/>
      </pc:docMkLst>
      <pc:sldChg chg="modSp">
        <pc:chgData name="Arani Bhattacharya" userId="S::arani.bhattacharya@stonybrook.edu::a74e9879-d253-4b72-84f8-e495dcb493c0" providerId="AD" clId="Web-{B5FFD704-2A77-4D52-ACB0-6E8C1D052874}" dt="2018-09-07T13:27:02.773" v="4" actId="20577"/>
        <pc:sldMkLst>
          <pc:docMk/>
          <pc:sldMk cId="2891814568" sldId="256"/>
        </pc:sldMkLst>
        <pc:spChg chg="mod">
          <ac:chgData name="Arani Bhattacharya" userId="S::arani.bhattacharya@stonybrook.edu::a74e9879-d253-4b72-84f8-e495dcb493c0" providerId="AD" clId="Web-{B5FFD704-2A77-4D52-ACB0-6E8C1D052874}" dt="2018-09-07T13:27:02.773" v="4" actId="20577"/>
          <ac:spMkLst>
            <pc:docMk/>
            <pc:sldMk cId="2891814568" sldId="256"/>
            <ac:spMk id="3" creationId="{00000000-0000-0000-0000-000000000000}"/>
          </ac:spMkLst>
        </pc:spChg>
      </pc:sldChg>
      <pc:sldChg chg="addSp delSp modSp">
        <pc:chgData name="Arani Bhattacharya" userId="S::arani.bhattacharya@stonybrook.edu::a74e9879-d253-4b72-84f8-e495dcb493c0" providerId="AD" clId="Web-{B5FFD704-2A77-4D52-ACB0-6E8C1D052874}" dt="2018-09-07T13:34:29.275" v="84"/>
        <pc:sldMkLst>
          <pc:docMk/>
          <pc:sldMk cId="3226473125" sldId="484"/>
        </pc:sldMkLst>
        <pc:spChg chg="mod">
          <ac:chgData name="Arani Bhattacharya" userId="S::arani.bhattacharya@stonybrook.edu::a74e9879-d253-4b72-84f8-e495dcb493c0" providerId="AD" clId="Web-{B5FFD704-2A77-4D52-ACB0-6E8C1D052874}" dt="2018-09-07T13:34:19.649" v="80" actId="1076"/>
          <ac:spMkLst>
            <pc:docMk/>
            <pc:sldMk cId="3226473125" sldId="484"/>
            <ac:spMk id="111" creationId="{43C446E9-AF0D-4094-8E94-6E54C586C3B9}"/>
          </ac:spMkLst>
        </pc:spChg>
        <pc:spChg chg="mod">
          <ac:chgData name="Arani Bhattacharya" userId="S::arani.bhattacharya@stonybrook.edu::a74e9879-d253-4b72-84f8-e495dcb493c0" providerId="AD" clId="Web-{B5FFD704-2A77-4D52-ACB0-6E8C1D052874}" dt="2018-09-07T13:34:27.587" v="83" actId="1076"/>
          <ac:spMkLst>
            <pc:docMk/>
            <pc:sldMk cId="3226473125" sldId="484"/>
            <ac:spMk id="124" creationId="{DD32FEBF-3299-4146-94C4-70CF6E1CC296}"/>
          </ac:spMkLst>
        </pc:spChg>
        <pc:grpChg chg="mod">
          <ac:chgData name="Arani Bhattacharya" userId="S::arani.bhattacharya@stonybrook.edu::a74e9879-d253-4b72-84f8-e495dcb493c0" providerId="AD" clId="Web-{B5FFD704-2A77-4D52-ACB0-6E8C1D052874}" dt="2018-09-07T13:32:04.707" v="61" actId="1076"/>
          <ac:grpSpMkLst>
            <pc:docMk/>
            <pc:sldMk cId="3226473125" sldId="484"/>
            <ac:grpSpMk id="107" creationId="{E997B54A-3E37-470E-A05E-B81D3C538D39}"/>
          </ac:grpSpMkLst>
        </pc:grpChg>
        <pc:picChg chg="del">
          <ac:chgData name="Arani Bhattacharya" userId="S::arani.bhattacharya@stonybrook.edu::a74e9879-d253-4b72-84f8-e495dcb493c0" providerId="AD" clId="Web-{B5FFD704-2A77-4D52-ACB0-6E8C1D052874}" dt="2018-09-07T13:31:15.627" v="42"/>
          <ac:picMkLst>
            <pc:docMk/>
            <pc:sldMk cId="3226473125" sldId="484"/>
            <ac:picMk id="53" creationId="{BF9B47C9-67ED-4850-A436-CBE4A703100B}"/>
          </ac:picMkLst>
        </pc:picChg>
        <pc:picChg chg="del">
          <ac:chgData name="Arani Bhattacharya" userId="S::arani.bhattacharya@stonybrook.edu::a74e9879-d253-4b72-84f8-e495dcb493c0" providerId="AD" clId="Web-{B5FFD704-2A77-4D52-ACB0-6E8C1D052874}" dt="2018-09-07T13:31:11.517" v="40"/>
          <ac:picMkLst>
            <pc:docMk/>
            <pc:sldMk cId="3226473125" sldId="484"/>
            <ac:picMk id="55" creationId="{8D68B556-97FD-41E8-9F81-F0E71F34B115}"/>
          </ac:picMkLst>
        </pc:picChg>
        <pc:picChg chg="del">
          <ac:chgData name="Arani Bhattacharya" userId="S::arani.bhattacharya@stonybrook.edu::a74e9879-d253-4b72-84f8-e495dcb493c0" providerId="AD" clId="Web-{B5FFD704-2A77-4D52-ACB0-6E8C1D052874}" dt="2018-09-07T13:31:13.345" v="41"/>
          <ac:picMkLst>
            <pc:docMk/>
            <pc:sldMk cId="3226473125" sldId="484"/>
            <ac:picMk id="57" creationId="{B0B5BBC8-CCF5-41BD-A758-03110AF789D1}"/>
          </ac:picMkLst>
        </pc:picChg>
        <pc:picChg chg="del">
          <ac:chgData name="Arani Bhattacharya" userId="S::arani.bhattacharya@stonybrook.edu::a74e9879-d253-4b72-84f8-e495dcb493c0" providerId="AD" clId="Web-{B5FFD704-2A77-4D52-ACB0-6E8C1D052874}" dt="2018-09-07T13:31:18.720" v="43"/>
          <ac:picMkLst>
            <pc:docMk/>
            <pc:sldMk cId="3226473125" sldId="484"/>
            <ac:picMk id="58" creationId="{B97E065C-A980-428C-949A-652069BE7D99}"/>
          </ac:picMkLst>
        </pc:picChg>
        <pc:picChg chg="del">
          <ac:chgData name="Arani Bhattacharya" userId="S::arani.bhattacharya@stonybrook.edu::a74e9879-d253-4b72-84f8-e495dcb493c0" providerId="AD" clId="Web-{B5FFD704-2A77-4D52-ACB0-6E8C1D052874}" dt="2018-09-07T13:31:22.049" v="45"/>
          <ac:picMkLst>
            <pc:docMk/>
            <pc:sldMk cId="3226473125" sldId="484"/>
            <ac:picMk id="59" creationId="{DA336FDC-9761-41B4-AA11-4E2AED911BA5}"/>
          </ac:picMkLst>
        </pc:picChg>
        <pc:picChg chg="del">
          <ac:chgData name="Arani Bhattacharya" userId="S::arani.bhattacharya@stonybrook.edu::a74e9879-d253-4b72-84f8-e495dcb493c0" providerId="AD" clId="Web-{B5FFD704-2A77-4D52-ACB0-6E8C1D052874}" dt="2018-09-07T13:31:24.799" v="47"/>
          <ac:picMkLst>
            <pc:docMk/>
            <pc:sldMk cId="3226473125" sldId="484"/>
            <ac:picMk id="60" creationId="{AB15A690-9F6B-49EA-A3DB-14B6F4CA57BF}"/>
          </ac:picMkLst>
        </pc:picChg>
        <pc:picChg chg="del">
          <ac:chgData name="Arani Bhattacharya" userId="S::arani.bhattacharya@stonybrook.edu::a74e9879-d253-4b72-84f8-e495dcb493c0" providerId="AD" clId="Web-{B5FFD704-2A77-4D52-ACB0-6E8C1D052874}" dt="2018-09-07T13:31:33.283" v="49"/>
          <ac:picMkLst>
            <pc:docMk/>
            <pc:sldMk cId="3226473125" sldId="484"/>
            <ac:picMk id="61" creationId="{4D3365AC-8419-4E2A-91A4-33BB539954A0}"/>
          </ac:picMkLst>
        </pc:picChg>
        <pc:picChg chg="add del">
          <ac:chgData name="Arani Bhattacharya" userId="S::arani.bhattacharya@stonybrook.edu::a74e9879-d253-4b72-84f8-e495dcb493c0" providerId="AD" clId="Web-{B5FFD704-2A77-4D52-ACB0-6E8C1D052874}" dt="2018-09-07T13:34:15.087" v="78"/>
          <ac:picMkLst>
            <pc:docMk/>
            <pc:sldMk cId="3226473125" sldId="484"/>
            <ac:picMk id="62" creationId="{69594FED-1E52-4A6C-84D2-63C65A515904}"/>
          </ac:picMkLst>
        </pc:picChg>
        <pc:picChg chg="del">
          <ac:chgData name="Arani Bhattacharya" userId="S::arani.bhattacharya@stonybrook.edu::a74e9879-d253-4b72-84f8-e495dcb493c0" providerId="AD" clId="Web-{B5FFD704-2A77-4D52-ACB0-6E8C1D052874}" dt="2018-09-07T13:31:36.643" v="51"/>
          <ac:picMkLst>
            <pc:docMk/>
            <pc:sldMk cId="3226473125" sldId="484"/>
            <ac:picMk id="63" creationId="{5664CFA4-7013-41F0-9D3D-4F4D8F7A43C0}"/>
          </ac:picMkLst>
        </pc:picChg>
        <pc:picChg chg="add del">
          <ac:chgData name="Arani Bhattacharya" userId="S::arani.bhattacharya@stonybrook.edu::a74e9879-d253-4b72-84f8-e495dcb493c0" providerId="AD" clId="Web-{B5FFD704-2A77-4D52-ACB0-6E8C1D052874}" dt="2018-09-07T13:32:07.566" v="62"/>
          <ac:picMkLst>
            <pc:docMk/>
            <pc:sldMk cId="3226473125" sldId="484"/>
            <ac:picMk id="66" creationId="{487F6B30-16AC-4145-8777-016EA66F7392}"/>
          </ac:picMkLst>
        </pc:picChg>
        <pc:picChg chg="add del">
          <ac:chgData name="Arani Bhattacharya" userId="S::arani.bhattacharya@stonybrook.edu::a74e9879-d253-4b72-84f8-e495dcb493c0" providerId="AD" clId="Web-{B5FFD704-2A77-4D52-ACB0-6E8C1D052874}" dt="2018-09-07T13:34:29.275" v="84"/>
          <ac:picMkLst>
            <pc:docMk/>
            <pc:sldMk cId="3226473125" sldId="484"/>
            <ac:picMk id="67" creationId="{3A8757DE-8BD7-438F-9A76-6C34BC51E82B}"/>
          </ac:picMkLst>
        </pc:picChg>
        <pc:picChg chg="del">
          <ac:chgData name="Arani Bhattacharya" userId="S::arani.bhattacharya@stonybrook.edu::a74e9879-d253-4b72-84f8-e495dcb493c0" providerId="AD" clId="Web-{B5FFD704-2A77-4D52-ACB0-6E8C1D052874}" dt="2018-09-07T13:31:39.409" v="53"/>
          <ac:picMkLst>
            <pc:docMk/>
            <pc:sldMk cId="3226473125" sldId="484"/>
            <ac:picMk id="68" creationId="{C3351EEA-D9D2-4484-85E6-49A8D7490E2F}"/>
          </ac:picMkLst>
        </pc:picChg>
        <pc:picChg chg="del">
          <ac:chgData name="Arani Bhattacharya" userId="S::arani.bhattacharya@stonybrook.edu::a74e9879-d253-4b72-84f8-e495dcb493c0" providerId="AD" clId="Web-{B5FFD704-2A77-4D52-ACB0-6E8C1D052874}" dt="2018-09-07T13:31:09.923" v="39"/>
          <ac:picMkLst>
            <pc:docMk/>
            <pc:sldMk cId="3226473125" sldId="484"/>
            <ac:picMk id="112" creationId="{18BE7817-8B4E-47A4-B2F5-5721D08FD4B3}"/>
          </ac:picMkLst>
        </pc:picChg>
        <pc:picChg chg="del">
          <ac:chgData name="Arani Bhattacharya" userId="S::arani.bhattacharya@stonybrook.edu::a74e9879-d253-4b72-84f8-e495dcb493c0" providerId="AD" clId="Web-{B5FFD704-2A77-4D52-ACB0-6E8C1D052874}" dt="2018-09-07T13:31:20.564" v="44"/>
          <ac:picMkLst>
            <pc:docMk/>
            <pc:sldMk cId="3226473125" sldId="484"/>
            <ac:picMk id="113" creationId="{08D6D846-D214-4B03-B368-8575FED9D188}"/>
          </ac:picMkLst>
        </pc:picChg>
        <pc:picChg chg="del">
          <ac:chgData name="Arani Bhattacharya" userId="S::arani.bhattacharya@stonybrook.edu::a74e9879-d253-4b72-84f8-e495dcb493c0" providerId="AD" clId="Web-{B5FFD704-2A77-4D52-ACB0-6E8C1D052874}" dt="2018-09-07T13:31:23.580" v="46"/>
          <ac:picMkLst>
            <pc:docMk/>
            <pc:sldMk cId="3226473125" sldId="484"/>
            <ac:picMk id="114" creationId="{CC703457-B1ED-4FE2-B9FF-6DBD53B81548}"/>
          </ac:picMkLst>
        </pc:picChg>
        <pc:picChg chg="del">
          <ac:chgData name="Arani Bhattacharya" userId="S::arani.bhattacharya@stonybrook.edu::a74e9879-d253-4b72-84f8-e495dcb493c0" providerId="AD" clId="Web-{B5FFD704-2A77-4D52-ACB0-6E8C1D052874}" dt="2018-09-07T13:31:32.080" v="48"/>
          <ac:picMkLst>
            <pc:docMk/>
            <pc:sldMk cId="3226473125" sldId="484"/>
            <ac:picMk id="115" creationId="{E9FD2897-8D58-4D0A-89F3-131167506C30}"/>
          </ac:picMkLst>
        </pc:picChg>
        <pc:picChg chg="add del">
          <ac:chgData name="Arani Bhattacharya" userId="S::arani.bhattacharya@stonybrook.edu::a74e9879-d253-4b72-84f8-e495dcb493c0" providerId="AD" clId="Web-{B5FFD704-2A77-4D52-ACB0-6E8C1D052874}" dt="2018-09-07T13:34:16.102" v="79"/>
          <ac:picMkLst>
            <pc:docMk/>
            <pc:sldMk cId="3226473125" sldId="484"/>
            <ac:picMk id="116" creationId="{1BCA18FC-6DE3-4852-87DB-D513492E352B}"/>
          </ac:picMkLst>
        </pc:picChg>
        <pc:picChg chg="del">
          <ac:chgData name="Arani Bhattacharya" userId="S::arani.bhattacharya@stonybrook.edu::a74e9879-d253-4b72-84f8-e495dcb493c0" providerId="AD" clId="Web-{B5FFD704-2A77-4D52-ACB0-6E8C1D052874}" dt="2018-09-07T13:31:35.596" v="50"/>
          <ac:picMkLst>
            <pc:docMk/>
            <pc:sldMk cId="3226473125" sldId="484"/>
            <ac:picMk id="117" creationId="{05F5FB03-C5CF-40FE-BE97-F1A3C48BDC87}"/>
          </ac:picMkLst>
        </pc:picChg>
        <pc:picChg chg="add del">
          <ac:chgData name="Arani Bhattacharya" userId="S::arani.bhattacharya@stonybrook.edu::a74e9879-d253-4b72-84f8-e495dcb493c0" providerId="AD" clId="Web-{B5FFD704-2A77-4D52-ACB0-6E8C1D052874}" dt="2018-09-07T13:34:20.852" v="81"/>
          <ac:picMkLst>
            <pc:docMk/>
            <pc:sldMk cId="3226473125" sldId="484"/>
            <ac:picMk id="118" creationId="{A5FC8EEC-12C0-48D5-911C-C352FB4D9719}"/>
          </ac:picMkLst>
        </pc:picChg>
        <pc:picChg chg="del">
          <ac:chgData name="Arani Bhattacharya" userId="S::arani.bhattacharya@stonybrook.edu::a74e9879-d253-4b72-84f8-e495dcb493c0" providerId="AD" clId="Web-{B5FFD704-2A77-4D52-ACB0-6E8C1D052874}" dt="2018-09-07T13:31:41.190" v="54"/>
          <ac:picMkLst>
            <pc:docMk/>
            <pc:sldMk cId="3226473125" sldId="484"/>
            <ac:picMk id="119" creationId="{69D3238B-D956-4FED-A8C6-1D8E517B72D1}"/>
          </ac:picMkLst>
        </pc:picChg>
        <pc:picChg chg="del">
          <ac:chgData name="Arani Bhattacharya" userId="S::arani.bhattacharya@stonybrook.edu::a74e9879-d253-4b72-84f8-e495dcb493c0" providerId="AD" clId="Web-{B5FFD704-2A77-4D52-ACB0-6E8C1D052874}" dt="2018-09-07T13:31:38.237" v="52"/>
          <ac:picMkLst>
            <pc:docMk/>
            <pc:sldMk cId="3226473125" sldId="484"/>
            <ac:picMk id="120" creationId="{B754AF65-FAF8-409E-9930-40CA565640B2}"/>
          </ac:picMkLst>
        </pc:picChg>
      </pc:sldChg>
      <pc:sldChg chg="delSp modSp">
        <pc:chgData name="Arani Bhattacharya" userId="S::arani.bhattacharya@stonybrook.edu::a74e9879-d253-4b72-84f8-e495dcb493c0" providerId="AD" clId="Web-{B5FFD704-2A77-4D52-ACB0-6E8C1D052874}" dt="2018-09-07T13:30:43.641" v="38" actId="1076"/>
        <pc:sldMkLst>
          <pc:docMk/>
          <pc:sldMk cId="2065441333" sldId="488"/>
        </pc:sldMkLst>
        <pc:spChg chg="mod">
          <ac:chgData name="Arani Bhattacharya" userId="S::arani.bhattacharya@stonybrook.edu::a74e9879-d253-4b72-84f8-e495dcb493c0" providerId="AD" clId="Web-{B5FFD704-2A77-4D52-ACB0-6E8C1D052874}" dt="2018-09-07T13:29:42.342" v="26" actId="1076"/>
          <ac:spMkLst>
            <pc:docMk/>
            <pc:sldMk cId="2065441333" sldId="488"/>
            <ac:spMk id="111" creationId="{43C446E9-AF0D-4094-8E94-6E54C586C3B9}"/>
          </ac:spMkLst>
        </pc:spChg>
        <pc:spChg chg="mod">
          <ac:chgData name="Arani Bhattacharya" userId="S::arani.bhattacharya@stonybrook.edu::a74e9879-d253-4b72-84f8-e495dcb493c0" providerId="AD" clId="Web-{B5FFD704-2A77-4D52-ACB0-6E8C1D052874}" dt="2018-09-07T13:30:43.641" v="38" actId="1076"/>
          <ac:spMkLst>
            <pc:docMk/>
            <pc:sldMk cId="2065441333" sldId="488"/>
            <ac:spMk id="124" creationId="{DD32FEBF-3299-4146-94C4-70CF6E1CC296}"/>
          </ac:spMkLst>
        </pc:spChg>
        <pc:picChg chg="del">
          <ac:chgData name="Arani Bhattacharya" userId="S::arani.bhattacharya@stonybrook.edu::a74e9879-d253-4b72-84f8-e495dcb493c0" providerId="AD" clId="Web-{B5FFD704-2A77-4D52-ACB0-6E8C1D052874}" dt="2018-09-07T13:28:38.917" v="7"/>
          <ac:picMkLst>
            <pc:docMk/>
            <pc:sldMk cId="2065441333" sldId="488"/>
            <ac:picMk id="53" creationId="{BF9B47C9-67ED-4850-A436-CBE4A703100B}"/>
          </ac:picMkLst>
        </pc:picChg>
        <pc:picChg chg="del">
          <ac:chgData name="Arani Bhattacharya" userId="S::arani.bhattacharya@stonybrook.edu::a74e9879-d253-4b72-84f8-e495dcb493c0" providerId="AD" clId="Web-{B5FFD704-2A77-4D52-ACB0-6E8C1D052874}" dt="2018-09-07T13:28:37.246" v="6"/>
          <ac:picMkLst>
            <pc:docMk/>
            <pc:sldMk cId="2065441333" sldId="488"/>
            <ac:picMk id="55" creationId="{8D68B556-97FD-41E8-9F81-F0E71F34B115}"/>
          </ac:picMkLst>
        </pc:picChg>
        <pc:picChg chg="del">
          <ac:chgData name="Arani Bhattacharya" userId="S::arani.bhattacharya@stonybrook.edu::a74e9879-d253-4b72-84f8-e495dcb493c0" providerId="AD" clId="Web-{B5FFD704-2A77-4D52-ACB0-6E8C1D052874}" dt="2018-09-07T13:28:42.589" v="9"/>
          <ac:picMkLst>
            <pc:docMk/>
            <pc:sldMk cId="2065441333" sldId="488"/>
            <ac:picMk id="57" creationId="{B0B5BBC8-CCF5-41BD-A758-03110AF789D1}"/>
          </ac:picMkLst>
        </pc:picChg>
        <pc:picChg chg="del">
          <ac:chgData name="Arani Bhattacharya" userId="S::arani.bhattacharya@stonybrook.edu::a74e9879-d253-4b72-84f8-e495dcb493c0" providerId="AD" clId="Web-{B5FFD704-2A77-4D52-ACB0-6E8C1D052874}" dt="2018-09-07T13:28:40.746" v="8"/>
          <ac:picMkLst>
            <pc:docMk/>
            <pc:sldMk cId="2065441333" sldId="488"/>
            <ac:picMk id="58" creationId="{B97E065C-A980-428C-949A-652069BE7D99}"/>
          </ac:picMkLst>
        </pc:picChg>
        <pc:picChg chg="del">
          <ac:chgData name="Arani Bhattacharya" userId="S::arani.bhattacharya@stonybrook.edu::a74e9879-d253-4b72-84f8-e495dcb493c0" providerId="AD" clId="Web-{B5FFD704-2A77-4D52-ACB0-6E8C1D052874}" dt="2018-09-07T13:28:45.980" v="11"/>
          <ac:picMkLst>
            <pc:docMk/>
            <pc:sldMk cId="2065441333" sldId="488"/>
            <ac:picMk id="59" creationId="{DA336FDC-9761-41B4-AA11-4E2AED911BA5}"/>
          </ac:picMkLst>
        </pc:picChg>
        <pc:picChg chg="del">
          <ac:chgData name="Arani Bhattacharya" userId="S::arani.bhattacharya@stonybrook.edu::a74e9879-d253-4b72-84f8-e495dcb493c0" providerId="AD" clId="Web-{B5FFD704-2A77-4D52-ACB0-6E8C1D052874}" dt="2018-09-07T13:28:56.637" v="15"/>
          <ac:picMkLst>
            <pc:docMk/>
            <pc:sldMk cId="2065441333" sldId="488"/>
            <ac:picMk id="60" creationId="{AB15A690-9F6B-49EA-A3DB-14B6F4CA57BF}"/>
          </ac:picMkLst>
        </pc:picChg>
        <pc:picChg chg="del">
          <ac:chgData name="Arani Bhattacharya" userId="S::arani.bhattacharya@stonybrook.edu::a74e9879-d253-4b72-84f8-e495dcb493c0" providerId="AD" clId="Web-{B5FFD704-2A77-4D52-ACB0-6E8C1D052874}" dt="2018-09-07T13:28:49.012" v="13"/>
          <ac:picMkLst>
            <pc:docMk/>
            <pc:sldMk cId="2065441333" sldId="488"/>
            <ac:picMk id="61" creationId="{4D3365AC-8419-4E2A-91A4-33BB539954A0}"/>
          </ac:picMkLst>
        </pc:picChg>
        <pc:picChg chg="del">
          <ac:chgData name="Arani Bhattacharya" userId="S::arani.bhattacharya@stonybrook.edu::a74e9879-d253-4b72-84f8-e495dcb493c0" providerId="AD" clId="Web-{B5FFD704-2A77-4D52-ACB0-6E8C1D052874}" dt="2018-09-07T13:29:45.186" v="28"/>
          <ac:picMkLst>
            <pc:docMk/>
            <pc:sldMk cId="2065441333" sldId="488"/>
            <ac:picMk id="62" creationId="{69594FED-1E52-4A6C-84D2-63C65A515904}"/>
          </ac:picMkLst>
        </pc:picChg>
        <pc:picChg chg="del">
          <ac:chgData name="Arani Bhattacharya" userId="S::arani.bhattacharya@stonybrook.edu::a74e9879-d253-4b72-84f8-e495dcb493c0" providerId="AD" clId="Web-{B5FFD704-2A77-4D52-ACB0-6E8C1D052874}" dt="2018-09-07T13:29:14.059" v="19"/>
          <ac:picMkLst>
            <pc:docMk/>
            <pc:sldMk cId="2065441333" sldId="488"/>
            <ac:picMk id="63" creationId="{5664CFA4-7013-41F0-9D3D-4F4D8F7A43C0}"/>
          </ac:picMkLst>
        </pc:picChg>
        <pc:picChg chg="del">
          <ac:chgData name="Arani Bhattacharya" userId="S::arani.bhattacharya@stonybrook.edu::a74e9879-d253-4b72-84f8-e495dcb493c0" providerId="AD" clId="Web-{B5FFD704-2A77-4D52-ACB0-6E8C1D052874}" dt="2018-09-07T13:29:32.716" v="25"/>
          <ac:picMkLst>
            <pc:docMk/>
            <pc:sldMk cId="2065441333" sldId="488"/>
            <ac:picMk id="66" creationId="{487F6B30-16AC-4145-8777-016EA66F7392}"/>
          </ac:picMkLst>
        </pc:picChg>
        <pc:picChg chg="del">
          <ac:chgData name="Arani Bhattacharya" userId="S::arani.bhattacharya@stonybrook.edu::a74e9879-d253-4b72-84f8-e495dcb493c0" providerId="AD" clId="Web-{B5FFD704-2A77-4D52-ACB0-6E8C1D052874}" dt="2018-09-07T13:29:17.169" v="21"/>
          <ac:picMkLst>
            <pc:docMk/>
            <pc:sldMk cId="2065441333" sldId="488"/>
            <ac:picMk id="67" creationId="{3A8757DE-8BD7-438F-9A76-6C34BC51E82B}"/>
          </ac:picMkLst>
        </pc:picChg>
        <pc:picChg chg="del">
          <ac:chgData name="Arani Bhattacharya" userId="S::arani.bhattacharya@stonybrook.edu::a74e9879-d253-4b72-84f8-e495dcb493c0" providerId="AD" clId="Web-{B5FFD704-2A77-4D52-ACB0-6E8C1D052874}" dt="2018-09-07T13:29:10.809" v="17"/>
          <ac:picMkLst>
            <pc:docMk/>
            <pc:sldMk cId="2065441333" sldId="488"/>
            <ac:picMk id="68" creationId="{C3351EEA-D9D2-4484-85E6-49A8D7490E2F}"/>
          </ac:picMkLst>
        </pc:picChg>
        <pc:picChg chg="del">
          <ac:chgData name="Arani Bhattacharya" userId="S::arani.bhattacharya@stonybrook.edu::a74e9879-d253-4b72-84f8-e495dcb493c0" providerId="AD" clId="Web-{B5FFD704-2A77-4D52-ACB0-6E8C1D052874}" dt="2018-09-07T13:28:35.417" v="5"/>
          <ac:picMkLst>
            <pc:docMk/>
            <pc:sldMk cId="2065441333" sldId="488"/>
            <ac:picMk id="112" creationId="{18BE7817-8B4E-47A4-B2F5-5721D08FD4B3}"/>
          </ac:picMkLst>
        </pc:picChg>
        <pc:picChg chg="del">
          <ac:chgData name="Arani Bhattacharya" userId="S::arani.bhattacharya@stonybrook.edu::a74e9879-d253-4b72-84f8-e495dcb493c0" providerId="AD" clId="Web-{B5FFD704-2A77-4D52-ACB0-6E8C1D052874}" dt="2018-09-07T13:28:44.433" v="10"/>
          <ac:picMkLst>
            <pc:docMk/>
            <pc:sldMk cId="2065441333" sldId="488"/>
            <ac:picMk id="113" creationId="{08D6D846-D214-4B03-B368-8575FED9D188}"/>
          </ac:picMkLst>
        </pc:picChg>
        <pc:picChg chg="del">
          <ac:chgData name="Arani Bhattacharya" userId="S::arani.bhattacharya@stonybrook.edu::a74e9879-d253-4b72-84f8-e495dcb493c0" providerId="AD" clId="Web-{B5FFD704-2A77-4D52-ACB0-6E8C1D052874}" dt="2018-09-07T13:28:55.324" v="14"/>
          <ac:picMkLst>
            <pc:docMk/>
            <pc:sldMk cId="2065441333" sldId="488"/>
            <ac:picMk id="114" creationId="{CC703457-B1ED-4FE2-B9FF-6DBD53B81548}"/>
          </ac:picMkLst>
        </pc:picChg>
        <pc:picChg chg="del">
          <ac:chgData name="Arani Bhattacharya" userId="S::arani.bhattacharya@stonybrook.edu::a74e9879-d253-4b72-84f8-e495dcb493c0" providerId="AD" clId="Web-{B5FFD704-2A77-4D52-ACB0-6E8C1D052874}" dt="2018-09-07T13:28:47.668" v="12"/>
          <ac:picMkLst>
            <pc:docMk/>
            <pc:sldMk cId="2065441333" sldId="488"/>
            <ac:picMk id="115" creationId="{E9FD2897-8D58-4D0A-89F3-131167506C30}"/>
          </ac:picMkLst>
        </pc:picChg>
        <pc:picChg chg="del">
          <ac:chgData name="Arani Bhattacharya" userId="S::arani.bhattacharya@stonybrook.edu::a74e9879-d253-4b72-84f8-e495dcb493c0" providerId="AD" clId="Web-{B5FFD704-2A77-4D52-ACB0-6E8C1D052874}" dt="2018-09-07T13:29:43.873" v="27"/>
          <ac:picMkLst>
            <pc:docMk/>
            <pc:sldMk cId="2065441333" sldId="488"/>
            <ac:picMk id="116" creationId="{1BCA18FC-6DE3-4852-87DB-D513492E352B}"/>
          </ac:picMkLst>
        </pc:picChg>
        <pc:picChg chg="del">
          <ac:chgData name="Arani Bhattacharya" userId="S::arani.bhattacharya@stonybrook.edu::a74e9879-d253-4b72-84f8-e495dcb493c0" providerId="AD" clId="Web-{B5FFD704-2A77-4D52-ACB0-6E8C1D052874}" dt="2018-09-07T13:29:12.669" v="18"/>
          <ac:picMkLst>
            <pc:docMk/>
            <pc:sldMk cId="2065441333" sldId="488"/>
            <ac:picMk id="117" creationId="{05F5FB03-C5CF-40FE-BE97-F1A3C48BDC87}"/>
          </ac:picMkLst>
        </pc:picChg>
        <pc:picChg chg="del">
          <ac:chgData name="Arani Bhattacharya" userId="S::arani.bhattacharya@stonybrook.edu::a74e9879-d253-4b72-84f8-e495dcb493c0" providerId="AD" clId="Web-{B5FFD704-2A77-4D52-ACB0-6E8C1D052874}" dt="2018-09-07T13:29:31.529" v="24"/>
          <ac:picMkLst>
            <pc:docMk/>
            <pc:sldMk cId="2065441333" sldId="488"/>
            <ac:picMk id="118" creationId="{A5FC8EEC-12C0-48D5-911C-C352FB4D9719}"/>
          </ac:picMkLst>
        </pc:picChg>
        <pc:picChg chg="del">
          <ac:chgData name="Arani Bhattacharya" userId="S::arani.bhattacharya@stonybrook.edu::a74e9879-d253-4b72-84f8-e495dcb493c0" providerId="AD" clId="Web-{B5FFD704-2A77-4D52-ACB0-6E8C1D052874}" dt="2018-09-07T13:29:15.950" v="20"/>
          <ac:picMkLst>
            <pc:docMk/>
            <pc:sldMk cId="2065441333" sldId="488"/>
            <ac:picMk id="119" creationId="{69D3238B-D956-4FED-A8C6-1D8E517B72D1}"/>
          </ac:picMkLst>
        </pc:picChg>
        <pc:picChg chg="del">
          <ac:chgData name="Arani Bhattacharya" userId="S::arani.bhattacharya@stonybrook.edu::a74e9879-d253-4b72-84f8-e495dcb493c0" providerId="AD" clId="Web-{B5FFD704-2A77-4D52-ACB0-6E8C1D052874}" dt="2018-09-07T13:29:09.231" v="16"/>
          <ac:picMkLst>
            <pc:docMk/>
            <pc:sldMk cId="2065441333" sldId="488"/>
            <ac:picMk id="120" creationId="{B754AF65-FAF8-409E-9930-40CA565640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DD645-04DF-4AEB-9197-0D2F7A8EA0FF}" type="datetimeFigureOut">
              <a:rPr lang="en-US" smtClean="0"/>
              <a:t>3/29/19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6FE07-7A70-41CF-B64F-0BD4E0C553FC}" type="slidenum">
              <a:rPr lang="en-US" smtClean="0"/>
              <a:t>‹#›</a:t>
            </a:fld>
            <a:endParaRPr lang="en-US"/>
          </a:p>
        </p:txBody>
      </p:sp>
    </p:spTree>
    <p:extLst>
      <p:ext uri="{BB962C8B-B14F-4D97-AF65-F5344CB8AC3E}">
        <p14:creationId xmlns:p14="http://schemas.microsoft.com/office/powerpoint/2010/main" val="813363884"/>
      </p:ext>
    </p:extLst>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3" algn="l" defTabSz="914341" rtl="0" eaLnBrk="1" latinLnBrk="0" hangingPunct="1">
      <a:defRPr sz="1200" kern="1200">
        <a:solidFill>
          <a:schemeClr val="tx1"/>
        </a:solidFill>
        <a:latin typeface="+mn-lt"/>
        <a:ea typeface="+mn-ea"/>
        <a:cs typeface="+mn-cs"/>
      </a:defRPr>
    </a:lvl5pPr>
    <a:lvl6pPr marL="2285854" algn="l" defTabSz="914341" rtl="0" eaLnBrk="1" latinLnBrk="0" hangingPunct="1">
      <a:defRPr sz="1200" kern="1200">
        <a:solidFill>
          <a:schemeClr val="tx1"/>
        </a:solidFill>
        <a:latin typeface="+mn-lt"/>
        <a:ea typeface="+mn-ea"/>
        <a:cs typeface="+mn-cs"/>
      </a:defRPr>
    </a:lvl6pPr>
    <a:lvl7pPr marL="2743024" algn="l" defTabSz="914341" rtl="0" eaLnBrk="1" latinLnBrk="0" hangingPunct="1">
      <a:defRPr sz="1200" kern="1200">
        <a:solidFill>
          <a:schemeClr val="tx1"/>
        </a:solidFill>
        <a:latin typeface="+mn-lt"/>
        <a:ea typeface="+mn-ea"/>
        <a:cs typeface="+mn-cs"/>
      </a:defRPr>
    </a:lvl7pPr>
    <a:lvl8pPr marL="3200195" algn="l" defTabSz="914341" rtl="0" eaLnBrk="1" latinLnBrk="0" hangingPunct="1">
      <a:defRPr sz="1200" kern="1200">
        <a:solidFill>
          <a:schemeClr val="tx1"/>
        </a:solidFill>
        <a:latin typeface="+mn-lt"/>
        <a:ea typeface="+mn-ea"/>
        <a:cs typeface="+mn-cs"/>
      </a:defRPr>
    </a:lvl8pPr>
    <a:lvl9pPr marL="3657366"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Good afternoon all. My name is </a:t>
            </a:r>
            <a:r>
              <a:rPr lang="en-US" sz="1200" b="0" i="0" u="none" strike="noStrike" cap="none" dirty="0" err="1">
                <a:solidFill>
                  <a:schemeClr val="dk1"/>
                </a:solidFill>
                <a:latin typeface="+mn-lt"/>
                <a:ea typeface="Calibri"/>
                <a:cs typeface="Calibri"/>
                <a:sym typeface="Calibri"/>
              </a:rPr>
              <a:t>Mallesh</a:t>
            </a:r>
            <a:r>
              <a:rPr lang="en-US" sz="1200" b="0" i="0" u="none" strike="noStrike" cap="none" dirty="0">
                <a:solidFill>
                  <a:schemeClr val="dk1"/>
                </a:solidFill>
                <a:latin typeface="+mn-lt"/>
                <a:ea typeface="Calibri"/>
                <a:cs typeface="Calibri"/>
                <a:sym typeface="Calibri"/>
              </a:rPr>
              <a:t> from Stony Brook. This work is in collaboration with </a:t>
            </a:r>
            <a:r>
              <a:rPr lang="en-US" sz="1200" b="0" i="0" u="none" strike="noStrike" cap="none" dirty="0" err="1">
                <a:solidFill>
                  <a:schemeClr val="dk1"/>
                </a:solidFill>
                <a:latin typeface="+mn-lt"/>
                <a:ea typeface="Calibri"/>
                <a:cs typeface="Calibri"/>
                <a:sym typeface="Calibri"/>
              </a:rPr>
              <a:t>Arani</a:t>
            </a:r>
            <a:r>
              <a:rPr lang="en-US" sz="1200" b="0" i="0" u="none" strike="noStrike" cap="none" dirty="0">
                <a:solidFill>
                  <a:schemeClr val="dk1"/>
                </a:solidFill>
                <a:latin typeface="+mn-lt"/>
                <a:ea typeface="Calibri"/>
                <a:cs typeface="Calibri"/>
                <a:sym typeface="Calibri"/>
              </a:rPr>
              <a:t>, Mohammad and Samir all from WINGS lab, at Stony Brook. The goal of this work is to understand the implications of using distributed spectrum patrolling for protecting the spectrum.</a:t>
            </a:r>
          </a:p>
        </p:txBody>
      </p:sp>
      <p:sp>
        <p:nvSpPr>
          <p:cNvPr id="4" name="Slide Number Placeholder 3"/>
          <p:cNvSpPr>
            <a:spLocks noGrp="1"/>
          </p:cNvSpPr>
          <p:nvPr>
            <p:ph type="sldNum" sz="quarter" idx="10"/>
          </p:nvPr>
        </p:nvSpPr>
        <p:spPr/>
        <p:txBody>
          <a:bodyPr/>
          <a:lstStyle/>
          <a:p>
            <a:fld id="{D246FE07-7A70-41CF-B64F-0BD4E0C553FC}" type="slidenum">
              <a:rPr lang="en-US" smtClean="0"/>
              <a:t>1</a:t>
            </a:fld>
            <a:endParaRPr lang="en-US"/>
          </a:p>
        </p:txBody>
      </p:sp>
    </p:spTree>
    <p:extLst>
      <p:ext uri="{BB962C8B-B14F-4D97-AF65-F5344CB8AC3E}">
        <p14:creationId xmlns:p14="http://schemas.microsoft.com/office/powerpoint/2010/main" val="187460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we did was as an initial experiment, we used an intermittent transmitter to transmit different lengths of signals and sleep for some time in between. One more important thing to note here is that the sensor and transmitter are placed very close and the transmitting power high enough that the sensor should be able to receive all the signal power. After sensing the power, we calculate the signal detection performance using detection ratio metric. The detection ratio is the ratio of total number of transmissions observed over actual number of total transmissions.</a:t>
            </a:r>
          </a:p>
        </p:txBody>
      </p:sp>
      <p:sp>
        <p:nvSpPr>
          <p:cNvPr id="4" name="Slide Number Placeholder 3"/>
          <p:cNvSpPr>
            <a:spLocks noGrp="1"/>
          </p:cNvSpPr>
          <p:nvPr>
            <p:ph type="sldNum" sz="quarter" idx="10"/>
          </p:nvPr>
        </p:nvSpPr>
        <p:spPr/>
        <p:txBody>
          <a:bodyPr/>
          <a:lstStyle/>
          <a:p>
            <a:fld id="{F55365A5-DB8A-45F8-A086-C0D3C6460EF4}" type="slidenum">
              <a:rPr lang="en-US" smtClean="0"/>
              <a:pPr/>
              <a:t>10</a:t>
            </a:fld>
            <a:endParaRPr lang="en-US"/>
          </a:p>
        </p:txBody>
      </p:sp>
    </p:spTree>
    <p:extLst>
      <p:ext uri="{BB962C8B-B14F-4D97-AF65-F5344CB8AC3E}">
        <p14:creationId xmlns:p14="http://schemas.microsoft.com/office/powerpoint/2010/main" val="243978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11</a:t>
            </a:fld>
            <a:endParaRPr lang="en-US"/>
          </a:p>
        </p:txBody>
      </p:sp>
    </p:spTree>
    <p:extLst>
      <p:ext uri="{BB962C8B-B14F-4D97-AF65-F5344CB8AC3E}">
        <p14:creationId xmlns:p14="http://schemas.microsoft.com/office/powerpoint/2010/main" val="256090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12</a:t>
            </a:fld>
            <a:endParaRPr lang="en-US"/>
          </a:p>
        </p:txBody>
      </p:sp>
    </p:spTree>
    <p:extLst>
      <p:ext uri="{BB962C8B-B14F-4D97-AF65-F5344CB8AC3E}">
        <p14:creationId xmlns:p14="http://schemas.microsoft.com/office/powerpoint/2010/main" val="257244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counterintuitive result because we expect to see an increase in detection ratio with the increase in sampling rate. This is because the sensor is unable to cope with the speed at which the samples are received under higher sampling rates (remote), and FFT and PSD computation (local). Hence, the sensor is losing many of the important samples that could otherwise detect transmissions.</a:t>
            </a:r>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13</a:t>
            </a:fld>
            <a:endParaRPr lang="en-US"/>
          </a:p>
        </p:txBody>
      </p:sp>
    </p:spTree>
    <p:extLst>
      <p:ext uri="{BB962C8B-B14F-4D97-AF65-F5344CB8AC3E}">
        <p14:creationId xmlns:p14="http://schemas.microsoft.com/office/powerpoint/2010/main" val="413928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noise-floor increases from −110 dB to −90 dB when the sampling rate increases from 1Msps to 32Msps on USRP. This becomes much worse, greater than −70 dB, for RTL-SDR because of its inaccurate analog converter. </a:t>
            </a:r>
            <a:endParaRPr lang="en-US" dirty="0"/>
          </a:p>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14</a:t>
            </a:fld>
            <a:endParaRPr lang="en-US"/>
          </a:p>
        </p:txBody>
      </p:sp>
    </p:spTree>
    <p:extLst>
      <p:ext uri="{BB962C8B-B14F-4D97-AF65-F5344CB8AC3E}">
        <p14:creationId xmlns:p14="http://schemas.microsoft.com/office/powerpoint/2010/main" val="9983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Integration size is the number of samples used for one FFT. Decreasing the integration size increases the accuracy of FFT computations, but also increases the amount of computation power needed to compute it. Whereas increase it leads to averaged power with many samples and hence making it difficult to detection micro-transmissions.</a:t>
            </a:r>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15</a:t>
            </a:fld>
            <a:endParaRPr lang="en-US"/>
          </a:p>
        </p:txBody>
      </p:sp>
    </p:spTree>
    <p:extLst>
      <p:ext uri="{BB962C8B-B14F-4D97-AF65-F5344CB8AC3E}">
        <p14:creationId xmlns:p14="http://schemas.microsoft.com/office/powerpoint/2010/main" val="392249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FFT size defines the number of bins while computing the FFT. Each bin represents the resolution of frequency. The tradeoff here is that increasing the FFT size leads to more compute and buffer overflows and decreasing it leads to mixing the signal power with noise and leading it to difficult to detect micro-transmissions.</a:t>
            </a:r>
            <a:endParaRPr lang="en-US" dirty="0"/>
          </a:p>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16</a:t>
            </a:fld>
            <a:endParaRPr lang="en-US"/>
          </a:p>
        </p:txBody>
      </p:sp>
    </p:spTree>
    <p:extLst>
      <p:ext uri="{BB962C8B-B14F-4D97-AF65-F5344CB8AC3E}">
        <p14:creationId xmlns:p14="http://schemas.microsoft.com/office/powerpoint/2010/main" val="27607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17</a:t>
            </a:fld>
            <a:endParaRPr lang="en-US"/>
          </a:p>
        </p:txBody>
      </p:sp>
    </p:spTree>
    <p:extLst>
      <p:ext uri="{BB962C8B-B14F-4D97-AF65-F5344CB8AC3E}">
        <p14:creationId xmlns:p14="http://schemas.microsoft.com/office/powerpoint/2010/main" val="109712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18</a:t>
            </a:fld>
            <a:endParaRPr lang="en-US"/>
          </a:p>
        </p:txBody>
      </p:sp>
    </p:spTree>
    <p:extLst>
      <p:ext uri="{BB962C8B-B14F-4D97-AF65-F5344CB8AC3E}">
        <p14:creationId xmlns:p14="http://schemas.microsoft.com/office/powerpoint/2010/main" val="2772475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19</a:t>
            </a:fld>
            <a:endParaRPr lang="en-US"/>
          </a:p>
        </p:txBody>
      </p:sp>
    </p:spTree>
    <p:extLst>
      <p:ext uri="{BB962C8B-B14F-4D97-AF65-F5344CB8AC3E}">
        <p14:creationId xmlns:p14="http://schemas.microsoft.com/office/powerpoint/2010/main" val="370636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we all know that the wireless spectrum is a precious resource. I am sure you won’t argue with the fact that we cannot survive a day if we don’t have access to an RF spectrum. </a:t>
            </a:r>
            <a:r>
              <a:rPr lang="en-US" dirty="0">
                <a:sym typeface="Wingdings" pitchFamily="2" charset="2"/>
              </a:rPr>
              <a:t>So we have to protect the spectrum just like any other important resource right. This has become prohibitively difficult because of recent proliferation in software defined radios. An SDR allows you to transmit at any frequency you want to by tuning in the software. For example, well known software radios in the market are RTL-SDR, </a:t>
            </a:r>
            <a:r>
              <a:rPr lang="en-US" dirty="0" err="1">
                <a:sym typeface="Wingdings" pitchFamily="2" charset="2"/>
              </a:rPr>
              <a:t>BladeRF</a:t>
            </a:r>
            <a:r>
              <a:rPr lang="en-US" dirty="0">
                <a:sym typeface="Wingdings" pitchFamily="2" charset="2"/>
              </a:rPr>
              <a:t>, </a:t>
            </a:r>
            <a:r>
              <a:rPr lang="en-US" dirty="0" err="1">
                <a:sym typeface="Wingdings" pitchFamily="2" charset="2"/>
              </a:rPr>
              <a:t>HackRF</a:t>
            </a:r>
            <a:r>
              <a:rPr lang="en-US" dirty="0">
                <a:sym typeface="Wingdings" pitchFamily="2" charset="2"/>
              </a:rPr>
              <a:t>, USRP and there exists several others. So, what people did is, they started a common practice of continuous spectrum monitoring. </a:t>
            </a:r>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2</a:t>
            </a:fld>
            <a:endParaRPr lang="en-US"/>
          </a:p>
        </p:txBody>
      </p:sp>
    </p:spTree>
    <p:extLst>
      <p:ext uri="{BB962C8B-B14F-4D97-AF65-F5344CB8AC3E}">
        <p14:creationId xmlns:p14="http://schemas.microsoft.com/office/powerpoint/2010/main" val="1115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20</a:t>
            </a:fld>
            <a:endParaRPr lang="en-US"/>
          </a:p>
        </p:txBody>
      </p:sp>
    </p:spTree>
    <p:extLst>
      <p:ext uri="{BB962C8B-B14F-4D97-AF65-F5344CB8AC3E}">
        <p14:creationId xmlns:p14="http://schemas.microsoft.com/office/powerpoint/2010/main" val="38107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365A5-DB8A-45F8-A086-C0D3C6460EF4}" type="slidenum">
              <a:rPr lang="en-US" smtClean="0"/>
              <a:pPr/>
              <a:t>21</a:t>
            </a:fld>
            <a:endParaRPr lang="en-US"/>
          </a:p>
        </p:txBody>
      </p:sp>
    </p:spTree>
    <p:extLst>
      <p:ext uri="{BB962C8B-B14F-4D97-AF65-F5344CB8AC3E}">
        <p14:creationId xmlns:p14="http://schemas.microsoft.com/office/powerpoint/2010/main" val="240844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spectrum monitoring. Here, we assume there are transmitters transmitting in a frequency F, across different geo-locations. Our goal is to build the spectrum maps, i.e., the spatial distribution of signal power present in a particular frequency. </a:t>
            </a:r>
          </a:p>
        </p:txBody>
      </p:sp>
      <p:sp>
        <p:nvSpPr>
          <p:cNvPr id="4" name="Slide Number Placeholder 3"/>
          <p:cNvSpPr>
            <a:spLocks noGrp="1"/>
          </p:cNvSpPr>
          <p:nvPr>
            <p:ph type="sldNum" sz="quarter" idx="10"/>
          </p:nvPr>
        </p:nvSpPr>
        <p:spPr/>
        <p:txBody>
          <a:bodyPr/>
          <a:lstStyle/>
          <a:p>
            <a:fld id="{F55365A5-DB8A-45F8-A086-C0D3C6460EF4}" type="slidenum">
              <a:rPr lang="en-US" smtClean="0"/>
              <a:pPr/>
              <a:t>3</a:t>
            </a:fld>
            <a:endParaRPr lang="en-US"/>
          </a:p>
        </p:txBody>
      </p:sp>
    </p:spTree>
    <p:extLst>
      <p:ext uri="{BB962C8B-B14F-4D97-AF65-F5344CB8AC3E}">
        <p14:creationId xmlns:p14="http://schemas.microsoft.com/office/powerpoint/2010/main" val="346591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how do we build the spectrum maps? </a:t>
            </a:r>
          </a:p>
        </p:txBody>
      </p:sp>
      <p:sp>
        <p:nvSpPr>
          <p:cNvPr id="4" name="Slide Number Placeholder 3"/>
          <p:cNvSpPr>
            <a:spLocks noGrp="1"/>
          </p:cNvSpPr>
          <p:nvPr>
            <p:ph type="sldNum" sz="quarter" idx="10"/>
          </p:nvPr>
        </p:nvSpPr>
        <p:spPr/>
        <p:txBody>
          <a:bodyPr/>
          <a:lstStyle/>
          <a:p>
            <a:fld id="{F55365A5-DB8A-45F8-A086-C0D3C6460EF4}" type="slidenum">
              <a:rPr lang="en-US" smtClean="0"/>
              <a:pPr/>
              <a:t>4</a:t>
            </a:fld>
            <a:endParaRPr lang="en-US"/>
          </a:p>
        </p:txBody>
      </p:sp>
    </p:spTree>
    <p:extLst>
      <p:ext uri="{BB962C8B-B14F-4D97-AF65-F5344CB8AC3E}">
        <p14:creationId xmlns:p14="http://schemas.microsoft.com/office/powerpoint/2010/main" val="192813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method currently being used is that deploy spectrum analyzers in few locations and estimate the power. These spectrum analyzers costs like 50000 USD, and are bulky, and can’t be scaled. Therefore the result is they end up estimating the poor spectrum maps.</a:t>
            </a:r>
          </a:p>
        </p:txBody>
      </p:sp>
      <p:sp>
        <p:nvSpPr>
          <p:cNvPr id="4" name="Slide Number Placeholder 3"/>
          <p:cNvSpPr>
            <a:spLocks noGrp="1"/>
          </p:cNvSpPr>
          <p:nvPr>
            <p:ph type="sldNum" sz="quarter" idx="10"/>
          </p:nvPr>
        </p:nvSpPr>
        <p:spPr/>
        <p:txBody>
          <a:bodyPr/>
          <a:lstStyle/>
          <a:p>
            <a:fld id="{F55365A5-DB8A-45F8-A086-C0D3C6460EF4}" type="slidenum">
              <a:rPr lang="en-US" smtClean="0"/>
              <a:pPr/>
              <a:t>5</a:t>
            </a:fld>
            <a:endParaRPr lang="en-US"/>
          </a:p>
        </p:txBody>
      </p:sp>
    </p:spTree>
    <p:extLst>
      <p:ext uri="{BB962C8B-B14F-4D97-AF65-F5344CB8AC3E}">
        <p14:creationId xmlns:p14="http://schemas.microsoft.com/office/powerpoint/2010/main" val="82550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we need a better solution right. To this end, some group of researchers came up with this idea.. Called commodity spectrum monitoring. Where we use large number of very inexpensive sensors to monitor the spectrum. The benefits are easy to carry, cheaper and easy to scale. The end result is much better estimates of spectrum maps.</a:t>
            </a:r>
          </a:p>
        </p:txBody>
      </p:sp>
      <p:sp>
        <p:nvSpPr>
          <p:cNvPr id="4" name="Slide Number Placeholder 3"/>
          <p:cNvSpPr>
            <a:spLocks noGrp="1"/>
          </p:cNvSpPr>
          <p:nvPr>
            <p:ph type="sldNum" sz="quarter" idx="10"/>
          </p:nvPr>
        </p:nvSpPr>
        <p:spPr/>
        <p:txBody>
          <a:bodyPr/>
          <a:lstStyle/>
          <a:p>
            <a:fld id="{F55365A5-DB8A-45F8-A086-C0D3C6460EF4}" type="slidenum">
              <a:rPr lang="en-US" smtClean="0"/>
              <a:pPr/>
              <a:t>6</a:t>
            </a:fld>
            <a:endParaRPr lang="en-US"/>
          </a:p>
        </p:txBody>
      </p:sp>
    </p:spTree>
    <p:extLst>
      <p:ext uri="{BB962C8B-B14F-4D97-AF65-F5344CB8AC3E}">
        <p14:creationId xmlns:p14="http://schemas.microsoft.com/office/powerpoint/2010/main" val="115871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are such commodity spectrum sensors? Remember that I was telling there are 100s of software defined radios available in the market. We use same SDRs and attach with other cheap compute devices such as Raspberry pi or </a:t>
            </a:r>
            <a:r>
              <a:rPr lang="en-US" dirty="0" err="1"/>
              <a:t>Odroid</a:t>
            </a:r>
            <a:r>
              <a:rPr lang="en-US" dirty="0"/>
              <a:t> boards for sensing the spectrum and transmitting the data to cloud server. Our vision is that these sensors will be deployed nation-wide for the continuous spectrum monitoring.</a:t>
            </a:r>
          </a:p>
        </p:txBody>
      </p:sp>
      <p:sp>
        <p:nvSpPr>
          <p:cNvPr id="4" name="Slide Number Placeholder 3"/>
          <p:cNvSpPr>
            <a:spLocks noGrp="1"/>
          </p:cNvSpPr>
          <p:nvPr>
            <p:ph type="sldNum" sz="quarter" idx="10"/>
          </p:nvPr>
        </p:nvSpPr>
        <p:spPr/>
        <p:txBody>
          <a:bodyPr/>
          <a:lstStyle/>
          <a:p>
            <a:fld id="{F55365A5-DB8A-45F8-A086-C0D3C6460EF4}" type="slidenum">
              <a:rPr lang="en-US" smtClean="0"/>
              <a:pPr/>
              <a:t>7</a:t>
            </a:fld>
            <a:endParaRPr lang="en-US"/>
          </a:p>
        </p:txBody>
      </p:sp>
    </p:spTree>
    <p:extLst>
      <p:ext uri="{BB962C8B-B14F-4D97-AF65-F5344CB8AC3E}">
        <p14:creationId xmlns:p14="http://schemas.microsoft.com/office/powerpoint/2010/main" val="197211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these spectrum sensors essentially do is that the sensing unit which is the SDR continuously senses the spectrum and transfers the data to the computing device with a USB interface for further processing. This is because the SDRs in the market does not come up with compute or network capacity. The compute device such as </a:t>
            </a:r>
            <a:r>
              <a:rPr lang="en-US" dirty="0" err="1"/>
              <a:t>Odroid</a:t>
            </a:r>
            <a:r>
              <a:rPr lang="en-US" dirty="0"/>
              <a:t> board performs several functionalities on the data. </a:t>
            </a:r>
          </a:p>
        </p:txBody>
      </p:sp>
      <p:sp>
        <p:nvSpPr>
          <p:cNvPr id="4" name="Slide Number Placeholder 3"/>
          <p:cNvSpPr>
            <a:spLocks noGrp="1"/>
          </p:cNvSpPr>
          <p:nvPr>
            <p:ph type="sldNum" sz="quarter" idx="10"/>
          </p:nvPr>
        </p:nvSpPr>
        <p:spPr/>
        <p:txBody>
          <a:bodyPr/>
          <a:lstStyle/>
          <a:p>
            <a:fld id="{F55365A5-DB8A-45F8-A086-C0D3C6460EF4}" type="slidenum">
              <a:rPr lang="en-US" smtClean="0"/>
              <a:pPr/>
              <a:t>8</a:t>
            </a:fld>
            <a:endParaRPr lang="en-US"/>
          </a:p>
        </p:txBody>
      </p:sp>
    </p:spTree>
    <p:extLst>
      <p:ext uri="{BB962C8B-B14F-4D97-AF65-F5344CB8AC3E}">
        <p14:creationId xmlns:p14="http://schemas.microsoft.com/office/powerpoint/2010/main" val="36026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let me show you the overall distributed spectrum sensing pipeline. We have a spectrum data sever storing the data from all the sensors. It receives the spectrum queries from different users. Based on the query, the server tries to fuse the data of some sensors and answers the query.  And here we have sensors deployed in space. And there may be some transmitters. These spectrum sensors have several parameters that impact the quality or accuracy of the spectrum sensing. The reason is that the commodity sensors are resource limited and cannot be used as is for the deployment.</a:t>
            </a:r>
          </a:p>
        </p:txBody>
      </p:sp>
      <p:sp>
        <p:nvSpPr>
          <p:cNvPr id="4" name="Slide Number Placeholder 3"/>
          <p:cNvSpPr>
            <a:spLocks noGrp="1"/>
          </p:cNvSpPr>
          <p:nvPr>
            <p:ph type="sldNum" sz="quarter" idx="10"/>
          </p:nvPr>
        </p:nvSpPr>
        <p:spPr/>
        <p:txBody>
          <a:bodyPr/>
          <a:lstStyle/>
          <a:p>
            <a:fld id="{F55365A5-DB8A-45F8-A086-C0D3C6460EF4}" type="slidenum">
              <a:rPr lang="en-US" smtClean="0"/>
              <a:pPr/>
              <a:t>9</a:t>
            </a:fld>
            <a:endParaRPr lang="en-US"/>
          </a:p>
        </p:txBody>
      </p:sp>
    </p:spTree>
    <p:extLst>
      <p:ext uri="{BB962C8B-B14F-4D97-AF65-F5344CB8AC3E}">
        <p14:creationId xmlns:p14="http://schemas.microsoft.com/office/powerpoint/2010/main" val="157202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07FD2C-046F-44D4-B521-8F5524E8D4A8}" type="datetime1">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121378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728ACF-0366-46F8-9A76-2FB3922BB38F}" type="datetime1">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141884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A8A53-3147-4956-ACEA-80CB6EC9D7CE}" type="datetime1">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315682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0CD4B-FA64-4A8F-9C21-AAEEEC7E3640}" type="datetime1">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289827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906210-FC80-4926-B56D-AFF7DD0ED700}" type="datetime1">
              <a:rPr lang="en-US" smtClean="0"/>
              <a:t>3/29/19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252056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E17DFC-AAA8-4A90-B737-749AEEE19FB1}" type="datetime1">
              <a:rPr lang="en-US" smtClean="0"/>
              <a:t>3/29/19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48336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310303-6A64-4743-B547-E6A31F8FDF05}" type="datetime1">
              <a:rPr lang="en-US" smtClean="0"/>
              <a:t>3/29/19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400698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B2FF3-6F5A-41BD-BD41-7F78C77863F9}" type="datetime1">
              <a:rPr lang="en-US" smtClean="0"/>
              <a:t>3/29/19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246123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40A3C-D64D-401C-B7AB-C0BA3197E52D}" type="datetime1">
              <a:rPr lang="en-US" smtClean="0"/>
              <a:t>3/29/19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89266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2DF96-E147-41A1-B2FF-5784E4672A12}" type="datetime1">
              <a:rPr lang="en-US" smtClean="0"/>
              <a:t>3/29/19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369707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01BEA5-4B6A-4162-BDE3-98902C4568AA}" type="datetime1">
              <a:rPr lang="en-US" smtClean="0"/>
              <a:t>3/29/19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8330-B2B2-47CF-9FA2-56CE8EC705C3}" type="slidenum">
              <a:rPr lang="en-US" smtClean="0"/>
              <a:t>‹#›</a:t>
            </a:fld>
            <a:endParaRPr lang="en-US"/>
          </a:p>
        </p:txBody>
      </p:sp>
    </p:spTree>
    <p:extLst>
      <p:ext uri="{BB962C8B-B14F-4D97-AF65-F5344CB8AC3E}">
        <p14:creationId xmlns:p14="http://schemas.microsoft.com/office/powerpoint/2010/main" val="38807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60551-2695-4AE8-938E-32EA9EFF92B2}" type="datetime1">
              <a:rPr lang="en-US" smtClean="0"/>
              <a:t>3/29/19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68330-B2B2-47CF-9FA2-56CE8EC705C3}" type="slidenum">
              <a:rPr lang="en-US" smtClean="0"/>
              <a:t>‹#›</a:t>
            </a:fld>
            <a:endParaRPr lang="en-US"/>
          </a:p>
        </p:txBody>
      </p:sp>
    </p:spTree>
    <p:extLst>
      <p:ext uri="{BB962C8B-B14F-4D97-AF65-F5344CB8AC3E}">
        <p14:creationId xmlns:p14="http://schemas.microsoft.com/office/powerpoint/2010/main" val="3585705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3.emf"/><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gi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5.emf"/><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6.emf"/><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7.emf"/><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8.emf"/><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9.emf"/><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gi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3.gif"/><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3.gif"/><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3.gif"/><Relationship Id="rId4" Type="http://schemas.openxmlformats.org/officeDocument/2006/relationships/image" Target="../media/image7.jp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3.gif"/><Relationship Id="rId4" Type="http://schemas.openxmlformats.org/officeDocument/2006/relationships/image" Target="../media/image7.jp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7.xml"/><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3.gif"/><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62426"/>
            <a:ext cx="9144000" cy="1790700"/>
          </a:xfrm>
        </p:spPr>
        <p:txBody>
          <a:bodyPr>
            <a:normAutofit/>
          </a:bodyPr>
          <a:lstStyle/>
          <a:p>
            <a:r>
              <a:rPr lang="en-US" sz="3600" b="1" dirty="0">
                <a:solidFill>
                  <a:schemeClr val="bg1">
                    <a:lumMod val="95000"/>
                  </a:schemeClr>
                </a:solidFill>
                <a:latin typeface="Segoe UI Light" panose="020B0502040204020203" pitchFamily="34" charset="0"/>
                <a:cs typeface="Segoe UI Light" panose="020B0502040204020203" pitchFamily="34" charset="0"/>
              </a:rPr>
              <a:t>Spectrum Protection from Micro-transmissions using Distributed Spectrum Patrolling</a:t>
            </a:r>
          </a:p>
        </p:txBody>
      </p:sp>
      <p:sp>
        <p:nvSpPr>
          <p:cNvPr id="3" name="Subtitle 2"/>
          <p:cNvSpPr>
            <a:spLocks noGrp="1"/>
          </p:cNvSpPr>
          <p:nvPr>
            <p:ph type="subTitle" idx="1"/>
          </p:nvPr>
        </p:nvSpPr>
        <p:spPr>
          <a:xfrm>
            <a:off x="466099" y="2875937"/>
            <a:ext cx="8257632" cy="1307160"/>
          </a:xfrm>
        </p:spPr>
        <p:txBody>
          <a:bodyPr vert="horz" lIns="91440" tIns="45720" rIns="91440" bIns="45720" rtlCol="0" anchor="t">
            <a:noAutofit/>
          </a:bodyPr>
          <a:lstStyle/>
          <a:p>
            <a:endParaRPr lang="en-US" sz="1800" dirty="0">
              <a:solidFill>
                <a:schemeClr val="bg1"/>
              </a:solidFill>
              <a:latin typeface="Segoe UI Light" panose="020B0502040204020203" pitchFamily="34" charset="0"/>
              <a:cs typeface="Segoe UI Light" panose="020B0502040204020203" pitchFamily="34" charset="0"/>
            </a:endParaRPr>
          </a:p>
          <a:p>
            <a:r>
              <a:rPr lang="en-US" sz="2600" dirty="0" err="1">
                <a:solidFill>
                  <a:schemeClr val="bg1"/>
                </a:solidFill>
                <a:latin typeface="Segoe UI Light" panose="020B0502040204020203" pitchFamily="34" charset="0"/>
                <a:cs typeface="Segoe UI Light" panose="020B0502040204020203" pitchFamily="34" charset="0"/>
              </a:rPr>
              <a:t>Mallesham</a:t>
            </a:r>
            <a:r>
              <a:rPr lang="en-US" sz="2600" dirty="0">
                <a:solidFill>
                  <a:schemeClr val="bg1"/>
                </a:solidFill>
                <a:latin typeface="Segoe UI Light" panose="020B0502040204020203" pitchFamily="34" charset="0"/>
                <a:cs typeface="Segoe UI Light" panose="020B0502040204020203" pitchFamily="34" charset="0"/>
              </a:rPr>
              <a:t> </a:t>
            </a:r>
            <a:r>
              <a:rPr lang="en-US" sz="2600" dirty="0" err="1">
                <a:solidFill>
                  <a:schemeClr val="bg1"/>
                </a:solidFill>
                <a:latin typeface="Segoe UI Light" panose="020B0502040204020203" pitchFamily="34" charset="0"/>
                <a:cs typeface="Segoe UI Light" panose="020B0502040204020203" pitchFamily="34" charset="0"/>
              </a:rPr>
              <a:t>Dasari</a:t>
            </a:r>
            <a:r>
              <a:rPr lang="en-US" sz="2600" dirty="0">
                <a:solidFill>
                  <a:schemeClr val="bg1"/>
                </a:solidFill>
                <a:latin typeface="Segoe UI Light" panose="020B0502040204020203" pitchFamily="34" charset="0"/>
                <a:cs typeface="Segoe UI Light" panose="020B0502040204020203" pitchFamily="34" charset="0"/>
              </a:rPr>
              <a:t>, </a:t>
            </a:r>
            <a:r>
              <a:rPr lang="en-US" sz="2600" dirty="0" err="1">
                <a:solidFill>
                  <a:schemeClr val="bg1"/>
                </a:solidFill>
                <a:latin typeface="Segoe UI Light" panose="020B0502040204020203" pitchFamily="34" charset="0"/>
                <a:cs typeface="Segoe UI Light" panose="020B0502040204020203" pitchFamily="34" charset="0"/>
              </a:rPr>
              <a:t>Arani</a:t>
            </a:r>
            <a:r>
              <a:rPr lang="en-US" sz="2600" dirty="0">
                <a:solidFill>
                  <a:schemeClr val="bg1"/>
                </a:solidFill>
                <a:latin typeface="Segoe UI Light" panose="020B0502040204020203" pitchFamily="34" charset="0"/>
                <a:cs typeface="Segoe UI Light" panose="020B0502040204020203" pitchFamily="34" charset="0"/>
              </a:rPr>
              <a:t> Bhattacharya, Mohammad </a:t>
            </a:r>
            <a:r>
              <a:rPr lang="en-US" sz="2600" dirty="0" err="1">
                <a:solidFill>
                  <a:schemeClr val="bg1"/>
                </a:solidFill>
                <a:latin typeface="Segoe UI Light" panose="020B0502040204020203" pitchFamily="34" charset="0"/>
                <a:cs typeface="Segoe UI Light" panose="020B0502040204020203" pitchFamily="34" charset="0"/>
              </a:rPr>
              <a:t>Bershgal</a:t>
            </a:r>
            <a:r>
              <a:rPr lang="en-US" sz="2600" dirty="0">
                <a:solidFill>
                  <a:schemeClr val="bg1"/>
                </a:solidFill>
                <a:latin typeface="Segoe UI Light" panose="020B0502040204020203" pitchFamily="34" charset="0"/>
                <a:cs typeface="Segoe UI Light" panose="020B0502040204020203" pitchFamily="34" charset="0"/>
              </a:rPr>
              <a:t> </a:t>
            </a:r>
            <a:r>
              <a:rPr lang="en-US" sz="2600" dirty="0" err="1">
                <a:solidFill>
                  <a:schemeClr val="bg1"/>
                </a:solidFill>
                <a:latin typeface="Segoe UI Light" panose="020B0502040204020203" pitchFamily="34" charset="0"/>
                <a:cs typeface="Segoe UI Light" panose="020B0502040204020203" pitchFamily="34" charset="0"/>
              </a:rPr>
              <a:t>Atique</a:t>
            </a:r>
            <a:r>
              <a:rPr lang="en-US" sz="2600" dirty="0">
                <a:solidFill>
                  <a:schemeClr val="bg1"/>
                </a:solidFill>
                <a:latin typeface="Segoe UI Light" panose="020B0502040204020203" pitchFamily="34" charset="0"/>
                <a:cs typeface="Segoe UI Light" panose="020B0502040204020203" pitchFamily="34" charset="0"/>
              </a:rPr>
              <a:t>, Samir R. Das</a:t>
            </a:r>
          </a:p>
          <a:p>
            <a:endParaRPr lang="en-US" sz="1800" dirty="0">
              <a:solidFill>
                <a:schemeClr val="bg1"/>
              </a:solidFill>
              <a:latin typeface="Segoe UI Light" panose="020B0502040204020203" pitchFamily="34" charset="0"/>
              <a:cs typeface="Segoe UI Light" panose="020B0502040204020203" pitchFamily="34" charset="0"/>
            </a:endParaRPr>
          </a:p>
        </p:txBody>
      </p:sp>
      <p:grpSp>
        <p:nvGrpSpPr>
          <p:cNvPr id="7" name="Group 6">
            <a:extLst>
              <a:ext uri="{FF2B5EF4-FFF2-40B4-BE49-F238E27FC236}">
                <a16:creationId xmlns:a16="http://schemas.microsoft.com/office/drawing/2014/main" id="{2A606571-4C51-A44B-ACDD-DBF724817711}"/>
              </a:ext>
            </a:extLst>
          </p:cNvPr>
          <p:cNvGrpSpPr/>
          <p:nvPr/>
        </p:nvGrpSpPr>
        <p:grpSpPr>
          <a:xfrm>
            <a:off x="4360517" y="4277099"/>
            <a:ext cx="3743782" cy="1613851"/>
            <a:chOff x="2553780" y="4482384"/>
            <a:chExt cx="3743782" cy="161385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292" y="4482384"/>
              <a:ext cx="1092758" cy="1090631"/>
            </a:xfrm>
            <a:prstGeom prst="rect">
              <a:avLst/>
            </a:prstGeom>
          </p:spPr>
        </p:pic>
        <p:sp>
          <p:nvSpPr>
            <p:cNvPr id="6" name="Rectangle 5"/>
            <p:cNvSpPr/>
            <p:nvPr/>
          </p:nvSpPr>
          <p:spPr>
            <a:xfrm>
              <a:off x="2553780" y="5573015"/>
              <a:ext cx="3743782" cy="523220"/>
            </a:xfrm>
            <a:prstGeom prst="rect">
              <a:avLst/>
            </a:prstGeom>
          </p:spPr>
          <p:txBody>
            <a:bodyPr wrap="none">
              <a:spAutoFit/>
            </a:bodyPr>
            <a:lstStyle/>
            <a:p>
              <a:pPr algn="ctr"/>
              <a:r>
                <a:rPr lang="en-US" sz="2800" dirty="0">
                  <a:solidFill>
                    <a:schemeClr val="bg1"/>
                  </a:solidFill>
                  <a:latin typeface="Segoe UI" panose="020B0502040204020203" pitchFamily="34" charset="0"/>
                  <a:cs typeface="Segoe UI" panose="020B0502040204020203" pitchFamily="34" charset="0"/>
                </a:rPr>
                <a:t>Stony Brook University</a:t>
              </a:r>
            </a:p>
          </p:txBody>
        </p:sp>
      </p:grpSp>
      <p:pic>
        <p:nvPicPr>
          <p:cNvPr id="4" name="Picture 3">
            <a:extLst>
              <a:ext uri="{FF2B5EF4-FFF2-40B4-BE49-F238E27FC236}">
                <a16:creationId xmlns:a16="http://schemas.microsoft.com/office/drawing/2014/main" id="{FC43AC8A-4E1F-9941-9091-D71BF8CA6904}"/>
              </a:ext>
            </a:extLst>
          </p:cNvPr>
          <p:cNvPicPr>
            <a:picLocks noChangeAspect="1"/>
          </p:cNvPicPr>
          <p:nvPr/>
        </p:nvPicPr>
        <p:blipFill>
          <a:blip r:embed="rId4"/>
          <a:stretch>
            <a:fillRect/>
          </a:stretch>
        </p:blipFill>
        <p:spPr>
          <a:xfrm>
            <a:off x="1946674" y="4277099"/>
            <a:ext cx="1681429" cy="1090631"/>
          </a:xfrm>
          <a:prstGeom prst="rect">
            <a:avLst/>
          </a:prstGeom>
        </p:spPr>
      </p:pic>
      <p:sp>
        <p:nvSpPr>
          <p:cNvPr id="8" name="Rectangle 7">
            <a:extLst>
              <a:ext uri="{FF2B5EF4-FFF2-40B4-BE49-F238E27FC236}">
                <a16:creationId xmlns:a16="http://schemas.microsoft.com/office/drawing/2014/main" id="{3AD781D8-B3E8-BC45-A9FC-702E35653A1F}"/>
              </a:ext>
            </a:extLst>
          </p:cNvPr>
          <p:cNvSpPr/>
          <p:nvPr/>
        </p:nvSpPr>
        <p:spPr>
          <a:xfrm>
            <a:off x="1946674" y="5367730"/>
            <a:ext cx="1810111" cy="523220"/>
          </a:xfrm>
          <a:prstGeom prst="rect">
            <a:avLst/>
          </a:prstGeom>
        </p:spPr>
        <p:txBody>
          <a:bodyPr wrap="none">
            <a:spAutoFit/>
          </a:bodyPr>
          <a:lstStyle/>
          <a:p>
            <a:pPr algn="ctr"/>
            <a:r>
              <a:rPr lang="en-US" sz="2800" dirty="0">
                <a:solidFill>
                  <a:schemeClr val="bg1"/>
                </a:solidFill>
                <a:latin typeface="Segoe UI" panose="020B0502040204020203" pitchFamily="34" charset="0"/>
                <a:cs typeface="Segoe UI" panose="020B0502040204020203" pitchFamily="34" charset="0"/>
              </a:rPr>
              <a:t>WINGS Lab</a:t>
            </a:r>
          </a:p>
        </p:txBody>
      </p:sp>
    </p:spTree>
    <p:extLst>
      <p:ext uri="{BB962C8B-B14F-4D97-AF65-F5344CB8AC3E}">
        <p14:creationId xmlns:p14="http://schemas.microsoft.com/office/powerpoint/2010/main" val="2891814568"/>
      </p:ext>
    </p:extLst>
  </p:cSld>
  <p:clrMapOvr>
    <a:masterClrMapping/>
  </p:clrMapOvr>
  <mc:AlternateContent xmlns:mc="http://schemas.openxmlformats.org/markup-compatibility/2006" xmlns:p14="http://schemas.microsoft.com/office/powerpoint/2010/main">
    <mc:Choice Requires="p14">
      <p:transition spd="slow" p14:dur="2000" advTm="8306"/>
    </mc:Choice>
    <mc:Fallback xmlns="">
      <p:transition spd="slow" advTm="830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10" name="Content Placeholder 9">
            <a:extLst>
              <a:ext uri="{FF2B5EF4-FFF2-40B4-BE49-F238E27FC236}">
                <a16:creationId xmlns:a16="http://schemas.microsoft.com/office/drawing/2014/main" id="{D974D4E7-0F46-964E-BCF7-0D173E626B92}"/>
              </a:ext>
            </a:extLst>
          </p:cNvPr>
          <p:cNvSpPr>
            <a:spLocks noGrp="1"/>
          </p:cNvSpPr>
          <p:nvPr>
            <p:ph idx="1"/>
          </p:nvPr>
        </p:nvSpPr>
        <p:spPr>
          <a:xfrm>
            <a:off x="510663" y="1562509"/>
            <a:ext cx="7886700" cy="4351338"/>
          </a:xfrm>
        </p:spPr>
        <p:txBody>
          <a:bodyPr/>
          <a:lstStyle/>
          <a:p>
            <a:r>
              <a:rPr lang="en-US" dirty="0"/>
              <a:t>Detecting an intermittent transmitter</a:t>
            </a:r>
          </a:p>
        </p:txBody>
      </p:sp>
      <p:sp>
        <p:nvSpPr>
          <p:cNvPr id="5" name="Slide Number Placeholder 3"/>
          <p:cNvSpPr>
            <a:spLocks noGrp="1"/>
          </p:cNvSpPr>
          <p:nvPr>
            <p:ph type="sldNum" sz="quarter" idx="12"/>
          </p:nvPr>
        </p:nvSpPr>
        <p:spPr/>
        <p:txBody>
          <a:bodyPr/>
          <a:lstStyle/>
          <a:p>
            <a:fld id="{B6F15528-21DE-4FAA-801E-634DDDAF4B2B}" type="slidenum">
              <a:rPr lang="en-US" sz="1600" smtClean="0">
                <a:solidFill>
                  <a:schemeClr val="bg1"/>
                </a:solidFill>
              </a:rPr>
              <a:pPr/>
              <a:t>10</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Problem and Motivation</a:t>
            </a:r>
          </a:p>
        </p:txBody>
      </p:sp>
      <p:pic>
        <p:nvPicPr>
          <p:cNvPr id="4" name="Picture 3">
            <a:extLst>
              <a:ext uri="{FF2B5EF4-FFF2-40B4-BE49-F238E27FC236}">
                <a16:creationId xmlns:a16="http://schemas.microsoft.com/office/drawing/2014/main" id="{6F32FEEE-74A2-804F-895D-557177557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 y="2009443"/>
            <a:ext cx="9144000" cy="4351338"/>
          </a:xfrm>
          <a:prstGeom prst="rect">
            <a:avLst/>
          </a:prstGeom>
        </p:spPr>
      </p:pic>
      <p:sp>
        <p:nvSpPr>
          <p:cNvPr id="12" name="Rounded Rectangle 11">
            <a:extLst>
              <a:ext uri="{FF2B5EF4-FFF2-40B4-BE49-F238E27FC236}">
                <a16:creationId xmlns:a16="http://schemas.microsoft.com/office/drawing/2014/main" id="{DBB59BD5-46CD-CB43-91B5-6A3BF9519E90}"/>
              </a:ext>
            </a:extLst>
          </p:cNvPr>
          <p:cNvSpPr/>
          <p:nvPr/>
        </p:nvSpPr>
        <p:spPr>
          <a:xfrm>
            <a:off x="106025" y="3250333"/>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cs typeface="Arial" panose="020B0604020202020204" pitchFamily="34" charset="0"/>
              </a:rPr>
              <a:t>Significantly poor detection performance for </a:t>
            </a:r>
          </a:p>
          <a:p>
            <a:pPr algn="ctr"/>
            <a:r>
              <a:rPr lang="en-US" sz="2800" dirty="0">
                <a:cs typeface="Arial" panose="020B0604020202020204" pitchFamily="34" charset="0"/>
              </a:rPr>
              <a:t>shorter transmissions </a:t>
            </a:r>
          </a:p>
        </p:txBody>
      </p:sp>
    </p:spTree>
    <p:custDataLst>
      <p:tags r:id="rId1"/>
    </p:custDataLst>
    <p:extLst>
      <p:ext uri="{BB962C8B-B14F-4D97-AF65-F5344CB8AC3E}">
        <p14:creationId xmlns:p14="http://schemas.microsoft.com/office/powerpoint/2010/main" val="2323464540"/>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p:txBody>
          <a:bodyPr/>
          <a:lstStyle/>
          <a:p>
            <a:fld id="{B6F15528-21DE-4FAA-801E-634DDDAF4B2B}" type="slidenum">
              <a:rPr lang="en-US" sz="1600" smtClean="0">
                <a:solidFill>
                  <a:schemeClr val="bg1"/>
                </a:solidFill>
              </a:rPr>
              <a:pPr/>
              <a:t>11</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Sensing Parameters</a:t>
            </a:r>
          </a:p>
        </p:txBody>
      </p:sp>
      <p:cxnSp>
        <p:nvCxnSpPr>
          <p:cNvPr id="8" name="Straight Connector 7">
            <a:extLst>
              <a:ext uri="{FF2B5EF4-FFF2-40B4-BE49-F238E27FC236}">
                <a16:creationId xmlns:a16="http://schemas.microsoft.com/office/drawing/2014/main" id="{623EA22B-A274-5543-B160-7E9614C9C643}"/>
              </a:ext>
            </a:extLst>
          </p:cNvPr>
          <p:cNvCxnSpPr>
            <a:cxnSpLocks/>
          </p:cNvCxnSpPr>
          <p:nvPr/>
        </p:nvCxnSpPr>
        <p:spPr>
          <a:xfrm>
            <a:off x="20782" y="2041050"/>
            <a:ext cx="4773115" cy="293"/>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01D61F3-41CA-8D4A-99FB-EA1714F3A1D6}"/>
              </a:ext>
            </a:extLst>
          </p:cNvPr>
          <p:cNvCxnSpPr>
            <a:cxnSpLocks/>
          </p:cNvCxnSpPr>
          <p:nvPr/>
        </p:nvCxnSpPr>
        <p:spPr>
          <a:xfrm>
            <a:off x="2385123" y="1597048"/>
            <a:ext cx="0" cy="4378039"/>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F0B74FB-2F96-EA4C-96D6-B8DF1F220164}"/>
              </a:ext>
            </a:extLst>
          </p:cNvPr>
          <p:cNvCxnSpPr>
            <a:cxnSpLocks/>
          </p:cNvCxnSpPr>
          <p:nvPr/>
        </p:nvCxnSpPr>
        <p:spPr>
          <a:xfrm>
            <a:off x="3608083" y="1574676"/>
            <a:ext cx="0" cy="4378039"/>
          </a:xfrm>
          <a:prstGeom prst="line">
            <a:avLst/>
          </a:prstGeom>
          <a:ln w="381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D8C55CC1-0185-FB45-992A-B80F0F393B2F}"/>
              </a:ext>
            </a:extLst>
          </p:cNvPr>
          <p:cNvSpPr txBox="1"/>
          <p:nvPr/>
        </p:nvSpPr>
        <p:spPr>
          <a:xfrm>
            <a:off x="239460" y="1521160"/>
            <a:ext cx="1272336" cy="369332"/>
          </a:xfrm>
          <a:prstGeom prst="rect">
            <a:avLst/>
          </a:prstGeom>
          <a:noFill/>
        </p:spPr>
        <p:txBody>
          <a:bodyPr wrap="none" rtlCol="0">
            <a:spAutoFit/>
          </a:bodyPr>
          <a:lstStyle/>
          <a:p>
            <a:r>
              <a:rPr lang="en-US" b="1" dirty="0"/>
              <a:t>Parameters</a:t>
            </a:r>
          </a:p>
        </p:txBody>
      </p:sp>
      <p:sp>
        <p:nvSpPr>
          <p:cNvPr id="16" name="TextBox 15">
            <a:extLst>
              <a:ext uri="{FF2B5EF4-FFF2-40B4-BE49-F238E27FC236}">
                <a16:creationId xmlns:a16="http://schemas.microsoft.com/office/drawing/2014/main" id="{35765E62-3760-5240-9E0D-4E0589DA2CF7}"/>
              </a:ext>
            </a:extLst>
          </p:cNvPr>
          <p:cNvSpPr txBox="1"/>
          <p:nvPr/>
        </p:nvSpPr>
        <p:spPr>
          <a:xfrm>
            <a:off x="3781436" y="1591831"/>
            <a:ext cx="961482" cy="369332"/>
          </a:xfrm>
          <a:prstGeom prst="rect">
            <a:avLst/>
          </a:prstGeom>
          <a:noFill/>
        </p:spPr>
        <p:txBody>
          <a:bodyPr wrap="none" rtlCol="0">
            <a:spAutoFit/>
          </a:bodyPr>
          <a:lstStyle/>
          <a:p>
            <a:r>
              <a:rPr lang="en-US" dirty="0"/>
              <a:t>RTL-SDR</a:t>
            </a:r>
          </a:p>
        </p:txBody>
      </p:sp>
      <p:sp>
        <p:nvSpPr>
          <p:cNvPr id="6" name="TextBox 5">
            <a:extLst>
              <a:ext uri="{FF2B5EF4-FFF2-40B4-BE49-F238E27FC236}">
                <a16:creationId xmlns:a16="http://schemas.microsoft.com/office/drawing/2014/main" id="{B95CAF34-E71D-3945-A1BF-D6D0114046E7}"/>
              </a:ext>
            </a:extLst>
          </p:cNvPr>
          <p:cNvSpPr txBox="1"/>
          <p:nvPr/>
        </p:nvSpPr>
        <p:spPr>
          <a:xfrm>
            <a:off x="2458920" y="1574676"/>
            <a:ext cx="1118768" cy="369332"/>
          </a:xfrm>
          <a:prstGeom prst="rect">
            <a:avLst/>
          </a:prstGeom>
          <a:noFill/>
        </p:spPr>
        <p:txBody>
          <a:bodyPr wrap="none" rtlCol="0">
            <a:spAutoFit/>
          </a:bodyPr>
          <a:lstStyle/>
          <a:p>
            <a:r>
              <a:rPr lang="en-US" dirty="0"/>
              <a:t>USRP-SDR</a:t>
            </a:r>
          </a:p>
        </p:txBody>
      </p:sp>
      <p:sp>
        <p:nvSpPr>
          <p:cNvPr id="7" name="TextBox 6">
            <a:extLst>
              <a:ext uri="{FF2B5EF4-FFF2-40B4-BE49-F238E27FC236}">
                <a16:creationId xmlns:a16="http://schemas.microsoft.com/office/drawing/2014/main" id="{9A842195-3838-4749-A83C-F8A1A47B4388}"/>
              </a:ext>
            </a:extLst>
          </p:cNvPr>
          <p:cNvSpPr txBox="1"/>
          <p:nvPr/>
        </p:nvSpPr>
        <p:spPr>
          <a:xfrm>
            <a:off x="114820" y="2511136"/>
            <a:ext cx="2161874" cy="369332"/>
          </a:xfrm>
          <a:prstGeom prst="rect">
            <a:avLst/>
          </a:prstGeom>
          <a:noFill/>
        </p:spPr>
        <p:txBody>
          <a:bodyPr wrap="none" rtlCol="0">
            <a:spAutoFit/>
          </a:bodyPr>
          <a:lstStyle/>
          <a:p>
            <a:r>
              <a:rPr lang="en-US" dirty="0"/>
              <a:t>Sampling rate (</a:t>
            </a:r>
            <a:r>
              <a:rPr lang="en-US" dirty="0" err="1"/>
              <a:t>Msps</a:t>
            </a:r>
            <a:r>
              <a:rPr lang="en-US" dirty="0"/>
              <a:t>)</a:t>
            </a:r>
          </a:p>
        </p:txBody>
      </p:sp>
      <p:sp>
        <p:nvSpPr>
          <p:cNvPr id="10" name="TextBox 9">
            <a:extLst>
              <a:ext uri="{FF2B5EF4-FFF2-40B4-BE49-F238E27FC236}">
                <a16:creationId xmlns:a16="http://schemas.microsoft.com/office/drawing/2014/main" id="{B324D570-AD82-8B42-9FD2-6CE39D76E8A9}"/>
              </a:ext>
            </a:extLst>
          </p:cNvPr>
          <p:cNvSpPr txBox="1"/>
          <p:nvPr/>
        </p:nvSpPr>
        <p:spPr>
          <a:xfrm>
            <a:off x="113004" y="3434503"/>
            <a:ext cx="2129044" cy="369332"/>
          </a:xfrm>
          <a:prstGeom prst="rect">
            <a:avLst/>
          </a:prstGeom>
          <a:noFill/>
        </p:spPr>
        <p:txBody>
          <a:bodyPr wrap="none" rtlCol="0">
            <a:spAutoFit/>
          </a:bodyPr>
          <a:lstStyle/>
          <a:p>
            <a:r>
              <a:rPr lang="en-US" dirty="0"/>
              <a:t>Bits for each sample</a:t>
            </a:r>
          </a:p>
        </p:txBody>
      </p:sp>
      <p:sp>
        <p:nvSpPr>
          <p:cNvPr id="17" name="TextBox 16">
            <a:extLst>
              <a:ext uri="{FF2B5EF4-FFF2-40B4-BE49-F238E27FC236}">
                <a16:creationId xmlns:a16="http://schemas.microsoft.com/office/drawing/2014/main" id="{65B97482-484D-B447-9C00-E947521C200C}"/>
              </a:ext>
            </a:extLst>
          </p:cNvPr>
          <p:cNvSpPr txBox="1"/>
          <p:nvPr/>
        </p:nvSpPr>
        <p:spPr>
          <a:xfrm>
            <a:off x="113004" y="4435171"/>
            <a:ext cx="2326278" cy="369332"/>
          </a:xfrm>
          <a:prstGeom prst="rect">
            <a:avLst/>
          </a:prstGeom>
          <a:noFill/>
        </p:spPr>
        <p:txBody>
          <a:bodyPr wrap="none" rtlCol="0">
            <a:spAutoFit/>
          </a:bodyPr>
          <a:lstStyle/>
          <a:p>
            <a:r>
              <a:rPr lang="en-US" dirty="0"/>
              <a:t>Spectrum (MHz - GHz) </a:t>
            </a:r>
          </a:p>
        </p:txBody>
      </p:sp>
      <p:sp>
        <p:nvSpPr>
          <p:cNvPr id="18" name="TextBox 17">
            <a:extLst>
              <a:ext uri="{FF2B5EF4-FFF2-40B4-BE49-F238E27FC236}">
                <a16:creationId xmlns:a16="http://schemas.microsoft.com/office/drawing/2014/main" id="{E6B0C6A2-12DF-EE43-B8BA-D68C4EFEDB5C}"/>
              </a:ext>
            </a:extLst>
          </p:cNvPr>
          <p:cNvSpPr txBox="1"/>
          <p:nvPr/>
        </p:nvSpPr>
        <p:spPr>
          <a:xfrm>
            <a:off x="2725608" y="2543256"/>
            <a:ext cx="418704" cy="369332"/>
          </a:xfrm>
          <a:prstGeom prst="rect">
            <a:avLst/>
          </a:prstGeom>
          <a:noFill/>
        </p:spPr>
        <p:txBody>
          <a:bodyPr wrap="none" rtlCol="0">
            <a:spAutoFit/>
          </a:bodyPr>
          <a:lstStyle/>
          <a:p>
            <a:r>
              <a:rPr lang="en-US" dirty="0"/>
              <a:t>62</a:t>
            </a:r>
          </a:p>
        </p:txBody>
      </p:sp>
      <p:sp>
        <p:nvSpPr>
          <p:cNvPr id="20" name="TextBox 19">
            <a:extLst>
              <a:ext uri="{FF2B5EF4-FFF2-40B4-BE49-F238E27FC236}">
                <a16:creationId xmlns:a16="http://schemas.microsoft.com/office/drawing/2014/main" id="{8A01D03A-92B4-6248-83AE-025593C80AA3}"/>
              </a:ext>
            </a:extLst>
          </p:cNvPr>
          <p:cNvSpPr txBox="1"/>
          <p:nvPr/>
        </p:nvSpPr>
        <p:spPr>
          <a:xfrm>
            <a:off x="4023971" y="2560822"/>
            <a:ext cx="476412" cy="369332"/>
          </a:xfrm>
          <a:prstGeom prst="rect">
            <a:avLst/>
          </a:prstGeom>
          <a:noFill/>
        </p:spPr>
        <p:txBody>
          <a:bodyPr wrap="none" rtlCol="0">
            <a:spAutoFit/>
          </a:bodyPr>
          <a:lstStyle/>
          <a:p>
            <a:r>
              <a:rPr lang="en-US" dirty="0"/>
              <a:t>2.5</a:t>
            </a:r>
          </a:p>
        </p:txBody>
      </p:sp>
      <p:sp>
        <p:nvSpPr>
          <p:cNvPr id="21" name="TextBox 20">
            <a:extLst>
              <a:ext uri="{FF2B5EF4-FFF2-40B4-BE49-F238E27FC236}">
                <a16:creationId xmlns:a16="http://schemas.microsoft.com/office/drawing/2014/main" id="{DEF3B261-E00B-514E-BB43-C670F452B483}"/>
              </a:ext>
            </a:extLst>
          </p:cNvPr>
          <p:cNvSpPr txBox="1"/>
          <p:nvPr/>
        </p:nvSpPr>
        <p:spPr>
          <a:xfrm>
            <a:off x="3849956" y="4507889"/>
            <a:ext cx="780983" cy="369332"/>
          </a:xfrm>
          <a:prstGeom prst="rect">
            <a:avLst/>
          </a:prstGeom>
          <a:noFill/>
        </p:spPr>
        <p:txBody>
          <a:bodyPr wrap="none" rtlCol="0">
            <a:spAutoFit/>
          </a:bodyPr>
          <a:lstStyle/>
          <a:p>
            <a:r>
              <a:rPr lang="en-US" dirty="0"/>
              <a:t>24-1.7</a:t>
            </a:r>
          </a:p>
        </p:txBody>
      </p:sp>
      <p:sp>
        <p:nvSpPr>
          <p:cNvPr id="22" name="TextBox 21">
            <a:extLst>
              <a:ext uri="{FF2B5EF4-FFF2-40B4-BE49-F238E27FC236}">
                <a16:creationId xmlns:a16="http://schemas.microsoft.com/office/drawing/2014/main" id="{470295A5-19BF-9648-B02C-3233905A093A}"/>
              </a:ext>
            </a:extLst>
          </p:cNvPr>
          <p:cNvSpPr txBox="1"/>
          <p:nvPr/>
        </p:nvSpPr>
        <p:spPr>
          <a:xfrm>
            <a:off x="4111334" y="3505174"/>
            <a:ext cx="301686" cy="369332"/>
          </a:xfrm>
          <a:prstGeom prst="rect">
            <a:avLst/>
          </a:prstGeom>
          <a:noFill/>
        </p:spPr>
        <p:txBody>
          <a:bodyPr wrap="none" rtlCol="0">
            <a:spAutoFit/>
          </a:bodyPr>
          <a:lstStyle/>
          <a:p>
            <a:r>
              <a:rPr lang="en-US" dirty="0"/>
              <a:t>8</a:t>
            </a:r>
          </a:p>
        </p:txBody>
      </p:sp>
      <p:sp>
        <p:nvSpPr>
          <p:cNvPr id="23" name="TextBox 22">
            <a:extLst>
              <a:ext uri="{FF2B5EF4-FFF2-40B4-BE49-F238E27FC236}">
                <a16:creationId xmlns:a16="http://schemas.microsoft.com/office/drawing/2014/main" id="{1EE2E8B9-B4E8-3346-A86A-F74655822686}"/>
              </a:ext>
            </a:extLst>
          </p:cNvPr>
          <p:cNvSpPr txBox="1"/>
          <p:nvPr/>
        </p:nvSpPr>
        <p:spPr>
          <a:xfrm>
            <a:off x="2755315" y="3539153"/>
            <a:ext cx="418704" cy="369332"/>
          </a:xfrm>
          <a:prstGeom prst="rect">
            <a:avLst/>
          </a:prstGeom>
          <a:noFill/>
        </p:spPr>
        <p:txBody>
          <a:bodyPr wrap="none" rtlCol="0">
            <a:spAutoFit/>
          </a:bodyPr>
          <a:lstStyle/>
          <a:p>
            <a:r>
              <a:rPr lang="en-US" dirty="0"/>
              <a:t>12</a:t>
            </a:r>
          </a:p>
        </p:txBody>
      </p:sp>
      <p:sp>
        <p:nvSpPr>
          <p:cNvPr id="24" name="TextBox 23">
            <a:extLst>
              <a:ext uri="{FF2B5EF4-FFF2-40B4-BE49-F238E27FC236}">
                <a16:creationId xmlns:a16="http://schemas.microsoft.com/office/drawing/2014/main" id="{E774C7D9-8C61-8548-A8E2-247EA7553699}"/>
              </a:ext>
            </a:extLst>
          </p:cNvPr>
          <p:cNvSpPr txBox="1"/>
          <p:nvPr/>
        </p:nvSpPr>
        <p:spPr>
          <a:xfrm>
            <a:off x="2661539" y="4516657"/>
            <a:ext cx="606256" cy="369332"/>
          </a:xfrm>
          <a:prstGeom prst="rect">
            <a:avLst/>
          </a:prstGeom>
          <a:noFill/>
        </p:spPr>
        <p:txBody>
          <a:bodyPr wrap="none" rtlCol="0">
            <a:spAutoFit/>
          </a:bodyPr>
          <a:lstStyle/>
          <a:p>
            <a:r>
              <a:rPr lang="en-US" dirty="0"/>
              <a:t>50-6</a:t>
            </a:r>
          </a:p>
        </p:txBody>
      </p:sp>
      <p:cxnSp>
        <p:nvCxnSpPr>
          <p:cNvPr id="25" name="Straight Connector 24">
            <a:extLst>
              <a:ext uri="{FF2B5EF4-FFF2-40B4-BE49-F238E27FC236}">
                <a16:creationId xmlns:a16="http://schemas.microsoft.com/office/drawing/2014/main" id="{F32607ED-6150-374D-A40E-C62C517AE586}"/>
              </a:ext>
            </a:extLst>
          </p:cNvPr>
          <p:cNvCxnSpPr>
            <a:cxnSpLocks/>
          </p:cNvCxnSpPr>
          <p:nvPr/>
        </p:nvCxnSpPr>
        <p:spPr>
          <a:xfrm>
            <a:off x="5136406" y="2043404"/>
            <a:ext cx="39923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0F12803-D815-D04F-A09C-AE1B5E96B9DE}"/>
              </a:ext>
            </a:extLst>
          </p:cNvPr>
          <p:cNvCxnSpPr>
            <a:cxnSpLocks/>
          </p:cNvCxnSpPr>
          <p:nvPr/>
        </p:nvCxnSpPr>
        <p:spPr>
          <a:xfrm>
            <a:off x="6593440" y="1540092"/>
            <a:ext cx="0" cy="4378039"/>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D9A4513-ECD1-D04B-BABA-CBA89136A4ED}"/>
              </a:ext>
            </a:extLst>
          </p:cNvPr>
          <p:cNvCxnSpPr>
            <a:cxnSpLocks/>
          </p:cNvCxnSpPr>
          <p:nvPr/>
        </p:nvCxnSpPr>
        <p:spPr>
          <a:xfrm>
            <a:off x="7687924" y="1540092"/>
            <a:ext cx="0" cy="4378039"/>
          </a:xfrm>
          <a:prstGeom prst="line">
            <a:avLst/>
          </a:prstGeom>
          <a:ln w="3810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C7FB4E8-C418-4A46-9846-787628F2E463}"/>
              </a:ext>
            </a:extLst>
          </p:cNvPr>
          <p:cNvSpPr txBox="1"/>
          <p:nvPr/>
        </p:nvSpPr>
        <p:spPr>
          <a:xfrm>
            <a:off x="5242731" y="1544779"/>
            <a:ext cx="1272336" cy="369332"/>
          </a:xfrm>
          <a:prstGeom prst="rect">
            <a:avLst/>
          </a:prstGeom>
          <a:noFill/>
        </p:spPr>
        <p:txBody>
          <a:bodyPr wrap="none" rtlCol="0">
            <a:spAutoFit/>
          </a:bodyPr>
          <a:lstStyle/>
          <a:p>
            <a:r>
              <a:rPr lang="en-US" b="1" dirty="0"/>
              <a:t>Parameters</a:t>
            </a:r>
          </a:p>
        </p:txBody>
      </p:sp>
      <p:sp>
        <p:nvSpPr>
          <p:cNvPr id="30" name="TextBox 29">
            <a:extLst>
              <a:ext uri="{FF2B5EF4-FFF2-40B4-BE49-F238E27FC236}">
                <a16:creationId xmlns:a16="http://schemas.microsoft.com/office/drawing/2014/main" id="{770FCEE2-2D32-1746-9D42-1D25C2568CEB}"/>
              </a:ext>
            </a:extLst>
          </p:cNvPr>
          <p:cNvSpPr txBox="1"/>
          <p:nvPr/>
        </p:nvSpPr>
        <p:spPr>
          <a:xfrm>
            <a:off x="7920933" y="1581784"/>
            <a:ext cx="1142749" cy="369332"/>
          </a:xfrm>
          <a:prstGeom prst="rect">
            <a:avLst/>
          </a:prstGeom>
          <a:noFill/>
        </p:spPr>
        <p:txBody>
          <a:bodyPr wrap="none" rtlCol="0">
            <a:spAutoFit/>
          </a:bodyPr>
          <a:lstStyle/>
          <a:p>
            <a:r>
              <a:rPr lang="en-US" dirty="0"/>
              <a:t>Odroid-C2</a:t>
            </a:r>
          </a:p>
        </p:txBody>
      </p:sp>
      <p:sp>
        <p:nvSpPr>
          <p:cNvPr id="31" name="TextBox 30">
            <a:extLst>
              <a:ext uri="{FF2B5EF4-FFF2-40B4-BE49-F238E27FC236}">
                <a16:creationId xmlns:a16="http://schemas.microsoft.com/office/drawing/2014/main" id="{CABE5ACC-85EA-5745-ABCF-1E9C369DDA81}"/>
              </a:ext>
            </a:extLst>
          </p:cNvPr>
          <p:cNvSpPr txBox="1"/>
          <p:nvPr/>
        </p:nvSpPr>
        <p:spPr>
          <a:xfrm>
            <a:off x="6682346" y="1540092"/>
            <a:ext cx="953915" cy="369332"/>
          </a:xfrm>
          <a:prstGeom prst="rect">
            <a:avLst/>
          </a:prstGeom>
          <a:noFill/>
        </p:spPr>
        <p:txBody>
          <a:bodyPr wrap="none" rtlCol="0">
            <a:spAutoFit/>
          </a:bodyPr>
          <a:lstStyle/>
          <a:p>
            <a:r>
              <a:rPr lang="en-US" dirty="0"/>
              <a:t>Desktop</a:t>
            </a:r>
          </a:p>
        </p:txBody>
      </p:sp>
      <p:sp>
        <p:nvSpPr>
          <p:cNvPr id="32" name="TextBox 31">
            <a:extLst>
              <a:ext uri="{FF2B5EF4-FFF2-40B4-BE49-F238E27FC236}">
                <a16:creationId xmlns:a16="http://schemas.microsoft.com/office/drawing/2014/main" id="{0D692048-4862-A349-BD51-38FC3D295B06}"/>
              </a:ext>
            </a:extLst>
          </p:cNvPr>
          <p:cNvSpPr txBox="1"/>
          <p:nvPr/>
        </p:nvSpPr>
        <p:spPr>
          <a:xfrm>
            <a:off x="5118091" y="2534755"/>
            <a:ext cx="1311578" cy="369332"/>
          </a:xfrm>
          <a:prstGeom prst="rect">
            <a:avLst/>
          </a:prstGeom>
          <a:noFill/>
        </p:spPr>
        <p:txBody>
          <a:bodyPr wrap="none" rtlCol="0">
            <a:spAutoFit/>
          </a:bodyPr>
          <a:lstStyle/>
          <a:p>
            <a:r>
              <a:rPr lang="en-US" dirty="0"/>
              <a:t>Clock (MHz)</a:t>
            </a:r>
          </a:p>
        </p:txBody>
      </p:sp>
      <p:sp>
        <p:nvSpPr>
          <p:cNvPr id="33" name="TextBox 32">
            <a:extLst>
              <a:ext uri="{FF2B5EF4-FFF2-40B4-BE49-F238E27FC236}">
                <a16:creationId xmlns:a16="http://schemas.microsoft.com/office/drawing/2014/main" id="{E6702218-3385-2B42-8F98-99A82FC429C0}"/>
              </a:ext>
            </a:extLst>
          </p:cNvPr>
          <p:cNvSpPr txBox="1"/>
          <p:nvPr/>
        </p:nvSpPr>
        <p:spPr>
          <a:xfrm>
            <a:off x="5116275" y="3458122"/>
            <a:ext cx="1154675" cy="369332"/>
          </a:xfrm>
          <a:prstGeom prst="rect">
            <a:avLst/>
          </a:prstGeom>
          <a:noFill/>
        </p:spPr>
        <p:txBody>
          <a:bodyPr wrap="none" rtlCol="0">
            <a:spAutoFit/>
          </a:bodyPr>
          <a:lstStyle/>
          <a:p>
            <a:r>
              <a:rPr lang="en-US" dirty="0"/>
              <a:t>CPU Cores</a:t>
            </a:r>
          </a:p>
        </p:txBody>
      </p:sp>
      <p:sp>
        <p:nvSpPr>
          <p:cNvPr id="34" name="TextBox 33">
            <a:extLst>
              <a:ext uri="{FF2B5EF4-FFF2-40B4-BE49-F238E27FC236}">
                <a16:creationId xmlns:a16="http://schemas.microsoft.com/office/drawing/2014/main" id="{ACF3243A-B888-434B-8843-2E6F061B06C1}"/>
              </a:ext>
            </a:extLst>
          </p:cNvPr>
          <p:cNvSpPr txBox="1"/>
          <p:nvPr/>
        </p:nvSpPr>
        <p:spPr>
          <a:xfrm>
            <a:off x="5116275" y="4458790"/>
            <a:ext cx="1453796" cy="369332"/>
          </a:xfrm>
          <a:prstGeom prst="rect">
            <a:avLst/>
          </a:prstGeom>
          <a:noFill/>
        </p:spPr>
        <p:txBody>
          <a:bodyPr wrap="none" rtlCol="0">
            <a:spAutoFit/>
          </a:bodyPr>
          <a:lstStyle/>
          <a:p>
            <a:r>
              <a:rPr lang="en-US" dirty="0"/>
              <a:t>Memory (GB)</a:t>
            </a:r>
          </a:p>
        </p:txBody>
      </p:sp>
      <p:sp>
        <p:nvSpPr>
          <p:cNvPr id="35" name="TextBox 34">
            <a:extLst>
              <a:ext uri="{FF2B5EF4-FFF2-40B4-BE49-F238E27FC236}">
                <a16:creationId xmlns:a16="http://schemas.microsoft.com/office/drawing/2014/main" id="{E469C0BF-983A-B645-AFF4-55D5CF1BEFBF}"/>
              </a:ext>
            </a:extLst>
          </p:cNvPr>
          <p:cNvSpPr txBox="1"/>
          <p:nvPr/>
        </p:nvSpPr>
        <p:spPr>
          <a:xfrm>
            <a:off x="6949034" y="2508672"/>
            <a:ext cx="593432" cy="369332"/>
          </a:xfrm>
          <a:prstGeom prst="rect">
            <a:avLst/>
          </a:prstGeom>
          <a:noFill/>
        </p:spPr>
        <p:txBody>
          <a:bodyPr wrap="none" rtlCol="0">
            <a:spAutoFit/>
          </a:bodyPr>
          <a:lstStyle/>
          <a:p>
            <a:r>
              <a:rPr lang="en-US" dirty="0"/>
              <a:t>3.35</a:t>
            </a:r>
          </a:p>
        </p:txBody>
      </p:sp>
      <p:sp>
        <p:nvSpPr>
          <p:cNvPr id="36" name="TextBox 35">
            <a:extLst>
              <a:ext uri="{FF2B5EF4-FFF2-40B4-BE49-F238E27FC236}">
                <a16:creationId xmlns:a16="http://schemas.microsoft.com/office/drawing/2014/main" id="{41BE80E5-F77A-544F-8012-970891549F1F}"/>
              </a:ext>
            </a:extLst>
          </p:cNvPr>
          <p:cNvSpPr txBox="1"/>
          <p:nvPr/>
        </p:nvSpPr>
        <p:spPr>
          <a:xfrm>
            <a:off x="8163468" y="2550775"/>
            <a:ext cx="476412" cy="369332"/>
          </a:xfrm>
          <a:prstGeom prst="rect">
            <a:avLst/>
          </a:prstGeom>
          <a:noFill/>
        </p:spPr>
        <p:txBody>
          <a:bodyPr wrap="none" rtlCol="0">
            <a:spAutoFit/>
          </a:bodyPr>
          <a:lstStyle/>
          <a:p>
            <a:r>
              <a:rPr lang="en-US" dirty="0"/>
              <a:t>1.5</a:t>
            </a:r>
          </a:p>
        </p:txBody>
      </p:sp>
      <p:sp>
        <p:nvSpPr>
          <p:cNvPr id="37" name="TextBox 36">
            <a:extLst>
              <a:ext uri="{FF2B5EF4-FFF2-40B4-BE49-F238E27FC236}">
                <a16:creationId xmlns:a16="http://schemas.microsoft.com/office/drawing/2014/main" id="{85D0B97C-28E5-2B4C-8D3E-B7EFDEB6E894}"/>
              </a:ext>
            </a:extLst>
          </p:cNvPr>
          <p:cNvSpPr txBox="1"/>
          <p:nvPr/>
        </p:nvSpPr>
        <p:spPr>
          <a:xfrm>
            <a:off x="8250831" y="4495795"/>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93FC5054-AA7B-ED4E-8380-9FA5D66AE5B6}"/>
              </a:ext>
            </a:extLst>
          </p:cNvPr>
          <p:cNvSpPr txBox="1"/>
          <p:nvPr/>
        </p:nvSpPr>
        <p:spPr>
          <a:xfrm>
            <a:off x="8250831" y="3495127"/>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3684A06A-77E3-2F41-9415-4124202FC7F0}"/>
              </a:ext>
            </a:extLst>
          </p:cNvPr>
          <p:cNvSpPr txBox="1"/>
          <p:nvPr/>
        </p:nvSpPr>
        <p:spPr>
          <a:xfrm>
            <a:off x="6978741" y="3504569"/>
            <a:ext cx="301686" cy="369332"/>
          </a:xfrm>
          <a:prstGeom prst="rect">
            <a:avLst/>
          </a:prstGeom>
          <a:noFill/>
        </p:spPr>
        <p:txBody>
          <a:bodyPr wrap="none" rtlCol="0">
            <a:spAutoFit/>
          </a:bodyPr>
          <a:lstStyle/>
          <a:p>
            <a:r>
              <a:rPr lang="en-US" dirty="0"/>
              <a:t>4</a:t>
            </a:r>
          </a:p>
        </p:txBody>
      </p:sp>
      <p:sp>
        <p:nvSpPr>
          <p:cNvPr id="40" name="TextBox 39">
            <a:extLst>
              <a:ext uri="{FF2B5EF4-FFF2-40B4-BE49-F238E27FC236}">
                <a16:creationId xmlns:a16="http://schemas.microsoft.com/office/drawing/2014/main" id="{4E01FD19-5343-6F44-A74F-C1C92E75636B}"/>
              </a:ext>
            </a:extLst>
          </p:cNvPr>
          <p:cNvSpPr txBox="1"/>
          <p:nvPr/>
        </p:nvSpPr>
        <p:spPr>
          <a:xfrm>
            <a:off x="6978741" y="4458790"/>
            <a:ext cx="301686" cy="369332"/>
          </a:xfrm>
          <a:prstGeom prst="rect">
            <a:avLst/>
          </a:prstGeom>
          <a:noFill/>
        </p:spPr>
        <p:txBody>
          <a:bodyPr wrap="none" rtlCol="0">
            <a:spAutoFit/>
          </a:bodyPr>
          <a:lstStyle/>
          <a:p>
            <a:r>
              <a:rPr lang="en-US" dirty="0"/>
              <a:t>8</a:t>
            </a:r>
          </a:p>
        </p:txBody>
      </p:sp>
    </p:spTree>
    <p:custDataLst>
      <p:tags r:id="rId1"/>
    </p:custDataLst>
    <p:extLst>
      <p:ext uri="{BB962C8B-B14F-4D97-AF65-F5344CB8AC3E}">
        <p14:creationId xmlns:p14="http://schemas.microsoft.com/office/powerpoint/2010/main" val="3943086048"/>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12</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Micro-benchmark of Spectrum Sensors</a:t>
            </a:r>
          </a:p>
        </p:txBody>
      </p:sp>
      <p:sp>
        <p:nvSpPr>
          <p:cNvPr id="2" name="Rounded Rectangle 1">
            <a:extLst>
              <a:ext uri="{FF2B5EF4-FFF2-40B4-BE49-F238E27FC236}">
                <a16:creationId xmlns:a16="http://schemas.microsoft.com/office/drawing/2014/main" id="{6F0D75E1-57E8-C443-8F46-8B6EB47FB9A7}"/>
              </a:ext>
            </a:extLst>
          </p:cNvPr>
          <p:cNvSpPr/>
          <p:nvPr/>
        </p:nvSpPr>
        <p:spPr>
          <a:xfrm>
            <a:off x="875728" y="1645424"/>
            <a:ext cx="3017845" cy="693175"/>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Sampling Rate</a:t>
            </a:r>
          </a:p>
        </p:txBody>
      </p:sp>
      <p:sp>
        <p:nvSpPr>
          <p:cNvPr id="9" name="Rounded Rectangle 8">
            <a:extLst>
              <a:ext uri="{FF2B5EF4-FFF2-40B4-BE49-F238E27FC236}">
                <a16:creationId xmlns:a16="http://schemas.microsoft.com/office/drawing/2014/main" id="{7F2635B9-344B-2948-A8D3-B87C4A4F4AB4}"/>
              </a:ext>
            </a:extLst>
          </p:cNvPr>
          <p:cNvSpPr/>
          <p:nvPr/>
        </p:nvSpPr>
        <p:spPr>
          <a:xfrm>
            <a:off x="875728" y="2864018"/>
            <a:ext cx="3017845" cy="693175"/>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Integration Size</a:t>
            </a:r>
          </a:p>
        </p:txBody>
      </p:sp>
      <p:sp>
        <p:nvSpPr>
          <p:cNvPr id="10" name="Rounded Rectangle 9">
            <a:extLst>
              <a:ext uri="{FF2B5EF4-FFF2-40B4-BE49-F238E27FC236}">
                <a16:creationId xmlns:a16="http://schemas.microsoft.com/office/drawing/2014/main" id="{EE3F7F63-50E0-5143-9BC5-C38706D34F47}"/>
              </a:ext>
            </a:extLst>
          </p:cNvPr>
          <p:cNvSpPr/>
          <p:nvPr/>
        </p:nvSpPr>
        <p:spPr>
          <a:xfrm>
            <a:off x="875728" y="4082612"/>
            <a:ext cx="3017845" cy="693175"/>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FFT Size</a:t>
            </a:r>
          </a:p>
        </p:txBody>
      </p:sp>
      <p:sp>
        <p:nvSpPr>
          <p:cNvPr id="11" name="Rounded Rectangle 10">
            <a:extLst>
              <a:ext uri="{FF2B5EF4-FFF2-40B4-BE49-F238E27FC236}">
                <a16:creationId xmlns:a16="http://schemas.microsoft.com/office/drawing/2014/main" id="{56E5B6A0-270D-FC4F-83C7-8AC09DF91FA7}"/>
              </a:ext>
            </a:extLst>
          </p:cNvPr>
          <p:cNvSpPr/>
          <p:nvPr/>
        </p:nvSpPr>
        <p:spPr>
          <a:xfrm>
            <a:off x="5093767" y="2527399"/>
            <a:ext cx="3017845"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Compute Unit’s</a:t>
            </a:r>
          </a:p>
          <a:p>
            <a:pPr algn="ctr"/>
            <a:r>
              <a:rPr lang="en-US" sz="2400" dirty="0"/>
              <a:t> CPU Clock Frequency</a:t>
            </a:r>
          </a:p>
        </p:txBody>
      </p:sp>
    </p:spTree>
    <p:custDataLst>
      <p:tags r:id="rId1"/>
    </p:custDataLst>
    <p:extLst>
      <p:ext uri="{BB962C8B-B14F-4D97-AF65-F5344CB8AC3E}">
        <p14:creationId xmlns:p14="http://schemas.microsoft.com/office/powerpoint/2010/main" val="3579681778"/>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5CF0D-D09E-6242-9B52-31A6DEF65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8858"/>
            <a:ext cx="9144000" cy="5080000"/>
          </a:xfrm>
          <a:prstGeom prst="rect">
            <a:avLst/>
          </a:prstGeom>
        </p:spPr>
      </p:pic>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13</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5"/>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Impact of Sampling Rate</a:t>
            </a:r>
          </a:p>
        </p:txBody>
      </p:sp>
      <p:sp>
        <p:nvSpPr>
          <p:cNvPr id="7" name="Rounded Rectangle 6">
            <a:extLst>
              <a:ext uri="{FF2B5EF4-FFF2-40B4-BE49-F238E27FC236}">
                <a16:creationId xmlns:a16="http://schemas.microsoft.com/office/drawing/2014/main" id="{4E056787-1E5B-0D4D-8A10-2547E0437DAE}"/>
              </a:ext>
            </a:extLst>
          </p:cNvPr>
          <p:cNvSpPr/>
          <p:nvPr/>
        </p:nvSpPr>
        <p:spPr>
          <a:xfrm>
            <a:off x="106025" y="2976800"/>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Increasing the sampling rate does not increase the detection performance</a:t>
            </a:r>
          </a:p>
        </p:txBody>
      </p:sp>
    </p:spTree>
    <p:custDataLst>
      <p:tags r:id="rId1"/>
    </p:custDataLst>
    <p:extLst>
      <p:ext uri="{BB962C8B-B14F-4D97-AF65-F5344CB8AC3E}">
        <p14:creationId xmlns:p14="http://schemas.microsoft.com/office/powerpoint/2010/main" val="2780154919"/>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14</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Impact of Sampling Rate</a:t>
            </a:r>
          </a:p>
        </p:txBody>
      </p:sp>
      <p:pic>
        <p:nvPicPr>
          <p:cNvPr id="3" name="Picture 2">
            <a:extLst>
              <a:ext uri="{FF2B5EF4-FFF2-40B4-BE49-F238E27FC236}">
                <a16:creationId xmlns:a16="http://schemas.microsoft.com/office/drawing/2014/main" id="{14299AAB-5122-DA41-AD24-8DFDA0873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0006"/>
            <a:ext cx="9144000" cy="5080000"/>
          </a:xfrm>
          <a:prstGeom prst="rect">
            <a:avLst/>
          </a:prstGeom>
        </p:spPr>
      </p:pic>
      <p:sp>
        <p:nvSpPr>
          <p:cNvPr id="7" name="Rounded Rectangle 6">
            <a:extLst>
              <a:ext uri="{FF2B5EF4-FFF2-40B4-BE49-F238E27FC236}">
                <a16:creationId xmlns:a16="http://schemas.microsoft.com/office/drawing/2014/main" id="{CF20D089-76E7-B64A-844D-EDE8612397C1}"/>
              </a:ext>
            </a:extLst>
          </p:cNvPr>
          <p:cNvSpPr/>
          <p:nvPr/>
        </p:nvSpPr>
        <p:spPr>
          <a:xfrm>
            <a:off x="106025" y="2976800"/>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The noise-floor makes it hard to choose a threshold for the transmission detection </a:t>
            </a:r>
          </a:p>
        </p:txBody>
      </p:sp>
    </p:spTree>
    <p:custDataLst>
      <p:tags r:id="rId1"/>
    </p:custDataLst>
    <p:extLst>
      <p:ext uri="{BB962C8B-B14F-4D97-AF65-F5344CB8AC3E}">
        <p14:creationId xmlns:p14="http://schemas.microsoft.com/office/powerpoint/2010/main" val="319933942"/>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15</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Impact of Integration Size</a:t>
            </a:r>
          </a:p>
        </p:txBody>
      </p:sp>
      <p:pic>
        <p:nvPicPr>
          <p:cNvPr id="6" name="Picture 5">
            <a:extLst>
              <a:ext uri="{FF2B5EF4-FFF2-40B4-BE49-F238E27FC236}">
                <a16:creationId xmlns:a16="http://schemas.microsoft.com/office/drawing/2014/main" id="{FFC562C1-CD83-C347-8780-F089A984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0987"/>
            <a:ext cx="9144000" cy="4756356"/>
          </a:xfrm>
          <a:prstGeom prst="rect">
            <a:avLst/>
          </a:prstGeom>
        </p:spPr>
      </p:pic>
    </p:spTree>
    <p:custDataLst>
      <p:tags r:id="rId1"/>
    </p:custDataLst>
    <p:extLst>
      <p:ext uri="{BB962C8B-B14F-4D97-AF65-F5344CB8AC3E}">
        <p14:creationId xmlns:p14="http://schemas.microsoft.com/office/powerpoint/2010/main" val="1622061140"/>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16</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Impact of FFT Size</a:t>
            </a:r>
          </a:p>
        </p:txBody>
      </p:sp>
      <p:pic>
        <p:nvPicPr>
          <p:cNvPr id="3" name="Picture 2">
            <a:extLst>
              <a:ext uri="{FF2B5EF4-FFF2-40B4-BE49-F238E27FC236}">
                <a16:creationId xmlns:a16="http://schemas.microsoft.com/office/drawing/2014/main" id="{0E08080C-B1F5-1149-A206-DD16B893A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49477"/>
            <a:ext cx="9144000" cy="4572000"/>
          </a:xfrm>
          <a:prstGeom prst="rect">
            <a:avLst/>
          </a:prstGeom>
        </p:spPr>
      </p:pic>
    </p:spTree>
    <p:custDataLst>
      <p:tags r:id="rId1"/>
    </p:custDataLst>
    <p:extLst>
      <p:ext uri="{BB962C8B-B14F-4D97-AF65-F5344CB8AC3E}">
        <p14:creationId xmlns:p14="http://schemas.microsoft.com/office/powerpoint/2010/main" val="3725065017"/>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17</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Direct Impact of Device Performance </a:t>
            </a:r>
          </a:p>
        </p:txBody>
      </p:sp>
      <p:pic>
        <p:nvPicPr>
          <p:cNvPr id="8" name="Picture 7">
            <a:extLst>
              <a:ext uri="{FF2B5EF4-FFF2-40B4-BE49-F238E27FC236}">
                <a16:creationId xmlns:a16="http://schemas.microsoft.com/office/drawing/2014/main" id="{8F885773-6126-754B-BA3C-74F0FA4E3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0006"/>
            <a:ext cx="9144000" cy="5356994"/>
          </a:xfrm>
          <a:prstGeom prst="rect">
            <a:avLst/>
          </a:prstGeom>
        </p:spPr>
      </p:pic>
    </p:spTree>
    <p:custDataLst>
      <p:tags r:id="rId1"/>
    </p:custDataLst>
    <p:extLst>
      <p:ext uri="{BB962C8B-B14F-4D97-AF65-F5344CB8AC3E}">
        <p14:creationId xmlns:p14="http://schemas.microsoft.com/office/powerpoint/2010/main" val="1040267101"/>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18</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Direct Impact of Device Performance </a:t>
            </a:r>
          </a:p>
        </p:txBody>
      </p:sp>
      <p:pic>
        <p:nvPicPr>
          <p:cNvPr id="6" name="Picture 5">
            <a:extLst>
              <a:ext uri="{FF2B5EF4-FFF2-40B4-BE49-F238E27FC236}">
                <a16:creationId xmlns:a16="http://schemas.microsoft.com/office/drawing/2014/main" id="{517FADAD-5BF6-1547-AB9C-0165FDA35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29718"/>
            <a:ext cx="9144000" cy="5347282"/>
          </a:xfrm>
          <a:prstGeom prst="rect">
            <a:avLst/>
          </a:prstGeom>
        </p:spPr>
      </p:pic>
    </p:spTree>
    <p:custDataLst>
      <p:tags r:id="rId1"/>
    </p:custDataLst>
    <p:extLst>
      <p:ext uri="{BB962C8B-B14F-4D97-AF65-F5344CB8AC3E}">
        <p14:creationId xmlns:p14="http://schemas.microsoft.com/office/powerpoint/2010/main" val="1658843993"/>
      </p:ext>
    </p:extLst>
  </p:cSld>
  <p:clrMapOvr>
    <a:masterClrMapping/>
  </p:clrMapOvr>
  <mc:AlternateContent xmlns:mc="http://schemas.openxmlformats.org/markup-compatibility/2006">
    <mc:Choice xmlns:p14="http://schemas.microsoft.com/office/powerpoint/2010/main" Requires="p14">
      <p:transition spd="slow" p14:dur="2000" advTm="49463"/>
    </mc:Choice>
    <mc:Fallback>
      <p:transition spd="slow" advTm="494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19</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Summary of Insights</a:t>
            </a:r>
          </a:p>
        </p:txBody>
      </p:sp>
      <p:sp>
        <p:nvSpPr>
          <p:cNvPr id="6" name="Rounded Rectangle 5">
            <a:extLst>
              <a:ext uri="{FF2B5EF4-FFF2-40B4-BE49-F238E27FC236}">
                <a16:creationId xmlns:a16="http://schemas.microsoft.com/office/drawing/2014/main" id="{1C5E2287-53F5-634E-B358-6B97CFA09549}"/>
              </a:ext>
            </a:extLst>
          </p:cNvPr>
          <p:cNvSpPr/>
          <p:nvPr/>
        </p:nvSpPr>
        <p:spPr>
          <a:xfrm>
            <a:off x="106025" y="1516712"/>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The optimal sensing parameters need to be rethought for </a:t>
            </a:r>
          </a:p>
          <a:p>
            <a:pPr algn="ctr"/>
            <a:r>
              <a:rPr lang="en-US" sz="2400" dirty="0"/>
              <a:t>commodity distributed spectrum sensing. </a:t>
            </a:r>
            <a:endParaRPr lang="en-US" sz="2400" dirty="0">
              <a:effectLst/>
            </a:endParaRPr>
          </a:p>
        </p:txBody>
      </p:sp>
      <p:sp>
        <p:nvSpPr>
          <p:cNvPr id="7" name="Rounded Rectangle 6">
            <a:extLst>
              <a:ext uri="{FF2B5EF4-FFF2-40B4-BE49-F238E27FC236}">
                <a16:creationId xmlns:a16="http://schemas.microsoft.com/office/drawing/2014/main" id="{6583CCE0-93F6-5143-8615-B01F3ABD9512}"/>
              </a:ext>
            </a:extLst>
          </p:cNvPr>
          <p:cNvSpPr/>
          <p:nvPr/>
        </p:nvSpPr>
        <p:spPr>
          <a:xfrm>
            <a:off x="106025" y="3111504"/>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Even when all signal processing is done remotely, the impact of using low-end processors in the spectrum sensor could be significant </a:t>
            </a:r>
            <a:endParaRPr lang="en-US" sz="2400" dirty="0">
              <a:effectLst/>
            </a:endParaRPr>
          </a:p>
        </p:txBody>
      </p:sp>
      <p:sp>
        <p:nvSpPr>
          <p:cNvPr id="8" name="Rounded Rectangle 7">
            <a:extLst>
              <a:ext uri="{FF2B5EF4-FFF2-40B4-BE49-F238E27FC236}">
                <a16:creationId xmlns:a16="http://schemas.microsoft.com/office/drawing/2014/main" id="{E966BBE2-51BB-7046-8C81-0C04964FC150}"/>
              </a:ext>
            </a:extLst>
          </p:cNvPr>
          <p:cNvSpPr/>
          <p:nvPr/>
        </p:nvSpPr>
        <p:spPr>
          <a:xfrm>
            <a:off x="106025" y="4706296"/>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For local processing, availability of compute power is a much bigger factor than the type of spectrum sensor</a:t>
            </a:r>
            <a:endParaRPr lang="en-US" sz="2400" dirty="0">
              <a:effectLst/>
            </a:endParaRPr>
          </a:p>
        </p:txBody>
      </p:sp>
    </p:spTree>
    <p:custDataLst>
      <p:tags r:id="rId1"/>
    </p:custDataLst>
    <p:extLst>
      <p:ext uri="{BB962C8B-B14F-4D97-AF65-F5344CB8AC3E}">
        <p14:creationId xmlns:p14="http://schemas.microsoft.com/office/powerpoint/2010/main" val="3625302925"/>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2" name="Title 1"/>
          <p:cNvSpPr>
            <a:spLocks noGrp="1"/>
          </p:cNvSpPr>
          <p:nvPr>
            <p:ph type="title"/>
          </p:nvPr>
        </p:nvSpPr>
        <p:spPr>
          <a:xfrm>
            <a:off x="0" y="210810"/>
            <a:ext cx="9144000" cy="909196"/>
          </a:xfrm>
          <a:solidFill>
            <a:schemeClr val="bg2">
              <a:lumMod val="90000"/>
            </a:schemeClr>
          </a:solidFill>
        </p:spPr>
        <p:txBody>
          <a:bodyPr>
            <a:normAutofit/>
          </a:bodyPr>
          <a:lstStyle/>
          <a:p>
            <a:r>
              <a:rPr lang="en-US" dirty="0">
                <a:solidFill>
                  <a:schemeClr val="tx2">
                    <a:lumMod val="50000"/>
                  </a:schemeClr>
                </a:solidFill>
                <a:latin typeface="Corbel" pitchFamily="34" charset="0"/>
              </a:rPr>
              <a:t>RF Spectrum</a:t>
            </a:r>
          </a:p>
        </p:txBody>
      </p:sp>
      <p:sp>
        <p:nvSpPr>
          <p:cNvPr id="5" name="Slide Number Placeholder 3"/>
          <p:cNvSpPr>
            <a:spLocks noGrp="1"/>
          </p:cNvSpPr>
          <p:nvPr>
            <p:ph type="sldNum" sz="quarter" idx="12"/>
          </p:nvPr>
        </p:nvSpPr>
        <p:spPr>
          <a:xfrm>
            <a:off x="6978869" y="6484937"/>
            <a:ext cx="2133600" cy="365125"/>
          </a:xfrm>
        </p:spPr>
        <p:txBody>
          <a:bodyPr/>
          <a:lstStyle/>
          <a:p>
            <a:fld id="{B6F15528-21DE-4FAA-801E-634DDDAF4B2B}" type="slidenum">
              <a:rPr lang="en-US" sz="1600" smtClean="0">
                <a:solidFill>
                  <a:schemeClr val="bg1"/>
                </a:solidFill>
              </a:rPr>
              <a:pPr/>
              <a:t>2</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6" name="TextBox 5">
            <a:extLst>
              <a:ext uri="{FF2B5EF4-FFF2-40B4-BE49-F238E27FC236}">
                <a16:creationId xmlns:a16="http://schemas.microsoft.com/office/drawing/2014/main" id="{3DFD2004-A1F0-DC4D-B1E0-F213567543E1}"/>
              </a:ext>
            </a:extLst>
          </p:cNvPr>
          <p:cNvSpPr txBox="1"/>
          <p:nvPr/>
        </p:nvSpPr>
        <p:spPr>
          <a:xfrm>
            <a:off x="427704" y="1429224"/>
            <a:ext cx="448943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Spectrum is a natural resource</a:t>
            </a:r>
          </a:p>
        </p:txBody>
      </p:sp>
      <p:sp>
        <p:nvSpPr>
          <p:cNvPr id="15" name="TextBox 14">
            <a:extLst>
              <a:ext uri="{FF2B5EF4-FFF2-40B4-BE49-F238E27FC236}">
                <a16:creationId xmlns:a16="http://schemas.microsoft.com/office/drawing/2014/main" id="{CEAD7E8A-3843-3247-939F-DDE92441B063}"/>
              </a:ext>
            </a:extLst>
          </p:cNvPr>
          <p:cNvSpPr txBox="1"/>
          <p:nvPr/>
        </p:nvSpPr>
        <p:spPr>
          <a:xfrm>
            <a:off x="427704" y="1954618"/>
            <a:ext cx="7096623"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Needs protection just like any other natural resource</a:t>
            </a:r>
          </a:p>
        </p:txBody>
      </p:sp>
      <p:sp>
        <p:nvSpPr>
          <p:cNvPr id="18" name="TextBox 17">
            <a:extLst>
              <a:ext uri="{FF2B5EF4-FFF2-40B4-BE49-F238E27FC236}">
                <a16:creationId xmlns:a16="http://schemas.microsoft.com/office/drawing/2014/main" id="{F2334285-7846-F54F-AD05-14B796F4C3E2}"/>
              </a:ext>
            </a:extLst>
          </p:cNvPr>
          <p:cNvSpPr txBox="1"/>
          <p:nvPr/>
        </p:nvSpPr>
        <p:spPr>
          <a:xfrm>
            <a:off x="427704" y="2480012"/>
            <a:ext cx="8559651"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SDRs making the spectrum more vulnerable to unauthorized use</a:t>
            </a:r>
          </a:p>
        </p:txBody>
      </p:sp>
      <p:grpSp>
        <p:nvGrpSpPr>
          <p:cNvPr id="7" name="Group 6">
            <a:extLst>
              <a:ext uri="{FF2B5EF4-FFF2-40B4-BE49-F238E27FC236}">
                <a16:creationId xmlns:a16="http://schemas.microsoft.com/office/drawing/2014/main" id="{88FEE401-9DD0-434F-914B-B9D874AB7C6A}"/>
              </a:ext>
            </a:extLst>
          </p:cNvPr>
          <p:cNvGrpSpPr/>
          <p:nvPr/>
        </p:nvGrpSpPr>
        <p:grpSpPr>
          <a:xfrm>
            <a:off x="1710923" y="3288726"/>
            <a:ext cx="5267945" cy="2551635"/>
            <a:chOff x="1781716" y="3532168"/>
            <a:chExt cx="4748758" cy="2157879"/>
          </a:xfrm>
        </p:grpSpPr>
        <p:pic>
          <p:nvPicPr>
            <p:cNvPr id="4" name="Picture 3">
              <a:extLst>
                <a:ext uri="{FF2B5EF4-FFF2-40B4-BE49-F238E27FC236}">
                  <a16:creationId xmlns:a16="http://schemas.microsoft.com/office/drawing/2014/main" id="{536AE5A2-E255-654D-9092-E238153F966B}"/>
                </a:ext>
              </a:extLst>
            </p:cNvPr>
            <p:cNvPicPr>
              <a:picLocks noChangeAspect="1"/>
            </p:cNvPicPr>
            <p:nvPr/>
          </p:nvPicPr>
          <p:blipFill>
            <a:blip r:embed="rId5"/>
            <a:stretch>
              <a:fillRect/>
            </a:stretch>
          </p:blipFill>
          <p:spPr>
            <a:xfrm>
              <a:off x="1781716" y="3988305"/>
              <a:ext cx="1431924" cy="1242142"/>
            </a:xfrm>
            <a:prstGeom prst="rect">
              <a:avLst/>
            </a:prstGeom>
          </p:spPr>
        </p:pic>
        <p:pic>
          <p:nvPicPr>
            <p:cNvPr id="29" name="Picture 28">
              <a:extLst>
                <a:ext uri="{FF2B5EF4-FFF2-40B4-BE49-F238E27FC236}">
                  <a16:creationId xmlns:a16="http://schemas.microsoft.com/office/drawing/2014/main" id="{C6C7189B-C18F-1846-A354-98B72A8880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3529824" y="3893414"/>
              <a:ext cx="1242141" cy="1431924"/>
            </a:xfrm>
            <a:prstGeom prst="rect">
              <a:avLst/>
            </a:prstGeom>
          </p:spPr>
        </p:pic>
        <p:pic>
          <p:nvPicPr>
            <p:cNvPr id="30" name="Picture 29">
              <a:extLst>
                <a:ext uri="{FF2B5EF4-FFF2-40B4-BE49-F238E27FC236}">
                  <a16:creationId xmlns:a16="http://schemas.microsoft.com/office/drawing/2014/main" id="{89A50FC8-9A83-F443-A142-4C8FA95E50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193441" y="3893414"/>
              <a:ext cx="1242142" cy="1431924"/>
            </a:xfrm>
            <a:prstGeom prst="rect">
              <a:avLst/>
            </a:prstGeom>
          </p:spPr>
        </p:pic>
        <p:sp>
          <p:nvSpPr>
            <p:cNvPr id="31" name="TextBox 30">
              <a:extLst>
                <a:ext uri="{FF2B5EF4-FFF2-40B4-BE49-F238E27FC236}">
                  <a16:creationId xmlns:a16="http://schemas.microsoft.com/office/drawing/2014/main" id="{3A605927-B318-264C-AF95-3A499A778900}"/>
                </a:ext>
              </a:extLst>
            </p:cNvPr>
            <p:cNvSpPr txBox="1"/>
            <p:nvPr/>
          </p:nvSpPr>
          <p:spPr>
            <a:xfrm>
              <a:off x="5098550" y="3532168"/>
              <a:ext cx="1431924"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USRP</a:t>
              </a:r>
            </a:p>
          </p:txBody>
        </p:sp>
        <p:sp>
          <p:nvSpPr>
            <p:cNvPr id="32" name="TextBox 31">
              <a:extLst>
                <a:ext uri="{FF2B5EF4-FFF2-40B4-BE49-F238E27FC236}">
                  <a16:creationId xmlns:a16="http://schemas.microsoft.com/office/drawing/2014/main" id="{05DDCBDF-9D22-8A45-8CCE-933A643C017E}"/>
                </a:ext>
              </a:extLst>
            </p:cNvPr>
            <p:cNvSpPr txBox="1"/>
            <p:nvPr/>
          </p:nvSpPr>
          <p:spPr>
            <a:xfrm>
              <a:off x="3434932" y="3532168"/>
              <a:ext cx="1431924" cy="369332"/>
            </a:xfrm>
            <a:prstGeom prst="rect">
              <a:avLst/>
            </a:prstGeom>
            <a:solidFill>
              <a:schemeClr val="bg2"/>
            </a:solidFill>
          </p:spPr>
          <p:txBody>
            <a:bodyPr wrap="square" rtlCol="0">
              <a:spAutoFit/>
            </a:bodyPr>
            <a:lstStyle/>
            <a:p>
              <a:pPr algn="ctr"/>
              <a:r>
                <a:rPr lang="en-US" dirty="0" err="1">
                  <a:latin typeface="Arial" panose="020B0604020202020204" pitchFamily="34" charset="0"/>
                  <a:cs typeface="Arial" panose="020B0604020202020204" pitchFamily="34" charset="0"/>
                </a:rPr>
                <a:t>BladeRF</a:t>
              </a:r>
              <a:endParaRPr lang="en-US"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B0367E5-C837-714D-8D61-4487F7588E47}"/>
                </a:ext>
              </a:extLst>
            </p:cNvPr>
            <p:cNvSpPr txBox="1"/>
            <p:nvPr/>
          </p:nvSpPr>
          <p:spPr>
            <a:xfrm>
              <a:off x="1781716" y="3532168"/>
              <a:ext cx="1431924"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RTL-SDR</a:t>
              </a:r>
            </a:p>
          </p:txBody>
        </p:sp>
        <p:sp>
          <p:nvSpPr>
            <p:cNvPr id="34" name="TextBox 33">
              <a:extLst>
                <a:ext uri="{FF2B5EF4-FFF2-40B4-BE49-F238E27FC236}">
                  <a16:creationId xmlns:a16="http://schemas.microsoft.com/office/drawing/2014/main" id="{1539A52E-C8BE-354D-B7D0-DEFD65024E70}"/>
                </a:ext>
              </a:extLst>
            </p:cNvPr>
            <p:cNvSpPr txBox="1"/>
            <p:nvPr/>
          </p:nvSpPr>
          <p:spPr>
            <a:xfrm>
              <a:off x="1781716" y="5320715"/>
              <a:ext cx="1431924"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$20</a:t>
              </a:r>
            </a:p>
          </p:txBody>
        </p:sp>
        <p:sp>
          <p:nvSpPr>
            <p:cNvPr id="35" name="TextBox 34">
              <a:extLst>
                <a:ext uri="{FF2B5EF4-FFF2-40B4-BE49-F238E27FC236}">
                  <a16:creationId xmlns:a16="http://schemas.microsoft.com/office/drawing/2014/main" id="{DAD6D043-75FB-7E40-B23A-2E53B93BE1E6}"/>
                </a:ext>
              </a:extLst>
            </p:cNvPr>
            <p:cNvSpPr txBox="1"/>
            <p:nvPr/>
          </p:nvSpPr>
          <p:spPr>
            <a:xfrm>
              <a:off x="3440133" y="5320715"/>
              <a:ext cx="1431924"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$200</a:t>
              </a:r>
            </a:p>
          </p:txBody>
        </p:sp>
        <p:sp>
          <p:nvSpPr>
            <p:cNvPr id="36" name="TextBox 35">
              <a:extLst>
                <a:ext uri="{FF2B5EF4-FFF2-40B4-BE49-F238E27FC236}">
                  <a16:creationId xmlns:a16="http://schemas.microsoft.com/office/drawing/2014/main" id="{C82F642C-21C1-BB4F-BA94-EB62CCDC2E83}"/>
                </a:ext>
              </a:extLst>
            </p:cNvPr>
            <p:cNvSpPr txBox="1"/>
            <p:nvPr/>
          </p:nvSpPr>
          <p:spPr>
            <a:xfrm>
              <a:off x="5098550" y="5320715"/>
              <a:ext cx="1431924"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$700</a:t>
              </a:r>
            </a:p>
          </p:txBody>
        </p:sp>
      </p:grpSp>
      <p:sp>
        <p:nvSpPr>
          <p:cNvPr id="21" name="Rounded Rectangle 20">
            <a:extLst>
              <a:ext uri="{FF2B5EF4-FFF2-40B4-BE49-F238E27FC236}">
                <a16:creationId xmlns:a16="http://schemas.microsoft.com/office/drawing/2014/main" id="{029F398B-5ECB-4147-B490-5904ACBA1086}"/>
              </a:ext>
            </a:extLst>
          </p:cNvPr>
          <p:cNvSpPr/>
          <p:nvPr/>
        </p:nvSpPr>
        <p:spPr>
          <a:xfrm>
            <a:off x="106025" y="3876698"/>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solidFill>
                  <a:srgbClr val="FFFFFF"/>
                </a:solidFill>
                <a:cs typeface="Arial" panose="020B0604020202020204" pitchFamily="34" charset="0"/>
              </a:rPr>
              <a:t>A common practice to avoid illegal use is to monitor the </a:t>
            </a:r>
          </a:p>
          <a:p>
            <a:pPr algn="ctr"/>
            <a:r>
              <a:rPr lang="en-US" sz="2800" dirty="0">
                <a:solidFill>
                  <a:srgbClr val="FFFFFF"/>
                </a:solidFill>
                <a:cs typeface="Arial" panose="020B0604020202020204" pitchFamily="34" charset="0"/>
              </a:rPr>
              <a:t>spectrum continuously</a:t>
            </a:r>
          </a:p>
        </p:txBody>
      </p:sp>
    </p:spTree>
    <p:custDataLst>
      <p:tags r:id="rId1"/>
    </p:custDataLst>
    <p:extLst>
      <p:ext uri="{BB962C8B-B14F-4D97-AF65-F5344CB8AC3E}">
        <p14:creationId xmlns:p14="http://schemas.microsoft.com/office/powerpoint/2010/main" val="831197252"/>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244EA0-B511-2749-A462-B3B99D88D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286000"/>
            <a:ext cx="7886700" cy="4095146"/>
          </a:xfrm>
          <a:prstGeom prst="rect">
            <a:avLst/>
          </a:prstGeom>
        </p:spPr>
      </p:pic>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3" name="Content Placeholder 2">
            <a:extLst>
              <a:ext uri="{FF2B5EF4-FFF2-40B4-BE49-F238E27FC236}">
                <a16:creationId xmlns:a16="http://schemas.microsoft.com/office/drawing/2014/main" id="{4F48EDCB-F210-2A4E-8BC0-920215E94FA1}"/>
              </a:ext>
            </a:extLst>
          </p:cNvPr>
          <p:cNvSpPr>
            <a:spLocks noGrp="1"/>
          </p:cNvSpPr>
          <p:nvPr>
            <p:ph idx="1"/>
          </p:nvPr>
        </p:nvSpPr>
        <p:spPr>
          <a:xfrm>
            <a:off x="628650" y="1574907"/>
            <a:ext cx="7886700" cy="4351338"/>
          </a:xfrm>
        </p:spPr>
        <p:txBody>
          <a:bodyPr/>
          <a:lstStyle/>
          <a:p>
            <a:r>
              <a:rPr lang="en-US" dirty="0">
                <a:solidFill>
                  <a:schemeClr val="tx2">
                    <a:lumMod val="50000"/>
                  </a:schemeClr>
                </a:solidFill>
                <a:latin typeface="Corbel" pitchFamily="34" charset="0"/>
              </a:rPr>
              <a:t>Deploy more sensors at the same location and fuse the data</a:t>
            </a:r>
            <a:endParaRPr lang="en-US" dirty="0"/>
          </a:p>
        </p:txBody>
      </p:sp>
      <p:sp>
        <p:nvSpPr>
          <p:cNvPr id="5" name="Slide Number Placeholder 3"/>
          <p:cNvSpPr>
            <a:spLocks noGrp="1"/>
          </p:cNvSpPr>
          <p:nvPr>
            <p:ph type="sldNum" sz="quarter" idx="12"/>
          </p:nvPr>
        </p:nvSpPr>
        <p:spPr/>
        <p:txBody>
          <a:bodyPr/>
          <a:lstStyle/>
          <a:p>
            <a:fld id="{B6F15528-21DE-4FAA-801E-634DDDAF4B2B}" type="slidenum">
              <a:rPr lang="en-US" sz="1600" smtClean="0">
                <a:solidFill>
                  <a:schemeClr val="bg1"/>
                </a:solidFill>
              </a:rPr>
              <a:pPr/>
              <a:t>20</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5"/>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A Possible Solution</a:t>
            </a:r>
          </a:p>
        </p:txBody>
      </p:sp>
    </p:spTree>
    <p:custDataLst>
      <p:tags r:id="rId1"/>
    </p:custDataLst>
    <p:extLst>
      <p:ext uri="{BB962C8B-B14F-4D97-AF65-F5344CB8AC3E}">
        <p14:creationId xmlns:p14="http://schemas.microsoft.com/office/powerpoint/2010/main" val="639024473"/>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21</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Conclusion and Future Work</a:t>
            </a:r>
          </a:p>
        </p:txBody>
      </p:sp>
      <p:sp>
        <p:nvSpPr>
          <p:cNvPr id="6" name="Rounded Rectangle 5">
            <a:extLst>
              <a:ext uri="{FF2B5EF4-FFF2-40B4-BE49-F238E27FC236}">
                <a16:creationId xmlns:a16="http://schemas.microsoft.com/office/drawing/2014/main" id="{C61F95ED-EAB7-0446-8AD2-54D91D96C95A}"/>
              </a:ext>
            </a:extLst>
          </p:cNvPr>
          <p:cNvSpPr/>
          <p:nvPr/>
        </p:nvSpPr>
        <p:spPr>
          <a:xfrm>
            <a:off x="106025" y="1516712"/>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It is not straightforward to use commodity spectrum sensors for large-scale spectrum patrolling</a:t>
            </a:r>
            <a:endParaRPr lang="en-US" sz="2400" dirty="0">
              <a:effectLst/>
            </a:endParaRPr>
          </a:p>
        </p:txBody>
      </p:sp>
      <p:sp>
        <p:nvSpPr>
          <p:cNvPr id="7" name="Rounded Rectangle 6">
            <a:extLst>
              <a:ext uri="{FF2B5EF4-FFF2-40B4-BE49-F238E27FC236}">
                <a16:creationId xmlns:a16="http://schemas.microsoft.com/office/drawing/2014/main" id="{068AA33E-B9F9-C149-90DD-29AC8A2A9594}"/>
              </a:ext>
            </a:extLst>
          </p:cNvPr>
          <p:cNvSpPr/>
          <p:nvPr/>
        </p:nvSpPr>
        <p:spPr>
          <a:xfrm>
            <a:off x="106025" y="3105586"/>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In future, we envision alternatives such as replacing the inexpensive compute devices with FPGAs to improve the performance </a:t>
            </a:r>
            <a:endParaRPr lang="en-US" sz="2400" dirty="0">
              <a:effectLst/>
            </a:endParaRPr>
          </a:p>
        </p:txBody>
      </p:sp>
      <p:sp>
        <p:nvSpPr>
          <p:cNvPr id="8" name="Rounded Rectangle 7">
            <a:extLst>
              <a:ext uri="{FF2B5EF4-FFF2-40B4-BE49-F238E27FC236}">
                <a16:creationId xmlns:a16="http://schemas.microsoft.com/office/drawing/2014/main" id="{6A4BC95C-CB34-374D-BDFD-EE10CE8B8F3E}"/>
              </a:ext>
            </a:extLst>
          </p:cNvPr>
          <p:cNvSpPr/>
          <p:nvPr/>
        </p:nvSpPr>
        <p:spPr>
          <a:xfrm>
            <a:off x="106025" y="4694460"/>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Next, we look forward to scanning large range of spectrum</a:t>
            </a:r>
            <a:endParaRPr lang="en-US" sz="2400" dirty="0">
              <a:effectLst/>
            </a:endParaRPr>
          </a:p>
        </p:txBody>
      </p:sp>
    </p:spTree>
    <p:custDataLst>
      <p:tags r:id="rId1"/>
    </p:custDataLst>
    <p:extLst>
      <p:ext uri="{BB962C8B-B14F-4D97-AF65-F5344CB8AC3E}">
        <p14:creationId xmlns:p14="http://schemas.microsoft.com/office/powerpoint/2010/main" val="1559578875"/>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ata 9"/>
          <p:cNvSpPr/>
          <p:nvPr/>
        </p:nvSpPr>
        <p:spPr>
          <a:xfrm>
            <a:off x="316009" y="2968414"/>
            <a:ext cx="8794531" cy="3280569"/>
          </a:xfrm>
          <a:prstGeom prst="flowChartInputOutput">
            <a:avLst/>
          </a:prstGeom>
          <a:blipFill dpi="0" rotWithShape="1">
            <a:blip r:embed="rId4">
              <a:alphaModFix amt="32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2" name="Title 1"/>
          <p:cNvSpPr>
            <a:spLocks noGrp="1"/>
          </p:cNvSpPr>
          <p:nvPr>
            <p:ph type="title"/>
          </p:nvPr>
        </p:nvSpPr>
        <p:spPr>
          <a:xfrm>
            <a:off x="0" y="210810"/>
            <a:ext cx="9144000" cy="909196"/>
          </a:xfrm>
          <a:solidFill>
            <a:schemeClr val="bg2">
              <a:lumMod val="90000"/>
            </a:schemeClr>
          </a:solidFill>
        </p:spPr>
        <p:txBody>
          <a:bodyPr>
            <a:normAutofit/>
          </a:bodyPr>
          <a:lstStyle/>
          <a:p>
            <a:r>
              <a:rPr lang="en-US" dirty="0">
                <a:solidFill>
                  <a:schemeClr val="tx2">
                    <a:lumMod val="50000"/>
                  </a:schemeClr>
                </a:solidFill>
                <a:latin typeface="Corbel" pitchFamily="34" charset="0"/>
              </a:rPr>
              <a:t>Spectrum Monitoring </a:t>
            </a:r>
          </a:p>
        </p:txBody>
      </p:sp>
      <p:sp>
        <p:nvSpPr>
          <p:cNvPr id="5" name="Slide Number Placeholder 3"/>
          <p:cNvSpPr>
            <a:spLocks noGrp="1"/>
          </p:cNvSpPr>
          <p:nvPr>
            <p:ph type="sldNum" sz="quarter" idx="12"/>
          </p:nvPr>
        </p:nvSpPr>
        <p:spPr>
          <a:xfrm>
            <a:off x="6978869" y="6484937"/>
            <a:ext cx="2133600" cy="365125"/>
          </a:xfrm>
        </p:spPr>
        <p:txBody>
          <a:bodyPr/>
          <a:lstStyle/>
          <a:p>
            <a:fld id="{B6F15528-21DE-4FAA-801E-634DDDAF4B2B}" type="slidenum">
              <a:rPr lang="en-US" sz="1600" smtClean="0">
                <a:solidFill>
                  <a:schemeClr val="bg1"/>
                </a:solidFill>
              </a:rPr>
              <a:pPr/>
              <a:t>3</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5"/>
          <a:srcRect/>
          <a:stretch>
            <a:fillRect/>
          </a:stretch>
        </p:blipFill>
        <p:spPr bwMode="auto">
          <a:xfrm>
            <a:off x="3505200" y="6477000"/>
            <a:ext cx="2209800" cy="381000"/>
          </a:xfrm>
          <a:prstGeom prst="rect">
            <a:avLst/>
          </a:prstGeom>
          <a:noFill/>
        </p:spPr>
      </p:pic>
      <p:sp>
        <p:nvSpPr>
          <p:cNvPr id="3" name="Flowchart: Data 2"/>
          <p:cNvSpPr/>
          <p:nvPr/>
        </p:nvSpPr>
        <p:spPr>
          <a:xfrm>
            <a:off x="174734" y="2734610"/>
            <a:ext cx="8794531" cy="3280569"/>
          </a:xfrm>
          <a:prstGeom prst="flowChartInputOutput">
            <a:avLst/>
          </a:prstGeom>
          <a:blipFill dpi="0" rotWithShape="1">
            <a:blip r:embed="rId6">
              <a:alphaModFix amt="94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4583018"/>
            <a:ext cx="798786" cy="8382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4349" y="2432412"/>
            <a:ext cx="798786" cy="8382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100" y="2516647"/>
            <a:ext cx="798786" cy="838200"/>
          </a:xfrm>
          <a:prstGeom prst="rect">
            <a:avLst/>
          </a:prstGeom>
        </p:spPr>
      </p:pic>
      <p:sp>
        <p:nvSpPr>
          <p:cNvPr id="9" name="Rounded Rectangle 8"/>
          <p:cNvSpPr/>
          <p:nvPr/>
        </p:nvSpPr>
        <p:spPr>
          <a:xfrm>
            <a:off x="283472" y="1526434"/>
            <a:ext cx="8653256" cy="808603"/>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lumMod val="75000"/>
                    <a:lumOff val="25000"/>
                  </a:schemeClr>
                </a:solidFill>
                <a:latin typeface="Arial" panose="020B0604020202020204" pitchFamily="34" charset="0"/>
                <a:cs typeface="Arial" panose="020B0604020202020204" pitchFamily="34" charset="0"/>
              </a:rPr>
              <a:t>Estimate the </a:t>
            </a:r>
            <a:r>
              <a:rPr lang="en-US" sz="2600" dirty="0">
                <a:solidFill>
                  <a:srgbClr val="FF0000"/>
                </a:solidFill>
                <a:latin typeface="Arial" panose="020B0604020202020204" pitchFamily="34" charset="0"/>
                <a:cs typeface="Arial" panose="020B0604020202020204" pitchFamily="34" charset="0"/>
              </a:rPr>
              <a:t>spatial distribution of signal power </a:t>
            </a:r>
            <a:r>
              <a:rPr lang="en-US" sz="2600" dirty="0">
                <a:solidFill>
                  <a:schemeClr val="tx1">
                    <a:lumMod val="75000"/>
                    <a:lumOff val="25000"/>
                  </a:schemeClr>
                </a:solidFill>
                <a:latin typeface="Arial" panose="020B0604020202020204" pitchFamily="34" charset="0"/>
                <a:cs typeface="Arial" panose="020B0604020202020204" pitchFamily="34" charset="0"/>
              </a:rPr>
              <a:t>present in frequency F, aka Spectrum Maps</a:t>
            </a:r>
          </a:p>
        </p:txBody>
      </p:sp>
    </p:spTree>
    <p:custDataLst>
      <p:tags r:id="rId1"/>
    </p:custDataLst>
    <p:extLst>
      <p:ext uri="{BB962C8B-B14F-4D97-AF65-F5344CB8AC3E}">
        <p14:creationId xmlns:p14="http://schemas.microsoft.com/office/powerpoint/2010/main" val="1145319233"/>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ata 9"/>
          <p:cNvSpPr/>
          <p:nvPr/>
        </p:nvSpPr>
        <p:spPr>
          <a:xfrm>
            <a:off x="316009" y="2968414"/>
            <a:ext cx="8794531" cy="3280569"/>
          </a:xfrm>
          <a:prstGeom prst="flowChartInputOutput">
            <a:avLst/>
          </a:prstGeom>
          <a:blipFill dpi="0" rotWithShape="1">
            <a:blip r:embed="rId4">
              <a:alphaModFix amt="32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2" name="Title 1"/>
          <p:cNvSpPr>
            <a:spLocks noGrp="1"/>
          </p:cNvSpPr>
          <p:nvPr>
            <p:ph type="title"/>
          </p:nvPr>
        </p:nvSpPr>
        <p:spPr>
          <a:xfrm>
            <a:off x="0" y="210810"/>
            <a:ext cx="9144000" cy="909196"/>
          </a:xfrm>
          <a:solidFill>
            <a:schemeClr val="bg2">
              <a:lumMod val="90000"/>
            </a:schemeClr>
          </a:solidFill>
        </p:spPr>
        <p:txBody>
          <a:bodyPr>
            <a:normAutofit/>
          </a:bodyPr>
          <a:lstStyle/>
          <a:p>
            <a:r>
              <a:rPr lang="en-US" dirty="0">
                <a:solidFill>
                  <a:schemeClr val="tx2">
                    <a:lumMod val="50000"/>
                  </a:schemeClr>
                </a:solidFill>
                <a:latin typeface="Corbel" pitchFamily="34" charset="0"/>
              </a:rPr>
              <a:t>Building Spectrum Maps</a:t>
            </a:r>
          </a:p>
        </p:txBody>
      </p:sp>
      <p:sp>
        <p:nvSpPr>
          <p:cNvPr id="5" name="Slide Number Placeholder 3"/>
          <p:cNvSpPr>
            <a:spLocks noGrp="1"/>
          </p:cNvSpPr>
          <p:nvPr>
            <p:ph type="sldNum" sz="quarter" idx="12"/>
          </p:nvPr>
        </p:nvSpPr>
        <p:spPr>
          <a:xfrm>
            <a:off x="6978869" y="6484937"/>
            <a:ext cx="2133600" cy="365125"/>
          </a:xfrm>
        </p:spPr>
        <p:txBody>
          <a:bodyPr/>
          <a:lstStyle/>
          <a:p>
            <a:fld id="{B6F15528-21DE-4FAA-801E-634DDDAF4B2B}" type="slidenum">
              <a:rPr lang="en-US" sz="1600" smtClean="0">
                <a:solidFill>
                  <a:schemeClr val="bg1"/>
                </a:solidFill>
              </a:rPr>
              <a:pPr/>
              <a:t>4</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5"/>
          <a:srcRect/>
          <a:stretch>
            <a:fillRect/>
          </a:stretch>
        </p:blipFill>
        <p:spPr bwMode="auto">
          <a:xfrm>
            <a:off x="3505200" y="6477000"/>
            <a:ext cx="2209800" cy="381000"/>
          </a:xfrm>
          <a:prstGeom prst="rect">
            <a:avLst/>
          </a:prstGeom>
          <a:noFill/>
        </p:spPr>
      </p:pic>
      <p:sp>
        <p:nvSpPr>
          <p:cNvPr id="3" name="Flowchart: Data 2"/>
          <p:cNvSpPr/>
          <p:nvPr/>
        </p:nvSpPr>
        <p:spPr>
          <a:xfrm>
            <a:off x="174734" y="2734610"/>
            <a:ext cx="8794531" cy="3280569"/>
          </a:xfrm>
          <a:prstGeom prst="flowChartInputOutput">
            <a:avLst/>
          </a:prstGeom>
          <a:blipFill dpi="0" rotWithShape="1">
            <a:blip r:embed="rId6">
              <a:alphaModFix amt="94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4583018"/>
            <a:ext cx="798786" cy="8382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4349" y="2432412"/>
            <a:ext cx="798786" cy="8382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100" y="2516647"/>
            <a:ext cx="798786" cy="838200"/>
          </a:xfrm>
          <a:prstGeom prst="rect">
            <a:avLst/>
          </a:prstGeom>
        </p:spPr>
      </p:pic>
      <p:sp>
        <p:nvSpPr>
          <p:cNvPr id="9" name="Rounded Rectangle 8"/>
          <p:cNvSpPr/>
          <p:nvPr/>
        </p:nvSpPr>
        <p:spPr>
          <a:xfrm>
            <a:off x="316009" y="1447800"/>
            <a:ext cx="8653256" cy="808603"/>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lumMod val="75000"/>
                    <a:lumOff val="25000"/>
                  </a:schemeClr>
                </a:solidFill>
                <a:latin typeface="Arial" panose="020B0604020202020204" pitchFamily="34" charset="0"/>
                <a:cs typeface="Arial" panose="020B0604020202020204" pitchFamily="34" charset="0"/>
              </a:rPr>
              <a:t>How?</a:t>
            </a:r>
          </a:p>
        </p:txBody>
      </p:sp>
    </p:spTree>
    <p:custDataLst>
      <p:tags r:id="rId1"/>
    </p:custDataLst>
    <p:extLst>
      <p:ext uri="{BB962C8B-B14F-4D97-AF65-F5344CB8AC3E}">
        <p14:creationId xmlns:p14="http://schemas.microsoft.com/office/powerpoint/2010/main" val="968995390"/>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ata 9"/>
          <p:cNvSpPr/>
          <p:nvPr/>
        </p:nvSpPr>
        <p:spPr>
          <a:xfrm>
            <a:off x="316009" y="2968414"/>
            <a:ext cx="8794531" cy="3280569"/>
          </a:xfrm>
          <a:prstGeom prst="flowChartInputOutput">
            <a:avLst/>
          </a:prstGeom>
          <a:blipFill dpi="0" rotWithShape="1">
            <a:blip r:embed="rId4">
              <a:alphaModFix amt="32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2" name="Title 1"/>
          <p:cNvSpPr>
            <a:spLocks noGrp="1"/>
          </p:cNvSpPr>
          <p:nvPr>
            <p:ph type="title"/>
          </p:nvPr>
        </p:nvSpPr>
        <p:spPr>
          <a:xfrm>
            <a:off x="0" y="210810"/>
            <a:ext cx="9144000" cy="909196"/>
          </a:xfrm>
          <a:solidFill>
            <a:schemeClr val="bg2">
              <a:lumMod val="90000"/>
            </a:schemeClr>
          </a:solidFill>
        </p:spPr>
        <p:txBody>
          <a:bodyPr>
            <a:normAutofit/>
          </a:bodyPr>
          <a:lstStyle/>
          <a:p>
            <a:r>
              <a:rPr lang="en-US" dirty="0">
                <a:solidFill>
                  <a:schemeClr val="tx2">
                    <a:lumMod val="50000"/>
                  </a:schemeClr>
                </a:solidFill>
                <a:latin typeface="Corbel" pitchFamily="34" charset="0"/>
              </a:rPr>
              <a:t>Building Spectrum Maps</a:t>
            </a:r>
          </a:p>
        </p:txBody>
      </p:sp>
      <p:sp>
        <p:nvSpPr>
          <p:cNvPr id="5" name="Slide Number Placeholder 3"/>
          <p:cNvSpPr>
            <a:spLocks noGrp="1"/>
          </p:cNvSpPr>
          <p:nvPr>
            <p:ph type="sldNum" sz="quarter" idx="12"/>
          </p:nvPr>
        </p:nvSpPr>
        <p:spPr>
          <a:xfrm>
            <a:off x="6978869" y="6484937"/>
            <a:ext cx="2133600" cy="365125"/>
          </a:xfrm>
        </p:spPr>
        <p:txBody>
          <a:bodyPr/>
          <a:lstStyle/>
          <a:p>
            <a:fld id="{B6F15528-21DE-4FAA-801E-634DDDAF4B2B}" type="slidenum">
              <a:rPr lang="en-US" sz="1600" smtClean="0">
                <a:solidFill>
                  <a:schemeClr val="bg1"/>
                </a:solidFill>
              </a:rPr>
              <a:pPr/>
              <a:t>5</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5"/>
          <a:srcRect/>
          <a:stretch>
            <a:fillRect/>
          </a:stretch>
        </p:blipFill>
        <p:spPr bwMode="auto">
          <a:xfrm>
            <a:off x="3505200" y="6477000"/>
            <a:ext cx="2209800" cy="381000"/>
          </a:xfrm>
          <a:prstGeom prst="rect">
            <a:avLst/>
          </a:prstGeom>
          <a:noFill/>
        </p:spPr>
      </p:pic>
      <p:sp>
        <p:nvSpPr>
          <p:cNvPr id="3" name="Flowchart: Data 2"/>
          <p:cNvSpPr/>
          <p:nvPr/>
        </p:nvSpPr>
        <p:spPr>
          <a:xfrm>
            <a:off x="174734" y="2734610"/>
            <a:ext cx="8794531" cy="3280569"/>
          </a:xfrm>
          <a:prstGeom prst="flowChartInputOutput">
            <a:avLst/>
          </a:prstGeom>
          <a:blipFill dpi="0" rotWithShape="1">
            <a:blip r:embed="rId6">
              <a:alphaModFix amt="94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Data 19"/>
          <p:cNvSpPr/>
          <p:nvPr/>
        </p:nvSpPr>
        <p:spPr>
          <a:xfrm>
            <a:off x="174734" y="2720885"/>
            <a:ext cx="8794531" cy="3280569"/>
          </a:xfrm>
          <a:prstGeom prst="flowChartInputOutput">
            <a:avLst/>
          </a:prstGeom>
          <a:blipFill dpi="0" rotWithShape="1">
            <a:blip r:embed="rId7"/>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4583018"/>
            <a:ext cx="798786" cy="838200"/>
          </a:xfrm>
          <a:prstGeom prst="rect">
            <a:avLst/>
          </a:prstGeom>
        </p:spPr>
      </p:pic>
      <p:sp>
        <p:nvSpPr>
          <p:cNvPr id="9" name="Rounded Rectangle 8"/>
          <p:cNvSpPr/>
          <p:nvPr/>
        </p:nvSpPr>
        <p:spPr>
          <a:xfrm>
            <a:off x="280690" y="1415779"/>
            <a:ext cx="8653256" cy="808603"/>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lumMod val="75000"/>
                    <a:lumOff val="25000"/>
                  </a:schemeClr>
                </a:solidFill>
                <a:latin typeface="Arial" panose="020B0604020202020204" pitchFamily="34" charset="0"/>
                <a:cs typeface="Arial" panose="020B0604020202020204" pitchFamily="34" charset="0"/>
              </a:rPr>
              <a:t>Need a distributed system of spectrum sensors</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0" y="3429000"/>
            <a:ext cx="876300" cy="46821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1600" y="4017433"/>
            <a:ext cx="876300" cy="46821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4609" y="4340572"/>
            <a:ext cx="876300" cy="46821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0100" y="2516647"/>
            <a:ext cx="798786" cy="8382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4349" y="2432412"/>
            <a:ext cx="798786" cy="838200"/>
          </a:xfrm>
          <a:prstGeom prst="rect">
            <a:avLst/>
          </a:prstGeom>
        </p:spPr>
      </p:pic>
      <p:sp>
        <p:nvSpPr>
          <p:cNvPr id="6" name="Rounded Rectangle 5"/>
          <p:cNvSpPr/>
          <p:nvPr/>
        </p:nvSpPr>
        <p:spPr>
          <a:xfrm>
            <a:off x="161231" y="5703734"/>
            <a:ext cx="1896170" cy="60337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Bulky</a:t>
            </a:r>
          </a:p>
        </p:txBody>
      </p:sp>
      <p:sp>
        <p:nvSpPr>
          <p:cNvPr id="21" name="Rounded Rectangle 20"/>
          <p:cNvSpPr/>
          <p:nvPr/>
        </p:nvSpPr>
        <p:spPr>
          <a:xfrm>
            <a:off x="2198677" y="5703734"/>
            <a:ext cx="2220923" cy="60337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Expensive</a:t>
            </a:r>
          </a:p>
        </p:txBody>
      </p:sp>
      <p:sp>
        <p:nvSpPr>
          <p:cNvPr id="22" name="Rounded Rectangle 21"/>
          <p:cNvSpPr/>
          <p:nvPr/>
        </p:nvSpPr>
        <p:spPr>
          <a:xfrm>
            <a:off x="4574378" y="5714998"/>
            <a:ext cx="4394888" cy="603371"/>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FF0000"/>
                </a:solidFill>
              </a:rPr>
              <a:t>Cannot be Deployed at Scale</a:t>
            </a:r>
          </a:p>
        </p:txBody>
      </p:sp>
      <p:sp>
        <p:nvSpPr>
          <p:cNvPr id="7" name="Rounded Rectangular Callout 6"/>
          <p:cNvSpPr/>
          <p:nvPr/>
        </p:nvSpPr>
        <p:spPr>
          <a:xfrm>
            <a:off x="6400800" y="2276988"/>
            <a:ext cx="2568465" cy="536002"/>
          </a:xfrm>
          <a:prstGeom prst="wedgeRoundRectCallout">
            <a:avLst>
              <a:gd name="adj1" fmla="val -13608"/>
              <a:gd name="adj2" fmla="val 163994"/>
              <a:gd name="adj3" fmla="val 16667"/>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rPr>
              <a:t>Spectrum Analyzer</a:t>
            </a:r>
          </a:p>
        </p:txBody>
      </p:sp>
      <p:sp>
        <p:nvSpPr>
          <p:cNvPr id="23" name="Rounded Rectangle 22"/>
          <p:cNvSpPr/>
          <p:nvPr/>
        </p:nvSpPr>
        <p:spPr>
          <a:xfrm>
            <a:off x="20570" y="1423033"/>
            <a:ext cx="9144000" cy="808603"/>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lumMod val="75000"/>
                    <a:lumOff val="25000"/>
                  </a:schemeClr>
                </a:solidFill>
                <a:latin typeface="Arial" panose="020B0604020202020204" pitchFamily="34" charset="0"/>
                <a:cs typeface="Arial" panose="020B0604020202020204" pitchFamily="34" charset="0"/>
              </a:rPr>
              <a:t>Very Few Sensors </a:t>
            </a:r>
            <a:r>
              <a:rPr lang="en-US" sz="2600" dirty="0">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 </a:t>
            </a:r>
            <a:r>
              <a:rPr lang="en-US" sz="2600" dirty="0">
                <a:solidFill>
                  <a:schemeClr val="tx1">
                    <a:lumMod val="75000"/>
                    <a:lumOff val="25000"/>
                  </a:schemeClr>
                </a:solidFill>
                <a:latin typeface="Arial" panose="020B0604020202020204" pitchFamily="34" charset="0"/>
                <a:cs typeface="Arial" panose="020B0604020202020204" pitchFamily="34" charset="0"/>
              </a:rPr>
              <a:t>Poorer Estimate of the Spectrum Map</a:t>
            </a:r>
          </a:p>
        </p:txBody>
      </p:sp>
    </p:spTree>
    <p:custDataLst>
      <p:tags r:id="rId1"/>
    </p:custDataLst>
    <p:extLst>
      <p:ext uri="{BB962C8B-B14F-4D97-AF65-F5344CB8AC3E}">
        <p14:creationId xmlns:p14="http://schemas.microsoft.com/office/powerpoint/2010/main" val="2640606312"/>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2000" decel="28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accel="32000" decel="28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accel="32000" decel="28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 presetClass="exit"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6" grpId="0" animBg="1"/>
      <p:bldP spid="21" grpId="0" animBg="1"/>
      <p:bldP spid="22" grpId="0" animBg="1"/>
      <p:bldP spid="7"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ata 9"/>
          <p:cNvSpPr/>
          <p:nvPr/>
        </p:nvSpPr>
        <p:spPr>
          <a:xfrm>
            <a:off x="316009" y="2968414"/>
            <a:ext cx="8794531" cy="3280569"/>
          </a:xfrm>
          <a:prstGeom prst="flowChartInputOutput">
            <a:avLst/>
          </a:prstGeom>
          <a:blipFill dpi="0" rotWithShape="1">
            <a:blip r:embed="rId4">
              <a:alphaModFix amt="32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2" name="Title 1"/>
          <p:cNvSpPr>
            <a:spLocks noGrp="1"/>
          </p:cNvSpPr>
          <p:nvPr>
            <p:ph type="title"/>
          </p:nvPr>
        </p:nvSpPr>
        <p:spPr>
          <a:xfrm>
            <a:off x="0" y="210810"/>
            <a:ext cx="9144000" cy="909196"/>
          </a:xfrm>
          <a:solidFill>
            <a:schemeClr val="bg2">
              <a:lumMod val="90000"/>
            </a:schemeClr>
          </a:solidFill>
        </p:spPr>
        <p:txBody>
          <a:bodyPr>
            <a:normAutofit/>
          </a:bodyPr>
          <a:lstStyle/>
          <a:p>
            <a:r>
              <a:rPr lang="en-US" dirty="0">
                <a:solidFill>
                  <a:schemeClr val="tx2">
                    <a:lumMod val="50000"/>
                  </a:schemeClr>
                </a:solidFill>
                <a:latin typeface="Corbel" pitchFamily="34" charset="0"/>
              </a:rPr>
              <a:t>Building Spectrum Maps</a:t>
            </a:r>
          </a:p>
        </p:txBody>
      </p:sp>
      <p:sp>
        <p:nvSpPr>
          <p:cNvPr id="5" name="Slide Number Placeholder 3"/>
          <p:cNvSpPr>
            <a:spLocks noGrp="1"/>
          </p:cNvSpPr>
          <p:nvPr>
            <p:ph type="sldNum" sz="quarter" idx="12"/>
          </p:nvPr>
        </p:nvSpPr>
        <p:spPr>
          <a:xfrm>
            <a:off x="6978869" y="6484937"/>
            <a:ext cx="2133600" cy="365125"/>
          </a:xfrm>
        </p:spPr>
        <p:txBody>
          <a:bodyPr/>
          <a:lstStyle/>
          <a:p>
            <a:fld id="{B6F15528-21DE-4FAA-801E-634DDDAF4B2B}" type="slidenum">
              <a:rPr lang="en-US" sz="1600" smtClean="0">
                <a:solidFill>
                  <a:schemeClr val="bg1"/>
                </a:solidFill>
              </a:rPr>
              <a:pPr/>
              <a:t>6</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5"/>
          <a:srcRect/>
          <a:stretch>
            <a:fillRect/>
          </a:stretch>
        </p:blipFill>
        <p:spPr bwMode="auto">
          <a:xfrm>
            <a:off x="3505200" y="6477000"/>
            <a:ext cx="2209800" cy="381000"/>
          </a:xfrm>
          <a:prstGeom prst="rect">
            <a:avLst/>
          </a:prstGeom>
          <a:noFill/>
        </p:spPr>
      </p:pic>
      <p:sp>
        <p:nvSpPr>
          <p:cNvPr id="3" name="Flowchart: Data 2"/>
          <p:cNvSpPr/>
          <p:nvPr/>
        </p:nvSpPr>
        <p:spPr>
          <a:xfrm>
            <a:off x="174734" y="2734610"/>
            <a:ext cx="8794531" cy="3280569"/>
          </a:xfrm>
          <a:prstGeom prst="flowChartInputOutput">
            <a:avLst/>
          </a:prstGeom>
          <a:blipFill dpi="0" rotWithShape="1">
            <a:blip r:embed="rId6">
              <a:alphaModFix amt="94000"/>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Data 19"/>
          <p:cNvSpPr/>
          <p:nvPr/>
        </p:nvSpPr>
        <p:spPr>
          <a:xfrm>
            <a:off x="174734" y="2720885"/>
            <a:ext cx="8794531" cy="3280569"/>
          </a:xfrm>
          <a:prstGeom prst="flowChartInputOutput">
            <a:avLst/>
          </a:prstGeom>
          <a:blipFill dpi="0" rotWithShape="1">
            <a:blip r:embed="rId7"/>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16009" y="1390005"/>
            <a:ext cx="8653256" cy="808603"/>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lumMod val="75000"/>
                    <a:lumOff val="25000"/>
                  </a:schemeClr>
                </a:solidFill>
                <a:latin typeface="Arial" panose="020B0604020202020204" pitchFamily="34" charset="0"/>
                <a:cs typeface="Arial" panose="020B0604020202020204" pitchFamily="34" charset="0"/>
              </a:rPr>
              <a:t>How About Commodity Spectrum Sensors?</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0100" y="2516647"/>
            <a:ext cx="798786" cy="8382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4349" y="2432412"/>
            <a:ext cx="798786" cy="838200"/>
          </a:xfrm>
          <a:prstGeom prst="rect">
            <a:avLst/>
          </a:prstGeom>
        </p:spPr>
      </p:pic>
      <p:sp>
        <p:nvSpPr>
          <p:cNvPr id="6" name="Rounded Rectangle 5"/>
          <p:cNvSpPr/>
          <p:nvPr/>
        </p:nvSpPr>
        <p:spPr>
          <a:xfrm>
            <a:off x="161230" y="5703734"/>
            <a:ext cx="3269475" cy="60337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Smaller form-factor</a:t>
            </a:r>
          </a:p>
        </p:txBody>
      </p:sp>
      <p:sp>
        <p:nvSpPr>
          <p:cNvPr id="21" name="Rounded Rectangle 20"/>
          <p:cNvSpPr/>
          <p:nvPr/>
        </p:nvSpPr>
        <p:spPr>
          <a:xfrm>
            <a:off x="3571981" y="5703734"/>
            <a:ext cx="2220923" cy="60337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50"/>
                </a:solidFill>
              </a:rPr>
              <a:t>Cheaper</a:t>
            </a:r>
          </a:p>
        </p:txBody>
      </p:sp>
      <p:sp>
        <p:nvSpPr>
          <p:cNvPr id="22" name="Rounded Rectangle 21"/>
          <p:cNvSpPr/>
          <p:nvPr/>
        </p:nvSpPr>
        <p:spPr>
          <a:xfrm>
            <a:off x="6019799" y="5703734"/>
            <a:ext cx="2949466" cy="603371"/>
          </a:xfrm>
          <a:prstGeom prst="roundRect">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rgbClr val="00B050"/>
                </a:solidFill>
              </a:rPr>
              <a:t>Deployed at Scale</a:t>
            </a:r>
          </a:p>
        </p:txBody>
      </p:sp>
      <p:sp>
        <p:nvSpPr>
          <p:cNvPr id="23" name="Rounded Rectangle 22"/>
          <p:cNvSpPr/>
          <p:nvPr/>
        </p:nvSpPr>
        <p:spPr>
          <a:xfrm>
            <a:off x="245371" y="1338461"/>
            <a:ext cx="8653256" cy="808603"/>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lumMod val="75000"/>
                    <a:lumOff val="25000"/>
                  </a:schemeClr>
                </a:solidFill>
                <a:latin typeface="Arial" panose="020B0604020202020204" pitchFamily="34" charset="0"/>
                <a:cs typeface="Arial" panose="020B0604020202020204" pitchFamily="34" charset="0"/>
              </a:rPr>
              <a:t>More Sensors </a:t>
            </a:r>
            <a:r>
              <a:rPr lang="en-US" sz="2600" dirty="0">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 Better</a:t>
            </a:r>
            <a:r>
              <a:rPr lang="en-US" sz="2600" dirty="0">
                <a:solidFill>
                  <a:schemeClr val="tx1">
                    <a:lumMod val="75000"/>
                    <a:lumOff val="25000"/>
                  </a:schemeClr>
                </a:solidFill>
                <a:latin typeface="Arial" panose="020B0604020202020204" pitchFamily="34" charset="0"/>
                <a:cs typeface="Arial" panose="020B0604020202020204" pitchFamily="34" charset="0"/>
              </a:rPr>
              <a:t> Estimate of the Spectrum Map</a:t>
            </a: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4862626" y="3878874"/>
            <a:ext cx="609600" cy="45720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4231626" y="4746055"/>
            <a:ext cx="609600" cy="457200"/>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972117" y="3437792"/>
            <a:ext cx="609600" cy="457200"/>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982615" y="4354418"/>
            <a:ext cx="609600" cy="457200"/>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3806659" y="3088491"/>
            <a:ext cx="609600" cy="4572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1365587" y="4270035"/>
            <a:ext cx="609600" cy="45720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2662581" y="3716313"/>
            <a:ext cx="609600" cy="457200"/>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5990845" y="4899244"/>
            <a:ext cx="609600" cy="4572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4583018"/>
            <a:ext cx="798786" cy="838200"/>
          </a:xfrm>
          <a:prstGeom prst="rect">
            <a:avLst/>
          </a:prstGeom>
        </p:spPr>
      </p:pic>
    </p:spTree>
    <p:custDataLst>
      <p:tags r:id="rId1"/>
    </p:custDataLst>
    <p:extLst>
      <p:ext uri="{BB962C8B-B14F-4D97-AF65-F5344CB8AC3E}">
        <p14:creationId xmlns:p14="http://schemas.microsoft.com/office/powerpoint/2010/main" val="958138493"/>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1"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0-#ppt_h/2"/>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 presetClass="exit"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9" grpId="1"/>
      <p:bldP spid="6" grpId="0" animBg="1"/>
      <p:bldP spid="21"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7</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Commodity Spectrum Sensors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214982" y="2951265"/>
            <a:ext cx="2719187" cy="200075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394024" y="2951265"/>
            <a:ext cx="2719186" cy="200075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604603" y="2933057"/>
            <a:ext cx="2736849" cy="2000750"/>
          </a:xfrm>
          <a:prstGeom prst="rect">
            <a:avLst/>
          </a:prstGeom>
        </p:spPr>
      </p:pic>
      <p:sp>
        <p:nvSpPr>
          <p:cNvPr id="11" name="TextBox 10"/>
          <p:cNvSpPr txBox="1"/>
          <p:nvPr/>
        </p:nvSpPr>
        <p:spPr>
          <a:xfrm>
            <a:off x="2760593" y="3964213"/>
            <a:ext cx="1219199" cy="369332"/>
          </a:xfrm>
          <a:prstGeom prst="rect">
            <a:avLst/>
          </a:prstGeom>
          <a:noFill/>
        </p:spPr>
        <p:txBody>
          <a:bodyPr wrap="square" rtlCol="0">
            <a:spAutoFit/>
          </a:bodyPr>
          <a:lstStyle/>
          <a:p>
            <a:r>
              <a:rPr lang="en-US" b="1" dirty="0" err="1">
                <a:solidFill>
                  <a:srgbClr val="FFFF00"/>
                </a:solidFill>
                <a:latin typeface="Arial" panose="020B0604020202020204" pitchFamily="34" charset="0"/>
                <a:cs typeface="Arial" panose="020B0604020202020204" pitchFamily="34" charset="0"/>
              </a:rPr>
              <a:t>RPi</a:t>
            </a:r>
            <a:endParaRPr lang="en-US" b="1"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a:xfrm>
            <a:off x="7311500" y="2182882"/>
            <a:ext cx="1479549"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USRP B210</a:t>
            </a:r>
          </a:p>
        </p:txBody>
      </p:sp>
      <p:sp>
        <p:nvSpPr>
          <p:cNvPr id="14" name="TextBox 13"/>
          <p:cNvSpPr txBox="1"/>
          <p:nvPr/>
        </p:nvSpPr>
        <p:spPr>
          <a:xfrm>
            <a:off x="5111889" y="2222714"/>
            <a:ext cx="1431924"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USRP B200</a:t>
            </a:r>
          </a:p>
        </p:txBody>
      </p:sp>
      <p:sp>
        <p:nvSpPr>
          <p:cNvPr id="35" name="TextBox 34"/>
          <p:cNvSpPr txBox="1"/>
          <p:nvPr/>
        </p:nvSpPr>
        <p:spPr>
          <a:xfrm>
            <a:off x="7329234" y="4873912"/>
            <a:ext cx="1295547" cy="461665"/>
          </a:xfrm>
          <a:prstGeom prst="rect">
            <a:avLst/>
          </a:prstGeom>
          <a:solidFill>
            <a:schemeClr val="bg1">
              <a:alpha val="42000"/>
            </a:schemeClr>
          </a:solidFill>
        </p:spPr>
        <p:txBody>
          <a:bodyPr wrap="none" rtlCol="0">
            <a:spAutoFit/>
          </a:bodyPr>
          <a:lstStyle/>
          <a:p>
            <a:r>
              <a:rPr lang="en-US" sz="2400" b="1" dirty="0">
                <a:solidFill>
                  <a:schemeClr val="tx1">
                    <a:lumMod val="85000"/>
                    <a:lumOff val="15000"/>
                  </a:schemeClr>
                </a:solidFill>
                <a:latin typeface="Arial" panose="020B0604020202020204" pitchFamily="34" charset="0"/>
                <a:cs typeface="Arial" panose="020B0604020202020204" pitchFamily="34" charset="0"/>
              </a:rPr>
              <a:t>≈ $1200</a:t>
            </a:r>
          </a:p>
        </p:txBody>
      </p:sp>
      <p:sp>
        <p:nvSpPr>
          <p:cNvPr id="36" name="TextBox 35"/>
          <p:cNvSpPr txBox="1"/>
          <p:nvPr/>
        </p:nvSpPr>
        <p:spPr>
          <a:xfrm>
            <a:off x="5286183" y="4849568"/>
            <a:ext cx="1124026" cy="461665"/>
          </a:xfrm>
          <a:prstGeom prst="rect">
            <a:avLst/>
          </a:prstGeom>
          <a:solidFill>
            <a:schemeClr val="bg1">
              <a:alpha val="43000"/>
            </a:schemeClr>
          </a:solidFill>
        </p:spPr>
        <p:txBody>
          <a:bodyPr wrap="none" rtlCol="0">
            <a:spAutoFit/>
          </a:bodyPr>
          <a:lstStyle/>
          <a:p>
            <a:r>
              <a:rPr lang="en-US" sz="2400" b="1" dirty="0">
                <a:solidFill>
                  <a:schemeClr val="tx1">
                    <a:lumMod val="85000"/>
                    <a:lumOff val="15000"/>
                  </a:schemeClr>
                </a:solidFill>
                <a:latin typeface="Arial" panose="020B0604020202020204" pitchFamily="34" charset="0"/>
                <a:cs typeface="Arial" panose="020B0604020202020204" pitchFamily="34" charset="0"/>
              </a:rPr>
              <a:t>≈ $700</a:t>
            </a:r>
          </a:p>
        </p:txBody>
      </p:sp>
      <p:sp>
        <p:nvSpPr>
          <p:cNvPr id="37" name="TextBox 36"/>
          <p:cNvSpPr txBox="1"/>
          <p:nvPr/>
        </p:nvSpPr>
        <p:spPr>
          <a:xfrm>
            <a:off x="2855766" y="4849568"/>
            <a:ext cx="1124026" cy="461665"/>
          </a:xfrm>
          <a:prstGeom prst="rect">
            <a:avLst/>
          </a:prstGeom>
          <a:solidFill>
            <a:schemeClr val="bg1">
              <a:alpha val="41000"/>
            </a:schemeClr>
          </a:solidFill>
        </p:spPr>
        <p:txBody>
          <a:bodyPr wrap="none" rtlCol="0">
            <a:spAutoFit/>
          </a:bodyPr>
          <a:lstStyle/>
          <a:p>
            <a:r>
              <a:rPr lang="en-US" sz="2400" b="1" dirty="0">
                <a:solidFill>
                  <a:schemeClr val="tx1">
                    <a:lumMod val="85000"/>
                    <a:lumOff val="15000"/>
                  </a:schemeClr>
                </a:solidFill>
                <a:latin typeface="Arial" panose="020B0604020202020204" pitchFamily="34" charset="0"/>
                <a:cs typeface="Arial" panose="020B0604020202020204" pitchFamily="34" charset="0"/>
              </a:rPr>
              <a:t>≈ $200</a:t>
            </a:r>
          </a:p>
        </p:txBody>
      </p:sp>
      <p:sp>
        <p:nvSpPr>
          <p:cNvPr id="39" name="TextBox 38"/>
          <p:cNvSpPr txBox="1"/>
          <p:nvPr/>
        </p:nvSpPr>
        <p:spPr>
          <a:xfrm>
            <a:off x="4923819" y="3710440"/>
            <a:ext cx="1219199" cy="369332"/>
          </a:xfrm>
          <a:prstGeom prst="rect">
            <a:avLst/>
          </a:prstGeom>
          <a:noFill/>
        </p:spPr>
        <p:txBody>
          <a:bodyPr wrap="square" rtlCol="0">
            <a:spAutoFit/>
          </a:bodyPr>
          <a:lstStyle/>
          <a:p>
            <a:r>
              <a:rPr lang="en-US" b="1" dirty="0" err="1">
                <a:solidFill>
                  <a:srgbClr val="FFFF00"/>
                </a:solidFill>
                <a:latin typeface="Arial" panose="020B0604020202020204" pitchFamily="34" charset="0"/>
                <a:cs typeface="Arial" panose="020B0604020202020204" pitchFamily="34" charset="0"/>
              </a:rPr>
              <a:t>RPi</a:t>
            </a:r>
            <a:endParaRPr lang="en-US" b="1" dirty="0">
              <a:solidFill>
                <a:srgbClr val="FFFF00"/>
              </a:solidFill>
              <a:latin typeface="Arial" panose="020B0604020202020204" pitchFamily="34" charset="0"/>
              <a:cs typeface="Arial" panose="020B0604020202020204" pitchFamily="34" charset="0"/>
            </a:endParaRPr>
          </a:p>
        </p:txBody>
      </p:sp>
      <p:sp>
        <p:nvSpPr>
          <p:cNvPr id="40" name="TextBox 39"/>
          <p:cNvSpPr txBox="1"/>
          <p:nvPr/>
        </p:nvSpPr>
        <p:spPr>
          <a:xfrm>
            <a:off x="7150704" y="3748766"/>
            <a:ext cx="1219199" cy="369332"/>
          </a:xfrm>
          <a:prstGeom prst="rect">
            <a:avLst/>
          </a:prstGeom>
          <a:noFill/>
        </p:spPr>
        <p:txBody>
          <a:bodyPr wrap="square" rtlCol="0">
            <a:spAutoFit/>
          </a:bodyPr>
          <a:lstStyle/>
          <a:p>
            <a:r>
              <a:rPr lang="en-US" b="1" dirty="0" err="1">
                <a:solidFill>
                  <a:srgbClr val="FFFF00"/>
                </a:solidFill>
                <a:latin typeface="Arial" panose="020B0604020202020204" pitchFamily="34" charset="0"/>
                <a:cs typeface="Arial" panose="020B0604020202020204" pitchFamily="34" charset="0"/>
              </a:rPr>
              <a:t>RPi</a:t>
            </a:r>
            <a:endParaRPr lang="en-US" b="1" dirty="0">
              <a:solidFill>
                <a:srgbClr val="FFFF00"/>
              </a:solidFill>
              <a:latin typeface="Arial" panose="020B0604020202020204" pitchFamily="34" charset="0"/>
              <a:cs typeface="Arial" panose="020B0604020202020204" pitchFamily="34" charset="0"/>
            </a:endParaRPr>
          </a:p>
        </p:txBody>
      </p:sp>
      <p:sp>
        <p:nvSpPr>
          <p:cNvPr id="41" name="TextBox 40"/>
          <p:cNvSpPr txBox="1"/>
          <p:nvPr/>
        </p:nvSpPr>
        <p:spPr>
          <a:xfrm>
            <a:off x="2869145" y="2222714"/>
            <a:ext cx="1431924" cy="369332"/>
          </a:xfrm>
          <a:prstGeom prst="rect">
            <a:avLst/>
          </a:prstGeom>
          <a:solidFill>
            <a:schemeClr val="bg2"/>
          </a:solidFill>
        </p:spPr>
        <p:txBody>
          <a:bodyPr wrap="square" rtlCol="0">
            <a:spAutoFit/>
          </a:bodyPr>
          <a:lstStyle/>
          <a:p>
            <a:pPr algn="ctr"/>
            <a:r>
              <a:rPr lang="en-US" dirty="0" err="1">
                <a:latin typeface="Arial" panose="020B0604020202020204" pitchFamily="34" charset="0"/>
                <a:cs typeface="Arial" panose="020B0604020202020204" pitchFamily="34" charset="0"/>
              </a:rPr>
              <a:t>BladeRF</a:t>
            </a:r>
            <a:endParaRPr lang="en-US" dirty="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9614" y="2903763"/>
            <a:ext cx="2693531" cy="2070099"/>
          </a:xfrm>
          <a:prstGeom prst="rect">
            <a:avLst/>
          </a:prstGeom>
        </p:spPr>
      </p:pic>
      <p:sp>
        <p:nvSpPr>
          <p:cNvPr id="44" name="TextBox 43"/>
          <p:cNvSpPr txBox="1"/>
          <p:nvPr/>
        </p:nvSpPr>
        <p:spPr>
          <a:xfrm>
            <a:off x="855243" y="4840192"/>
            <a:ext cx="952505" cy="461665"/>
          </a:xfrm>
          <a:prstGeom prst="rect">
            <a:avLst/>
          </a:prstGeom>
          <a:solidFill>
            <a:schemeClr val="bg1">
              <a:alpha val="41000"/>
            </a:schemeClr>
          </a:solidFill>
        </p:spPr>
        <p:txBody>
          <a:bodyPr wrap="none" rtlCol="0">
            <a:spAutoFit/>
          </a:bodyPr>
          <a:lstStyle/>
          <a:p>
            <a:r>
              <a:rPr lang="en-US" sz="2400" b="1" dirty="0">
                <a:solidFill>
                  <a:schemeClr val="tx1">
                    <a:lumMod val="85000"/>
                    <a:lumOff val="15000"/>
                  </a:schemeClr>
                </a:solidFill>
                <a:latin typeface="Arial" panose="020B0604020202020204" pitchFamily="34" charset="0"/>
                <a:cs typeface="Arial" panose="020B0604020202020204" pitchFamily="34" charset="0"/>
              </a:rPr>
              <a:t>≈ $20</a:t>
            </a:r>
          </a:p>
        </p:txBody>
      </p:sp>
      <p:sp>
        <p:nvSpPr>
          <p:cNvPr id="45" name="TextBox 44"/>
          <p:cNvSpPr txBox="1"/>
          <p:nvPr/>
        </p:nvSpPr>
        <p:spPr>
          <a:xfrm>
            <a:off x="559830" y="3316548"/>
            <a:ext cx="1219199" cy="369332"/>
          </a:xfrm>
          <a:prstGeom prst="rect">
            <a:avLst/>
          </a:prstGeom>
          <a:noFill/>
        </p:spPr>
        <p:txBody>
          <a:bodyPr wrap="square" rtlCol="0">
            <a:spAutoFit/>
          </a:bodyPr>
          <a:lstStyle/>
          <a:p>
            <a:r>
              <a:rPr lang="en-US" b="1" dirty="0">
                <a:solidFill>
                  <a:srgbClr val="FFFF00"/>
                </a:solidFill>
                <a:latin typeface="Arial" panose="020B0604020202020204" pitchFamily="34" charset="0"/>
                <a:cs typeface="Arial" panose="020B0604020202020204" pitchFamily="34" charset="0"/>
              </a:rPr>
              <a:t>Phone</a:t>
            </a:r>
          </a:p>
        </p:txBody>
      </p:sp>
      <p:sp>
        <p:nvSpPr>
          <p:cNvPr id="46" name="TextBox 45"/>
          <p:cNvSpPr txBox="1"/>
          <p:nvPr/>
        </p:nvSpPr>
        <p:spPr>
          <a:xfrm>
            <a:off x="659388" y="2222714"/>
            <a:ext cx="1431924" cy="369332"/>
          </a:xfrm>
          <a:prstGeom prst="rect">
            <a:avLst/>
          </a:prstGeom>
          <a:solidFill>
            <a:schemeClr val="bg2"/>
          </a:solidFill>
        </p:spPr>
        <p:txBody>
          <a:bodyPr wrap="square" rtlCol="0">
            <a:spAutoFit/>
          </a:bodyPr>
          <a:lstStyle/>
          <a:p>
            <a:pPr algn="ctr"/>
            <a:r>
              <a:rPr lang="en-US" dirty="0">
                <a:latin typeface="Arial" panose="020B0604020202020204" pitchFamily="34" charset="0"/>
                <a:cs typeface="Arial" panose="020B0604020202020204" pitchFamily="34" charset="0"/>
              </a:rPr>
              <a:t>RTL-SDR</a:t>
            </a:r>
          </a:p>
        </p:txBody>
      </p:sp>
      <p:sp>
        <p:nvSpPr>
          <p:cNvPr id="23" name="Rounded Rectangle 22">
            <a:extLst>
              <a:ext uri="{FF2B5EF4-FFF2-40B4-BE49-F238E27FC236}">
                <a16:creationId xmlns:a16="http://schemas.microsoft.com/office/drawing/2014/main" id="{63998A71-E572-EC47-90F9-B3458D9FA5B5}"/>
              </a:ext>
            </a:extLst>
          </p:cNvPr>
          <p:cNvSpPr/>
          <p:nvPr/>
        </p:nvSpPr>
        <p:spPr>
          <a:xfrm>
            <a:off x="106025" y="3269101"/>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solidFill>
                <a:srgbClr val="FFFFFF"/>
              </a:solidFill>
              <a:cs typeface="Arial" panose="020B0604020202020204" pitchFamily="34" charset="0"/>
            </a:endParaRPr>
          </a:p>
          <a:p>
            <a:pPr algn="ctr"/>
            <a:r>
              <a:rPr lang="en-US" sz="2800" dirty="0">
                <a:solidFill>
                  <a:srgbClr val="FFFFFF"/>
                </a:solidFill>
                <a:cs typeface="Arial" panose="020B0604020202020204" pitchFamily="34" charset="0"/>
              </a:rPr>
              <a:t>We envision that such sensors deployed in large-scale</a:t>
            </a:r>
          </a:p>
          <a:p>
            <a:pPr algn="ctr"/>
            <a:endParaRPr lang="en-US" sz="2800" dirty="0">
              <a:solidFill>
                <a:srgbClr val="FFFFFF"/>
              </a:solidFill>
              <a:cs typeface="Arial" panose="020B0604020202020204" pitchFamily="34" charset="0"/>
            </a:endParaRPr>
          </a:p>
        </p:txBody>
      </p:sp>
    </p:spTree>
    <p:custDataLst>
      <p:tags r:id="rId1"/>
    </p:custDataLst>
    <p:extLst>
      <p:ext uri="{BB962C8B-B14F-4D97-AF65-F5344CB8AC3E}">
        <p14:creationId xmlns:p14="http://schemas.microsoft.com/office/powerpoint/2010/main" val="1229773517"/>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8</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Inside Spectrum Sensors</a:t>
            </a:r>
          </a:p>
        </p:txBody>
      </p:sp>
      <p:sp>
        <p:nvSpPr>
          <p:cNvPr id="16" name="TextBox 15"/>
          <p:cNvSpPr txBox="1"/>
          <p:nvPr/>
        </p:nvSpPr>
        <p:spPr>
          <a:xfrm>
            <a:off x="3711351" y="1874335"/>
            <a:ext cx="152399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I/Q Samples</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27292" r="72778"/>
          <a:stretch/>
        </p:blipFill>
        <p:spPr>
          <a:xfrm>
            <a:off x="6753992" y="962554"/>
            <a:ext cx="313520" cy="1371843"/>
          </a:xfrm>
          <a:prstGeom prst="rect">
            <a:avLst/>
          </a:prstGeom>
        </p:spPr>
      </p:pic>
      <p:sp>
        <p:nvSpPr>
          <p:cNvPr id="8" name="Rounded Rectangle 7"/>
          <p:cNvSpPr/>
          <p:nvPr/>
        </p:nvSpPr>
        <p:spPr>
          <a:xfrm>
            <a:off x="5215303" y="1860009"/>
            <a:ext cx="1981200" cy="885681"/>
          </a:xfrm>
          <a:prstGeom prst="roundRect">
            <a:avLst/>
          </a:prstGeom>
          <a:solidFill>
            <a:srgbClr val="8C1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Sensing Unit</a:t>
            </a:r>
          </a:p>
        </p:txBody>
      </p:sp>
      <p:sp>
        <p:nvSpPr>
          <p:cNvPr id="20" name="Rounded Rectangle 19"/>
          <p:cNvSpPr/>
          <p:nvPr/>
        </p:nvSpPr>
        <p:spPr>
          <a:xfrm>
            <a:off x="1633901" y="1860008"/>
            <a:ext cx="1981200" cy="885681"/>
          </a:xfrm>
          <a:prstGeom prst="roundRect">
            <a:avLst/>
          </a:prstGeom>
          <a:solidFill>
            <a:srgbClr val="8C1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Computing Device</a:t>
            </a:r>
          </a:p>
        </p:txBody>
      </p:sp>
      <p:cxnSp>
        <p:nvCxnSpPr>
          <p:cNvPr id="19" name="Straight Arrow Connector 18"/>
          <p:cNvCxnSpPr>
            <a:stCxn id="8" idx="1"/>
            <a:endCxn id="20" idx="3"/>
          </p:cNvCxnSpPr>
          <p:nvPr/>
        </p:nvCxnSpPr>
        <p:spPr>
          <a:xfrm flipH="1" flipV="1">
            <a:off x="3615101" y="2302849"/>
            <a:ext cx="1600202" cy="1"/>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431B0E0-9F7E-244A-9CF8-417B48E81E07}"/>
              </a:ext>
            </a:extLst>
          </p:cNvPr>
          <p:cNvSpPr/>
          <p:nvPr/>
        </p:nvSpPr>
        <p:spPr>
          <a:xfrm>
            <a:off x="226800" y="3210802"/>
            <a:ext cx="8690400" cy="553998"/>
          </a:xfrm>
          <a:prstGeom prst="rect">
            <a:avLst/>
          </a:prstGeom>
          <a:solidFill>
            <a:schemeClr val="bg2">
              <a:lumMod val="25000"/>
            </a:schemeClr>
          </a:solidFill>
          <a:ln w="57150">
            <a:noFill/>
          </a:ln>
        </p:spPr>
        <p:txBody>
          <a:bodyPr wrap="square">
            <a:spAutoFit/>
          </a:bodyPr>
          <a:lstStyle/>
          <a:p>
            <a:r>
              <a:rPr lang="en-US" sz="3000" dirty="0">
                <a:solidFill>
                  <a:srgbClr val="FFFFFF"/>
                </a:solidFill>
                <a:cs typeface="Arial" panose="020B0604020202020204" pitchFamily="34" charset="0"/>
              </a:rPr>
              <a:t>1. Send the raw IQ data directly to cloud</a:t>
            </a:r>
          </a:p>
        </p:txBody>
      </p:sp>
      <p:sp>
        <p:nvSpPr>
          <p:cNvPr id="31" name="Rectangle 30">
            <a:extLst>
              <a:ext uri="{FF2B5EF4-FFF2-40B4-BE49-F238E27FC236}">
                <a16:creationId xmlns:a16="http://schemas.microsoft.com/office/drawing/2014/main" id="{9B721592-7A24-F540-8C10-7BA0A348469E}"/>
              </a:ext>
            </a:extLst>
          </p:cNvPr>
          <p:cNvSpPr/>
          <p:nvPr/>
        </p:nvSpPr>
        <p:spPr>
          <a:xfrm>
            <a:off x="226800" y="4186958"/>
            <a:ext cx="8690400" cy="553998"/>
          </a:xfrm>
          <a:prstGeom prst="rect">
            <a:avLst/>
          </a:prstGeom>
          <a:solidFill>
            <a:schemeClr val="bg2">
              <a:lumMod val="25000"/>
            </a:schemeClr>
          </a:solidFill>
          <a:ln w="57150">
            <a:noFill/>
          </a:ln>
        </p:spPr>
        <p:txBody>
          <a:bodyPr wrap="square">
            <a:spAutoFit/>
          </a:bodyPr>
          <a:lstStyle/>
          <a:p>
            <a:r>
              <a:rPr lang="en-US" sz="3000" dirty="0">
                <a:solidFill>
                  <a:srgbClr val="FFFFFF"/>
                </a:solidFill>
                <a:cs typeface="Arial" panose="020B0604020202020204" pitchFamily="34" charset="0"/>
              </a:rPr>
              <a:t>2. Compute FFT and send the power data</a:t>
            </a:r>
          </a:p>
        </p:txBody>
      </p:sp>
      <p:sp>
        <p:nvSpPr>
          <p:cNvPr id="33" name="Rectangle 32">
            <a:extLst>
              <a:ext uri="{FF2B5EF4-FFF2-40B4-BE49-F238E27FC236}">
                <a16:creationId xmlns:a16="http://schemas.microsoft.com/office/drawing/2014/main" id="{D79C9352-A6F3-574C-AFD6-FDC1F24FEC74}"/>
              </a:ext>
            </a:extLst>
          </p:cNvPr>
          <p:cNvSpPr/>
          <p:nvPr/>
        </p:nvSpPr>
        <p:spPr>
          <a:xfrm>
            <a:off x="232234" y="5180800"/>
            <a:ext cx="8690400" cy="553998"/>
          </a:xfrm>
          <a:prstGeom prst="rect">
            <a:avLst/>
          </a:prstGeom>
          <a:solidFill>
            <a:schemeClr val="bg2">
              <a:lumMod val="25000"/>
            </a:schemeClr>
          </a:solidFill>
          <a:ln w="57150">
            <a:noFill/>
          </a:ln>
        </p:spPr>
        <p:txBody>
          <a:bodyPr wrap="square">
            <a:spAutoFit/>
          </a:bodyPr>
          <a:lstStyle/>
          <a:p>
            <a:r>
              <a:rPr lang="en-US" sz="3000" dirty="0">
                <a:solidFill>
                  <a:srgbClr val="FFFFFF"/>
                </a:solidFill>
                <a:cs typeface="Arial" panose="020B0604020202020204" pitchFamily="34" charset="0"/>
              </a:rPr>
              <a:t>3. Run signal detection algorithms</a:t>
            </a:r>
          </a:p>
        </p:txBody>
      </p:sp>
    </p:spTree>
    <p:custDataLst>
      <p:tags r:id="rId1"/>
    </p:custDataLst>
    <p:extLst>
      <p:ext uri="{BB962C8B-B14F-4D97-AF65-F5344CB8AC3E}">
        <p14:creationId xmlns:p14="http://schemas.microsoft.com/office/powerpoint/2010/main" val="32123397"/>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a:xfrm>
            <a:off x="0" y="6477000"/>
            <a:ext cx="9144000" cy="381000"/>
          </a:xfrm>
          <a:prstGeom prst="rect">
            <a:avLst/>
          </a:prstGeom>
          <a:solidFill>
            <a:srgbClr val="990000"/>
          </a:solidFill>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mn-cs"/>
              </a:rPr>
              <a:t>WINGS Lab </a:t>
            </a:r>
          </a:p>
        </p:txBody>
      </p:sp>
      <p:sp>
        <p:nvSpPr>
          <p:cNvPr id="5" name="Slide Number Placeholder 3"/>
          <p:cNvSpPr>
            <a:spLocks noGrp="1"/>
          </p:cNvSpPr>
          <p:nvPr>
            <p:ph type="sldNum" sz="quarter" idx="12"/>
          </p:nvPr>
        </p:nvSpPr>
        <p:spPr>
          <a:xfrm>
            <a:off x="6765925" y="6467288"/>
            <a:ext cx="2133600" cy="365125"/>
          </a:xfrm>
        </p:spPr>
        <p:txBody>
          <a:bodyPr/>
          <a:lstStyle/>
          <a:p>
            <a:fld id="{B6F15528-21DE-4FAA-801E-634DDDAF4B2B}" type="slidenum">
              <a:rPr lang="en-US" sz="1600" smtClean="0">
                <a:solidFill>
                  <a:schemeClr val="bg1"/>
                </a:solidFill>
              </a:rPr>
              <a:pPr/>
              <a:t>9</a:t>
            </a:fld>
            <a:endParaRPr lang="en-US" sz="1600" dirty="0">
              <a:solidFill>
                <a:schemeClr val="bg1"/>
              </a:solidFill>
            </a:endParaRPr>
          </a:p>
        </p:txBody>
      </p:sp>
      <p:pic>
        <p:nvPicPr>
          <p:cNvPr id="89091" name="Picture 3" descr="C:\Users\Guptaji\Desktop\logo-2ndlevel.gif"/>
          <p:cNvPicPr>
            <a:picLocks noChangeAspect="1" noChangeArrowheads="1"/>
          </p:cNvPicPr>
          <p:nvPr/>
        </p:nvPicPr>
        <p:blipFill>
          <a:blip r:embed="rId4"/>
          <a:srcRect/>
          <a:stretch>
            <a:fillRect/>
          </a:stretch>
        </p:blipFill>
        <p:spPr bwMode="auto">
          <a:xfrm>
            <a:off x="3505200" y="6477000"/>
            <a:ext cx="2209800" cy="381000"/>
          </a:xfrm>
          <a:prstGeom prst="rect">
            <a:avLst/>
          </a:prstGeom>
          <a:noFill/>
        </p:spPr>
      </p:pic>
      <p:sp>
        <p:nvSpPr>
          <p:cNvPr id="13" name="Title 1"/>
          <p:cNvSpPr txBox="1">
            <a:spLocks/>
          </p:cNvSpPr>
          <p:nvPr/>
        </p:nvSpPr>
        <p:spPr>
          <a:xfrm>
            <a:off x="0" y="210810"/>
            <a:ext cx="9144000" cy="909196"/>
          </a:xfrm>
          <a:prstGeom prst="rect">
            <a:avLst/>
          </a:prstGeom>
          <a:solidFill>
            <a:schemeClr val="bg2">
              <a:lumMod val="9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tx2">
                    <a:lumMod val="50000"/>
                  </a:schemeClr>
                </a:solidFill>
                <a:latin typeface="Corbel" pitchFamily="34" charset="0"/>
              </a:rPr>
              <a:t>Sensing Pipeline</a:t>
            </a:r>
          </a:p>
        </p:txBody>
      </p:sp>
      <p:grpSp>
        <p:nvGrpSpPr>
          <p:cNvPr id="30" name="Google Shape;85;p13">
            <a:extLst>
              <a:ext uri="{FF2B5EF4-FFF2-40B4-BE49-F238E27FC236}">
                <a16:creationId xmlns:a16="http://schemas.microsoft.com/office/drawing/2014/main" id="{239B6C42-5916-4546-BF40-87052C55E323}"/>
              </a:ext>
            </a:extLst>
          </p:cNvPr>
          <p:cNvGrpSpPr/>
          <p:nvPr/>
        </p:nvGrpSpPr>
        <p:grpSpPr>
          <a:xfrm>
            <a:off x="103237" y="1488927"/>
            <a:ext cx="2462523" cy="2906750"/>
            <a:chOff x="483125" y="1256150"/>
            <a:chExt cx="2156375" cy="2906750"/>
          </a:xfrm>
        </p:grpSpPr>
        <p:sp>
          <p:nvSpPr>
            <p:cNvPr id="32" name="Google Shape;87;p13">
              <a:extLst>
                <a:ext uri="{FF2B5EF4-FFF2-40B4-BE49-F238E27FC236}">
                  <a16:creationId xmlns:a16="http://schemas.microsoft.com/office/drawing/2014/main" id="{7E97B489-305D-AC4B-B170-DEA7076B3BE9}"/>
                </a:ext>
              </a:extLst>
            </p:cNvPr>
            <p:cNvSpPr/>
            <p:nvPr/>
          </p:nvSpPr>
          <p:spPr>
            <a:xfrm>
              <a:off x="483125" y="1704100"/>
              <a:ext cx="1992000" cy="1900800"/>
            </a:xfrm>
            <a:prstGeom prst="rect">
              <a:avLst/>
            </a:prstGeom>
            <a:solidFill>
              <a:srgbClr val="EAD1DC"/>
            </a:solid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8;p13">
              <a:extLst>
                <a:ext uri="{FF2B5EF4-FFF2-40B4-BE49-F238E27FC236}">
                  <a16:creationId xmlns:a16="http://schemas.microsoft.com/office/drawing/2014/main" id="{01200CF9-E72F-E449-A75D-1865E8205DC2}"/>
                </a:ext>
              </a:extLst>
            </p:cNvPr>
            <p:cNvSpPr/>
            <p:nvPr/>
          </p:nvSpPr>
          <p:spPr>
            <a:xfrm>
              <a:off x="483125" y="1256150"/>
              <a:ext cx="1992000" cy="319500"/>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Parameter Space</a:t>
              </a:r>
              <a:endParaRPr>
                <a:solidFill>
                  <a:srgbClr val="FFFFFF"/>
                </a:solidFill>
              </a:endParaRPr>
            </a:p>
          </p:txBody>
        </p:sp>
        <p:sp>
          <p:nvSpPr>
            <p:cNvPr id="34" name="Google Shape;89;p13">
              <a:extLst>
                <a:ext uri="{FF2B5EF4-FFF2-40B4-BE49-F238E27FC236}">
                  <a16:creationId xmlns:a16="http://schemas.microsoft.com/office/drawing/2014/main" id="{807776CE-E4AF-914F-9F53-9CAE1C70EBA2}"/>
                </a:ext>
              </a:extLst>
            </p:cNvPr>
            <p:cNvSpPr/>
            <p:nvPr/>
          </p:nvSpPr>
          <p:spPr>
            <a:xfrm>
              <a:off x="527075" y="1747125"/>
              <a:ext cx="1052400" cy="426300"/>
            </a:xfrm>
            <a:prstGeom prst="roundRect">
              <a:avLst>
                <a:gd name="adj" fmla="val 16667"/>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Sensor Parameters</a:t>
              </a:r>
              <a:endParaRPr sz="1200"/>
            </a:p>
          </p:txBody>
        </p:sp>
        <p:sp>
          <p:nvSpPr>
            <p:cNvPr id="35" name="Google Shape;90;p13">
              <a:extLst>
                <a:ext uri="{FF2B5EF4-FFF2-40B4-BE49-F238E27FC236}">
                  <a16:creationId xmlns:a16="http://schemas.microsoft.com/office/drawing/2014/main" id="{4F32848B-9CCD-D043-8D29-85EE9E7389E0}"/>
                </a:ext>
              </a:extLst>
            </p:cNvPr>
            <p:cNvSpPr/>
            <p:nvPr/>
          </p:nvSpPr>
          <p:spPr>
            <a:xfrm>
              <a:off x="527075" y="2675800"/>
              <a:ext cx="1052400" cy="426300"/>
            </a:xfrm>
            <a:prstGeom prst="roundRect">
              <a:avLst>
                <a:gd name="adj" fmla="val 16667"/>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Device Parameters</a:t>
              </a:r>
              <a:endParaRPr sz="1200"/>
            </a:p>
          </p:txBody>
        </p:sp>
        <p:sp>
          <p:nvSpPr>
            <p:cNvPr id="36" name="Google Shape;91;p13">
              <a:extLst>
                <a:ext uri="{FF2B5EF4-FFF2-40B4-BE49-F238E27FC236}">
                  <a16:creationId xmlns:a16="http://schemas.microsoft.com/office/drawing/2014/main" id="{6CEC1407-D01C-4840-8C99-B6F1500E9365}"/>
                </a:ext>
              </a:extLst>
            </p:cNvPr>
            <p:cNvSpPr/>
            <p:nvPr/>
          </p:nvSpPr>
          <p:spPr>
            <a:xfrm>
              <a:off x="627250" y="2205500"/>
              <a:ext cx="1779600" cy="3519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t>FFT size, Sample rate, Sample size, Integration size</a:t>
              </a:r>
              <a:endParaRPr sz="1000" dirty="0"/>
            </a:p>
          </p:txBody>
        </p:sp>
        <p:sp>
          <p:nvSpPr>
            <p:cNvPr id="37" name="Google Shape;92;p13">
              <a:extLst>
                <a:ext uri="{FF2B5EF4-FFF2-40B4-BE49-F238E27FC236}">
                  <a16:creationId xmlns:a16="http://schemas.microsoft.com/office/drawing/2014/main" id="{656FDF5A-5B66-3C4C-9595-B47FE84420C9}"/>
                </a:ext>
              </a:extLst>
            </p:cNvPr>
            <p:cNvSpPr/>
            <p:nvPr/>
          </p:nvSpPr>
          <p:spPr>
            <a:xfrm>
              <a:off x="627125" y="3154850"/>
              <a:ext cx="1779600" cy="3195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CPU clock frequency, RAM, # of Cores, USB version</a:t>
              </a:r>
              <a:endParaRPr sz="1000"/>
            </a:p>
          </p:txBody>
        </p:sp>
        <p:pic>
          <p:nvPicPr>
            <p:cNvPr id="38" name="Google Shape;93;p13">
              <a:extLst>
                <a:ext uri="{FF2B5EF4-FFF2-40B4-BE49-F238E27FC236}">
                  <a16:creationId xmlns:a16="http://schemas.microsoft.com/office/drawing/2014/main" id="{4E09F35F-61D1-CF42-A847-E76D4DEA5D63}"/>
                </a:ext>
              </a:extLst>
            </p:cNvPr>
            <p:cNvPicPr preferRelativeResize="0"/>
            <p:nvPr/>
          </p:nvPicPr>
          <p:blipFill>
            <a:blip r:embed="rId5">
              <a:alphaModFix/>
            </a:blip>
            <a:stretch>
              <a:fillRect/>
            </a:stretch>
          </p:blipFill>
          <p:spPr>
            <a:xfrm>
              <a:off x="1675981" y="1791230"/>
              <a:ext cx="549524" cy="338083"/>
            </a:xfrm>
            <a:prstGeom prst="rect">
              <a:avLst/>
            </a:prstGeom>
            <a:noFill/>
            <a:ln>
              <a:noFill/>
            </a:ln>
          </p:spPr>
        </p:pic>
        <p:pic>
          <p:nvPicPr>
            <p:cNvPr id="39" name="Google Shape;94;p13">
              <a:extLst>
                <a:ext uri="{FF2B5EF4-FFF2-40B4-BE49-F238E27FC236}">
                  <a16:creationId xmlns:a16="http://schemas.microsoft.com/office/drawing/2014/main" id="{CE432A11-4644-3942-B8E1-235D01E00311}"/>
                </a:ext>
              </a:extLst>
            </p:cNvPr>
            <p:cNvPicPr preferRelativeResize="0"/>
            <p:nvPr/>
          </p:nvPicPr>
          <p:blipFill>
            <a:blip r:embed="rId6">
              <a:alphaModFix/>
            </a:blip>
            <a:stretch>
              <a:fillRect/>
            </a:stretch>
          </p:blipFill>
          <p:spPr>
            <a:xfrm>
              <a:off x="1675975" y="2712997"/>
              <a:ext cx="549525" cy="351916"/>
            </a:xfrm>
            <a:prstGeom prst="rect">
              <a:avLst/>
            </a:prstGeom>
            <a:noFill/>
            <a:ln>
              <a:noFill/>
            </a:ln>
          </p:spPr>
        </p:pic>
        <p:sp>
          <p:nvSpPr>
            <p:cNvPr id="40" name="Google Shape;95;p13">
              <a:extLst>
                <a:ext uri="{FF2B5EF4-FFF2-40B4-BE49-F238E27FC236}">
                  <a16:creationId xmlns:a16="http://schemas.microsoft.com/office/drawing/2014/main" id="{53065598-D747-B641-8F24-55B19E5F1E87}"/>
                </a:ext>
              </a:extLst>
            </p:cNvPr>
            <p:cNvSpPr/>
            <p:nvPr/>
          </p:nvSpPr>
          <p:spPr>
            <a:xfrm>
              <a:off x="527075" y="3843400"/>
              <a:ext cx="1992000" cy="319500"/>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Poor Capabilities</a:t>
              </a:r>
              <a:endParaRPr dirty="0">
                <a:solidFill>
                  <a:srgbClr val="FFFFFF"/>
                </a:solidFill>
              </a:endParaRPr>
            </a:p>
          </p:txBody>
        </p:sp>
        <p:sp>
          <p:nvSpPr>
            <p:cNvPr id="41" name="Google Shape;96;p13">
              <a:extLst>
                <a:ext uri="{FF2B5EF4-FFF2-40B4-BE49-F238E27FC236}">
                  <a16:creationId xmlns:a16="http://schemas.microsoft.com/office/drawing/2014/main" id="{1538F177-35AF-C348-AA92-282FD87F44A2}"/>
                </a:ext>
              </a:extLst>
            </p:cNvPr>
            <p:cNvSpPr txBox="1"/>
            <p:nvPr/>
          </p:nvSpPr>
          <p:spPr>
            <a:xfrm>
              <a:off x="1965913" y="2916825"/>
              <a:ext cx="579600" cy="2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Odroid</a:t>
              </a:r>
              <a:endParaRPr sz="800"/>
            </a:p>
          </p:txBody>
        </p:sp>
        <p:sp>
          <p:nvSpPr>
            <p:cNvPr id="42" name="Google Shape;97;p13">
              <a:extLst>
                <a:ext uri="{FF2B5EF4-FFF2-40B4-BE49-F238E27FC236}">
                  <a16:creationId xmlns:a16="http://schemas.microsoft.com/office/drawing/2014/main" id="{8D0CF7AD-4498-594F-A142-C7E16576B41F}"/>
                </a:ext>
              </a:extLst>
            </p:cNvPr>
            <p:cNvSpPr txBox="1"/>
            <p:nvPr/>
          </p:nvSpPr>
          <p:spPr>
            <a:xfrm>
              <a:off x="1975900" y="1987450"/>
              <a:ext cx="663600" cy="2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RTL-SDR</a:t>
              </a:r>
              <a:endParaRPr sz="700"/>
            </a:p>
          </p:txBody>
        </p:sp>
      </p:grpSp>
      <p:grpSp>
        <p:nvGrpSpPr>
          <p:cNvPr id="7" name="Group 6">
            <a:extLst>
              <a:ext uri="{FF2B5EF4-FFF2-40B4-BE49-F238E27FC236}">
                <a16:creationId xmlns:a16="http://schemas.microsoft.com/office/drawing/2014/main" id="{ABCF5FC0-44EC-1D49-A95B-501C2BFA6DB8}"/>
              </a:ext>
            </a:extLst>
          </p:cNvPr>
          <p:cNvGrpSpPr/>
          <p:nvPr/>
        </p:nvGrpSpPr>
        <p:grpSpPr>
          <a:xfrm>
            <a:off x="2610004" y="1473962"/>
            <a:ext cx="3180412" cy="2895002"/>
            <a:chOff x="2988782" y="1964074"/>
            <a:chExt cx="3180412" cy="2895002"/>
          </a:xfrm>
        </p:grpSpPr>
        <p:pic>
          <p:nvPicPr>
            <p:cNvPr id="43" name="Google Shape;55;p13">
              <a:extLst>
                <a:ext uri="{FF2B5EF4-FFF2-40B4-BE49-F238E27FC236}">
                  <a16:creationId xmlns:a16="http://schemas.microsoft.com/office/drawing/2014/main" id="{6584E99E-402C-1F42-8A31-0EC3771B1F1C}"/>
                </a:ext>
              </a:extLst>
            </p:cNvPr>
            <p:cNvPicPr preferRelativeResize="0"/>
            <p:nvPr/>
          </p:nvPicPr>
          <p:blipFill>
            <a:blip r:embed="rId7">
              <a:alphaModFix/>
            </a:blip>
            <a:stretch>
              <a:fillRect/>
            </a:stretch>
          </p:blipFill>
          <p:spPr>
            <a:xfrm>
              <a:off x="3090675" y="2412025"/>
              <a:ext cx="2990375" cy="1900800"/>
            </a:xfrm>
            <a:prstGeom prst="rect">
              <a:avLst/>
            </a:prstGeom>
            <a:noFill/>
            <a:ln>
              <a:noFill/>
            </a:ln>
          </p:spPr>
        </p:pic>
        <p:pic>
          <p:nvPicPr>
            <p:cNvPr id="44" name="Google Shape;56;p13">
              <a:extLst>
                <a:ext uri="{FF2B5EF4-FFF2-40B4-BE49-F238E27FC236}">
                  <a16:creationId xmlns:a16="http://schemas.microsoft.com/office/drawing/2014/main" id="{88666D5E-927A-4E4B-A6CF-BA247CF0F869}"/>
                </a:ext>
              </a:extLst>
            </p:cNvPr>
            <p:cNvPicPr preferRelativeResize="0"/>
            <p:nvPr/>
          </p:nvPicPr>
          <p:blipFill>
            <a:blip r:embed="rId8">
              <a:alphaModFix/>
            </a:blip>
            <a:stretch>
              <a:fillRect/>
            </a:stretch>
          </p:blipFill>
          <p:spPr>
            <a:xfrm>
              <a:off x="5027925" y="3635699"/>
              <a:ext cx="549525" cy="386700"/>
            </a:xfrm>
            <a:prstGeom prst="rect">
              <a:avLst/>
            </a:prstGeom>
            <a:noFill/>
            <a:ln>
              <a:noFill/>
            </a:ln>
          </p:spPr>
        </p:pic>
        <p:pic>
          <p:nvPicPr>
            <p:cNvPr id="45" name="Google Shape;57;p13">
              <a:extLst>
                <a:ext uri="{FF2B5EF4-FFF2-40B4-BE49-F238E27FC236}">
                  <a16:creationId xmlns:a16="http://schemas.microsoft.com/office/drawing/2014/main" id="{3EF4EA2D-FE46-0F48-8DF6-71DE9C85F75E}"/>
                </a:ext>
              </a:extLst>
            </p:cNvPr>
            <p:cNvPicPr preferRelativeResize="0"/>
            <p:nvPr/>
          </p:nvPicPr>
          <p:blipFill>
            <a:blip r:embed="rId8">
              <a:alphaModFix/>
            </a:blip>
            <a:stretch>
              <a:fillRect/>
            </a:stretch>
          </p:blipFill>
          <p:spPr>
            <a:xfrm>
              <a:off x="4396313" y="3048837"/>
              <a:ext cx="549525" cy="386700"/>
            </a:xfrm>
            <a:prstGeom prst="rect">
              <a:avLst/>
            </a:prstGeom>
            <a:noFill/>
            <a:ln>
              <a:noFill/>
            </a:ln>
          </p:spPr>
        </p:pic>
        <p:pic>
          <p:nvPicPr>
            <p:cNvPr id="46" name="Google Shape;58;p13">
              <a:extLst>
                <a:ext uri="{FF2B5EF4-FFF2-40B4-BE49-F238E27FC236}">
                  <a16:creationId xmlns:a16="http://schemas.microsoft.com/office/drawing/2014/main" id="{7122255B-2EF9-6247-9237-D8C30A15FF19}"/>
                </a:ext>
              </a:extLst>
            </p:cNvPr>
            <p:cNvPicPr preferRelativeResize="0"/>
            <p:nvPr/>
          </p:nvPicPr>
          <p:blipFill>
            <a:blip r:embed="rId8">
              <a:alphaModFix/>
            </a:blip>
            <a:stretch>
              <a:fillRect/>
            </a:stretch>
          </p:blipFill>
          <p:spPr>
            <a:xfrm>
              <a:off x="4416300" y="3603024"/>
              <a:ext cx="549525" cy="386700"/>
            </a:xfrm>
            <a:prstGeom prst="rect">
              <a:avLst/>
            </a:prstGeom>
            <a:noFill/>
            <a:ln>
              <a:noFill/>
            </a:ln>
          </p:spPr>
        </p:pic>
        <p:pic>
          <p:nvPicPr>
            <p:cNvPr id="47" name="Google Shape;59;p13">
              <a:extLst>
                <a:ext uri="{FF2B5EF4-FFF2-40B4-BE49-F238E27FC236}">
                  <a16:creationId xmlns:a16="http://schemas.microsoft.com/office/drawing/2014/main" id="{21D804AC-F3A7-8E43-B468-508650F34B89}"/>
                </a:ext>
              </a:extLst>
            </p:cNvPr>
            <p:cNvPicPr preferRelativeResize="0"/>
            <p:nvPr/>
          </p:nvPicPr>
          <p:blipFill>
            <a:blip r:embed="rId8">
              <a:alphaModFix/>
            </a:blip>
            <a:stretch>
              <a:fillRect/>
            </a:stretch>
          </p:blipFill>
          <p:spPr>
            <a:xfrm>
              <a:off x="4702975" y="2673624"/>
              <a:ext cx="549525" cy="386700"/>
            </a:xfrm>
            <a:prstGeom prst="rect">
              <a:avLst/>
            </a:prstGeom>
            <a:noFill/>
            <a:ln>
              <a:noFill/>
            </a:ln>
          </p:spPr>
        </p:pic>
        <p:pic>
          <p:nvPicPr>
            <p:cNvPr id="48" name="Google Shape;60;p13">
              <a:extLst>
                <a:ext uri="{FF2B5EF4-FFF2-40B4-BE49-F238E27FC236}">
                  <a16:creationId xmlns:a16="http://schemas.microsoft.com/office/drawing/2014/main" id="{E795E5D3-DB4E-1043-9F56-5D2B7895FC4D}"/>
                </a:ext>
              </a:extLst>
            </p:cNvPr>
            <p:cNvPicPr preferRelativeResize="0"/>
            <p:nvPr/>
          </p:nvPicPr>
          <p:blipFill>
            <a:blip r:embed="rId8">
              <a:alphaModFix/>
            </a:blip>
            <a:stretch>
              <a:fillRect/>
            </a:stretch>
          </p:blipFill>
          <p:spPr>
            <a:xfrm>
              <a:off x="3425025" y="2765999"/>
              <a:ext cx="549525" cy="386700"/>
            </a:xfrm>
            <a:prstGeom prst="rect">
              <a:avLst/>
            </a:prstGeom>
            <a:noFill/>
            <a:ln>
              <a:noFill/>
            </a:ln>
          </p:spPr>
        </p:pic>
        <p:pic>
          <p:nvPicPr>
            <p:cNvPr id="49" name="Google Shape;61;p13">
              <a:extLst>
                <a:ext uri="{FF2B5EF4-FFF2-40B4-BE49-F238E27FC236}">
                  <a16:creationId xmlns:a16="http://schemas.microsoft.com/office/drawing/2014/main" id="{D4D58FFB-08C8-8F49-B6A4-09C69DD6F4FA}"/>
                </a:ext>
              </a:extLst>
            </p:cNvPr>
            <p:cNvPicPr preferRelativeResize="0"/>
            <p:nvPr/>
          </p:nvPicPr>
          <p:blipFill>
            <a:blip r:embed="rId8">
              <a:alphaModFix/>
            </a:blip>
            <a:stretch>
              <a:fillRect/>
            </a:stretch>
          </p:blipFill>
          <p:spPr>
            <a:xfrm>
              <a:off x="3514500" y="3279674"/>
              <a:ext cx="549525" cy="386700"/>
            </a:xfrm>
            <a:prstGeom prst="rect">
              <a:avLst/>
            </a:prstGeom>
            <a:noFill/>
            <a:ln>
              <a:noFill/>
            </a:ln>
          </p:spPr>
        </p:pic>
        <p:pic>
          <p:nvPicPr>
            <p:cNvPr id="50" name="Google Shape;62;p13">
              <a:extLst>
                <a:ext uri="{FF2B5EF4-FFF2-40B4-BE49-F238E27FC236}">
                  <a16:creationId xmlns:a16="http://schemas.microsoft.com/office/drawing/2014/main" id="{4CDE4555-CFBB-CE4F-8993-2C7FE0399A33}"/>
                </a:ext>
              </a:extLst>
            </p:cNvPr>
            <p:cNvPicPr preferRelativeResize="0"/>
            <p:nvPr/>
          </p:nvPicPr>
          <p:blipFill>
            <a:blip r:embed="rId8">
              <a:alphaModFix/>
            </a:blip>
            <a:stretch>
              <a:fillRect/>
            </a:stretch>
          </p:blipFill>
          <p:spPr>
            <a:xfrm>
              <a:off x="3937650" y="3319249"/>
              <a:ext cx="549525" cy="386700"/>
            </a:xfrm>
            <a:prstGeom prst="rect">
              <a:avLst/>
            </a:prstGeom>
            <a:noFill/>
            <a:ln>
              <a:noFill/>
            </a:ln>
          </p:spPr>
        </p:pic>
        <p:pic>
          <p:nvPicPr>
            <p:cNvPr id="51" name="Google Shape;63;p13">
              <a:extLst>
                <a:ext uri="{FF2B5EF4-FFF2-40B4-BE49-F238E27FC236}">
                  <a16:creationId xmlns:a16="http://schemas.microsoft.com/office/drawing/2014/main" id="{14101F1D-B042-9D41-AA02-20F28CBFAA9A}"/>
                </a:ext>
              </a:extLst>
            </p:cNvPr>
            <p:cNvPicPr preferRelativeResize="0"/>
            <p:nvPr/>
          </p:nvPicPr>
          <p:blipFill>
            <a:blip r:embed="rId8">
              <a:alphaModFix/>
            </a:blip>
            <a:stretch>
              <a:fillRect/>
            </a:stretch>
          </p:blipFill>
          <p:spPr>
            <a:xfrm>
              <a:off x="4201650" y="2494649"/>
              <a:ext cx="549525" cy="386700"/>
            </a:xfrm>
            <a:prstGeom prst="rect">
              <a:avLst/>
            </a:prstGeom>
            <a:noFill/>
            <a:ln>
              <a:noFill/>
            </a:ln>
          </p:spPr>
        </p:pic>
        <p:pic>
          <p:nvPicPr>
            <p:cNvPr id="52" name="Google Shape;64;p13" descr="Image result for attacker icon">
              <a:extLst>
                <a:ext uri="{FF2B5EF4-FFF2-40B4-BE49-F238E27FC236}">
                  <a16:creationId xmlns:a16="http://schemas.microsoft.com/office/drawing/2014/main" id="{B4DEF935-0BFC-6C49-80CC-05E006D189F1}"/>
                </a:ext>
              </a:extLst>
            </p:cNvPr>
            <p:cNvPicPr preferRelativeResize="0"/>
            <p:nvPr/>
          </p:nvPicPr>
          <p:blipFill rotWithShape="1">
            <a:blip r:embed="rId9">
              <a:alphaModFix/>
            </a:blip>
            <a:srcRect/>
            <a:stretch/>
          </p:blipFill>
          <p:spPr>
            <a:xfrm>
              <a:off x="4022150" y="2981724"/>
              <a:ext cx="269600" cy="269600"/>
            </a:xfrm>
            <a:prstGeom prst="rect">
              <a:avLst/>
            </a:prstGeom>
            <a:noFill/>
            <a:ln>
              <a:noFill/>
            </a:ln>
          </p:spPr>
        </p:pic>
        <p:sp>
          <p:nvSpPr>
            <p:cNvPr id="53" name="Google Shape;65;p13">
              <a:extLst>
                <a:ext uri="{FF2B5EF4-FFF2-40B4-BE49-F238E27FC236}">
                  <a16:creationId xmlns:a16="http://schemas.microsoft.com/office/drawing/2014/main" id="{9BD112F9-4050-384F-8574-AC11802B75EE}"/>
                </a:ext>
              </a:extLst>
            </p:cNvPr>
            <p:cNvSpPr/>
            <p:nvPr/>
          </p:nvSpPr>
          <p:spPr>
            <a:xfrm>
              <a:off x="3236750" y="2419499"/>
              <a:ext cx="1052400" cy="338100"/>
            </a:xfrm>
            <a:prstGeom prst="roundRect">
              <a:avLst>
                <a:gd name="adj" fmla="val 16667"/>
              </a:avLst>
            </a:prstGeom>
            <a:solidFill>
              <a:srgbClr val="FFE599"/>
            </a:soli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Illegal Transmitter</a:t>
              </a:r>
              <a:endParaRPr sz="1200"/>
            </a:p>
          </p:txBody>
        </p:sp>
        <p:sp>
          <p:nvSpPr>
            <p:cNvPr id="54" name="Google Shape;66;p13">
              <a:extLst>
                <a:ext uri="{FF2B5EF4-FFF2-40B4-BE49-F238E27FC236}">
                  <a16:creationId xmlns:a16="http://schemas.microsoft.com/office/drawing/2014/main" id="{ED951F90-58D6-5449-B79B-3638146CB69A}"/>
                </a:ext>
              </a:extLst>
            </p:cNvPr>
            <p:cNvSpPr/>
            <p:nvPr/>
          </p:nvSpPr>
          <p:spPr>
            <a:xfrm>
              <a:off x="3236738" y="3872499"/>
              <a:ext cx="926100" cy="365400"/>
            </a:xfrm>
            <a:prstGeom prst="roundRect">
              <a:avLst>
                <a:gd name="adj" fmla="val 16667"/>
              </a:avLst>
            </a:prstGeom>
            <a:solidFill>
              <a:srgbClr val="FFE599"/>
            </a:soli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Spectrum </a:t>
              </a:r>
              <a:endParaRPr sz="1200"/>
            </a:p>
            <a:p>
              <a:pPr marL="0" lvl="0" indent="0" algn="ctr" rtl="0">
                <a:spcBef>
                  <a:spcPts val="0"/>
                </a:spcBef>
                <a:spcAft>
                  <a:spcPts val="0"/>
                </a:spcAft>
                <a:buNone/>
              </a:pPr>
              <a:r>
                <a:rPr lang="en" sz="1200"/>
                <a:t>Sensor</a:t>
              </a:r>
              <a:endParaRPr sz="1200"/>
            </a:p>
          </p:txBody>
        </p:sp>
        <p:cxnSp>
          <p:nvCxnSpPr>
            <p:cNvPr id="55" name="Google Shape;67;p13">
              <a:extLst>
                <a:ext uri="{FF2B5EF4-FFF2-40B4-BE49-F238E27FC236}">
                  <a16:creationId xmlns:a16="http://schemas.microsoft.com/office/drawing/2014/main" id="{C798BA1D-7CFE-4745-85CA-22029518BE5E}"/>
                </a:ext>
              </a:extLst>
            </p:cNvPr>
            <p:cNvCxnSpPr>
              <a:stCxn id="53" idx="2"/>
              <a:endCxn id="52" idx="0"/>
            </p:cNvCxnSpPr>
            <p:nvPr/>
          </p:nvCxnSpPr>
          <p:spPr>
            <a:xfrm>
              <a:off x="3762950" y="2757599"/>
              <a:ext cx="393900" cy="224100"/>
            </a:xfrm>
            <a:prstGeom prst="straightConnector1">
              <a:avLst/>
            </a:prstGeom>
            <a:noFill/>
            <a:ln w="28575" cap="flat" cmpd="sng">
              <a:solidFill>
                <a:srgbClr val="000000"/>
              </a:solidFill>
              <a:prstDash val="solid"/>
              <a:round/>
              <a:headEnd type="none" w="med" len="med"/>
              <a:tailEnd type="triangle" w="med" len="med"/>
            </a:ln>
          </p:spPr>
        </p:cxnSp>
        <p:cxnSp>
          <p:nvCxnSpPr>
            <p:cNvPr id="56" name="Google Shape;68;p13">
              <a:extLst>
                <a:ext uri="{FF2B5EF4-FFF2-40B4-BE49-F238E27FC236}">
                  <a16:creationId xmlns:a16="http://schemas.microsoft.com/office/drawing/2014/main" id="{F46E3955-A899-D641-A24A-F54936B701D2}"/>
                </a:ext>
              </a:extLst>
            </p:cNvPr>
            <p:cNvCxnSpPr>
              <a:stCxn id="54" idx="3"/>
              <a:endCxn id="46" idx="2"/>
            </p:cNvCxnSpPr>
            <p:nvPr/>
          </p:nvCxnSpPr>
          <p:spPr>
            <a:xfrm rot="10800000" flipH="1">
              <a:off x="4162838" y="3989799"/>
              <a:ext cx="528300" cy="65400"/>
            </a:xfrm>
            <a:prstGeom prst="straightConnector1">
              <a:avLst/>
            </a:prstGeom>
            <a:noFill/>
            <a:ln w="28575" cap="flat" cmpd="sng">
              <a:solidFill>
                <a:srgbClr val="000000"/>
              </a:solidFill>
              <a:prstDash val="solid"/>
              <a:round/>
              <a:headEnd type="none" w="med" len="med"/>
              <a:tailEnd type="triangle" w="med" len="med"/>
            </a:ln>
          </p:spPr>
        </p:cxnSp>
        <p:sp>
          <p:nvSpPr>
            <p:cNvPr id="57" name="Google Shape;71;p13">
              <a:extLst>
                <a:ext uri="{FF2B5EF4-FFF2-40B4-BE49-F238E27FC236}">
                  <a16:creationId xmlns:a16="http://schemas.microsoft.com/office/drawing/2014/main" id="{0F07022D-8EE8-A94C-BBFB-31FC96D8A0DB}"/>
                </a:ext>
              </a:extLst>
            </p:cNvPr>
            <p:cNvSpPr/>
            <p:nvPr/>
          </p:nvSpPr>
          <p:spPr>
            <a:xfrm>
              <a:off x="4888800" y="3173087"/>
              <a:ext cx="926100" cy="365400"/>
            </a:xfrm>
            <a:prstGeom prst="roundRect">
              <a:avLst>
                <a:gd name="adj" fmla="val 16667"/>
              </a:avLst>
            </a:prstGeom>
            <a:solidFill>
              <a:srgbClr val="FFE599"/>
            </a:solidFill>
            <a:ln w="952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Spectrum </a:t>
              </a:r>
              <a:endParaRPr sz="1200"/>
            </a:p>
            <a:p>
              <a:pPr marL="0" lvl="0" indent="0" algn="ctr" rtl="0">
                <a:spcBef>
                  <a:spcPts val="0"/>
                </a:spcBef>
                <a:spcAft>
                  <a:spcPts val="0"/>
                </a:spcAft>
                <a:buNone/>
              </a:pPr>
              <a:r>
                <a:rPr lang="en" sz="1200"/>
                <a:t>Sensor</a:t>
              </a:r>
              <a:endParaRPr sz="1200"/>
            </a:p>
          </p:txBody>
        </p:sp>
        <p:sp>
          <p:nvSpPr>
            <p:cNvPr id="60" name="Google Shape;81;p13">
              <a:extLst>
                <a:ext uri="{FF2B5EF4-FFF2-40B4-BE49-F238E27FC236}">
                  <a16:creationId xmlns:a16="http://schemas.microsoft.com/office/drawing/2014/main" id="{8BA1C424-CDFC-4444-8FA6-570CF86EA05C}"/>
                </a:ext>
              </a:extLst>
            </p:cNvPr>
            <p:cNvSpPr/>
            <p:nvPr/>
          </p:nvSpPr>
          <p:spPr>
            <a:xfrm>
              <a:off x="3090600" y="1964074"/>
              <a:ext cx="2990400" cy="319500"/>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Spectrum Sensor Deployment</a:t>
              </a:r>
              <a:endParaRPr dirty="0">
                <a:solidFill>
                  <a:srgbClr val="FFFFFF"/>
                </a:solidFill>
              </a:endParaRPr>
            </a:p>
          </p:txBody>
        </p:sp>
        <p:sp>
          <p:nvSpPr>
            <p:cNvPr id="61" name="Google Shape;83;p13">
              <a:extLst>
                <a:ext uri="{FF2B5EF4-FFF2-40B4-BE49-F238E27FC236}">
                  <a16:creationId xmlns:a16="http://schemas.microsoft.com/office/drawing/2014/main" id="{64D0E4A1-57D4-9643-B93F-5F7489806987}"/>
                </a:ext>
              </a:extLst>
            </p:cNvPr>
            <p:cNvSpPr/>
            <p:nvPr/>
          </p:nvSpPr>
          <p:spPr>
            <a:xfrm>
              <a:off x="2988782" y="4551324"/>
              <a:ext cx="3180412" cy="307752"/>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Continuous Spectrum Patrolling</a:t>
              </a:r>
              <a:endParaRPr dirty="0">
                <a:solidFill>
                  <a:srgbClr val="FFFFFF"/>
                </a:solidFill>
              </a:endParaRPr>
            </a:p>
          </p:txBody>
        </p:sp>
      </p:grpSp>
      <p:grpSp>
        <p:nvGrpSpPr>
          <p:cNvPr id="63" name="Group 62">
            <a:extLst>
              <a:ext uri="{FF2B5EF4-FFF2-40B4-BE49-F238E27FC236}">
                <a16:creationId xmlns:a16="http://schemas.microsoft.com/office/drawing/2014/main" id="{69B14FD4-78BF-824A-843C-BC165101A499}"/>
              </a:ext>
            </a:extLst>
          </p:cNvPr>
          <p:cNvGrpSpPr/>
          <p:nvPr/>
        </p:nvGrpSpPr>
        <p:grpSpPr>
          <a:xfrm>
            <a:off x="5895739" y="1489061"/>
            <a:ext cx="3145024" cy="2906750"/>
            <a:chOff x="6031825" y="1256150"/>
            <a:chExt cx="2734925" cy="2906750"/>
          </a:xfrm>
        </p:grpSpPr>
        <p:sp>
          <p:nvSpPr>
            <p:cNvPr id="64" name="Google Shape;54;p13">
              <a:extLst>
                <a:ext uri="{FF2B5EF4-FFF2-40B4-BE49-F238E27FC236}">
                  <a16:creationId xmlns:a16="http://schemas.microsoft.com/office/drawing/2014/main" id="{B4F0D103-3BBA-804E-A0D7-E5B175D28629}"/>
                </a:ext>
              </a:extLst>
            </p:cNvPr>
            <p:cNvSpPr/>
            <p:nvPr/>
          </p:nvSpPr>
          <p:spPr>
            <a:xfrm>
              <a:off x="6031825" y="1609188"/>
              <a:ext cx="2668248" cy="2170476"/>
            </a:xfrm>
            <a:prstGeom prst="cloud">
              <a:avLst/>
            </a:prstGeom>
            <a:solidFill>
              <a:srgbClr val="A4C2F4"/>
            </a:solidFill>
            <a:ln w="9525" cap="flat" cmpd="sng">
              <a:solidFill>
                <a:schemeClr val="dk2"/>
              </a:solidFill>
              <a:prstDash val="solid"/>
              <a:round/>
              <a:headEnd type="none" w="sm" len="sm"/>
              <a:tailEnd type="none" w="sm" len="sm"/>
            </a:ln>
            <a:effectLst>
              <a:outerShdw blurRad="200025" dist="19050" dir="78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p13">
              <a:extLst>
                <a:ext uri="{FF2B5EF4-FFF2-40B4-BE49-F238E27FC236}">
                  <a16:creationId xmlns:a16="http://schemas.microsoft.com/office/drawing/2014/main" id="{973AF7B6-6502-154D-922B-883B78740672}"/>
                </a:ext>
              </a:extLst>
            </p:cNvPr>
            <p:cNvSpPr/>
            <p:nvPr/>
          </p:nvSpPr>
          <p:spPr>
            <a:xfrm>
              <a:off x="6798600" y="1818388"/>
              <a:ext cx="1326000" cy="16590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p13">
              <a:extLst>
                <a:ext uri="{FF2B5EF4-FFF2-40B4-BE49-F238E27FC236}">
                  <a16:creationId xmlns:a16="http://schemas.microsoft.com/office/drawing/2014/main" id="{BC218779-3D72-0743-9CE2-D2583BCB1A0F}"/>
                </a:ext>
              </a:extLst>
            </p:cNvPr>
            <p:cNvSpPr/>
            <p:nvPr/>
          </p:nvSpPr>
          <p:spPr>
            <a:xfrm>
              <a:off x="6836925" y="1987438"/>
              <a:ext cx="1226400" cy="2697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Database</a:t>
              </a:r>
              <a:endParaRPr sz="1200"/>
            </a:p>
          </p:txBody>
        </p:sp>
        <p:pic>
          <p:nvPicPr>
            <p:cNvPr id="67" name="Google Shape;76;p13">
              <a:extLst>
                <a:ext uri="{FF2B5EF4-FFF2-40B4-BE49-F238E27FC236}">
                  <a16:creationId xmlns:a16="http://schemas.microsoft.com/office/drawing/2014/main" id="{0E758E6D-EEB4-D64C-8490-FE12452A5F45}"/>
                </a:ext>
              </a:extLst>
            </p:cNvPr>
            <p:cNvPicPr preferRelativeResize="0"/>
            <p:nvPr/>
          </p:nvPicPr>
          <p:blipFill>
            <a:blip r:embed="rId10">
              <a:alphaModFix/>
            </a:blip>
            <a:stretch>
              <a:fillRect/>
            </a:stretch>
          </p:blipFill>
          <p:spPr>
            <a:xfrm>
              <a:off x="7656996" y="2020775"/>
              <a:ext cx="354900" cy="203025"/>
            </a:xfrm>
            <a:prstGeom prst="rect">
              <a:avLst/>
            </a:prstGeom>
            <a:noFill/>
            <a:ln>
              <a:noFill/>
            </a:ln>
          </p:spPr>
        </p:pic>
        <p:sp>
          <p:nvSpPr>
            <p:cNvPr id="68" name="Google Shape;77;p13">
              <a:extLst>
                <a:ext uri="{FF2B5EF4-FFF2-40B4-BE49-F238E27FC236}">
                  <a16:creationId xmlns:a16="http://schemas.microsoft.com/office/drawing/2014/main" id="{0EC66E53-1327-0A41-A1C2-8BF99D150C7E}"/>
                </a:ext>
              </a:extLst>
            </p:cNvPr>
            <p:cNvSpPr/>
            <p:nvPr/>
          </p:nvSpPr>
          <p:spPr>
            <a:xfrm>
              <a:off x="6848400" y="2474988"/>
              <a:ext cx="1226400" cy="2697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Fusion Center</a:t>
              </a:r>
              <a:endParaRPr sz="1200"/>
            </a:p>
          </p:txBody>
        </p:sp>
        <p:sp>
          <p:nvSpPr>
            <p:cNvPr id="69" name="Google Shape;78;p13">
              <a:extLst>
                <a:ext uri="{FF2B5EF4-FFF2-40B4-BE49-F238E27FC236}">
                  <a16:creationId xmlns:a16="http://schemas.microsoft.com/office/drawing/2014/main" id="{4804E9AA-0A8F-5A42-9D6B-911C6B27FC04}"/>
                </a:ext>
              </a:extLst>
            </p:cNvPr>
            <p:cNvSpPr/>
            <p:nvPr/>
          </p:nvSpPr>
          <p:spPr>
            <a:xfrm>
              <a:off x="6848400" y="2962538"/>
              <a:ext cx="1226400" cy="3933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Spectrum Queries</a:t>
              </a:r>
              <a:endParaRPr sz="1200"/>
            </a:p>
          </p:txBody>
        </p:sp>
        <p:cxnSp>
          <p:nvCxnSpPr>
            <p:cNvPr id="70" name="Google Shape;79;p13">
              <a:extLst>
                <a:ext uri="{FF2B5EF4-FFF2-40B4-BE49-F238E27FC236}">
                  <a16:creationId xmlns:a16="http://schemas.microsoft.com/office/drawing/2014/main" id="{B69E8195-5E37-5248-8445-7272BC3C7B40}"/>
                </a:ext>
              </a:extLst>
            </p:cNvPr>
            <p:cNvCxnSpPr>
              <a:stCxn id="69" idx="0"/>
              <a:endCxn id="68" idx="2"/>
            </p:cNvCxnSpPr>
            <p:nvPr/>
          </p:nvCxnSpPr>
          <p:spPr>
            <a:xfrm rot="10800000">
              <a:off x="7461600" y="2744738"/>
              <a:ext cx="0" cy="217800"/>
            </a:xfrm>
            <a:prstGeom prst="straightConnector1">
              <a:avLst/>
            </a:prstGeom>
            <a:noFill/>
            <a:ln w="19050" cap="flat" cmpd="sng">
              <a:solidFill>
                <a:schemeClr val="dk2"/>
              </a:solidFill>
              <a:prstDash val="solid"/>
              <a:round/>
              <a:headEnd type="none" w="med" len="med"/>
              <a:tailEnd type="triangle" w="med" len="med"/>
            </a:ln>
          </p:spPr>
        </p:cxnSp>
        <p:cxnSp>
          <p:nvCxnSpPr>
            <p:cNvPr id="71" name="Google Shape;80;p13">
              <a:extLst>
                <a:ext uri="{FF2B5EF4-FFF2-40B4-BE49-F238E27FC236}">
                  <a16:creationId xmlns:a16="http://schemas.microsoft.com/office/drawing/2014/main" id="{F59E5AB6-E497-4740-B535-5CE295AC55BD}"/>
                </a:ext>
              </a:extLst>
            </p:cNvPr>
            <p:cNvCxnSpPr>
              <a:stCxn id="68" idx="0"/>
              <a:endCxn id="66" idx="2"/>
            </p:cNvCxnSpPr>
            <p:nvPr/>
          </p:nvCxnSpPr>
          <p:spPr>
            <a:xfrm rot="10800000">
              <a:off x="7450200" y="2257188"/>
              <a:ext cx="11400" cy="217800"/>
            </a:xfrm>
            <a:prstGeom prst="straightConnector1">
              <a:avLst/>
            </a:prstGeom>
            <a:noFill/>
            <a:ln w="19050" cap="flat" cmpd="sng">
              <a:solidFill>
                <a:schemeClr val="dk2"/>
              </a:solidFill>
              <a:prstDash val="solid"/>
              <a:round/>
              <a:headEnd type="none" w="med" len="med"/>
              <a:tailEnd type="triangle" w="med" len="med"/>
            </a:ln>
          </p:spPr>
        </p:cxnSp>
        <p:sp>
          <p:nvSpPr>
            <p:cNvPr id="72" name="Google Shape;82;p13">
              <a:extLst>
                <a:ext uri="{FF2B5EF4-FFF2-40B4-BE49-F238E27FC236}">
                  <a16:creationId xmlns:a16="http://schemas.microsoft.com/office/drawing/2014/main" id="{E8A5AEF2-F828-7B48-9EF9-74D78DBD5221}"/>
                </a:ext>
              </a:extLst>
            </p:cNvPr>
            <p:cNvSpPr/>
            <p:nvPr/>
          </p:nvSpPr>
          <p:spPr>
            <a:xfrm>
              <a:off x="6200400" y="1256150"/>
              <a:ext cx="2522400" cy="319500"/>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Spectrum Data Cloud</a:t>
              </a:r>
              <a:endParaRPr dirty="0">
                <a:solidFill>
                  <a:srgbClr val="FFFFFF"/>
                </a:solidFill>
              </a:endParaRPr>
            </a:p>
          </p:txBody>
        </p:sp>
        <p:sp>
          <p:nvSpPr>
            <p:cNvPr id="73" name="Google Shape;84;p13">
              <a:extLst>
                <a:ext uri="{FF2B5EF4-FFF2-40B4-BE49-F238E27FC236}">
                  <a16:creationId xmlns:a16="http://schemas.microsoft.com/office/drawing/2014/main" id="{A4EDDBEA-D4A8-F748-AEC0-C1CF8D013D74}"/>
                </a:ext>
              </a:extLst>
            </p:cNvPr>
            <p:cNvSpPr/>
            <p:nvPr/>
          </p:nvSpPr>
          <p:spPr>
            <a:xfrm>
              <a:off x="6244350" y="3843400"/>
              <a:ext cx="2522400" cy="319500"/>
            </a:xfrm>
            <a:prstGeom prst="roundRect">
              <a:avLst>
                <a:gd name="adj" fmla="val 16667"/>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Latency Sensitive Queries</a:t>
              </a:r>
              <a:endParaRPr dirty="0">
                <a:solidFill>
                  <a:srgbClr val="FFFFFF"/>
                </a:solidFill>
              </a:endParaRPr>
            </a:p>
          </p:txBody>
        </p:sp>
      </p:grpSp>
      <p:sp>
        <p:nvSpPr>
          <p:cNvPr id="58" name="Rounded Rectangle 57">
            <a:extLst>
              <a:ext uri="{FF2B5EF4-FFF2-40B4-BE49-F238E27FC236}">
                <a16:creationId xmlns:a16="http://schemas.microsoft.com/office/drawing/2014/main" id="{7F6739F9-34B5-FF48-95EC-4F9CBE5B3924}"/>
              </a:ext>
            </a:extLst>
          </p:cNvPr>
          <p:cNvSpPr/>
          <p:nvPr/>
        </p:nvSpPr>
        <p:spPr>
          <a:xfrm>
            <a:off x="101085" y="4785343"/>
            <a:ext cx="8931950" cy="1366411"/>
          </a:xfrm>
          <a:prstGeom prst="roundRect">
            <a:avLst/>
          </a:prstGeom>
          <a:solidFill>
            <a:schemeClr val="bg2">
              <a:lumMod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solidFill>
                <a:srgbClr val="FFFFFF"/>
              </a:solidFill>
              <a:cs typeface="Arial" panose="020B0604020202020204" pitchFamily="34" charset="0"/>
            </a:endParaRPr>
          </a:p>
          <a:p>
            <a:pPr algn="ctr"/>
            <a:r>
              <a:rPr lang="en-US" sz="2800" dirty="0">
                <a:solidFill>
                  <a:srgbClr val="FFFFFF"/>
                </a:solidFill>
                <a:cs typeface="Arial" panose="020B0604020202020204" pitchFamily="34" charset="0"/>
              </a:rPr>
              <a:t>The commodity sensors are resource limited and it is not straightforward to use them for sensing</a:t>
            </a:r>
          </a:p>
          <a:p>
            <a:pPr algn="ctr"/>
            <a:endParaRPr lang="en-US" sz="2800" dirty="0">
              <a:cs typeface="Arial" panose="020B0604020202020204" pitchFamily="34" charset="0"/>
            </a:endParaRPr>
          </a:p>
        </p:txBody>
      </p:sp>
      <p:sp>
        <p:nvSpPr>
          <p:cNvPr id="59" name="Google Shape;69;p13">
            <a:extLst>
              <a:ext uri="{FF2B5EF4-FFF2-40B4-BE49-F238E27FC236}">
                <a16:creationId xmlns:a16="http://schemas.microsoft.com/office/drawing/2014/main" id="{32843637-8FBF-6F41-BD99-1C6712585D7C}"/>
              </a:ext>
            </a:extLst>
          </p:cNvPr>
          <p:cNvSpPr/>
          <p:nvPr/>
        </p:nvSpPr>
        <p:spPr>
          <a:xfrm>
            <a:off x="4561432" y="1970584"/>
            <a:ext cx="1334308" cy="926373"/>
          </a:xfrm>
          <a:custGeom>
            <a:avLst/>
            <a:gdLst/>
            <a:ahLst/>
            <a:cxnLst/>
            <a:rect l="l" t="t" r="r" b="b"/>
            <a:pathLst>
              <a:path w="81867" h="22166" extrusionOk="0">
                <a:moveTo>
                  <a:pt x="0" y="10514"/>
                </a:moveTo>
                <a:cubicBezTo>
                  <a:pt x="4242" y="8777"/>
                  <a:pt x="16711" y="-626"/>
                  <a:pt x="25449" y="89"/>
                </a:cubicBezTo>
                <a:cubicBezTo>
                  <a:pt x="34188" y="805"/>
                  <a:pt x="43028" y="11128"/>
                  <a:pt x="52431" y="14807"/>
                </a:cubicBezTo>
                <a:cubicBezTo>
                  <a:pt x="61834" y="18487"/>
                  <a:pt x="76961" y="20940"/>
                  <a:pt x="81867" y="22166"/>
                </a:cubicBezTo>
              </a:path>
            </a:pathLst>
          </a:custGeom>
          <a:noFill/>
          <a:ln w="19050" cap="flat" cmpd="sng">
            <a:solidFill>
              <a:schemeClr val="dk2"/>
            </a:solidFill>
            <a:prstDash val="dash"/>
            <a:round/>
            <a:headEnd type="none" w="med" len="med"/>
            <a:tailEnd type="none" w="med" len="med"/>
          </a:ln>
        </p:spPr>
      </p:sp>
      <p:sp>
        <p:nvSpPr>
          <p:cNvPr id="62" name="Google Shape;70;p13">
            <a:extLst>
              <a:ext uri="{FF2B5EF4-FFF2-40B4-BE49-F238E27FC236}">
                <a16:creationId xmlns:a16="http://schemas.microsoft.com/office/drawing/2014/main" id="{051E63F8-38D0-CC4B-931C-B639EE3E6A30}"/>
              </a:ext>
            </a:extLst>
          </p:cNvPr>
          <p:cNvSpPr/>
          <p:nvPr/>
        </p:nvSpPr>
        <p:spPr>
          <a:xfrm>
            <a:off x="4883254" y="2866060"/>
            <a:ext cx="1063889" cy="605998"/>
          </a:xfrm>
          <a:custGeom>
            <a:avLst/>
            <a:gdLst/>
            <a:ahLst/>
            <a:cxnLst/>
            <a:rect l="l" t="t" r="r" b="b"/>
            <a:pathLst>
              <a:path w="65309" h="24836" extrusionOk="0">
                <a:moveTo>
                  <a:pt x="0" y="24836"/>
                </a:moveTo>
                <a:cubicBezTo>
                  <a:pt x="5213" y="24376"/>
                  <a:pt x="24581" y="25551"/>
                  <a:pt x="31275" y="22076"/>
                </a:cubicBezTo>
                <a:cubicBezTo>
                  <a:pt x="37970" y="18601"/>
                  <a:pt x="34495" y="7665"/>
                  <a:pt x="40167" y="3986"/>
                </a:cubicBezTo>
                <a:cubicBezTo>
                  <a:pt x="45839" y="307"/>
                  <a:pt x="61119" y="664"/>
                  <a:pt x="65309" y="0"/>
                </a:cubicBezTo>
              </a:path>
            </a:pathLst>
          </a:custGeom>
          <a:noFill/>
          <a:ln w="19050" cap="flat" cmpd="sng">
            <a:solidFill>
              <a:schemeClr val="dk2"/>
            </a:solidFill>
            <a:prstDash val="dash"/>
            <a:round/>
            <a:headEnd type="none" w="med" len="med"/>
            <a:tailEnd type="none" w="med" len="med"/>
          </a:ln>
        </p:spPr>
      </p:sp>
    </p:spTree>
    <p:custDataLst>
      <p:tags r:id="rId1"/>
    </p:custDataLst>
    <p:extLst>
      <p:ext uri="{BB962C8B-B14F-4D97-AF65-F5344CB8AC3E}">
        <p14:creationId xmlns:p14="http://schemas.microsoft.com/office/powerpoint/2010/main" val="1346473487"/>
      </p:ext>
    </p:extLst>
  </p:cSld>
  <p:clrMapOvr>
    <a:masterClrMapping/>
  </p:clrMapOvr>
  <mc:AlternateContent xmlns:mc="http://schemas.openxmlformats.org/markup-compatibility/2006" xmlns:p14="http://schemas.microsoft.com/office/powerpoint/2010/main">
    <mc:Choice Requires="p14">
      <p:transition spd="slow" p14:dur="2000" advTm="49463"/>
    </mc:Choice>
    <mc:Fallback xmlns="">
      <p:transition spd="slow" advTm="49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1|7.2"/>
</p:tagLst>
</file>

<file path=ppt/tags/tag10.xml><?xml version="1.0" encoding="utf-8"?>
<p:tagLst xmlns:a="http://schemas.openxmlformats.org/drawingml/2006/main" xmlns:r="http://schemas.openxmlformats.org/officeDocument/2006/relationships" xmlns:p="http://schemas.openxmlformats.org/presentationml/2006/main">
  <p:tag name="TIMING" val="|31.1|7.2"/>
</p:tagLst>
</file>

<file path=ppt/tags/tag11.xml><?xml version="1.0" encoding="utf-8"?>
<p:tagLst xmlns:a="http://schemas.openxmlformats.org/drawingml/2006/main" xmlns:r="http://schemas.openxmlformats.org/officeDocument/2006/relationships" xmlns:p="http://schemas.openxmlformats.org/presentationml/2006/main">
  <p:tag name="TIMING" val="|31.1|7.2"/>
</p:tagLst>
</file>

<file path=ppt/tags/tag12.xml><?xml version="1.0" encoding="utf-8"?>
<p:tagLst xmlns:a="http://schemas.openxmlformats.org/drawingml/2006/main" xmlns:r="http://schemas.openxmlformats.org/officeDocument/2006/relationships" xmlns:p="http://schemas.openxmlformats.org/presentationml/2006/main">
  <p:tag name="TIMING" val="|31.1|7.2"/>
</p:tagLst>
</file>

<file path=ppt/tags/tag13.xml><?xml version="1.0" encoding="utf-8"?>
<p:tagLst xmlns:a="http://schemas.openxmlformats.org/drawingml/2006/main" xmlns:r="http://schemas.openxmlformats.org/officeDocument/2006/relationships" xmlns:p="http://schemas.openxmlformats.org/presentationml/2006/main">
  <p:tag name="TIMING" val="|31.1|7.2"/>
</p:tagLst>
</file>

<file path=ppt/tags/tag14.xml><?xml version="1.0" encoding="utf-8"?>
<p:tagLst xmlns:a="http://schemas.openxmlformats.org/drawingml/2006/main" xmlns:r="http://schemas.openxmlformats.org/officeDocument/2006/relationships" xmlns:p="http://schemas.openxmlformats.org/presentationml/2006/main">
  <p:tag name="TIMING" val="|31.1|7.2"/>
</p:tagLst>
</file>

<file path=ppt/tags/tag15.xml><?xml version="1.0" encoding="utf-8"?>
<p:tagLst xmlns:a="http://schemas.openxmlformats.org/drawingml/2006/main" xmlns:r="http://schemas.openxmlformats.org/officeDocument/2006/relationships" xmlns:p="http://schemas.openxmlformats.org/presentationml/2006/main">
  <p:tag name="TIMING" val="|31.1|7.2"/>
</p:tagLst>
</file>

<file path=ppt/tags/tag16.xml><?xml version="1.0" encoding="utf-8"?>
<p:tagLst xmlns:a="http://schemas.openxmlformats.org/drawingml/2006/main" xmlns:r="http://schemas.openxmlformats.org/officeDocument/2006/relationships" xmlns:p="http://schemas.openxmlformats.org/presentationml/2006/main">
  <p:tag name="TIMING" val="|31.1|7.2"/>
</p:tagLst>
</file>

<file path=ppt/tags/tag17.xml><?xml version="1.0" encoding="utf-8"?>
<p:tagLst xmlns:a="http://schemas.openxmlformats.org/drawingml/2006/main" xmlns:r="http://schemas.openxmlformats.org/officeDocument/2006/relationships" xmlns:p="http://schemas.openxmlformats.org/presentationml/2006/main">
  <p:tag name="TIMING" val="|31.1|7.2"/>
</p:tagLst>
</file>

<file path=ppt/tags/tag18.xml><?xml version="1.0" encoding="utf-8"?>
<p:tagLst xmlns:a="http://schemas.openxmlformats.org/drawingml/2006/main" xmlns:r="http://schemas.openxmlformats.org/officeDocument/2006/relationships" xmlns:p="http://schemas.openxmlformats.org/presentationml/2006/main">
  <p:tag name="TIMING" val="|31.1|7.2"/>
</p:tagLst>
</file>

<file path=ppt/tags/tag19.xml><?xml version="1.0" encoding="utf-8"?>
<p:tagLst xmlns:a="http://schemas.openxmlformats.org/drawingml/2006/main" xmlns:r="http://schemas.openxmlformats.org/officeDocument/2006/relationships" xmlns:p="http://schemas.openxmlformats.org/presentationml/2006/main">
  <p:tag name="TIMING" val="|31.1|7.2"/>
</p:tagLst>
</file>

<file path=ppt/tags/tag2.xml><?xml version="1.0" encoding="utf-8"?>
<p:tagLst xmlns:a="http://schemas.openxmlformats.org/drawingml/2006/main" xmlns:r="http://schemas.openxmlformats.org/officeDocument/2006/relationships" xmlns:p="http://schemas.openxmlformats.org/presentationml/2006/main">
  <p:tag name="TIMING" val="|31.1|7.2"/>
</p:tagLst>
</file>

<file path=ppt/tags/tag20.xml><?xml version="1.0" encoding="utf-8"?>
<p:tagLst xmlns:a="http://schemas.openxmlformats.org/drawingml/2006/main" xmlns:r="http://schemas.openxmlformats.org/officeDocument/2006/relationships" xmlns:p="http://schemas.openxmlformats.org/presentationml/2006/main">
  <p:tag name="TIMING" val="|31.1|7.2"/>
</p:tagLst>
</file>

<file path=ppt/tags/tag3.xml><?xml version="1.0" encoding="utf-8"?>
<p:tagLst xmlns:a="http://schemas.openxmlformats.org/drawingml/2006/main" xmlns:r="http://schemas.openxmlformats.org/officeDocument/2006/relationships" xmlns:p="http://schemas.openxmlformats.org/presentationml/2006/main">
  <p:tag name="TIMING" val="|31.1|7.2"/>
</p:tagLst>
</file>

<file path=ppt/tags/tag4.xml><?xml version="1.0" encoding="utf-8"?>
<p:tagLst xmlns:a="http://schemas.openxmlformats.org/drawingml/2006/main" xmlns:r="http://schemas.openxmlformats.org/officeDocument/2006/relationships" xmlns:p="http://schemas.openxmlformats.org/presentationml/2006/main">
  <p:tag name="TIMING" val="|31.1|7.2"/>
</p:tagLst>
</file>

<file path=ppt/tags/tag5.xml><?xml version="1.0" encoding="utf-8"?>
<p:tagLst xmlns:a="http://schemas.openxmlformats.org/drawingml/2006/main" xmlns:r="http://schemas.openxmlformats.org/officeDocument/2006/relationships" xmlns:p="http://schemas.openxmlformats.org/presentationml/2006/main">
  <p:tag name="TIMING" val="|31.1|7.2"/>
</p:tagLst>
</file>

<file path=ppt/tags/tag6.xml><?xml version="1.0" encoding="utf-8"?>
<p:tagLst xmlns:a="http://schemas.openxmlformats.org/drawingml/2006/main" xmlns:r="http://schemas.openxmlformats.org/officeDocument/2006/relationships" xmlns:p="http://schemas.openxmlformats.org/presentationml/2006/main">
  <p:tag name="TIMING" val="|31.1|7.2"/>
</p:tagLst>
</file>

<file path=ppt/tags/tag7.xml><?xml version="1.0" encoding="utf-8"?>
<p:tagLst xmlns:a="http://schemas.openxmlformats.org/drawingml/2006/main" xmlns:r="http://schemas.openxmlformats.org/officeDocument/2006/relationships" xmlns:p="http://schemas.openxmlformats.org/presentationml/2006/main">
  <p:tag name="TIMING" val="|31.1|7.2"/>
</p:tagLst>
</file>

<file path=ppt/tags/tag8.xml><?xml version="1.0" encoding="utf-8"?>
<p:tagLst xmlns:a="http://schemas.openxmlformats.org/drawingml/2006/main" xmlns:r="http://schemas.openxmlformats.org/officeDocument/2006/relationships" xmlns:p="http://schemas.openxmlformats.org/presentationml/2006/main">
  <p:tag name="TIMING" val="|31.1|7.2"/>
</p:tagLst>
</file>

<file path=ppt/tags/tag9.xml><?xml version="1.0" encoding="utf-8"?>
<p:tagLst xmlns:a="http://schemas.openxmlformats.org/drawingml/2006/main" xmlns:r="http://schemas.openxmlformats.org/officeDocument/2006/relationships" xmlns:p="http://schemas.openxmlformats.org/presentationml/2006/main">
  <p:tag name="TIMING" val="|31.1|7.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2474</TotalTime>
  <Words>1537</Words>
  <Application>Microsoft Macintosh PowerPoint</Application>
  <PresentationFormat>On-screen Show (4:3)</PresentationFormat>
  <Paragraphs>208</Paragraphs>
  <Slides>21</Slides>
  <Notes>21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Corbel</vt:lpstr>
      <vt:lpstr>Segoe UI</vt:lpstr>
      <vt:lpstr>Segoe UI Light</vt:lpstr>
      <vt:lpstr>Office Theme</vt:lpstr>
      <vt:lpstr>Spectrum Protection from Micro-transmissions using Distributed Spectrum Patrolling</vt:lpstr>
      <vt:lpstr>RF Spectrum</vt:lpstr>
      <vt:lpstr>Spectrum Monitoring </vt:lpstr>
      <vt:lpstr>Building Spectrum Maps</vt:lpstr>
      <vt:lpstr>Building Spectrum Maps</vt:lpstr>
      <vt:lpstr>Building Spectrum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Arani Bhattacharya</dc:creator>
  <cp:lastModifiedBy>Microsoft Office User</cp:lastModifiedBy>
  <cp:revision>445</cp:revision>
  <dcterms:created xsi:type="dcterms:W3CDTF">2016-11-19T04:21:12Z</dcterms:created>
  <dcterms:modified xsi:type="dcterms:W3CDTF">2019-03-29T15:36:23Z</dcterms:modified>
</cp:coreProperties>
</file>