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8" r:id="rId1"/>
  </p:sldMasterIdLst>
  <p:notesMasterIdLst>
    <p:notesMasterId r:id="rId31"/>
  </p:notesMasterIdLst>
  <p:sldIdLst>
    <p:sldId id="256" r:id="rId2"/>
    <p:sldId id="270" r:id="rId3"/>
    <p:sldId id="357" r:id="rId4"/>
    <p:sldId id="385" r:id="rId5"/>
    <p:sldId id="388" r:id="rId6"/>
    <p:sldId id="360" r:id="rId7"/>
    <p:sldId id="386" r:id="rId8"/>
    <p:sldId id="387" r:id="rId9"/>
    <p:sldId id="389" r:id="rId10"/>
    <p:sldId id="359" r:id="rId11"/>
    <p:sldId id="406" r:id="rId12"/>
    <p:sldId id="391" r:id="rId13"/>
    <p:sldId id="411" r:id="rId14"/>
    <p:sldId id="410" r:id="rId15"/>
    <p:sldId id="394" r:id="rId16"/>
    <p:sldId id="412" r:id="rId17"/>
    <p:sldId id="407" r:id="rId18"/>
    <p:sldId id="395" r:id="rId19"/>
    <p:sldId id="396" r:id="rId20"/>
    <p:sldId id="397" r:id="rId21"/>
    <p:sldId id="400" r:id="rId22"/>
    <p:sldId id="398" r:id="rId23"/>
    <p:sldId id="399" r:id="rId24"/>
    <p:sldId id="414" r:id="rId25"/>
    <p:sldId id="403" r:id="rId26"/>
    <p:sldId id="401" r:id="rId27"/>
    <p:sldId id="408" r:id="rId28"/>
    <p:sldId id="381" r:id="rId29"/>
    <p:sldId id="353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Lato" panose="020F0502020204030203" pitchFamily="34" charset="77"/>
      <p:regular r:id="rId38"/>
      <p:bold r:id="rId39"/>
      <p:italic r:id="rId40"/>
      <p:boldItalic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809678-45AF-4933-C984-4B4A33F4FD2F}" v="399" dt="2020-09-03T15:28:31.998"/>
    <p1510:client id="{5DE5402D-D4D0-6083-5D10-C0AE3C2F947B}" v="2" dt="2020-09-15T17:35:57.887"/>
    <p1510:client id="{6BA08A4A-4BA8-DD42-F0BE-42AF9704738A}" v="1000" dt="2020-09-04T04:52:25.248"/>
    <p1510:client id="{9889D098-B34C-7506-2D90-4B932622FD2C}" v="496" dt="2020-09-03T17:18:33.320"/>
    <p1510:client id="{A720F7BB-3A4A-BA05-94AA-F4E58E9EA0DE}" v="2692" dt="2020-09-08T17:52:48.868"/>
    <p1510:client id="{AB80C03B-DCC0-405E-5AC2-B7F863145276}" v="2171" dt="2020-09-11T05:31:06.170"/>
    <p1510:client id="{D539C064-5D43-482D-EEB2-17AB4CE04852}" v="458" dt="2020-09-11T12:49:45.419"/>
    <p1510:client id="{E4B31CA8-7A26-6EF3-9626-0DFADF3FD2B5}" v="1560" dt="2020-09-12T16:14:04.3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04" autoAdjust="0"/>
    <p:restoredTop sz="70040" autoAdjust="0"/>
  </p:normalViewPr>
  <p:slideViewPr>
    <p:cSldViewPr snapToGrid="0">
      <p:cViewPr varScale="1">
        <p:scale>
          <a:sx n="90" d="100"/>
          <a:sy n="90" d="100"/>
        </p:scale>
        <p:origin x="1360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1180C1-0D04-436B-9575-5FA9A8157C5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925924-F9CE-494C-917C-77CAFDEDA7E0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81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GB" sz="2400" b="0" u="sng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rPr>
            <a:t>Natural language </a:t>
          </a:r>
          <a:r>
            <a:rPr lang="en-GB" sz="2400" b="0" u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specification</a:t>
          </a:r>
          <a:endParaRPr lang="en-US" sz="2400" b="0" u="sng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AF0E80E-8074-4480-A8A7-7D712E02D8AD}" type="parTrans" cxnId="{BB0B16CF-AD87-4617-A546-5538FA196BA3}">
      <dgm:prSet/>
      <dgm:spPr/>
      <dgm:t>
        <a:bodyPr/>
        <a:lstStyle/>
        <a:p>
          <a:pPr algn="l"/>
          <a:endParaRPr lang="en-US" sz="2400" b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23825A07-A3FF-4F1E-B980-EEB91E648197}" type="sibTrans" cxnId="{BB0B16CF-AD87-4617-A546-5538FA196BA3}">
      <dgm:prSet/>
      <dgm:spPr/>
      <dgm:t>
        <a:bodyPr/>
        <a:lstStyle/>
        <a:p>
          <a:pPr algn="l"/>
          <a:endParaRPr lang="en-US" sz="2400" b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2316BB0-F52B-48D8-AEE3-347A2572699E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noFill/>
        </a:ln>
        <a:effectLst/>
      </dgm:spPr>
      <dgm:t>
        <a:bodyPr/>
        <a:lstStyle/>
        <a:p>
          <a:pPr algn="l"/>
          <a:endParaRPr lang="en-US" sz="2400" b="0" i="0" u="none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539F80C8-EF26-4BC8-A495-82CA0B61A377}" type="sibTrans" cxnId="{17D53B6B-EA6B-42F2-83F3-BB07C764EAEE}">
      <dgm:prSet/>
      <dgm:spPr/>
      <dgm:t>
        <a:bodyPr/>
        <a:lstStyle/>
        <a:p>
          <a:pPr algn="l"/>
          <a:endParaRPr lang="en-US" sz="2400" b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9EBF8DA-1927-49A8-8D12-9931650AEEB8}" type="parTrans" cxnId="{17D53B6B-EA6B-42F2-83F3-BB07C764EAEE}">
      <dgm:prSet/>
      <dgm:spPr/>
      <dgm:t>
        <a:bodyPr/>
        <a:lstStyle/>
        <a:p>
          <a:pPr algn="l"/>
          <a:endParaRPr lang="en-US" sz="2400" b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49788E3-DBA2-4CB8-95A5-81B558FDF799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noFill/>
        </a:ln>
        <a:effectLst/>
      </dgm:spPr>
      <dgm:t>
        <a:bodyPr/>
        <a:lstStyle/>
        <a:p>
          <a:pPr algn="l"/>
          <a:endParaRPr lang="en-US" sz="2400" b="0" u="none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6729571A-CFC8-47D3-8879-ACDD6336464E}" type="sibTrans" cxnId="{70623001-570C-43A2-8314-AD652C5FC19E}">
      <dgm:prSet/>
      <dgm:spPr/>
      <dgm:t>
        <a:bodyPr/>
        <a:lstStyle/>
        <a:p>
          <a:endParaRPr lang="en-US" sz="2400" b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0179C20E-C9F6-409C-BF49-BF8C24A922B0}" type="parTrans" cxnId="{70623001-570C-43A2-8314-AD652C5FC19E}">
      <dgm:prSet/>
      <dgm:spPr/>
      <dgm:t>
        <a:bodyPr/>
        <a:lstStyle/>
        <a:p>
          <a:endParaRPr lang="en-US" sz="2400" b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2C96A22-F207-41BB-85F8-1BF9D81F253E}" type="pres">
      <dgm:prSet presAssocID="{C31180C1-0D04-436B-9575-5FA9A8157C5C}" presName="linearFlow" presStyleCnt="0">
        <dgm:presLayoutVars>
          <dgm:dir/>
          <dgm:resizeHandles val="exact"/>
        </dgm:presLayoutVars>
      </dgm:prSet>
      <dgm:spPr/>
    </dgm:pt>
    <dgm:pt modelId="{7F40F886-52FD-4C9E-A30A-5A5DA821206A}" type="pres">
      <dgm:prSet presAssocID="{44925924-F9CE-494C-917C-77CAFDEDA7E0}" presName="composite" presStyleCnt="0"/>
      <dgm:spPr/>
    </dgm:pt>
    <dgm:pt modelId="{11F32AB2-E0A1-4949-A7AC-E42AEA2DB4C3}" type="pres">
      <dgm:prSet presAssocID="{44925924-F9CE-494C-917C-77CAFDEDA7E0}" presName="imgShp" presStyleLbl="fgImgPlace1" presStyleIdx="0" presStyleCnt="3" custLinFactNeighborX="-1876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D1A8281-9859-4E3F-A893-4F14F3F551D9}" type="pres">
      <dgm:prSet presAssocID="{44925924-F9CE-494C-917C-77CAFDEDA7E0}" presName="txShp" presStyleLbl="node1" presStyleIdx="0" presStyleCnt="3">
        <dgm:presLayoutVars>
          <dgm:bulletEnabled val="1"/>
        </dgm:presLayoutVars>
      </dgm:prSet>
      <dgm:spPr/>
    </dgm:pt>
    <dgm:pt modelId="{9C03E881-1A6F-44F1-B857-EA46E3A7172E}" type="pres">
      <dgm:prSet presAssocID="{23825A07-A3FF-4F1E-B980-EEB91E648197}" presName="spacing" presStyleCnt="0"/>
      <dgm:spPr/>
    </dgm:pt>
    <dgm:pt modelId="{9ACE6E97-2568-4990-AA2F-D5544E758482}" type="pres">
      <dgm:prSet presAssocID="{D49788E3-DBA2-4CB8-95A5-81B558FDF799}" presName="composite" presStyleCnt="0"/>
      <dgm:spPr/>
    </dgm:pt>
    <dgm:pt modelId="{C3F6FD43-A731-4410-ABB4-ED12040E5726}" type="pres">
      <dgm:prSet presAssocID="{D49788E3-DBA2-4CB8-95A5-81B558FDF799}" presName="imgShp" presStyleLbl="fgImgPlace1" presStyleIdx="1" presStyleCnt="3" custLinFactNeighborX="-19515" custLinFactNeighborY="-1259"/>
      <dgm:spPr>
        <a:solidFill>
          <a:schemeClr val="bg1"/>
        </a:solidFill>
        <a:ln>
          <a:noFill/>
        </a:ln>
        <a:effectLst/>
      </dgm:spPr>
    </dgm:pt>
    <dgm:pt modelId="{0BC96497-EDBB-4B19-9939-8C6FD73EE219}" type="pres">
      <dgm:prSet presAssocID="{D49788E3-DBA2-4CB8-95A5-81B558FDF799}" presName="txShp" presStyleLbl="node1" presStyleIdx="1" presStyleCnt="3">
        <dgm:presLayoutVars>
          <dgm:bulletEnabled val="1"/>
        </dgm:presLayoutVars>
      </dgm:prSet>
      <dgm:spPr/>
    </dgm:pt>
    <dgm:pt modelId="{B1C5124E-476B-4BB0-8E5B-A48A432C5E26}" type="pres">
      <dgm:prSet presAssocID="{6729571A-CFC8-47D3-8879-ACDD6336464E}" presName="spacing" presStyleCnt="0"/>
      <dgm:spPr/>
    </dgm:pt>
    <dgm:pt modelId="{2FC5215D-CEA5-46EC-B6F4-3336CAB8BF4F}" type="pres">
      <dgm:prSet presAssocID="{A2316BB0-F52B-48D8-AEE3-347A2572699E}" presName="composite" presStyleCnt="0"/>
      <dgm:spPr/>
    </dgm:pt>
    <dgm:pt modelId="{19A1F55C-E8F7-4D88-980D-C1BB1FEC89C4}" type="pres">
      <dgm:prSet presAssocID="{A2316BB0-F52B-48D8-AEE3-347A2572699E}" presName="imgShp" presStyleLbl="fgImgPlace1" presStyleIdx="2" presStyleCnt="3" custLinFactNeighborX="-18768"/>
      <dgm:spPr>
        <a:solidFill>
          <a:schemeClr val="bg1"/>
        </a:solidFill>
        <a:ln w="38100">
          <a:noFill/>
        </a:ln>
        <a:effectLst/>
      </dgm:spPr>
    </dgm:pt>
    <dgm:pt modelId="{809E1F3F-D43F-42B5-A8A8-42A65DFB1460}" type="pres">
      <dgm:prSet presAssocID="{A2316BB0-F52B-48D8-AEE3-347A2572699E}" presName="txShp" presStyleLbl="node1" presStyleIdx="2" presStyleCnt="3">
        <dgm:presLayoutVars>
          <dgm:bulletEnabled val="1"/>
        </dgm:presLayoutVars>
      </dgm:prSet>
      <dgm:spPr/>
    </dgm:pt>
  </dgm:ptLst>
  <dgm:cxnLst>
    <dgm:cxn modelId="{70623001-570C-43A2-8314-AD652C5FC19E}" srcId="{C31180C1-0D04-436B-9575-5FA9A8157C5C}" destId="{D49788E3-DBA2-4CB8-95A5-81B558FDF799}" srcOrd="1" destOrd="0" parTransId="{0179C20E-C9F6-409C-BF49-BF8C24A922B0}" sibTransId="{6729571A-CFC8-47D3-8879-ACDD6336464E}"/>
    <dgm:cxn modelId="{DD4ECF48-C06B-4BDE-8644-A92FB8EC29B1}" type="presOf" srcId="{C31180C1-0D04-436B-9575-5FA9A8157C5C}" destId="{E2C96A22-F207-41BB-85F8-1BF9D81F253E}" srcOrd="0" destOrd="0" presId="urn:microsoft.com/office/officeart/2005/8/layout/vList3"/>
    <dgm:cxn modelId="{04C3444E-5739-4E61-A1BF-D36725CB463A}" type="presOf" srcId="{44925924-F9CE-494C-917C-77CAFDEDA7E0}" destId="{6D1A8281-9859-4E3F-A893-4F14F3F551D9}" srcOrd="0" destOrd="0" presId="urn:microsoft.com/office/officeart/2005/8/layout/vList3"/>
    <dgm:cxn modelId="{17D53B6B-EA6B-42F2-83F3-BB07C764EAEE}" srcId="{C31180C1-0D04-436B-9575-5FA9A8157C5C}" destId="{A2316BB0-F52B-48D8-AEE3-347A2572699E}" srcOrd="2" destOrd="0" parTransId="{B9EBF8DA-1927-49A8-8D12-9931650AEEB8}" sibTransId="{539F80C8-EF26-4BC8-A495-82CA0B61A377}"/>
    <dgm:cxn modelId="{BB0B16CF-AD87-4617-A546-5538FA196BA3}" srcId="{C31180C1-0D04-436B-9575-5FA9A8157C5C}" destId="{44925924-F9CE-494C-917C-77CAFDEDA7E0}" srcOrd="0" destOrd="0" parTransId="{BAF0E80E-8074-4480-A8A7-7D712E02D8AD}" sibTransId="{23825A07-A3FF-4F1E-B980-EEB91E648197}"/>
    <dgm:cxn modelId="{AB21A5D5-5610-44AA-BE2B-6BD85A4C5807}" type="presOf" srcId="{A2316BB0-F52B-48D8-AEE3-347A2572699E}" destId="{809E1F3F-D43F-42B5-A8A8-42A65DFB1460}" srcOrd="0" destOrd="0" presId="urn:microsoft.com/office/officeart/2005/8/layout/vList3"/>
    <dgm:cxn modelId="{07AC28FC-893B-453D-875F-E14B0B95EF7C}" type="presOf" srcId="{D49788E3-DBA2-4CB8-95A5-81B558FDF799}" destId="{0BC96497-EDBB-4B19-9939-8C6FD73EE219}" srcOrd="0" destOrd="0" presId="urn:microsoft.com/office/officeart/2005/8/layout/vList3"/>
    <dgm:cxn modelId="{9E947000-FFDD-4038-AB0A-F7F5636C7B7B}" type="presParOf" srcId="{E2C96A22-F207-41BB-85F8-1BF9D81F253E}" destId="{7F40F886-52FD-4C9E-A30A-5A5DA821206A}" srcOrd="0" destOrd="0" presId="urn:microsoft.com/office/officeart/2005/8/layout/vList3"/>
    <dgm:cxn modelId="{5B909742-F8EE-4CE8-A49A-F59CFB9D965B}" type="presParOf" srcId="{7F40F886-52FD-4C9E-A30A-5A5DA821206A}" destId="{11F32AB2-E0A1-4949-A7AC-E42AEA2DB4C3}" srcOrd="0" destOrd="0" presId="urn:microsoft.com/office/officeart/2005/8/layout/vList3"/>
    <dgm:cxn modelId="{D75234C1-28B0-4BF3-99F9-C9AEE3044F98}" type="presParOf" srcId="{7F40F886-52FD-4C9E-A30A-5A5DA821206A}" destId="{6D1A8281-9859-4E3F-A893-4F14F3F551D9}" srcOrd="1" destOrd="0" presId="urn:microsoft.com/office/officeart/2005/8/layout/vList3"/>
    <dgm:cxn modelId="{76F7C1C4-BEE1-4F07-97C4-85E98E05F795}" type="presParOf" srcId="{E2C96A22-F207-41BB-85F8-1BF9D81F253E}" destId="{9C03E881-1A6F-44F1-B857-EA46E3A7172E}" srcOrd="1" destOrd="0" presId="urn:microsoft.com/office/officeart/2005/8/layout/vList3"/>
    <dgm:cxn modelId="{8C5F8195-0925-4EC8-B0E8-159E45893FE7}" type="presParOf" srcId="{E2C96A22-F207-41BB-85F8-1BF9D81F253E}" destId="{9ACE6E97-2568-4990-AA2F-D5544E758482}" srcOrd="2" destOrd="0" presId="urn:microsoft.com/office/officeart/2005/8/layout/vList3"/>
    <dgm:cxn modelId="{78E0E49F-89CF-4DDC-B752-F1B07C02E22A}" type="presParOf" srcId="{9ACE6E97-2568-4990-AA2F-D5544E758482}" destId="{C3F6FD43-A731-4410-ABB4-ED12040E5726}" srcOrd="0" destOrd="0" presId="urn:microsoft.com/office/officeart/2005/8/layout/vList3"/>
    <dgm:cxn modelId="{524EF525-EC69-400F-B152-22CDD2E75945}" type="presParOf" srcId="{9ACE6E97-2568-4990-AA2F-D5544E758482}" destId="{0BC96497-EDBB-4B19-9939-8C6FD73EE219}" srcOrd="1" destOrd="0" presId="urn:microsoft.com/office/officeart/2005/8/layout/vList3"/>
    <dgm:cxn modelId="{06CD794E-4800-4AC3-B55B-2D447D6F4841}" type="presParOf" srcId="{E2C96A22-F207-41BB-85F8-1BF9D81F253E}" destId="{B1C5124E-476B-4BB0-8E5B-A48A432C5E26}" srcOrd="3" destOrd="0" presId="urn:microsoft.com/office/officeart/2005/8/layout/vList3"/>
    <dgm:cxn modelId="{CF299144-9980-4C15-8598-EA28AD71D446}" type="presParOf" srcId="{E2C96A22-F207-41BB-85F8-1BF9D81F253E}" destId="{2FC5215D-CEA5-46EC-B6F4-3336CAB8BF4F}" srcOrd="4" destOrd="0" presId="urn:microsoft.com/office/officeart/2005/8/layout/vList3"/>
    <dgm:cxn modelId="{8A7B8BC6-5929-4112-A215-A69FD9951992}" type="presParOf" srcId="{2FC5215D-CEA5-46EC-B6F4-3336CAB8BF4F}" destId="{19A1F55C-E8F7-4D88-980D-C1BB1FEC89C4}" srcOrd="0" destOrd="0" presId="urn:microsoft.com/office/officeart/2005/8/layout/vList3"/>
    <dgm:cxn modelId="{742733BB-9BAB-4D71-A5FB-E1419ECFF914}" type="presParOf" srcId="{2FC5215D-CEA5-46EC-B6F4-3336CAB8BF4F}" destId="{809E1F3F-D43F-42B5-A8A8-42A65DFB146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1180C1-0D04-436B-9575-5FA9A8157C5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925924-F9CE-494C-917C-77CAFDEDA7E0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endParaRPr lang="en-US" sz="2400" b="0" u="sng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AF0E80E-8074-4480-A8A7-7D712E02D8AD}" type="parTrans" cxnId="{BB0B16CF-AD87-4617-A546-5538FA196BA3}">
      <dgm:prSet/>
      <dgm:spPr/>
      <dgm:t>
        <a:bodyPr/>
        <a:lstStyle/>
        <a:p>
          <a:pPr algn="l"/>
          <a:endParaRPr lang="en-US" sz="2400" b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23825A07-A3FF-4F1E-B980-EEB91E648197}" type="sibTrans" cxnId="{BB0B16CF-AD87-4617-A546-5538FA196BA3}">
      <dgm:prSet/>
      <dgm:spPr/>
      <dgm:t>
        <a:bodyPr/>
        <a:lstStyle/>
        <a:p>
          <a:pPr algn="l"/>
          <a:endParaRPr lang="en-US" sz="2400" b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2316BB0-F52B-48D8-AEE3-347A2572699E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81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2400" b="0" u="sng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rPr>
            <a:t>Complex</a:t>
          </a:r>
          <a:r>
            <a:rPr lang="en-US" sz="2400" b="0" u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 certificate structure</a:t>
          </a:r>
          <a:endParaRPr lang="en-US" sz="2400" b="0" i="0" u="none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9EBF8DA-1927-49A8-8D12-9931650AEEB8}" type="parTrans" cxnId="{17D53B6B-EA6B-42F2-83F3-BB07C764EAEE}">
      <dgm:prSet/>
      <dgm:spPr/>
      <dgm:t>
        <a:bodyPr/>
        <a:lstStyle/>
        <a:p>
          <a:pPr algn="l"/>
          <a:endParaRPr lang="en-US" sz="2400" b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539F80C8-EF26-4BC8-A495-82CA0B61A377}" type="sibTrans" cxnId="{17D53B6B-EA6B-42F2-83F3-BB07C764EAEE}">
      <dgm:prSet/>
      <dgm:spPr/>
      <dgm:t>
        <a:bodyPr/>
        <a:lstStyle/>
        <a:p>
          <a:pPr algn="l"/>
          <a:endParaRPr lang="en-US" sz="2400" b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49788E3-DBA2-4CB8-95A5-81B558FDF799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endParaRPr lang="en-US" sz="2400" b="0" u="none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0179C20E-C9F6-409C-BF49-BF8C24A922B0}" type="parTrans" cxnId="{70623001-570C-43A2-8314-AD652C5FC19E}">
      <dgm:prSet/>
      <dgm:spPr/>
      <dgm:t>
        <a:bodyPr/>
        <a:lstStyle/>
        <a:p>
          <a:endParaRPr lang="en-US" sz="2400" b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6729571A-CFC8-47D3-8879-ACDD6336464E}" type="sibTrans" cxnId="{70623001-570C-43A2-8314-AD652C5FC19E}">
      <dgm:prSet/>
      <dgm:spPr/>
      <dgm:t>
        <a:bodyPr/>
        <a:lstStyle/>
        <a:p>
          <a:endParaRPr lang="en-US" sz="2400" b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2C96A22-F207-41BB-85F8-1BF9D81F253E}" type="pres">
      <dgm:prSet presAssocID="{C31180C1-0D04-436B-9575-5FA9A8157C5C}" presName="linearFlow" presStyleCnt="0">
        <dgm:presLayoutVars>
          <dgm:dir/>
          <dgm:resizeHandles val="exact"/>
        </dgm:presLayoutVars>
      </dgm:prSet>
      <dgm:spPr/>
    </dgm:pt>
    <dgm:pt modelId="{7F40F886-52FD-4C9E-A30A-5A5DA821206A}" type="pres">
      <dgm:prSet presAssocID="{44925924-F9CE-494C-917C-77CAFDEDA7E0}" presName="composite" presStyleCnt="0"/>
      <dgm:spPr/>
    </dgm:pt>
    <dgm:pt modelId="{11F32AB2-E0A1-4949-A7AC-E42AEA2DB4C3}" type="pres">
      <dgm:prSet presAssocID="{44925924-F9CE-494C-917C-77CAFDEDA7E0}" presName="imgShp" presStyleLbl="fgImgPlace1" presStyleIdx="0" presStyleCnt="3" custLinFactNeighborX="-18768"/>
      <dgm:spPr>
        <a:noFill/>
        <a:ln w="381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D1A8281-9859-4E3F-A893-4F14F3F551D9}" type="pres">
      <dgm:prSet presAssocID="{44925924-F9CE-494C-917C-77CAFDEDA7E0}" presName="txShp" presStyleLbl="node1" presStyleIdx="0" presStyleCnt="3">
        <dgm:presLayoutVars>
          <dgm:bulletEnabled val="1"/>
        </dgm:presLayoutVars>
      </dgm:prSet>
      <dgm:spPr/>
    </dgm:pt>
    <dgm:pt modelId="{9C03E881-1A6F-44F1-B857-EA46E3A7172E}" type="pres">
      <dgm:prSet presAssocID="{23825A07-A3FF-4F1E-B980-EEB91E648197}" presName="spacing" presStyleCnt="0"/>
      <dgm:spPr/>
    </dgm:pt>
    <dgm:pt modelId="{9ACE6E97-2568-4990-AA2F-D5544E758482}" type="pres">
      <dgm:prSet presAssocID="{D49788E3-DBA2-4CB8-95A5-81B558FDF799}" presName="composite" presStyleCnt="0"/>
      <dgm:spPr/>
    </dgm:pt>
    <dgm:pt modelId="{C3F6FD43-A731-4410-ABB4-ED12040E5726}" type="pres">
      <dgm:prSet presAssocID="{D49788E3-DBA2-4CB8-95A5-81B558FDF799}" presName="imgShp" presStyleLbl="fgImgPlace1" presStyleIdx="1" presStyleCnt="3" custLinFactNeighborX="-19515" custLinFactNeighborY="-1259"/>
      <dgm:spPr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0BC96497-EDBB-4B19-9939-8C6FD73EE219}" type="pres">
      <dgm:prSet presAssocID="{D49788E3-DBA2-4CB8-95A5-81B558FDF799}" presName="txShp" presStyleLbl="node1" presStyleIdx="1" presStyleCnt="3">
        <dgm:presLayoutVars>
          <dgm:bulletEnabled val="1"/>
        </dgm:presLayoutVars>
      </dgm:prSet>
      <dgm:spPr/>
    </dgm:pt>
    <dgm:pt modelId="{B1C5124E-476B-4BB0-8E5B-A48A432C5E26}" type="pres">
      <dgm:prSet presAssocID="{6729571A-CFC8-47D3-8879-ACDD6336464E}" presName="spacing" presStyleCnt="0"/>
      <dgm:spPr/>
    </dgm:pt>
    <dgm:pt modelId="{2FC5215D-CEA5-46EC-B6F4-3336CAB8BF4F}" type="pres">
      <dgm:prSet presAssocID="{A2316BB0-F52B-48D8-AEE3-347A2572699E}" presName="composite" presStyleCnt="0"/>
      <dgm:spPr/>
    </dgm:pt>
    <dgm:pt modelId="{19A1F55C-E8F7-4D88-980D-C1BB1FEC89C4}" type="pres">
      <dgm:prSet presAssocID="{A2316BB0-F52B-48D8-AEE3-347A2572699E}" presName="imgShp" presStyleLbl="fgImgPlace1" presStyleIdx="2" presStyleCnt="3" custLinFactNeighborX="-1876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09E1F3F-D43F-42B5-A8A8-42A65DFB1460}" type="pres">
      <dgm:prSet presAssocID="{A2316BB0-F52B-48D8-AEE3-347A2572699E}" presName="txShp" presStyleLbl="node1" presStyleIdx="2" presStyleCnt="3">
        <dgm:presLayoutVars>
          <dgm:bulletEnabled val="1"/>
        </dgm:presLayoutVars>
      </dgm:prSet>
      <dgm:spPr/>
    </dgm:pt>
  </dgm:ptLst>
  <dgm:cxnLst>
    <dgm:cxn modelId="{70623001-570C-43A2-8314-AD652C5FC19E}" srcId="{C31180C1-0D04-436B-9575-5FA9A8157C5C}" destId="{D49788E3-DBA2-4CB8-95A5-81B558FDF799}" srcOrd="1" destOrd="0" parTransId="{0179C20E-C9F6-409C-BF49-BF8C24A922B0}" sibTransId="{6729571A-CFC8-47D3-8879-ACDD6336464E}"/>
    <dgm:cxn modelId="{DD4ECF48-C06B-4BDE-8644-A92FB8EC29B1}" type="presOf" srcId="{C31180C1-0D04-436B-9575-5FA9A8157C5C}" destId="{E2C96A22-F207-41BB-85F8-1BF9D81F253E}" srcOrd="0" destOrd="0" presId="urn:microsoft.com/office/officeart/2005/8/layout/vList3"/>
    <dgm:cxn modelId="{04C3444E-5739-4E61-A1BF-D36725CB463A}" type="presOf" srcId="{44925924-F9CE-494C-917C-77CAFDEDA7E0}" destId="{6D1A8281-9859-4E3F-A893-4F14F3F551D9}" srcOrd="0" destOrd="0" presId="urn:microsoft.com/office/officeart/2005/8/layout/vList3"/>
    <dgm:cxn modelId="{17D53B6B-EA6B-42F2-83F3-BB07C764EAEE}" srcId="{C31180C1-0D04-436B-9575-5FA9A8157C5C}" destId="{A2316BB0-F52B-48D8-AEE3-347A2572699E}" srcOrd="2" destOrd="0" parTransId="{B9EBF8DA-1927-49A8-8D12-9931650AEEB8}" sibTransId="{539F80C8-EF26-4BC8-A495-82CA0B61A377}"/>
    <dgm:cxn modelId="{BB0B16CF-AD87-4617-A546-5538FA196BA3}" srcId="{C31180C1-0D04-436B-9575-5FA9A8157C5C}" destId="{44925924-F9CE-494C-917C-77CAFDEDA7E0}" srcOrd="0" destOrd="0" parTransId="{BAF0E80E-8074-4480-A8A7-7D712E02D8AD}" sibTransId="{23825A07-A3FF-4F1E-B980-EEB91E648197}"/>
    <dgm:cxn modelId="{AB21A5D5-5610-44AA-BE2B-6BD85A4C5807}" type="presOf" srcId="{A2316BB0-F52B-48D8-AEE3-347A2572699E}" destId="{809E1F3F-D43F-42B5-A8A8-42A65DFB1460}" srcOrd="0" destOrd="0" presId="urn:microsoft.com/office/officeart/2005/8/layout/vList3"/>
    <dgm:cxn modelId="{07AC28FC-893B-453D-875F-E14B0B95EF7C}" type="presOf" srcId="{D49788E3-DBA2-4CB8-95A5-81B558FDF799}" destId="{0BC96497-EDBB-4B19-9939-8C6FD73EE219}" srcOrd="0" destOrd="0" presId="urn:microsoft.com/office/officeart/2005/8/layout/vList3"/>
    <dgm:cxn modelId="{9E947000-FFDD-4038-AB0A-F7F5636C7B7B}" type="presParOf" srcId="{E2C96A22-F207-41BB-85F8-1BF9D81F253E}" destId="{7F40F886-52FD-4C9E-A30A-5A5DA821206A}" srcOrd="0" destOrd="0" presId="urn:microsoft.com/office/officeart/2005/8/layout/vList3"/>
    <dgm:cxn modelId="{5B909742-F8EE-4CE8-A49A-F59CFB9D965B}" type="presParOf" srcId="{7F40F886-52FD-4C9E-A30A-5A5DA821206A}" destId="{11F32AB2-E0A1-4949-A7AC-E42AEA2DB4C3}" srcOrd="0" destOrd="0" presId="urn:microsoft.com/office/officeart/2005/8/layout/vList3"/>
    <dgm:cxn modelId="{D75234C1-28B0-4BF3-99F9-C9AEE3044F98}" type="presParOf" srcId="{7F40F886-52FD-4C9E-A30A-5A5DA821206A}" destId="{6D1A8281-9859-4E3F-A893-4F14F3F551D9}" srcOrd="1" destOrd="0" presId="urn:microsoft.com/office/officeart/2005/8/layout/vList3"/>
    <dgm:cxn modelId="{76F7C1C4-BEE1-4F07-97C4-85E98E05F795}" type="presParOf" srcId="{E2C96A22-F207-41BB-85F8-1BF9D81F253E}" destId="{9C03E881-1A6F-44F1-B857-EA46E3A7172E}" srcOrd="1" destOrd="0" presId="urn:microsoft.com/office/officeart/2005/8/layout/vList3"/>
    <dgm:cxn modelId="{8C5F8195-0925-4EC8-B0E8-159E45893FE7}" type="presParOf" srcId="{E2C96A22-F207-41BB-85F8-1BF9D81F253E}" destId="{9ACE6E97-2568-4990-AA2F-D5544E758482}" srcOrd="2" destOrd="0" presId="urn:microsoft.com/office/officeart/2005/8/layout/vList3"/>
    <dgm:cxn modelId="{78E0E49F-89CF-4DDC-B752-F1B07C02E22A}" type="presParOf" srcId="{9ACE6E97-2568-4990-AA2F-D5544E758482}" destId="{C3F6FD43-A731-4410-ABB4-ED12040E5726}" srcOrd="0" destOrd="0" presId="urn:microsoft.com/office/officeart/2005/8/layout/vList3"/>
    <dgm:cxn modelId="{524EF525-EC69-400F-B152-22CDD2E75945}" type="presParOf" srcId="{9ACE6E97-2568-4990-AA2F-D5544E758482}" destId="{0BC96497-EDBB-4B19-9939-8C6FD73EE219}" srcOrd="1" destOrd="0" presId="urn:microsoft.com/office/officeart/2005/8/layout/vList3"/>
    <dgm:cxn modelId="{06CD794E-4800-4AC3-B55B-2D447D6F4841}" type="presParOf" srcId="{E2C96A22-F207-41BB-85F8-1BF9D81F253E}" destId="{B1C5124E-476B-4BB0-8E5B-A48A432C5E26}" srcOrd="3" destOrd="0" presId="urn:microsoft.com/office/officeart/2005/8/layout/vList3"/>
    <dgm:cxn modelId="{CF299144-9980-4C15-8598-EA28AD71D446}" type="presParOf" srcId="{E2C96A22-F207-41BB-85F8-1BF9D81F253E}" destId="{2FC5215D-CEA5-46EC-B6F4-3336CAB8BF4F}" srcOrd="4" destOrd="0" presId="urn:microsoft.com/office/officeart/2005/8/layout/vList3"/>
    <dgm:cxn modelId="{8A7B8BC6-5929-4112-A215-A69FD9951992}" type="presParOf" srcId="{2FC5215D-CEA5-46EC-B6F4-3336CAB8BF4F}" destId="{19A1F55C-E8F7-4D88-980D-C1BB1FEC89C4}" srcOrd="0" destOrd="0" presId="urn:microsoft.com/office/officeart/2005/8/layout/vList3"/>
    <dgm:cxn modelId="{742733BB-9BAB-4D71-A5FB-E1419ECFF914}" type="presParOf" srcId="{2FC5215D-CEA5-46EC-B6F4-3336CAB8BF4F}" destId="{809E1F3F-D43F-42B5-A8A8-42A65DFB146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1180C1-0D04-436B-9575-5FA9A8157C5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925924-F9CE-494C-917C-77CAFDEDA7E0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81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GB" sz="2400" b="1" u="sng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lt"/>
            </a:rPr>
            <a:t>Oracle</a:t>
          </a:r>
          <a:r>
            <a:rPr lang="en-GB" sz="2400" b="1" u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lt"/>
            </a:rPr>
            <a:t> </a:t>
          </a:r>
          <a:r>
            <a:rPr lang="en-GB" sz="2400" b="0" u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lt"/>
            </a:rPr>
            <a:t>for checking non-compliance of a given library implementation</a:t>
          </a:r>
          <a:endParaRPr lang="en-US" sz="2400" b="0" u="none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AF0E80E-8074-4480-A8A7-7D712E02D8AD}" type="parTrans" cxnId="{BB0B16CF-AD87-4617-A546-5538FA196BA3}">
      <dgm:prSet/>
      <dgm:spPr/>
      <dgm:t>
        <a:bodyPr/>
        <a:lstStyle/>
        <a:p>
          <a:pPr algn="l"/>
          <a:endParaRPr lang="en-US" sz="2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23825A07-A3FF-4F1E-B980-EEB91E648197}" type="sibTrans" cxnId="{BB0B16CF-AD87-4617-A546-5538FA196BA3}">
      <dgm:prSet/>
      <dgm:spPr/>
      <dgm:t>
        <a:bodyPr/>
        <a:lstStyle/>
        <a:p>
          <a:pPr algn="l"/>
          <a:endParaRPr lang="en-US" sz="2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CFE91C6-DD96-47D7-A9AC-838690659DAC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81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GB" sz="2400" b="1" u="sng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Validate</a:t>
          </a:r>
          <a:r>
            <a:rPr lang="en-GB" sz="2400" b="0" u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 a chain to be used for configuring a TLS-enabled webserver</a:t>
          </a:r>
          <a:endParaRPr lang="en-US" sz="2400" b="0" u="none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8C02969D-D951-4C5D-AB1C-A6A4E9E1E5A8}" type="parTrans" cxnId="{4D69DC74-5F5C-41BC-8EF1-D0F184FB5CEB}">
      <dgm:prSet/>
      <dgm:spPr/>
      <dgm:t>
        <a:bodyPr/>
        <a:lstStyle/>
        <a:p>
          <a:pPr algn="l"/>
          <a:endParaRPr lang="en-US" sz="2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33600B36-99E2-4F4D-9AA9-4833E2027E0B}" type="sibTrans" cxnId="{4D69DC74-5F5C-41BC-8EF1-D0F184FB5CEB}">
      <dgm:prSet/>
      <dgm:spPr/>
      <dgm:t>
        <a:bodyPr/>
        <a:lstStyle/>
        <a:p>
          <a:pPr algn="l"/>
          <a:endParaRPr lang="en-US" sz="2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4F345B4-8C69-471C-87D2-58492941791E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endParaRPr lang="en-US" sz="2400" b="0" u="sng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9707DFBB-6604-47B0-A654-AE5553E8D01B}" type="parTrans" cxnId="{A145900F-6A9F-4621-8723-2116F7BB919E}">
      <dgm:prSet/>
      <dgm:spPr/>
      <dgm:t>
        <a:bodyPr/>
        <a:lstStyle/>
        <a:p>
          <a:pPr algn="l"/>
          <a:endParaRPr lang="en-US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FF5CD97-338D-4023-A8D8-1441040297E6}" type="sibTrans" cxnId="{A145900F-6A9F-4621-8723-2116F7BB919E}">
      <dgm:prSet/>
      <dgm:spPr/>
      <dgm:t>
        <a:bodyPr/>
        <a:lstStyle/>
        <a:p>
          <a:pPr algn="l"/>
          <a:endParaRPr lang="en-US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2C96A22-F207-41BB-85F8-1BF9D81F253E}" type="pres">
      <dgm:prSet presAssocID="{C31180C1-0D04-436B-9575-5FA9A8157C5C}" presName="linearFlow" presStyleCnt="0">
        <dgm:presLayoutVars>
          <dgm:dir/>
          <dgm:resizeHandles val="exact"/>
        </dgm:presLayoutVars>
      </dgm:prSet>
      <dgm:spPr/>
    </dgm:pt>
    <dgm:pt modelId="{7F40F886-52FD-4C9E-A30A-5A5DA821206A}" type="pres">
      <dgm:prSet presAssocID="{44925924-F9CE-494C-917C-77CAFDEDA7E0}" presName="composite" presStyleCnt="0"/>
      <dgm:spPr/>
    </dgm:pt>
    <dgm:pt modelId="{11F32AB2-E0A1-4949-A7AC-E42AEA2DB4C3}" type="pres">
      <dgm:prSet presAssocID="{44925924-F9CE-494C-917C-77CAFDEDA7E0}" presName="imgShp" presStyleLbl="fgImgPlace1" presStyleIdx="0" presStyleCnt="3" custLinFactNeighborX="-18768"/>
      <dgm:spPr>
        <a:blipFill>
          <a:blip xmlns:r="http://schemas.openxmlformats.org/officeDocument/2006/relationships" r:embed="rId1"/>
          <a:srcRect/>
          <a:stretch>
            <a:fillRect/>
          </a:stretch>
        </a:blipFill>
        <a:ln w="381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D1A8281-9859-4E3F-A893-4F14F3F551D9}" type="pres">
      <dgm:prSet presAssocID="{44925924-F9CE-494C-917C-77CAFDEDA7E0}" presName="txShp" presStyleLbl="node1" presStyleIdx="0" presStyleCnt="3" custLinFactNeighborY="-5925">
        <dgm:presLayoutVars>
          <dgm:bulletEnabled val="1"/>
        </dgm:presLayoutVars>
      </dgm:prSet>
      <dgm:spPr/>
    </dgm:pt>
    <dgm:pt modelId="{9C03E881-1A6F-44F1-B857-EA46E3A7172E}" type="pres">
      <dgm:prSet presAssocID="{23825A07-A3FF-4F1E-B980-EEB91E648197}" presName="spacing" presStyleCnt="0"/>
      <dgm:spPr/>
    </dgm:pt>
    <dgm:pt modelId="{3DA1233B-6735-4683-92C1-1EC6BC7813ED}" type="pres">
      <dgm:prSet presAssocID="{DCFE91C6-DD96-47D7-A9AC-838690659DAC}" presName="composite" presStyleCnt="0"/>
      <dgm:spPr/>
    </dgm:pt>
    <dgm:pt modelId="{4D002190-21A2-4CAA-B359-7CD23D894251}" type="pres">
      <dgm:prSet presAssocID="{DCFE91C6-DD96-47D7-A9AC-838690659DAC}" presName="imgShp" presStyleLbl="fgImgPlace1" presStyleIdx="1" presStyleCnt="3" custLinFactNeighborX="-1876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A1A4F47-A17C-4F38-8D98-6F48C6F30BF0}" type="pres">
      <dgm:prSet presAssocID="{DCFE91C6-DD96-47D7-A9AC-838690659DAC}" presName="txShp" presStyleLbl="node1" presStyleIdx="1" presStyleCnt="3" custLinFactNeighborX="721" custLinFactNeighborY="-1660">
        <dgm:presLayoutVars>
          <dgm:bulletEnabled val="1"/>
        </dgm:presLayoutVars>
      </dgm:prSet>
      <dgm:spPr/>
    </dgm:pt>
    <dgm:pt modelId="{036CAAC2-8664-4CB7-9DA2-17A79FEC293D}" type="pres">
      <dgm:prSet presAssocID="{33600B36-99E2-4F4D-9AA9-4833E2027E0B}" presName="spacing" presStyleCnt="0"/>
      <dgm:spPr/>
    </dgm:pt>
    <dgm:pt modelId="{B57B3677-3CCE-474B-B45F-CE5B251C8637}" type="pres">
      <dgm:prSet presAssocID="{E4F345B4-8C69-471C-87D2-58492941791E}" presName="composite" presStyleCnt="0"/>
      <dgm:spPr/>
    </dgm:pt>
    <dgm:pt modelId="{8D19D820-8E8F-421C-B9A2-2FDB0D90DFBE}" type="pres">
      <dgm:prSet presAssocID="{E4F345B4-8C69-471C-87D2-58492941791E}" presName="imgShp" presStyleLbl="fgImgPlace1" presStyleIdx="2" presStyleCnt="3" custLinFactNeighborX="-23133" custLinFactNeighborY="821"/>
      <dgm:spPr>
        <a:noFill/>
        <a:ln>
          <a:noFill/>
        </a:ln>
      </dgm:spPr>
    </dgm:pt>
    <dgm:pt modelId="{9B3EBA5A-9349-4D2C-BFA0-DFD5D80C95BC}" type="pres">
      <dgm:prSet presAssocID="{E4F345B4-8C69-471C-87D2-58492941791E}" presName="txShp" presStyleLbl="node1" presStyleIdx="2" presStyleCnt="3" custScaleX="99971" custLinFactNeighborX="-46">
        <dgm:presLayoutVars>
          <dgm:bulletEnabled val="1"/>
        </dgm:presLayoutVars>
      </dgm:prSet>
      <dgm:spPr/>
    </dgm:pt>
  </dgm:ptLst>
  <dgm:cxnLst>
    <dgm:cxn modelId="{A145900F-6A9F-4621-8723-2116F7BB919E}" srcId="{C31180C1-0D04-436B-9575-5FA9A8157C5C}" destId="{E4F345B4-8C69-471C-87D2-58492941791E}" srcOrd="2" destOrd="0" parTransId="{9707DFBB-6604-47B0-A654-AE5553E8D01B}" sibTransId="{DFF5CD97-338D-4023-A8D8-1441040297E6}"/>
    <dgm:cxn modelId="{88A16927-C833-46DE-BAA3-1CEF4AE1B97C}" type="presOf" srcId="{E4F345B4-8C69-471C-87D2-58492941791E}" destId="{9B3EBA5A-9349-4D2C-BFA0-DFD5D80C95BC}" srcOrd="0" destOrd="0" presId="urn:microsoft.com/office/officeart/2005/8/layout/vList3"/>
    <dgm:cxn modelId="{DD4ECF48-C06B-4BDE-8644-A92FB8EC29B1}" type="presOf" srcId="{C31180C1-0D04-436B-9575-5FA9A8157C5C}" destId="{E2C96A22-F207-41BB-85F8-1BF9D81F253E}" srcOrd="0" destOrd="0" presId="urn:microsoft.com/office/officeart/2005/8/layout/vList3"/>
    <dgm:cxn modelId="{04C3444E-5739-4E61-A1BF-D36725CB463A}" type="presOf" srcId="{44925924-F9CE-494C-917C-77CAFDEDA7E0}" destId="{6D1A8281-9859-4E3F-A893-4F14F3F551D9}" srcOrd="0" destOrd="0" presId="urn:microsoft.com/office/officeart/2005/8/layout/vList3"/>
    <dgm:cxn modelId="{4D69DC74-5F5C-41BC-8EF1-D0F184FB5CEB}" srcId="{C31180C1-0D04-436B-9575-5FA9A8157C5C}" destId="{DCFE91C6-DD96-47D7-A9AC-838690659DAC}" srcOrd="1" destOrd="0" parTransId="{8C02969D-D951-4C5D-AB1C-A6A4E9E1E5A8}" sibTransId="{33600B36-99E2-4F4D-9AA9-4833E2027E0B}"/>
    <dgm:cxn modelId="{17023999-5340-4DBA-8691-A785B81725C6}" type="presOf" srcId="{DCFE91C6-DD96-47D7-A9AC-838690659DAC}" destId="{6A1A4F47-A17C-4F38-8D98-6F48C6F30BF0}" srcOrd="0" destOrd="0" presId="urn:microsoft.com/office/officeart/2005/8/layout/vList3"/>
    <dgm:cxn modelId="{BB0B16CF-AD87-4617-A546-5538FA196BA3}" srcId="{C31180C1-0D04-436B-9575-5FA9A8157C5C}" destId="{44925924-F9CE-494C-917C-77CAFDEDA7E0}" srcOrd="0" destOrd="0" parTransId="{BAF0E80E-8074-4480-A8A7-7D712E02D8AD}" sibTransId="{23825A07-A3FF-4F1E-B980-EEB91E648197}"/>
    <dgm:cxn modelId="{9E947000-FFDD-4038-AB0A-F7F5636C7B7B}" type="presParOf" srcId="{E2C96A22-F207-41BB-85F8-1BF9D81F253E}" destId="{7F40F886-52FD-4C9E-A30A-5A5DA821206A}" srcOrd="0" destOrd="0" presId="urn:microsoft.com/office/officeart/2005/8/layout/vList3"/>
    <dgm:cxn modelId="{5B909742-F8EE-4CE8-A49A-F59CFB9D965B}" type="presParOf" srcId="{7F40F886-52FD-4C9E-A30A-5A5DA821206A}" destId="{11F32AB2-E0A1-4949-A7AC-E42AEA2DB4C3}" srcOrd="0" destOrd="0" presId="urn:microsoft.com/office/officeart/2005/8/layout/vList3"/>
    <dgm:cxn modelId="{D75234C1-28B0-4BF3-99F9-C9AEE3044F98}" type="presParOf" srcId="{7F40F886-52FD-4C9E-A30A-5A5DA821206A}" destId="{6D1A8281-9859-4E3F-A893-4F14F3F551D9}" srcOrd="1" destOrd="0" presId="urn:microsoft.com/office/officeart/2005/8/layout/vList3"/>
    <dgm:cxn modelId="{76F7C1C4-BEE1-4F07-97C4-85E98E05F795}" type="presParOf" srcId="{E2C96A22-F207-41BB-85F8-1BF9D81F253E}" destId="{9C03E881-1A6F-44F1-B857-EA46E3A7172E}" srcOrd="1" destOrd="0" presId="urn:microsoft.com/office/officeart/2005/8/layout/vList3"/>
    <dgm:cxn modelId="{E70D16B7-B6C9-4772-858D-100C3C2785E7}" type="presParOf" srcId="{E2C96A22-F207-41BB-85F8-1BF9D81F253E}" destId="{3DA1233B-6735-4683-92C1-1EC6BC7813ED}" srcOrd="2" destOrd="0" presId="urn:microsoft.com/office/officeart/2005/8/layout/vList3"/>
    <dgm:cxn modelId="{B184BE2D-B593-4855-91C6-D645D0072C4B}" type="presParOf" srcId="{3DA1233B-6735-4683-92C1-1EC6BC7813ED}" destId="{4D002190-21A2-4CAA-B359-7CD23D894251}" srcOrd="0" destOrd="0" presId="urn:microsoft.com/office/officeart/2005/8/layout/vList3"/>
    <dgm:cxn modelId="{ABE8B49C-ACF2-47C1-B55A-FD97E19959C5}" type="presParOf" srcId="{3DA1233B-6735-4683-92C1-1EC6BC7813ED}" destId="{6A1A4F47-A17C-4F38-8D98-6F48C6F30BF0}" srcOrd="1" destOrd="0" presId="urn:microsoft.com/office/officeart/2005/8/layout/vList3"/>
    <dgm:cxn modelId="{A6104E2A-BA75-4220-8A9F-D42DBDBEA3C0}" type="presParOf" srcId="{E2C96A22-F207-41BB-85F8-1BF9D81F253E}" destId="{036CAAC2-8664-4CB7-9DA2-17A79FEC293D}" srcOrd="3" destOrd="0" presId="urn:microsoft.com/office/officeart/2005/8/layout/vList3"/>
    <dgm:cxn modelId="{2A87313C-759A-4BEA-B2DE-935EB7DC9EAD}" type="presParOf" srcId="{E2C96A22-F207-41BB-85F8-1BF9D81F253E}" destId="{B57B3677-3CCE-474B-B45F-CE5B251C8637}" srcOrd="4" destOrd="0" presId="urn:microsoft.com/office/officeart/2005/8/layout/vList3"/>
    <dgm:cxn modelId="{D28C4F2A-18C5-4FF8-9DDE-157B744BE7F7}" type="presParOf" srcId="{B57B3677-3CCE-474B-B45F-CE5B251C8637}" destId="{8D19D820-8E8F-421C-B9A2-2FDB0D90DFBE}" srcOrd="0" destOrd="0" presId="urn:microsoft.com/office/officeart/2005/8/layout/vList3"/>
    <dgm:cxn modelId="{FFDA37E1-E3F2-413F-9CA4-F011E0D3FF7E}" type="presParOf" srcId="{B57B3677-3CCE-474B-B45F-CE5B251C8637}" destId="{9B3EBA5A-9349-4D2C-BFA0-DFD5D80C95B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1180C1-0D04-436B-9575-5FA9A8157C5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925924-F9CE-494C-917C-77CAFDEDA7E0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81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400" b="1" u="sng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lt"/>
            </a:rPr>
            <a:t>Reported</a:t>
          </a:r>
          <a:r>
            <a:rPr lang="en-US" sz="2400" b="0" u="none" dirty="0">
              <a:latin typeface="Roboto" panose="02000000000000000000" pitchFamily="2" charset="0"/>
              <a:ea typeface="Roboto" panose="02000000000000000000" pitchFamily="2" charset="0"/>
              <a:cs typeface="+mn-lt"/>
            </a:rPr>
            <a:t> findings to 3 library vendors</a:t>
          </a:r>
          <a:endParaRPr lang="en-US" sz="2400" b="1" u="sng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AF0E80E-8074-4480-A8A7-7D712E02D8AD}" type="parTrans" cxnId="{BB0B16CF-AD87-4617-A546-5538FA196BA3}">
      <dgm:prSet/>
      <dgm:spPr/>
      <dgm:t>
        <a:bodyPr/>
        <a:lstStyle/>
        <a:p>
          <a:pPr algn="l"/>
          <a:endParaRPr lang="en-US" sz="2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23825A07-A3FF-4F1E-B980-EEB91E648197}" type="sibTrans" cxnId="{BB0B16CF-AD87-4617-A546-5538FA196BA3}">
      <dgm:prSet/>
      <dgm:spPr/>
      <dgm:t>
        <a:bodyPr/>
        <a:lstStyle/>
        <a:p>
          <a:pPr algn="l"/>
          <a:endParaRPr lang="en-US" sz="2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CFE91C6-DD96-47D7-A9AC-838690659DAC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81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GB" sz="2400" b="0" u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Findings </a:t>
          </a:r>
          <a:r>
            <a:rPr lang="en-GB" sz="2400" b="1" u="sng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acknowledged</a:t>
          </a:r>
          <a:r>
            <a:rPr lang="en-GB" sz="2400" b="0" u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 by </a:t>
          </a:r>
          <a:r>
            <a:rPr lang="en-GB" sz="2400" b="0" u="none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GnuTLS</a:t>
          </a:r>
          <a:endParaRPr lang="en-US" sz="2400" b="0" u="none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8C02969D-D951-4C5D-AB1C-A6A4E9E1E5A8}" type="parTrans" cxnId="{4D69DC74-5F5C-41BC-8EF1-D0F184FB5CEB}">
      <dgm:prSet/>
      <dgm:spPr/>
      <dgm:t>
        <a:bodyPr/>
        <a:lstStyle/>
        <a:p>
          <a:pPr algn="l"/>
          <a:endParaRPr lang="en-US" sz="2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33600B36-99E2-4F4D-9AA9-4833E2027E0B}" type="sibTrans" cxnId="{4D69DC74-5F5C-41BC-8EF1-D0F184FB5CEB}">
      <dgm:prSet/>
      <dgm:spPr/>
      <dgm:t>
        <a:bodyPr/>
        <a:lstStyle/>
        <a:p>
          <a:pPr algn="l"/>
          <a:endParaRPr lang="en-US" sz="2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4F345B4-8C69-471C-87D2-58492941791E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81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GB" sz="2400" b="1" u="none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rPr>
            <a:t>Rejected</a:t>
          </a:r>
          <a:r>
            <a:rPr lang="en-GB" sz="2400" b="0" u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 by OpenSSL and </a:t>
          </a:r>
          <a:r>
            <a:rPr lang="en-GB" sz="2400" b="0" u="none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mbedTLS</a:t>
          </a:r>
          <a:endParaRPr lang="en-US" sz="2400" b="1" u="sng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9707DFBB-6604-47B0-A654-AE5553E8D01B}" type="parTrans" cxnId="{A145900F-6A9F-4621-8723-2116F7BB919E}">
      <dgm:prSet/>
      <dgm:spPr/>
      <dgm:t>
        <a:bodyPr/>
        <a:lstStyle/>
        <a:p>
          <a:pPr algn="l"/>
          <a:endParaRPr lang="en-US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FF5CD97-338D-4023-A8D8-1441040297E6}" type="sibTrans" cxnId="{A145900F-6A9F-4621-8723-2116F7BB919E}">
      <dgm:prSet/>
      <dgm:spPr/>
      <dgm:t>
        <a:bodyPr/>
        <a:lstStyle/>
        <a:p>
          <a:pPr algn="l"/>
          <a:endParaRPr lang="en-US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2C96A22-F207-41BB-85F8-1BF9D81F253E}" type="pres">
      <dgm:prSet presAssocID="{C31180C1-0D04-436B-9575-5FA9A8157C5C}" presName="linearFlow" presStyleCnt="0">
        <dgm:presLayoutVars>
          <dgm:dir/>
          <dgm:resizeHandles val="exact"/>
        </dgm:presLayoutVars>
      </dgm:prSet>
      <dgm:spPr/>
    </dgm:pt>
    <dgm:pt modelId="{7F40F886-52FD-4C9E-A30A-5A5DA821206A}" type="pres">
      <dgm:prSet presAssocID="{44925924-F9CE-494C-917C-77CAFDEDA7E0}" presName="composite" presStyleCnt="0"/>
      <dgm:spPr/>
    </dgm:pt>
    <dgm:pt modelId="{11F32AB2-E0A1-4949-A7AC-E42AEA2DB4C3}" type="pres">
      <dgm:prSet presAssocID="{44925924-F9CE-494C-917C-77CAFDEDA7E0}" presName="imgShp" presStyleLbl="fgImgPlace1" presStyleIdx="0" presStyleCnt="3" custLinFactNeighborX="-18768"/>
      <dgm:spPr>
        <a:blipFill>
          <a:blip xmlns:r="http://schemas.openxmlformats.org/officeDocument/2006/relationships" r:embed="rId1"/>
          <a:srcRect/>
          <a:stretch>
            <a:fillRect/>
          </a:stretch>
        </a:blipFill>
        <a:ln w="381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D1A8281-9859-4E3F-A893-4F14F3F551D9}" type="pres">
      <dgm:prSet presAssocID="{44925924-F9CE-494C-917C-77CAFDEDA7E0}" presName="txShp" presStyleLbl="node1" presStyleIdx="0" presStyleCnt="3" custLinFactNeighborY="-5925">
        <dgm:presLayoutVars>
          <dgm:bulletEnabled val="1"/>
        </dgm:presLayoutVars>
      </dgm:prSet>
      <dgm:spPr/>
    </dgm:pt>
    <dgm:pt modelId="{9C03E881-1A6F-44F1-B857-EA46E3A7172E}" type="pres">
      <dgm:prSet presAssocID="{23825A07-A3FF-4F1E-B980-EEB91E648197}" presName="spacing" presStyleCnt="0"/>
      <dgm:spPr/>
    </dgm:pt>
    <dgm:pt modelId="{3DA1233B-6735-4683-92C1-1EC6BC7813ED}" type="pres">
      <dgm:prSet presAssocID="{DCFE91C6-DD96-47D7-A9AC-838690659DAC}" presName="composite" presStyleCnt="0"/>
      <dgm:spPr/>
    </dgm:pt>
    <dgm:pt modelId="{4D002190-21A2-4CAA-B359-7CD23D894251}" type="pres">
      <dgm:prSet presAssocID="{DCFE91C6-DD96-47D7-A9AC-838690659DAC}" presName="imgShp" presStyleLbl="fgImgPlace1" presStyleIdx="1" presStyleCnt="3" custLinFactNeighborX="-1876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A1A4F47-A17C-4F38-8D98-6F48C6F30BF0}" type="pres">
      <dgm:prSet presAssocID="{DCFE91C6-DD96-47D7-A9AC-838690659DAC}" presName="txShp" presStyleLbl="node1" presStyleIdx="1" presStyleCnt="3" custLinFactNeighborX="721" custLinFactNeighborY="-1660">
        <dgm:presLayoutVars>
          <dgm:bulletEnabled val="1"/>
        </dgm:presLayoutVars>
      </dgm:prSet>
      <dgm:spPr/>
    </dgm:pt>
    <dgm:pt modelId="{036CAAC2-8664-4CB7-9DA2-17A79FEC293D}" type="pres">
      <dgm:prSet presAssocID="{33600B36-99E2-4F4D-9AA9-4833E2027E0B}" presName="spacing" presStyleCnt="0"/>
      <dgm:spPr/>
    </dgm:pt>
    <dgm:pt modelId="{B57B3677-3CCE-474B-B45F-CE5B251C8637}" type="pres">
      <dgm:prSet presAssocID="{E4F345B4-8C69-471C-87D2-58492941791E}" presName="composite" presStyleCnt="0"/>
      <dgm:spPr/>
    </dgm:pt>
    <dgm:pt modelId="{8D19D820-8E8F-421C-B9A2-2FDB0D90DFBE}" type="pres">
      <dgm:prSet presAssocID="{E4F345B4-8C69-471C-87D2-58492941791E}" presName="imgShp" presStyleLbl="fgImgPlace1" presStyleIdx="2" presStyleCnt="3" custLinFactNeighborX="-23133" custLinFactNeighborY="82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9B3EBA5A-9349-4D2C-BFA0-DFD5D80C95BC}" type="pres">
      <dgm:prSet presAssocID="{E4F345B4-8C69-471C-87D2-58492941791E}" presName="txShp" presStyleLbl="node1" presStyleIdx="2" presStyleCnt="3" custScaleX="99971" custLinFactNeighborX="-46">
        <dgm:presLayoutVars>
          <dgm:bulletEnabled val="1"/>
        </dgm:presLayoutVars>
      </dgm:prSet>
      <dgm:spPr/>
    </dgm:pt>
  </dgm:ptLst>
  <dgm:cxnLst>
    <dgm:cxn modelId="{A145900F-6A9F-4621-8723-2116F7BB919E}" srcId="{C31180C1-0D04-436B-9575-5FA9A8157C5C}" destId="{E4F345B4-8C69-471C-87D2-58492941791E}" srcOrd="2" destOrd="0" parTransId="{9707DFBB-6604-47B0-A654-AE5553E8D01B}" sibTransId="{DFF5CD97-338D-4023-A8D8-1441040297E6}"/>
    <dgm:cxn modelId="{88A16927-C833-46DE-BAA3-1CEF4AE1B97C}" type="presOf" srcId="{E4F345B4-8C69-471C-87D2-58492941791E}" destId="{9B3EBA5A-9349-4D2C-BFA0-DFD5D80C95BC}" srcOrd="0" destOrd="0" presId="urn:microsoft.com/office/officeart/2005/8/layout/vList3"/>
    <dgm:cxn modelId="{DD4ECF48-C06B-4BDE-8644-A92FB8EC29B1}" type="presOf" srcId="{C31180C1-0D04-436B-9575-5FA9A8157C5C}" destId="{E2C96A22-F207-41BB-85F8-1BF9D81F253E}" srcOrd="0" destOrd="0" presId="urn:microsoft.com/office/officeart/2005/8/layout/vList3"/>
    <dgm:cxn modelId="{04C3444E-5739-4E61-A1BF-D36725CB463A}" type="presOf" srcId="{44925924-F9CE-494C-917C-77CAFDEDA7E0}" destId="{6D1A8281-9859-4E3F-A893-4F14F3F551D9}" srcOrd="0" destOrd="0" presId="urn:microsoft.com/office/officeart/2005/8/layout/vList3"/>
    <dgm:cxn modelId="{4D69DC74-5F5C-41BC-8EF1-D0F184FB5CEB}" srcId="{C31180C1-0D04-436B-9575-5FA9A8157C5C}" destId="{DCFE91C6-DD96-47D7-A9AC-838690659DAC}" srcOrd="1" destOrd="0" parTransId="{8C02969D-D951-4C5D-AB1C-A6A4E9E1E5A8}" sibTransId="{33600B36-99E2-4F4D-9AA9-4833E2027E0B}"/>
    <dgm:cxn modelId="{17023999-5340-4DBA-8691-A785B81725C6}" type="presOf" srcId="{DCFE91C6-DD96-47D7-A9AC-838690659DAC}" destId="{6A1A4F47-A17C-4F38-8D98-6F48C6F30BF0}" srcOrd="0" destOrd="0" presId="urn:microsoft.com/office/officeart/2005/8/layout/vList3"/>
    <dgm:cxn modelId="{BB0B16CF-AD87-4617-A546-5538FA196BA3}" srcId="{C31180C1-0D04-436B-9575-5FA9A8157C5C}" destId="{44925924-F9CE-494C-917C-77CAFDEDA7E0}" srcOrd="0" destOrd="0" parTransId="{BAF0E80E-8074-4480-A8A7-7D712E02D8AD}" sibTransId="{23825A07-A3FF-4F1E-B980-EEB91E648197}"/>
    <dgm:cxn modelId="{9E947000-FFDD-4038-AB0A-F7F5636C7B7B}" type="presParOf" srcId="{E2C96A22-F207-41BB-85F8-1BF9D81F253E}" destId="{7F40F886-52FD-4C9E-A30A-5A5DA821206A}" srcOrd="0" destOrd="0" presId="urn:microsoft.com/office/officeart/2005/8/layout/vList3"/>
    <dgm:cxn modelId="{5B909742-F8EE-4CE8-A49A-F59CFB9D965B}" type="presParOf" srcId="{7F40F886-52FD-4C9E-A30A-5A5DA821206A}" destId="{11F32AB2-E0A1-4949-A7AC-E42AEA2DB4C3}" srcOrd="0" destOrd="0" presId="urn:microsoft.com/office/officeart/2005/8/layout/vList3"/>
    <dgm:cxn modelId="{D75234C1-28B0-4BF3-99F9-C9AEE3044F98}" type="presParOf" srcId="{7F40F886-52FD-4C9E-A30A-5A5DA821206A}" destId="{6D1A8281-9859-4E3F-A893-4F14F3F551D9}" srcOrd="1" destOrd="0" presId="urn:microsoft.com/office/officeart/2005/8/layout/vList3"/>
    <dgm:cxn modelId="{76F7C1C4-BEE1-4F07-97C4-85E98E05F795}" type="presParOf" srcId="{E2C96A22-F207-41BB-85F8-1BF9D81F253E}" destId="{9C03E881-1A6F-44F1-B857-EA46E3A7172E}" srcOrd="1" destOrd="0" presId="urn:microsoft.com/office/officeart/2005/8/layout/vList3"/>
    <dgm:cxn modelId="{E70D16B7-B6C9-4772-858D-100C3C2785E7}" type="presParOf" srcId="{E2C96A22-F207-41BB-85F8-1BF9D81F253E}" destId="{3DA1233B-6735-4683-92C1-1EC6BC7813ED}" srcOrd="2" destOrd="0" presId="urn:microsoft.com/office/officeart/2005/8/layout/vList3"/>
    <dgm:cxn modelId="{B184BE2D-B593-4855-91C6-D645D0072C4B}" type="presParOf" srcId="{3DA1233B-6735-4683-92C1-1EC6BC7813ED}" destId="{4D002190-21A2-4CAA-B359-7CD23D894251}" srcOrd="0" destOrd="0" presId="urn:microsoft.com/office/officeart/2005/8/layout/vList3"/>
    <dgm:cxn modelId="{ABE8B49C-ACF2-47C1-B55A-FD97E19959C5}" type="presParOf" srcId="{3DA1233B-6735-4683-92C1-1EC6BC7813ED}" destId="{6A1A4F47-A17C-4F38-8D98-6F48C6F30BF0}" srcOrd="1" destOrd="0" presId="urn:microsoft.com/office/officeart/2005/8/layout/vList3"/>
    <dgm:cxn modelId="{A6104E2A-BA75-4220-8A9F-D42DBDBEA3C0}" type="presParOf" srcId="{E2C96A22-F207-41BB-85F8-1BF9D81F253E}" destId="{036CAAC2-8664-4CB7-9DA2-17A79FEC293D}" srcOrd="3" destOrd="0" presId="urn:microsoft.com/office/officeart/2005/8/layout/vList3"/>
    <dgm:cxn modelId="{2A87313C-759A-4BEA-B2DE-935EB7DC9EAD}" type="presParOf" srcId="{E2C96A22-F207-41BB-85F8-1BF9D81F253E}" destId="{B57B3677-3CCE-474B-B45F-CE5B251C8637}" srcOrd="4" destOrd="0" presId="urn:microsoft.com/office/officeart/2005/8/layout/vList3"/>
    <dgm:cxn modelId="{D28C4F2A-18C5-4FF8-9DDE-157B744BE7F7}" type="presParOf" srcId="{B57B3677-3CCE-474B-B45F-CE5B251C8637}" destId="{8D19D820-8E8F-421C-B9A2-2FDB0D90DFBE}" srcOrd="0" destOrd="0" presId="urn:microsoft.com/office/officeart/2005/8/layout/vList3"/>
    <dgm:cxn modelId="{FFDA37E1-E3F2-413F-9CA4-F011E0D3FF7E}" type="presParOf" srcId="{B57B3677-3CCE-474B-B45F-CE5B251C8637}" destId="{9B3EBA5A-9349-4D2C-BFA0-DFD5D80C95B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A8281-9859-4E3F-A893-4F14F3F551D9}">
      <dsp:nvSpPr>
        <dsp:cNvPr id="0" name=""/>
        <dsp:cNvSpPr/>
      </dsp:nvSpPr>
      <dsp:spPr>
        <a:xfrm rot="10800000">
          <a:off x="1925228" y="1621"/>
          <a:ext cx="6441882" cy="1210596"/>
        </a:xfrm>
        <a:prstGeom prst="homePlate">
          <a:avLst/>
        </a:prstGeom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8100000" scaled="1"/>
          <a:tileRect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83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u="sng" kern="12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rPr>
            <a:t>Natural language </a:t>
          </a:r>
          <a:r>
            <a:rPr lang="en-GB" sz="2400" b="0" u="none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specification</a:t>
          </a:r>
          <a:endParaRPr lang="en-US" sz="2400" b="0" u="sng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10800000">
        <a:off x="2227877" y="1621"/>
        <a:ext cx="6139233" cy="1210596"/>
      </dsp:txXfrm>
    </dsp:sp>
    <dsp:sp modelId="{11F32AB2-E0A1-4949-A7AC-E42AEA2DB4C3}">
      <dsp:nvSpPr>
        <dsp:cNvPr id="0" name=""/>
        <dsp:cNvSpPr/>
      </dsp:nvSpPr>
      <dsp:spPr>
        <a:xfrm>
          <a:off x="1092725" y="1621"/>
          <a:ext cx="1210596" cy="121059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96497-EDBB-4B19-9939-8C6FD73EE219}">
      <dsp:nvSpPr>
        <dsp:cNvPr id="0" name=""/>
        <dsp:cNvSpPr/>
      </dsp:nvSpPr>
      <dsp:spPr>
        <a:xfrm rot="10800000">
          <a:off x="1925228" y="1573590"/>
          <a:ext cx="6441882" cy="1210596"/>
        </a:xfrm>
        <a:prstGeom prst="homePlate">
          <a:avLst/>
        </a:prstGeom>
        <a:solidFill>
          <a:schemeClr val="bg1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839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u="none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10800000">
        <a:off x="2227877" y="1573590"/>
        <a:ext cx="6139233" cy="1210596"/>
      </dsp:txXfrm>
    </dsp:sp>
    <dsp:sp modelId="{C3F6FD43-A731-4410-ABB4-ED12040E5726}">
      <dsp:nvSpPr>
        <dsp:cNvPr id="0" name=""/>
        <dsp:cNvSpPr/>
      </dsp:nvSpPr>
      <dsp:spPr>
        <a:xfrm>
          <a:off x="1083682" y="1558348"/>
          <a:ext cx="1210596" cy="1210596"/>
        </a:xfrm>
        <a:prstGeom prst="ellipse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E1F3F-D43F-42B5-A8A8-42A65DFB1460}">
      <dsp:nvSpPr>
        <dsp:cNvPr id="0" name=""/>
        <dsp:cNvSpPr/>
      </dsp:nvSpPr>
      <dsp:spPr>
        <a:xfrm rot="10800000">
          <a:off x="1925228" y="3145558"/>
          <a:ext cx="6441882" cy="1210596"/>
        </a:xfrm>
        <a:prstGeom prst="homePlate">
          <a:avLst/>
        </a:prstGeom>
        <a:solidFill>
          <a:schemeClr val="bg1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839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i="0" u="none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10800000">
        <a:off x="2227877" y="3145558"/>
        <a:ext cx="6139233" cy="1210596"/>
      </dsp:txXfrm>
    </dsp:sp>
    <dsp:sp modelId="{19A1F55C-E8F7-4D88-980D-C1BB1FEC89C4}">
      <dsp:nvSpPr>
        <dsp:cNvPr id="0" name=""/>
        <dsp:cNvSpPr/>
      </dsp:nvSpPr>
      <dsp:spPr>
        <a:xfrm>
          <a:off x="1092725" y="3145558"/>
          <a:ext cx="1210596" cy="1210596"/>
        </a:xfrm>
        <a:prstGeom prst="ellipse">
          <a:avLst/>
        </a:prstGeom>
        <a:solidFill>
          <a:schemeClr val="bg1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A8281-9859-4E3F-A893-4F14F3F551D9}">
      <dsp:nvSpPr>
        <dsp:cNvPr id="0" name=""/>
        <dsp:cNvSpPr/>
      </dsp:nvSpPr>
      <dsp:spPr>
        <a:xfrm rot="10800000">
          <a:off x="1925228" y="1621"/>
          <a:ext cx="6441882" cy="1210596"/>
        </a:xfrm>
        <a:prstGeom prst="homePlate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839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u="sng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10800000">
        <a:off x="2227877" y="1621"/>
        <a:ext cx="6139233" cy="1210596"/>
      </dsp:txXfrm>
    </dsp:sp>
    <dsp:sp modelId="{11F32AB2-E0A1-4949-A7AC-E42AEA2DB4C3}">
      <dsp:nvSpPr>
        <dsp:cNvPr id="0" name=""/>
        <dsp:cNvSpPr/>
      </dsp:nvSpPr>
      <dsp:spPr>
        <a:xfrm>
          <a:off x="1092725" y="1621"/>
          <a:ext cx="1210596" cy="1210596"/>
        </a:xfrm>
        <a:prstGeom prst="ellipse">
          <a:avLst/>
        </a:prstGeom>
        <a:noFill/>
        <a:ln w="381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96497-EDBB-4B19-9939-8C6FD73EE219}">
      <dsp:nvSpPr>
        <dsp:cNvPr id="0" name=""/>
        <dsp:cNvSpPr/>
      </dsp:nvSpPr>
      <dsp:spPr>
        <a:xfrm rot="10800000">
          <a:off x="1925228" y="1573590"/>
          <a:ext cx="6441882" cy="1210596"/>
        </a:xfrm>
        <a:prstGeom prst="homePlate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839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u="none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10800000">
        <a:off x="2227877" y="1573590"/>
        <a:ext cx="6139233" cy="1210596"/>
      </dsp:txXfrm>
    </dsp:sp>
    <dsp:sp modelId="{C3F6FD43-A731-4410-ABB4-ED12040E5726}">
      <dsp:nvSpPr>
        <dsp:cNvPr id="0" name=""/>
        <dsp:cNvSpPr/>
      </dsp:nvSpPr>
      <dsp:spPr>
        <a:xfrm>
          <a:off x="1083682" y="1558348"/>
          <a:ext cx="1210596" cy="1210596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E1F3F-D43F-42B5-A8A8-42A65DFB1460}">
      <dsp:nvSpPr>
        <dsp:cNvPr id="0" name=""/>
        <dsp:cNvSpPr/>
      </dsp:nvSpPr>
      <dsp:spPr>
        <a:xfrm rot="10800000">
          <a:off x="1925228" y="3145558"/>
          <a:ext cx="6441882" cy="1210596"/>
        </a:xfrm>
        <a:prstGeom prst="homePlate">
          <a:avLst/>
        </a:prstGeom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8100000" scaled="1"/>
          <a:tileRect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83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u="sng" kern="12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rPr>
            <a:t>Complex</a:t>
          </a:r>
          <a:r>
            <a:rPr lang="en-US" sz="2400" b="0" u="none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 certificate structure</a:t>
          </a:r>
          <a:endParaRPr lang="en-US" sz="2400" b="0" i="0" u="none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10800000">
        <a:off x="2227877" y="3145558"/>
        <a:ext cx="6139233" cy="1210596"/>
      </dsp:txXfrm>
    </dsp:sp>
    <dsp:sp modelId="{19A1F55C-E8F7-4D88-980D-C1BB1FEC89C4}">
      <dsp:nvSpPr>
        <dsp:cNvPr id="0" name=""/>
        <dsp:cNvSpPr/>
      </dsp:nvSpPr>
      <dsp:spPr>
        <a:xfrm>
          <a:off x="1092725" y="3145558"/>
          <a:ext cx="1210596" cy="121059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A8281-9859-4E3F-A893-4F14F3F551D9}">
      <dsp:nvSpPr>
        <dsp:cNvPr id="0" name=""/>
        <dsp:cNvSpPr/>
      </dsp:nvSpPr>
      <dsp:spPr>
        <a:xfrm rot="10800000">
          <a:off x="2352955" y="0"/>
          <a:ext cx="7999819" cy="1351855"/>
        </a:xfrm>
        <a:prstGeom prst="homePlate">
          <a:avLst/>
        </a:prstGeom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8100000" scaled="1"/>
          <a:tileRect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96131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u="sng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lt"/>
            </a:rPr>
            <a:t>Oracle</a:t>
          </a:r>
          <a:r>
            <a:rPr lang="en-GB" sz="2400" b="1" u="none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lt"/>
            </a:rPr>
            <a:t> </a:t>
          </a:r>
          <a:r>
            <a:rPr lang="en-GB" sz="2400" b="0" u="none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lt"/>
            </a:rPr>
            <a:t>for checking non-compliance of a given library implementation</a:t>
          </a:r>
          <a:endParaRPr lang="en-US" sz="2400" b="0" u="none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10800000">
        <a:off x="2690919" y="0"/>
        <a:ext cx="7661855" cy="1351855"/>
      </dsp:txXfrm>
    </dsp:sp>
    <dsp:sp modelId="{11F32AB2-E0A1-4949-A7AC-E42AEA2DB4C3}">
      <dsp:nvSpPr>
        <dsp:cNvPr id="0" name=""/>
        <dsp:cNvSpPr/>
      </dsp:nvSpPr>
      <dsp:spPr>
        <a:xfrm>
          <a:off x="1423312" y="298"/>
          <a:ext cx="1351855" cy="1351855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381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A4F47-A17C-4F38-8D98-6F48C6F30BF0}">
      <dsp:nvSpPr>
        <dsp:cNvPr id="0" name=""/>
        <dsp:cNvSpPr/>
      </dsp:nvSpPr>
      <dsp:spPr>
        <a:xfrm rot="10800000">
          <a:off x="2410634" y="1733251"/>
          <a:ext cx="7999819" cy="1351855"/>
        </a:xfrm>
        <a:prstGeom prst="homePlate">
          <a:avLst/>
        </a:prstGeom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8100000" scaled="1"/>
          <a:tileRect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96131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u="sng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Validate</a:t>
          </a:r>
          <a:r>
            <a:rPr lang="en-GB" sz="2400" b="0" u="none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 a chain to be used for configuring a TLS-enabled webserver</a:t>
          </a:r>
          <a:endParaRPr lang="en-US" sz="2400" b="0" u="none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10800000">
        <a:off x="2748598" y="1733251"/>
        <a:ext cx="7661855" cy="1351855"/>
      </dsp:txXfrm>
    </dsp:sp>
    <dsp:sp modelId="{4D002190-21A2-4CAA-B359-7CD23D894251}">
      <dsp:nvSpPr>
        <dsp:cNvPr id="0" name=""/>
        <dsp:cNvSpPr/>
      </dsp:nvSpPr>
      <dsp:spPr>
        <a:xfrm>
          <a:off x="1423312" y="1755691"/>
          <a:ext cx="1351855" cy="135185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EBA5A-9349-4D2C-BFA0-DFD5D80C95BC}">
      <dsp:nvSpPr>
        <dsp:cNvPr id="0" name=""/>
        <dsp:cNvSpPr/>
      </dsp:nvSpPr>
      <dsp:spPr>
        <a:xfrm rot="10800000">
          <a:off x="2351015" y="3511085"/>
          <a:ext cx="7997499" cy="1351855"/>
        </a:xfrm>
        <a:prstGeom prst="homePlate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96131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u="sng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10800000">
        <a:off x="2688979" y="3511085"/>
        <a:ext cx="7659535" cy="1351855"/>
      </dsp:txXfrm>
    </dsp:sp>
    <dsp:sp modelId="{8D19D820-8E8F-421C-B9A2-2FDB0D90DFBE}">
      <dsp:nvSpPr>
        <dsp:cNvPr id="0" name=""/>
        <dsp:cNvSpPr/>
      </dsp:nvSpPr>
      <dsp:spPr>
        <a:xfrm>
          <a:off x="1364883" y="3511383"/>
          <a:ext cx="1351855" cy="1351855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A8281-9859-4E3F-A893-4F14F3F551D9}">
      <dsp:nvSpPr>
        <dsp:cNvPr id="0" name=""/>
        <dsp:cNvSpPr/>
      </dsp:nvSpPr>
      <dsp:spPr>
        <a:xfrm rot="10800000">
          <a:off x="2352955" y="0"/>
          <a:ext cx="7999819" cy="1351855"/>
        </a:xfrm>
        <a:prstGeom prst="homePlate">
          <a:avLst/>
        </a:prstGeom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8100000" scaled="1"/>
          <a:tileRect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96131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lt"/>
            </a:rPr>
            <a:t>Reported</a:t>
          </a:r>
          <a:r>
            <a:rPr lang="en-US" sz="2400" b="0" u="none" kern="1200" dirty="0">
              <a:latin typeface="Roboto" panose="02000000000000000000" pitchFamily="2" charset="0"/>
              <a:ea typeface="Roboto" panose="02000000000000000000" pitchFamily="2" charset="0"/>
              <a:cs typeface="+mn-lt"/>
            </a:rPr>
            <a:t> findings to 3 library vendors</a:t>
          </a:r>
          <a:endParaRPr lang="en-US" sz="2400" b="1" u="sng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10800000">
        <a:off x="2690919" y="0"/>
        <a:ext cx="7661855" cy="1351855"/>
      </dsp:txXfrm>
    </dsp:sp>
    <dsp:sp modelId="{11F32AB2-E0A1-4949-A7AC-E42AEA2DB4C3}">
      <dsp:nvSpPr>
        <dsp:cNvPr id="0" name=""/>
        <dsp:cNvSpPr/>
      </dsp:nvSpPr>
      <dsp:spPr>
        <a:xfrm>
          <a:off x="1423312" y="298"/>
          <a:ext cx="1351855" cy="1351855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381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A4F47-A17C-4F38-8D98-6F48C6F30BF0}">
      <dsp:nvSpPr>
        <dsp:cNvPr id="0" name=""/>
        <dsp:cNvSpPr/>
      </dsp:nvSpPr>
      <dsp:spPr>
        <a:xfrm rot="10800000">
          <a:off x="2410634" y="1733251"/>
          <a:ext cx="7999819" cy="1351855"/>
        </a:xfrm>
        <a:prstGeom prst="homePlate">
          <a:avLst/>
        </a:prstGeom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8100000" scaled="1"/>
          <a:tileRect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96131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u="none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Findings </a:t>
          </a:r>
          <a:r>
            <a:rPr lang="en-GB" sz="2400" b="1" u="sng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acknowledged</a:t>
          </a:r>
          <a:r>
            <a:rPr lang="en-GB" sz="2400" b="0" u="none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 by </a:t>
          </a:r>
          <a:r>
            <a:rPr lang="en-GB" sz="2400" b="0" u="none" kern="12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GnuTLS</a:t>
          </a:r>
          <a:endParaRPr lang="en-US" sz="2400" b="0" u="none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10800000">
        <a:off x="2748598" y="1733251"/>
        <a:ext cx="7661855" cy="1351855"/>
      </dsp:txXfrm>
    </dsp:sp>
    <dsp:sp modelId="{4D002190-21A2-4CAA-B359-7CD23D894251}">
      <dsp:nvSpPr>
        <dsp:cNvPr id="0" name=""/>
        <dsp:cNvSpPr/>
      </dsp:nvSpPr>
      <dsp:spPr>
        <a:xfrm>
          <a:off x="1423312" y="1755691"/>
          <a:ext cx="1351855" cy="135185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EBA5A-9349-4D2C-BFA0-DFD5D80C95BC}">
      <dsp:nvSpPr>
        <dsp:cNvPr id="0" name=""/>
        <dsp:cNvSpPr/>
      </dsp:nvSpPr>
      <dsp:spPr>
        <a:xfrm rot="10800000">
          <a:off x="2351015" y="3511085"/>
          <a:ext cx="7997499" cy="1351855"/>
        </a:xfrm>
        <a:prstGeom prst="homePlate">
          <a:avLst/>
        </a:prstGeom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8100000" scaled="1"/>
          <a:tileRect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96131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u="none" kern="1200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rPr>
            <a:t>Rejected</a:t>
          </a:r>
          <a:r>
            <a:rPr lang="en-GB" sz="2400" b="0" u="none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 by OpenSSL and </a:t>
          </a:r>
          <a:r>
            <a:rPr lang="en-GB" sz="2400" b="0" u="none" kern="12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mbedTLS</a:t>
          </a:r>
          <a:endParaRPr lang="en-US" sz="2400" b="1" u="sng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10800000">
        <a:off x="2688979" y="3511085"/>
        <a:ext cx="7659535" cy="1351855"/>
      </dsp:txXfrm>
    </dsp:sp>
    <dsp:sp modelId="{8D19D820-8E8F-421C-B9A2-2FDB0D90DFBE}">
      <dsp:nvSpPr>
        <dsp:cNvPr id="0" name=""/>
        <dsp:cNvSpPr/>
      </dsp:nvSpPr>
      <dsp:spPr>
        <a:xfrm>
          <a:off x="1364883" y="3511383"/>
          <a:ext cx="1351855" cy="135185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DE751-6B9D-4D51-8E2F-2D9AB74A99DA}" type="datetimeFigureOut">
              <a:rPr lang="en-US" smtClean="0"/>
              <a:t>4/24/22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126DE-39F2-49C3-B5A4-619D019CA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9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01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76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28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93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03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41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85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6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30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81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56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latin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57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7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6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974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647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05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071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525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353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487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0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43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49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22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30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43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44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9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FAA9-5317-48B7-A63E-A9309AFD0BCF}" type="datetime1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23813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5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4251-A121-409A-B55C-AB10B6EC4E81}" type="datetime1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1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2522-289C-4E10-B3B3-9036664706DA}" type="datetime1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4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964C-092F-457C-8BC8-9C2AEAFA4E7E}" type="datetime1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1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AD29-BCE2-4AFE-8496-6A808C3DBC2C}" type="datetime1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0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3F59-4A62-48D8-8E74-EDF25BAEE581}" type="datetime1">
              <a:rPr lang="en-US" smtClean="0"/>
              <a:t>4/24/22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7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41E-DCCF-4B52-81AD-8AD8A5F91F96}" type="datetime1">
              <a:rPr lang="en-US" smtClean="0"/>
              <a:t>4/24/22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57D6-C85A-46B7-AAB1-C3C750BE84AC}" type="datetime1">
              <a:rPr lang="en-US" smtClean="0"/>
              <a:t>4/24/22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43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8A52-FE76-4CB0-876D-A139FA12DB82}" type="datetime1">
              <a:rPr lang="en-US" smtClean="0"/>
              <a:t>4/24/22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6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FFE5-CA3A-4834-831A-856A9AED5ABC}" type="datetime1">
              <a:rPr lang="en-US" smtClean="0"/>
              <a:t>4/24/22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0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22C0-F052-4E0E-AF5D-D711D8BF0F9B}" type="datetime1">
              <a:rPr lang="en-US" smtClean="0"/>
              <a:t>4/24/22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7A99B-159B-4813-AB82-FA05A530A2AC}" type="datetime1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3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0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620" y="628121"/>
            <a:ext cx="10746827" cy="2528450"/>
          </a:xfrm>
          <a:effectLst/>
        </p:spPr>
        <p:txBody>
          <a:bodyPr anchor="b">
            <a:norm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Calibri Light"/>
              </a:rPr>
              <a:t>On Re-engineering the X.509 PKI with Executable Specification for Better Implementation Guarantees</a:t>
            </a:r>
            <a:endParaRPr lang="en-US" sz="4400" dirty="0">
              <a:solidFill>
                <a:schemeClr val="bg1"/>
              </a:solidFill>
              <a:latin typeface="Lato" panose="020F0502020204030203" pitchFamily="34" charset="0"/>
              <a:ea typeface="Roboto" panose="02000000000000000000" pitchFamily="2" charset="0"/>
              <a:cs typeface="Calibri Light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FD7D087-E360-4EE1-AC26-ED034A4568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2704" y="5402930"/>
            <a:ext cx="2724683" cy="137979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F250B42-B8EC-4FD1-8140-3BC8B13EDC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445091"/>
            <a:ext cx="2724683" cy="1424594"/>
          </a:xfrm>
          <a:prstGeom prst="rect">
            <a:avLst/>
          </a:prstGeom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9F22B3B1-08B3-40AE-9CA6-F10593B365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07" y="5498540"/>
            <a:ext cx="1120656" cy="131769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566" y="3024953"/>
            <a:ext cx="11374937" cy="336729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</a:pPr>
            <a:endParaRPr lang="en-US" sz="2800" b="1" u="sng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Latha" panose="020B050204020402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b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ha" panose="020B0502040204020203" pitchFamily="34" charset="0"/>
              </a:rPr>
              <a:t>Joyanta Debnath</a:t>
            </a:r>
            <a:r>
              <a:rPr lang="en-US" sz="28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ha" panose="020B0502040204020203" pitchFamily="34" charset="0"/>
              </a:rPr>
              <a:t>1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ha" panose="020B0502040204020203" pitchFamily="34" charset="0"/>
              </a:rPr>
              <a:t>, Sze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ha" panose="020B0502040204020203" pitchFamily="34" charset="0"/>
              </a:rPr>
              <a:t>Yiu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ha" panose="020B0502040204020203" pitchFamily="34" charset="0"/>
              </a:rPr>
              <a:t> Chau</a:t>
            </a:r>
            <a:r>
              <a:rPr lang="en-US" sz="28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ha" panose="020B0502040204020203" pitchFamily="34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ha" panose="020B0502040204020203" pitchFamily="34" charset="0"/>
              </a:rPr>
              <a:t>, and Omar Chowdhury</a:t>
            </a:r>
            <a:r>
              <a:rPr lang="en-US" sz="28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ha" panose="020B0502040204020203" pitchFamily="34" charset="0"/>
              </a:rPr>
              <a:t>1</a:t>
            </a:r>
          </a:p>
          <a:p>
            <a:endParaRPr lang="en-US" sz="2000" i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Latha" panose="020B0502040204020203" pitchFamily="34" charset="0"/>
            </a:endParaRPr>
          </a:p>
          <a:p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ha" panose="020B0502040204020203" pitchFamily="34" charset="0"/>
              </a:rPr>
              <a:t>1 </a:t>
            </a: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ha" panose="020B0502040204020203" pitchFamily="34" charset="0"/>
              </a:rPr>
              <a:t>The University of Iowa</a:t>
            </a:r>
          </a:p>
          <a:p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ha" panose="020B0502040204020203" pitchFamily="34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ha" panose="020B0502040204020203" pitchFamily="34" charset="0"/>
              </a:rPr>
              <a:t> The Chinese University of Hong Kong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Latha" panose="020B0502040204020203" pitchFamily="34" charset="0"/>
            </a:endParaRP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Latha" panose="020B0502040204020203" pitchFamily="34" charset="0"/>
            </a:endParaRP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Latha" panose="020B0502040204020203" pitchFamily="34" charset="0"/>
            </a:endParaRPr>
          </a:p>
          <a:p>
            <a:pPr algn="ctr"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Latha" panose="020B0502040204020203" pitchFamily="34" charset="0"/>
            </a:endParaRPr>
          </a:p>
          <a:p>
            <a:pPr algn="ctr"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Lath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FF25-98A7-4C4F-A7E4-9220E74FC2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2680" y="31467"/>
            <a:ext cx="10426639" cy="1399414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Lato" panose="020F0502020204030203" pitchFamily="34" charset="0"/>
                <a:cs typeface="Calibri Light"/>
              </a:rPr>
              <a:t>Challenges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6D84294-CC4D-451B-991F-26267EE25C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4689880"/>
              </p:ext>
            </p:extLst>
          </p:nvPr>
        </p:nvGraphicFramePr>
        <p:xfrm>
          <a:off x="1252478" y="1536090"/>
          <a:ext cx="9687041" cy="435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B12FB8-2B02-4E4A-BF0F-A35AF5CF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414B384D-D7E9-4DC4-A4E1-41764B57A5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620" y="3730397"/>
            <a:ext cx="6129709" cy="1341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3F76A01-0B26-459A-8B04-1FA475516728}"/>
              </a:ext>
            </a:extLst>
          </p:cNvPr>
          <p:cNvGrpSpPr/>
          <p:nvPr/>
        </p:nvGrpSpPr>
        <p:grpSpPr>
          <a:xfrm>
            <a:off x="3689787" y="3741791"/>
            <a:ext cx="3169415" cy="597854"/>
            <a:chOff x="8007178" y="2139414"/>
            <a:chExt cx="3169415" cy="59785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DD3F3A-5513-4A61-9BDF-7726A5BA798A}"/>
                </a:ext>
              </a:extLst>
            </p:cNvPr>
            <p:cNvSpPr/>
            <p:nvPr/>
          </p:nvSpPr>
          <p:spPr>
            <a:xfrm>
              <a:off x="8007178" y="2139414"/>
              <a:ext cx="1235675" cy="306606"/>
            </a:xfrm>
            <a:prstGeom prst="rect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4DC830-312B-4066-AA0D-0997DF962D50}"/>
                </a:ext>
              </a:extLst>
            </p:cNvPr>
            <p:cNvSpPr/>
            <p:nvPr/>
          </p:nvSpPr>
          <p:spPr>
            <a:xfrm>
              <a:off x="9584725" y="2492347"/>
              <a:ext cx="1591868" cy="244921"/>
            </a:xfrm>
            <a:prstGeom prst="rect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A94CCB1-F0D2-4685-A1E0-394B2713B890}"/>
              </a:ext>
            </a:extLst>
          </p:cNvPr>
          <p:cNvGrpSpPr/>
          <p:nvPr/>
        </p:nvGrpSpPr>
        <p:grpSpPr>
          <a:xfrm>
            <a:off x="1252478" y="4412980"/>
            <a:ext cx="6111386" cy="618397"/>
            <a:chOff x="5569869" y="2810603"/>
            <a:chExt cx="6111386" cy="618397"/>
          </a:xfrm>
          <a:noFill/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6BC42FD-FB9E-4A36-9F98-D5DEEBBDC977}"/>
                </a:ext>
              </a:extLst>
            </p:cNvPr>
            <p:cNvSpPr/>
            <p:nvPr/>
          </p:nvSpPr>
          <p:spPr>
            <a:xfrm>
              <a:off x="10762735" y="2810603"/>
              <a:ext cx="918520" cy="290992"/>
            </a:xfrm>
            <a:prstGeom prst="rect">
              <a:avLst/>
            </a:prstGeom>
            <a:grpFill/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7D9CC7-3215-4202-80E9-80696DC5910F}"/>
                </a:ext>
              </a:extLst>
            </p:cNvPr>
            <p:cNvSpPr/>
            <p:nvPr/>
          </p:nvSpPr>
          <p:spPr>
            <a:xfrm>
              <a:off x="5569869" y="3138008"/>
              <a:ext cx="523145" cy="290992"/>
            </a:xfrm>
            <a:prstGeom prst="rect">
              <a:avLst/>
            </a:prstGeom>
            <a:grpFill/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A1CDFD79-2E97-493A-B8E7-8443921B477C}"/>
              </a:ext>
            </a:extLst>
          </p:cNvPr>
          <p:cNvSpPr/>
          <p:nvPr/>
        </p:nvSpPr>
        <p:spPr>
          <a:xfrm>
            <a:off x="7717427" y="3310601"/>
            <a:ext cx="2921998" cy="20002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Ambiguity /</a:t>
            </a:r>
          </a:p>
          <a:p>
            <a:pPr algn="ctr"/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Inconsistency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93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F32AB2-E0A1-4949-A7AC-E42AEA2DB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1A8281-9859-4E3F-A893-4F14F3F5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FF25-98A7-4C4F-A7E4-9220E74FC2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2680" y="31467"/>
            <a:ext cx="10426639" cy="1399414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Lato" panose="020F0502020204030203" pitchFamily="34" charset="0"/>
                <a:cs typeface="Calibri Light"/>
              </a:rPr>
              <a:t>Challenges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6D84294-CC4D-451B-991F-26267EE25C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6321004"/>
              </p:ext>
            </p:extLst>
          </p:nvPr>
        </p:nvGraphicFramePr>
        <p:xfrm>
          <a:off x="1133359" y="1172595"/>
          <a:ext cx="9687041" cy="435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B12FB8-2B02-4E4A-BF0F-A35AF5CF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9250B8-7749-4ECE-9315-56F3F46F3B21}"/>
              </a:ext>
            </a:extLst>
          </p:cNvPr>
          <p:cNvSpPr/>
          <p:nvPr/>
        </p:nvSpPr>
        <p:spPr>
          <a:xfrm>
            <a:off x="448149" y="1610947"/>
            <a:ext cx="1017205" cy="5786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Type</a:t>
            </a:r>
            <a:endParaRPr lang="en-US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E1AFBE-28E4-44E9-BECB-8131698BC891}"/>
              </a:ext>
            </a:extLst>
          </p:cNvPr>
          <p:cNvSpPr/>
          <p:nvPr/>
        </p:nvSpPr>
        <p:spPr>
          <a:xfrm>
            <a:off x="1466851" y="1610052"/>
            <a:ext cx="1192316" cy="5786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Length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 bytes</a:t>
            </a:r>
            <a:endParaRPr lang="en-US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1A3E85-76A1-4076-A8E6-8E1306560ED5}"/>
              </a:ext>
            </a:extLst>
          </p:cNvPr>
          <p:cNvSpPr/>
          <p:nvPr/>
        </p:nvSpPr>
        <p:spPr>
          <a:xfrm>
            <a:off x="2659166" y="1610052"/>
            <a:ext cx="3262647" cy="5786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Bytes[20]</a:t>
            </a:r>
            <a:endParaRPr lang="en-US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367E90-2F63-43BF-9030-ADE8F6765702}"/>
              </a:ext>
            </a:extLst>
          </p:cNvPr>
          <p:cNvGrpSpPr/>
          <p:nvPr/>
        </p:nvGrpSpPr>
        <p:grpSpPr>
          <a:xfrm>
            <a:off x="2030405" y="2989635"/>
            <a:ext cx="1871812" cy="578644"/>
            <a:chOff x="4316164" y="5008876"/>
            <a:chExt cx="1871812" cy="5786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8931605-7FD1-4D70-AEBB-59EA7DF5FD47}"/>
                </a:ext>
              </a:extLst>
            </p:cNvPr>
            <p:cNvSpPr/>
            <p:nvPr/>
          </p:nvSpPr>
          <p:spPr>
            <a:xfrm>
              <a:off x="4316164" y="5008876"/>
              <a:ext cx="364379" cy="57864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5C0D4F9-D8FA-4783-B451-D118D6F1FC29}"/>
                </a:ext>
              </a:extLst>
            </p:cNvPr>
            <p:cNvSpPr/>
            <p:nvPr/>
          </p:nvSpPr>
          <p:spPr>
            <a:xfrm>
              <a:off x="4680543" y="5008876"/>
              <a:ext cx="490228" cy="57864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BE9032-BC20-4941-9AE5-2716F9AC710C}"/>
                </a:ext>
              </a:extLst>
            </p:cNvPr>
            <p:cNvSpPr/>
            <p:nvPr/>
          </p:nvSpPr>
          <p:spPr>
            <a:xfrm>
              <a:off x="5170771" y="5008876"/>
              <a:ext cx="1017205" cy="5786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71F8E85-52C9-40AA-8D26-57161D2AA5BC}"/>
              </a:ext>
            </a:extLst>
          </p:cNvPr>
          <p:cNvGrpSpPr/>
          <p:nvPr/>
        </p:nvGrpSpPr>
        <p:grpSpPr>
          <a:xfrm>
            <a:off x="4655933" y="2989635"/>
            <a:ext cx="1871812" cy="578644"/>
            <a:chOff x="4316164" y="5008876"/>
            <a:chExt cx="1871812" cy="57864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5A2B2FB-12FA-4FE5-826A-C555AF8E018F}"/>
                </a:ext>
              </a:extLst>
            </p:cNvPr>
            <p:cNvSpPr/>
            <p:nvPr/>
          </p:nvSpPr>
          <p:spPr>
            <a:xfrm>
              <a:off x="4316164" y="5008876"/>
              <a:ext cx="364379" cy="57864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663233-71A3-4374-B5A4-90700F3499E4}"/>
                </a:ext>
              </a:extLst>
            </p:cNvPr>
            <p:cNvSpPr/>
            <p:nvPr/>
          </p:nvSpPr>
          <p:spPr>
            <a:xfrm>
              <a:off x="4680543" y="5008876"/>
              <a:ext cx="490228" cy="57864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70C4AAC-283E-4987-B2F6-20912A1451EA}"/>
                </a:ext>
              </a:extLst>
            </p:cNvPr>
            <p:cNvSpPr/>
            <p:nvPr/>
          </p:nvSpPr>
          <p:spPr>
            <a:xfrm>
              <a:off x="5170771" y="5008876"/>
              <a:ext cx="1017205" cy="5786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59394ED-B626-4070-AA21-513E61F85948}"/>
              </a:ext>
            </a:extLst>
          </p:cNvPr>
          <p:cNvCxnSpPr>
            <a:stCxn id="9" idx="2"/>
          </p:cNvCxnSpPr>
          <p:nvPr/>
        </p:nvCxnSpPr>
        <p:spPr>
          <a:xfrm flipH="1">
            <a:off x="2983396" y="2188696"/>
            <a:ext cx="1307094" cy="6550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7C6CD0D-6BA0-4E14-942A-B6A5D1BC052A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4290490" y="2188696"/>
            <a:ext cx="1299090" cy="6550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9C3D5372-56D8-48DD-957C-9CF89528D412}"/>
              </a:ext>
            </a:extLst>
          </p:cNvPr>
          <p:cNvSpPr/>
          <p:nvPr/>
        </p:nvSpPr>
        <p:spPr>
          <a:xfrm>
            <a:off x="2546517" y="1646678"/>
            <a:ext cx="676990" cy="46908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04C7A37-235E-4C04-8AA9-4E6FE7C6A31C}"/>
              </a:ext>
            </a:extLst>
          </p:cNvPr>
          <p:cNvSpPr/>
          <p:nvPr/>
        </p:nvSpPr>
        <p:spPr>
          <a:xfrm>
            <a:off x="2759739" y="3062916"/>
            <a:ext cx="676990" cy="46908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3C891EA-E28F-4CD8-A088-205FBB8C483B}"/>
              </a:ext>
            </a:extLst>
          </p:cNvPr>
          <p:cNvSpPr/>
          <p:nvPr/>
        </p:nvSpPr>
        <p:spPr>
          <a:xfrm>
            <a:off x="5384691" y="3044415"/>
            <a:ext cx="676990" cy="46908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AE5AB29-D446-45C8-BB56-608B0E07D6F0}"/>
              </a:ext>
            </a:extLst>
          </p:cNvPr>
          <p:cNvSpPr/>
          <p:nvPr/>
        </p:nvSpPr>
        <p:spPr>
          <a:xfrm>
            <a:off x="9846311" y="791498"/>
            <a:ext cx="2193293" cy="1578769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ASN.1 </a:t>
            </a:r>
          </a:p>
          <a:p>
            <a:pPr algn="ctr"/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&lt; T, L, V &gt;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2A12BE4-6CCF-4A5E-8B0B-6D56D849E325}"/>
              </a:ext>
            </a:extLst>
          </p:cNvPr>
          <p:cNvSpPr/>
          <p:nvPr/>
        </p:nvSpPr>
        <p:spPr>
          <a:xfrm>
            <a:off x="9879077" y="2691242"/>
            <a:ext cx="2193293" cy="1578769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DER </a:t>
            </a:r>
          </a:p>
          <a:p>
            <a:pPr algn="ctr"/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Encoding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5BAE6C5-5503-4F5D-BF18-87F1AD060902}"/>
              </a:ext>
            </a:extLst>
          </p:cNvPr>
          <p:cNvSpPr/>
          <p:nvPr/>
        </p:nvSpPr>
        <p:spPr>
          <a:xfrm>
            <a:off x="7869874" y="1570356"/>
            <a:ext cx="2590929" cy="199792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Context-sensitive</a:t>
            </a:r>
          </a:p>
          <a:p>
            <a:pPr algn="ctr"/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Grammar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33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B48816E-206C-4DBA-9C70-6CD4A957970A}"/>
              </a:ext>
            </a:extLst>
          </p:cNvPr>
          <p:cNvSpPr txBox="1">
            <a:spLocks/>
          </p:cNvSpPr>
          <p:nvPr/>
        </p:nvSpPr>
        <p:spPr>
          <a:xfrm>
            <a:off x="882680" y="0"/>
            <a:ext cx="10426639" cy="13994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Lato" panose="020F0502020204030203" pitchFamily="34" charset="0"/>
                <a:cs typeface="Calibri Light"/>
              </a:rPr>
              <a:t>Re-engineering of Specification</a:t>
            </a: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3D2C798-64D9-4F77-83AC-649B569A3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60" y="2154347"/>
            <a:ext cx="2740746" cy="274074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D72B529-4B7F-457A-A0CB-E4FFF4001BEF}"/>
              </a:ext>
            </a:extLst>
          </p:cNvPr>
          <p:cNvGrpSpPr/>
          <p:nvPr/>
        </p:nvGrpSpPr>
        <p:grpSpPr>
          <a:xfrm>
            <a:off x="4863497" y="3082804"/>
            <a:ext cx="5271870" cy="1404380"/>
            <a:chOff x="4863495" y="4017087"/>
            <a:chExt cx="5271870" cy="140438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23707F0-3EB9-4394-91BE-48EEB8A0CCCD}"/>
                </a:ext>
              </a:extLst>
            </p:cNvPr>
            <p:cNvSpPr/>
            <p:nvPr/>
          </p:nvSpPr>
          <p:spPr>
            <a:xfrm>
              <a:off x="4863495" y="4291218"/>
              <a:ext cx="3308956" cy="80050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2400" u="sng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Semantic</a:t>
              </a:r>
              <a:r>
                <a:rPr lang="en-GB" sz="2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GB" sz="24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Restrictions</a:t>
              </a: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8827FBD6-5F55-4D1A-8C9D-B711CE3EB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0985" y="4017087"/>
              <a:ext cx="1404380" cy="140438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EB4C08-0967-4ABB-B06E-2E8279FB88F4}"/>
              </a:ext>
            </a:extLst>
          </p:cNvPr>
          <p:cNvGrpSpPr/>
          <p:nvPr/>
        </p:nvGrpSpPr>
        <p:grpSpPr>
          <a:xfrm>
            <a:off x="4863495" y="1467780"/>
            <a:ext cx="5271872" cy="1487073"/>
            <a:chOff x="4863495" y="1467780"/>
            <a:chExt cx="5271872" cy="1487073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6E9B859-BEDF-47F6-AD70-C2FE43210766}"/>
                </a:ext>
              </a:extLst>
            </p:cNvPr>
            <p:cNvSpPr/>
            <p:nvPr/>
          </p:nvSpPr>
          <p:spPr>
            <a:xfrm>
              <a:off x="4863495" y="2154347"/>
              <a:ext cx="3308955" cy="80050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2400" u="sng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Syntactic</a:t>
              </a:r>
              <a:r>
                <a:rPr lang="en-GB" sz="2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GB" sz="24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Restrictions</a:t>
              </a:r>
            </a:p>
          </p:txBody>
        </p:sp>
        <p:pic>
          <p:nvPicPr>
            <p:cNvPr id="10" name="Picture 9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AEBBF750-7A53-4EBF-9955-804D2B516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2233" y="1467780"/>
              <a:ext cx="1373134" cy="1373134"/>
            </a:xfrm>
            <a:prstGeom prst="rect">
              <a:avLst/>
            </a:prstGeom>
          </p:spPr>
        </p:pic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55460C5-3DCB-43E0-9C6E-AAB14936FAFB}"/>
              </a:ext>
            </a:extLst>
          </p:cNvPr>
          <p:cNvSpPr/>
          <p:nvPr/>
        </p:nvSpPr>
        <p:spPr>
          <a:xfrm>
            <a:off x="1338825" y="1958257"/>
            <a:ext cx="6924393" cy="17521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u="sng" dirty="0">
                <a:latin typeface="Roboto" panose="02000000000000000000" pitchFamily="2" charset="0"/>
                <a:ea typeface="Roboto" panose="02000000000000000000" pitchFamily="2" charset="0"/>
              </a:rPr>
              <a:t>Modularity</a:t>
            </a:r>
            <a:r>
              <a:rPr lang="en-GB" sz="28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in</a:t>
            </a:r>
            <a:r>
              <a:rPr lang="en-GB" sz="28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specification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b="1" u="sng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Possibility of two </a:t>
            </a:r>
            <a:r>
              <a:rPr lang="en-GB" sz="2800" b="1" u="sng" dirty="0">
                <a:latin typeface="Roboto" panose="02000000000000000000" pitchFamily="2" charset="0"/>
                <a:ea typeface="Roboto" panose="02000000000000000000" pitchFamily="2" charset="0"/>
              </a:rPr>
              <a:t>different formalisms</a:t>
            </a: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A912BBB-FE1B-401B-8BF5-05BE9DA697DE}"/>
              </a:ext>
            </a:extLst>
          </p:cNvPr>
          <p:cNvSpPr/>
          <p:nvPr/>
        </p:nvSpPr>
        <p:spPr>
          <a:xfrm>
            <a:off x="2745933" y="2841376"/>
            <a:ext cx="6514518" cy="13731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However, where is the </a:t>
            </a:r>
            <a:r>
              <a:rPr lang="en-GB" sz="2800" b="1" u="sng" dirty="0">
                <a:latin typeface="Roboto" panose="02000000000000000000" pitchFamily="2" charset="0"/>
                <a:ea typeface="Roboto" panose="02000000000000000000" pitchFamily="2" charset="0"/>
              </a:rPr>
              <a:t>boundary</a:t>
            </a:r>
            <a:r>
              <a:rPr lang="en-GB" sz="2800" b="1" dirty="0"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  <a:endParaRPr lang="en-GB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0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A912BBB-FE1B-401B-8BF5-05BE9DA697DE}"/>
              </a:ext>
            </a:extLst>
          </p:cNvPr>
          <p:cNvSpPr/>
          <p:nvPr/>
        </p:nvSpPr>
        <p:spPr>
          <a:xfrm>
            <a:off x="4634340" y="1336380"/>
            <a:ext cx="6514518" cy="13731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𝑎</a:t>
            </a:r>
            <a:r>
              <a:rPr lang="en-US" sz="2800" baseline="30000" dirty="0">
                <a:latin typeface="Roboto" panose="02000000000000000000" pitchFamily="2" charset="0"/>
                <a:ea typeface="Roboto" panose="02000000000000000000" pitchFamily="2" charset="0"/>
              </a:rPr>
              <a:t>𝑛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𝑏</a:t>
            </a:r>
            <a:r>
              <a:rPr lang="en-US" sz="2800" baseline="30000" dirty="0">
                <a:latin typeface="Roboto" panose="02000000000000000000" pitchFamily="2" charset="0"/>
                <a:ea typeface="Roboto" panose="02000000000000000000" pitchFamily="2" charset="0"/>
              </a:rPr>
              <a:t>𝑛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algn="ctr"/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where 𝑎, 𝑏 are terminals and 𝑛 ∈ Z</a:t>
            </a:r>
            <a:r>
              <a:rPr lang="en-US" sz="2800" baseline="30000" dirty="0">
                <a:latin typeface="Roboto" panose="02000000000000000000" pitchFamily="2" charset="0"/>
                <a:ea typeface="Roboto" panose="02000000000000000000" pitchFamily="2" charset="0"/>
              </a:rPr>
              <a:t>+</a:t>
            </a:r>
            <a:endParaRPr lang="en-GB" sz="2800" baseline="30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95D4E32-549C-4DF2-B5B7-32861DDC4E80}"/>
              </a:ext>
            </a:extLst>
          </p:cNvPr>
          <p:cNvGrpSpPr/>
          <p:nvPr/>
        </p:nvGrpSpPr>
        <p:grpSpPr>
          <a:xfrm>
            <a:off x="249964" y="3371456"/>
            <a:ext cx="3308956" cy="1859215"/>
            <a:chOff x="249964" y="3371456"/>
            <a:chExt cx="3308956" cy="185921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0BE758F-D6E5-4F17-B562-A4B636CF9BCA}"/>
                </a:ext>
              </a:extLst>
            </p:cNvPr>
            <p:cNvSpPr/>
            <p:nvPr/>
          </p:nvSpPr>
          <p:spPr>
            <a:xfrm>
              <a:off x="249964" y="4430165"/>
              <a:ext cx="3308956" cy="80050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2400" u="sng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Semantic</a:t>
              </a:r>
              <a:r>
                <a:rPr lang="en-GB" sz="2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GB" sz="24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Restrictions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3063696-8F63-4AE9-BBA4-0169B10FDE71}"/>
                </a:ext>
              </a:extLst>
            </p:cNvPr>
            <p:cNvSpPr/>
            <p:nvPr/>
          </p:nvSpPr>
          <p:spPr>
            <a:xfrm>
              <a:off x="249965" y="3371456"/>
              <a:ext cx="3308955" cy="80050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2400" u="sng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Syntactic</a:t>
              </a:r>
              <a:r>
                <a:rPr lang="en-GB" sz="2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GB" sz="24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Restrictions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027656-D16D-45C5-84B7-99D129B434A5}"/>
              </a:ext>
            </a:extLst>
          </p:cNvPr>
          <p:cNvGrpSpPr/>
          <p:nvPr/>
        </p:nvGrpSpPr>
        <p:grpSpPr>
          <a:xfrm>
            <a:off x="4869208" y="3420345"/>
            <a:ext cx="2366353" cy="1678705"/>
            <a:chOff x="4869208" y="3420345"/>
            <a:chExt cx="2366353" cy="16787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503A9B-DBEA-4186-9D9F-633A5A27475F}"/>
                </a:ext>
              </a:extLst>
            </p:cNvPr>
            <p:cNvSpPr txBox="1"/>
            <p:nvPr/>
          </p:nvSpPr>
          <p:spPr>
            <a:xfrm>
              <a:off x="5443084" y="3420345"/>
              <a:ext cx="10262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 err="1">
                  <a:latin typeface="Roboto" panose="02000000000000000000" pitchFamily="2" charset="0"/>
                  <a:ea typeface="Roboto" panose="02000000000000000000" pitchFamily="2" charset="0"/>
                </a:rPr>
                <a:t>a</a:t>
              </a:r>
              <a:r>
                <a:rPr lang="en-GB" sz="3600" i="1" baseline="30000" dirty="0" err="1">
                  <a:latin typeface="Roboto" panose="02000000000000000000" pitchFamily="2" charset="0"/>
                  <a:ea typeface="Roboto" panose="02000000000000000000" pitchFamily="2" charset="0"/>
                </a:rPr>
                <a:t>+</a:t>
              </a:r>
              <a:r>
                <a:rPr lang="en-GB" sz="3600" i="1" dirty="0" err="1">
                  <a:latin typeface="Roboto" panose="02000000000000000000" pitchFamily="2" charset="0"/>
                  <a:ea typeface="Roboto" panose="02000000000000000000" pitchFamily="2" charset="0"/>
                </a:rPr>
                <a:t>b</a:t>
              </a:r>
              <a:r>
                <a:rPr lang="en-GB" sz="3600" i="1" baseline="30000" dirty="0">
                  <a:latin typeface="Roboto" panose="02000000000000000000" pitchFamily="2" charset="0"/>
                  <a:ea typeface="Roboto" panose="02000000000000000000" pitchFamily="2" charset="0"/>
                </a:rPr>
                <a:t>+</a:t>
              </a:r>
              <a:endParaRPr lang="en-US" sz="3600" i="1" baseline="30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03B3B91-8E23-44B9-A741-1D2E45BE3203}"/>
                </a:ext>
              </a:extLst>
            </p:cNvPr>
            <p:cNvSpPr txBox="1"/>
            <p:nvPr/>
          </p:nvSpPr>
          <p:spPr>
            <a:xfrm>
              <a:off x="4869208" y="4514275"/>
              <a:ext cx="23663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Roboto" panose="02000000000000000000" pitchFamily="2" charset="0"/>
                  <a:ea typeface="Roboto" panose="02000000000000000000" pitchFamily="2" charset="0"/>
                </a:rPr>
                <a:t>#(a) == #(b)</a:t>
              </a:r>
              <a:endParaRPr lang="en-US" sz="3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3EFA5CB-64A8-4099-9B5A-7E728FDF8C76}"/>
              </a:ext>
            </a:extLst>
          </p:cNvPr>
          <p:cNvGrpSpPr/>
          <p:nvPr/>
        </p:nvGrpSpPr>
        <p:grpSpPr>
          <a:xfrm>
            <a:off x="7891599" y="3057236"/>
            <a:ext cx="2248801" cy="2106468"/>
            <a:chOff x="7891599" y="3057236"/>
            <a:chExt cx="2248801" cy="210646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EB2ECAA-C1B7-4465-9CF7-3399E038047B}"/>
                </a:ext>
              </a:extLst>
            </p:cNvPr>
            <p:cNvCxnSpPr>
              <a:cxnSpLocks/>
            </p:cNvCxnSpPr>
            <p:nvPr/>
          </p:nvCxnSpPr>
          <p:spPr>
            <a:xfrm>
              <a:off x="7891599" y="3057236"/>
              <a:ext cx="0" cy="204181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9EF65D-620A-4C3D-BC7F-DD43F0107FF0}"/>
                </a:ext>
              </a:extLst>
            </p:cNvPr>
            <p:cNvSpPr txBox="1"/>
            <p:nvPr/>
          </p:nvSpPr>
          <p:spPr>
            <a:xfrm>
              <a:off x="9123775" y="3420344"/>
              <a:ext cx="10166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 err="1">
                  <a:latin typeface="Roboto" panose="02000000000000000000" pitchFamily="2" charset="0"/>
                  <a:ea typeface="Roboto" panose="02000000000000000000" pitchFamily="2" charset="0"/>
                </a:rPr>
                <a:t>a</a:t>
              </a:r>
              <a:r>
                <a:rPr lang="en-GB" sz="3600" i="1" baseline="30000" dirty="0" err="1">
                  <a:latin typeface="Roboto" panose="02000000000000000000" pitchFamily="2" charset="0"/>
                  <a:ea typeface="Roboto" panose="02000000000000000000" pitchFamily="2" charset="0"/>
                </a:rPr>
                <a:t>n</a:t>
              </a:r>
              <a:r>
                <a:rPr lang="en-GB" sz="3600" i="1" dirty="0" err="1">
                  <a:latin typeface="Roboto" panose="02000000000000000000" pitchFamily="2" charset="0"/>
                  <a:ea typeface="Roboto" panose="02000000000000000000" pitchFamily="2" charset="0"/>
                </a:rPr>
                <a:t>b</a:t>
              </a:r>
              <a:r>
                <a:rPr lang="en-GB" sz="3600" i="1" baseline="30000" dirty="0" err="1">
                  <a:latin typeface="Roboto" panose="02000000000000000000" pitchFamily="2" charset="0"/>
                  <a:ea typeface="Roboto" panose="02000000000000000000" pitchFamily="2" charset="0"/>
                </a:rPr>
                <a:t>n</a:t>
              </a:r>
              <a:endParaRPr lang="en-US" sz="3600" i="1" baseline="30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9" name="Multiplication Sign 8">
              <a:extLst>
                <a:ext uri="{FF2B5EF4-FFF2-40B4-BE49-F238E27FC236}">
                  <a16:creationId xmlns:a16="http://schemas.microsoft.com/office/drawing/2014/main" id="{26CE2EA3-08C7-43D7-98AF-53F8A8AA19F0}"/>
                </a:ext>
              </a:extLst>
            </p:cNvPr>
            <p:cNvSpPr/>
            <p:nvPr/>
          </p:nvSpPr>
          <p:spPr>
            <a:xfrm>
              <a:off x="9233358" y="4524830"/>
              <a:ext cx="757381" cy="638874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DE3A5C1-AD93-4072-A40E-389C00200012}"/>
              </a:ext>
            </a:extLst>
          </p:cNvPr>
          <p:cNvGrpSpPr/>
          <p:nvPr/>
        </p:nvGrpSpPr>
        <p:grpSpPr>
          <a:xfrm>
            <a:off x="5680365" y="5230671"/>
            <a:ext cx="4710535" cy="1474929"/>
            <a:chOff x="6764760" y="5230671"/>
            <a:chExt cx="2314584" cy="1479548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421EA4B-5A43-4FC1-A9B2-5C8D00CC7DF8}"/>
                </a:ext>
              </a:extLst>
            </p:cNvPr>
            <p:cNvCxnSpPr>
              <a:cxnSpLocks/>
            </p:cNvCxnSpPr>
            <p:nvPr/>
          </p:nvCxnSpPr>
          <p:spPr>
            <a:xfrm>
              <a:off x="6764760" y="6705596"/>
              <a:ext cx="231458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8F70966-955B-45AC-814B-472207D464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69380" y="5230671"/>
              <a:ext cx="0" cy="147954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B740AAC5-ADF5-4D1E-8F7E-2EB439C05A48}"/>
              </a:ext>
            </a:extLst>
          </p:cNvPr>
          <p:cNvSpPr/>
          <p:nvPr/>
        </p:nvSpPr>
        <p:spPr>
          <a:xfrm>
            <a:off x="7745391" y="5771867"/>
            <a:ext cx="292415" cy="4162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4EA0196E-5DE2-4FC7-BFB7-B4E27CE3DFE8}"/>
              </a:ext>
            </a:extLst>
          </p:cNvPr>
          <p:cNvSpPr/>
          <p:nvPr/>
        </p:nvSpPr>
        <p:spPr>
          <a:xfrm>
            <a:off x="6854617" y="3784186"/>
            <a:ext cx="2049240" cy="8005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u="sng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Sweet</a:t>
            </a:r>
            <a:r>
              <a:rPr lang="en-GB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Spot !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7C9E63F-C658-4884-AF94-F2E57360C82B}"/>
              </a:ext>
            </a:extLst>
          </p:cNvPr>
          <p:cNvSpPr/>
          <p:nvPr/>
        </p:nvSpPr>
        <p:spPr>
          <a:xfrm>
            <a:off x="6708409" y="6146820"/>
            <a:ext cx="292415" cy="416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7905A4B-8ED3-4FE1-A9C9-7C3714F570FE}"/>
              </a:ext>
            </a:extLst>
          </p:cNvPr>
          <p:cNvSpPr/>
          <p:nvPr/>
        </p:nvSpPr>
        <p:spPr>
          <a:xfrm>
            <a:off x="8757649" y="5390891"/>
            <a:ext cx="292415" cy="416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A1AA8FE-C629-4888-9AA1-B254EC4CAE50}"/>
              </a:ext>
            </a:extLst>
          </p:cNvPr>
          <p:cNvCxnSpPr>
            <a:cxnSpLocks/>
          </p:cNvCxnSpPr>
          <p:nvPr/>
        </p:nvCxnSpPr>
        <p:spPr>
          <a:xfrm flipV="1">
            <a:off x="7148945" y="5680364"/>
            <a:ext cx="1450109" cy="600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66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4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55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B48816E-206C-4DBA-9C70-6CD4A957970A}"/>
              </a:ext>
            </a:extLst>
          </p:cNvPr>
          <p:cNvSpPr txBox="1">
            <a:spLocks/>
          </p:cNvSpPr>
          <p:nvPr/>
        </p:nvSpPr>
        <p:spPr>
          <a:xfrm>
            <a:off x="882680" y="0"/>
            <a:ext cx="10426639" cy="13994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Lato" panose="020F0502020204030203" pitchFamily="34" charset="0"/>
                <a:cs typeface="Calibri Light"/>
              </a:rPr>
              <a:t>Re-engineering of Specification</a:t>
            </a: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3D2C798-64D9-4F77-83AC-649B569A3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60" y="2154347"/>
            <a:ext cx="2740746" cy="274074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D72B529-4B7F-457A-A0CB-E4FFF4001BEF}"/>
              </a:ext>
            </a:extLst>
          </p:cNvPr>
          <p:cNvGrpSpPr/>
          <p:nvPr/>
        </p:nvGrpSpPr>
        <p:grpSpPr>
          <a:xfrm>
            <a:off x="4863497" y="3082804"/>
            <a:ext cx="5271870" cy="1404380"/>
            <a:chOff x="4863495" y="4017087"/>
            <a:chExt cx="5271870" cy="140438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23707F0-3EB9-4394-91BE-48EEB8A0CCCD}"/>
                </a:ext>
              </a:extLst>
            </p:cNvPr>
            <p:cNvSpPr/>
            <p:nvPr/>
          </p:nvSpPr>
          <p:spPr>
            <a:xfrm>
              <a:off x="4863495" y="4291218"/>
              <a:ext cx="3308956" cy="80050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2400" u="sng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Semantic</a:t>
              </a:r>
              <a:r>
                <a:rPr lang="en-GB" sz="2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GB" sz="24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Restrictions</a:t>
              </a: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8827FBD6-5F55-4D1A-8C9D-B711CE3EB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0985" y="4017087"/>
              <a:ext cx="1404380" cy="140438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EB4C08-0967-4ABB-B06E-2E8279FB88F4}"/>
              </a:ext>
            </a:extLst>
          </p:cNvPr>
          <p:cNvGrpSpPr/>
          <p:nvPr/>
        </p:nvGrpSpPr>
        <p:grpSpPr>
          <a:xfrm>
            <a:off x="4863495" y="1467780"/>
            <a:ext cx="5271872" cy="1487073"/>
            <a:chOff x="4863495" y="1467780"/>
            <a:chExt cx="5271872" cy="1487073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6E9B859-BEDF-47F6-AD70-C2FE43210766}"/>
                </a:ext>
              </a:extLst>
            </p:cNvPr>
            <p:cNvSpPr/>
            <p:nvPr/>
          </p:nvSpPr>
          <p:spPr>
            <a:xfrm>
              <a:off x="4863495" y="2154347"/>
              <a:ext cx="3308955" cy="80050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2400" u="sng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Syntactic</a:t>
              </a:r>
              <a:r>
                <a:rPr lang="en-GB" sz="2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GB" sz="24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Restrictions</a:t>
              </a:r>
            </a:p>
          </p:txBody>
        </p:sp>
        <p:pic>
          <p:nvPicPr>
            <p:cNvPr id="10" name="Picture 9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AEBBF750-7A53-4EBF-9955-804D2B516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2233" y="1467780"/>
              <a:ext cx="1373134" cy="1373134"/>
            </a:xfrm>
            <a:prstGeom prst="rect">
              <a:avLst/>
            </a:prstGeom>
          </p:spPr>
        </p:pic>
      </p:grpSp>
      <p:pic>
        <p:nvPicPr>
          <p:cNvPr id="36" name="Picture 35" descr="Table&#10;&#10;Description automatically generated">
            <a:extLst>
              <a:ext uri="{FF2B5EF4-FFF2-40B4-BE49-F238E27FC236}">
                <a16:creationId xmlns:a16="http://schemas.microsoft.com/office/drawing/2014/main" id="{3369B8FE-BB4D-4855-8E2B-737D8C69D4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841" y="4598315"/>
            <a:ext cx="6632977" cy="224676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2A04593F-6C71-45E0-A715-BD47A36FAD6A}"/>
              </a:ext>
            </a:extLst>
          </p:cNvPr>
          <p:cNvSpPr/>
          <p:nvPr/>
        </p:nvSpPr>
        <p:spPr>
          <a:xfrm>
            <a:off x="6353473" y="5557733"/>
            <a:ext cx="1021492" cy="26361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559E9DE-0124-4E46-84B5-8A8CB7BAF207}"/>
              </a:ext>
            </a:extLst>
          </p:cNvPr>
          <p:cNvSpPr/>
          <p:nvPr/>
        </p:nvSpPr>
        <p:spPr>
          <a:xfrm>
            <a:off x="8685112" y="5624945"/>
            <a:ext cx="2343666" cy="11693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D41782C-9CE3-45CE-9CC4-C835C6DBDDA4}"/>
              </a:ext>
            </a:extLst>
          </p:cNvPr>
          <p:cNvSpPr/>
          <p:nvPr/>
        </p:nvSpPr>
        <p:spPr>
          <a:xfrm>
            <a:off x="10612585" y="1911929"/>
            <a:ext cx="1373134" cy="10059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DER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10CF6A5-69CA-44CB-A856-A1E9984C89C3}"/>
              </a:ext>
            </a:extLst>
          </p:cNvPr>
          <p:cNvSpPr/>
          <p:nvPr/>
        </p:nvSpPr>
        <p:spPr>
          <a:xfrm>
            <a:off x="10612586" y="3255122"/>
            <a:ext cx="1373134" cy="10059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Rest …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B48816E-206C-4DBA-9C70-6CD4A957970A}"/>
              </a:ext>
            </a:extLst>
          </p:cNvPr>
          <p:cNvSpPr txBox="1">
            <a:spLocks/>
          </p:cNvSpPr>
          <p:nvPr/>
        </p:nvSpPr>
        <p:spPr>
          <a:xfrm>
            <a:off x="882680" y="0"/>
            <a:ext cx="10426639" cy="13994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Lato" panose="020F0502020204030203" pitchFamily="34" charset="0"/>
                <a:cs typeface="Calibri Light"/>
              </a:rPr>
              <a:t>Formalization of </a:t>
            </a:r>
            <a:r>
              <a:rPr lang="en-US" sz="4000" b="1" u="sng" dirty="0">
                <a:latin typeface="Lato" panose="020F0502020204030203" pitchFamily="34" charset="0"/>
                <a:cs typeface="Calibri Light"/>
              </a:rPr>
              <a:t>Syntactic</a:t>
            </a:r>
            <a:r>
              <a:rPr lang="en-US" sz="4000" b="1" dirty="0">
                <a:latin typeface="Lato" panose="020F0502020204030203" pitchFamily="34" charset="0"/>
                <a:cs typeface="Calibri Light"/>
              </a:rPr>
              <a:t> Restrictions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C6BF69A-C40C-4AA5-AE4F-42DA9891347A}"/>
              </a:ext>
            </a:extLst>
          </p:cNvPr>
          <p:cNvSpPr/>
          <p:nvPr/>
        </p:nvSpPr>
        <p:spPr>
          <a:xfrm>
            <a:off x="193735" y="1471824"/>
            <a:ext cx="3086100" cy="139941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Attribute Grammar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4C767E4-03D0-486A-9DAB-5A05882B4855}"/>
              </a:ext>
            </a:extLst>
          </p:cNvPr>
          <p:cNvSpPr/>
          <p:nvPr/>
        </p:nvSpPr>
        <p:spPr>
          <a:xfrm>
            <a:off x="3864005" y="1437725"/>
            <a:ext cx="3086100" cy="139941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Limited Context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42C0219-FE4D-4950-B106-2B859595B9D7}"/>
              </a:ext>
            </a:extLst>
          </p:cNvPr>
          <p:cNvGrpSpPr/>
          <p:nvPr/>
        </p:nvGrpSpPr>
        <p:grpSpPr>
          <a:xfrm>
            <a:off x="1736785" y="2837139"/>
            <a:ext cx="3670270" cy="2124373"/>
            <a:chOff x="1736785" y="2837139"/>
            <a:chExt cx="3670270" cy="212437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F707197-8F73-4837-99CB-B0193EAC15D2}"/>
                </a:ext>
              </a:extLst>
            </p:cNvPr>
            <p:cNvSpPr/>
            <p:nvPr/>
          </p:nvSpPr>
          <p:spPr>
            <a:xfrm>
              <a:off x="2062208" y="3144335"/>
              <a:ext cx="3086100" cy="1817177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latin typeface="Roboto" panose="02000000000000000000" pitchFamily="2" charset="0"/>
                  <a:ea typeface="Roboto" panose="02000000000000000000" pitchFamily="2" charset="0"/>
                </a:rPr>
                <a:t>Unambiguous LL(1) Context-free Grammar</a:t>
              </a:r>
              <a:endParaRPr lang="en-US" sz="24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00AD15A-A09E-4437-ACF7-C34F436357CE}"/>
                </a:ext>
              </a:extLst>
            </p:cNvPr>
            <p:cNvCxnSpPr>
              <a:cxnSpLocks/>
              <a:stCxn id="2" idx="4"/>
              <a:endCxn id="21" idx="1"/>
            </p:cNvCxnSpPr>
            <p:nvPr/>
          </p:nvCxnSpPr>
          <p:spPr>
            <a:xfrm>
              <a:off x="1736785" y="2871238"/>
              <a:ext cx="777372" cy="5392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34425A8-B95F-4324-B3D1-4BDFBE3D624F}"/>
                </a:ext>
              </a:extLst>
            </p:cNvPr>
            <p:cNvCxnSpPr>
              <a:cxnSpLocks/>
              <a:stCxn id="22" idx="4"/>
              <a:endCxn id="21" idx="7"/>
            </p:cNvCxnSpPr>
            <p:nvPr/>
          </p:nvCxnSpPr>
          <p:spPr>
            <a:xfrm flipH="1">
              <a:off x="4696359" y="2837139"/>
              <a:ext cx="710696" cy="57331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567775A-A65A-4CF5-9724-E463D953844C}"/>
              </a:ext>
            </a:extLst>
          </p:cNvPr>
          <p:cNvGrpSpPr/>
          <p:nvPr/>
        </p:nvGrpSpPr>
        <p:grpSpPr>
          <a:xfrm>
            <a:off x="6261863" y="4232258"/>
            <a:ext cx="4919296" cy="2208083"/>
            <a:chOff x="6261863" y="4232258"/>
            <a:chExt cx="4919296" cy="220808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67605B-02AF-4A6E-91E6-F7E6AC485B01}"/>
                </a:ext>
              </a:extLst>
            </p:cNvPr>
            <p:cNvSpPr/>
            <p:nvPr/>
          </p:nvSpPr>
          <p:spPr>
            <a:xfrm>
              <a:off x="8095059" y="4232258"/>
              <a:ext cx="3086100" cy="2208083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latin typeface="Roboto" panose="02000000000000000000" pitchFamily="2" charset="0"/>
                  <a:ea typeface="Roboto" panose="02000000000000000000" pitchFamily="2" charset="0"/>
                </a:rPr>
                <a:t>Domain-Specific Language for</a:t>
              </a:r>
            </a:p>
            <a:p>
              <a:pPr algn="ctr"/>
              <a:r>
                <a:rPr lang="en-GB" sz="2400" dirty="0">
                  <a:latin typeface="Roboto" panose="02000000000000000000" pitchFamily="2" charset="0"/>
                  <a:ea typeface="Roboto" panose="02000000000000000000" pitchFamily="2" charset="0"/>
                </a:rPr>
                <a:t>X.509 Grammar</a:t>
              </a:r>
              <a:endParaRPr lang="en-US" sz="24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1310E355-86DA-473E-B11E-81F0998DBAE3}"/>
                </a:ext>
              </a:extLst>
            </p:cNvPr>
            <p:cNvSpPr/>
            <p:nvPr/>
          </p:nvSpPr>
          <p:spPr>
            <a:xfrm rot="1249864">
              <a:off x="6261863" y="4316193"/>
              <a:ext cx="1418630" cy="4590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18946ED-E4AC-44A7-919A-7C9308B2A1B9}"/>
              </a:ext>
            </a:extLst>
          </p:cNvPr>
          <p:cNvGrpSpPr/>
          <p:nvPr/>
        </p:nvGrpSpPr>
        <p:grpSpPr>
          <a:xfrm>
            <a:off x="7589257" y="2703002"/>
            <a:ext cx="4073465" cy="1603739"/>
            <a:chOff x="7589257" y="2703002"/>
            <a:chExt cx="4073465" cy="160373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65CA84-B63D-4723-9B37-F83824075B7C}"/>
                </a:ext>
              </a:extLst>
            </p:cNvPr>
            <p:cNvSpPr/>
            <p:nvPr/>
          </p:nvSpPr>
          <p:spPr>
            <a:xfrm>
              <a:off x="7589257" y="2721096"/>
              <a:ext cx="1908145" cy="10191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latin typeface="Roboto" panose="02000000000000000000" pitchFamily="2" charset="0"/>
                  <a:ea typeface="Roboto" panose="02000000000000000000" pitchFamily="2" charset="0"/>
                </a:rPr>
                <a:t>Synthesized Attributes</a:t>
              </a:r>
              <a:endParaRPr lang="en-US" sz="24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B479CCF-439F-4B9D-8E03-86566878F424}"/>
                </a:ext>
              </a:extLst>
            </p:cNvPr>
            <p:cNvSpPr/>
            <p:nvPr/>
          </p:nvSpPr>
          <p:spPr>
            <a:xfrm>
              <a:off x="9754577" y="2703002"/>
              <a:ext cx="1908145" cy="1037269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latin typeface="Roboto" panose="02000000000000000000" pitchFamily="2" charset="0"/>
                  <a:ea typeface="Roboto" panose="02000000000000000000" pitchFamily="2" charset="0"/>
                </a:rPr>
                <a:t>Inherited</a:t>
              </a:r>
            </a:p>
            <a:p>
              <a:pPr algn="ctr"/>
              <a:r>
                <a:rPr lang="en-GB" sz="2400" dirty="0">
                  <a:latin typeface="Roboto" panose="02000000000000000000" pitchFamily="2" charset="0"/>
                  <a:ea typeface="Roboto" panose="02000000000000000000" pitchFamily="2" charset="0"/>
                </a:rPr>
                <a:t>Attributes</a:t>
              </a:r>
              <a:endParaRPr lang="en-US" sz="24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8A6AB26-4C79-4D8F-8C6A-DA4CCFB26EED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>
              <a:off x="8543330" y="3740271"/>
              <a:ext cx="436577" cy="5664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FEA576F-08C9-458A-9AC4-775EA57EF2B5}"/>
                </a:ext>
              </a:extLst>
            </p:cNvPr>
            <p:cNvCxnSpPr>
              <a:cxnSpLocks/>
              <a:stCxn id="31" idx="2"/>
            </p:cNvCxnSpPr>
            <p:nvPr/>
          </p:nvCxnSpPr>
          <p:spPr>
            <a:xfrm flipH="1">
              <a:off x="10275308" y="3740271"/>
              <a:ext cx="433342" cy="5664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64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B48816E-206C-4DBA-9C70-6CD4A957970A}"/>
              </a:ext>
            </a:extLst>
          </p:cNvPr>
          <p:cNvSpPr txBox="1">
            <a:spLocks/>
          </p:cNvSpPr>
          <p:nvPr/>
        </p:nvSpPr>
        <p:spPr>
          <a:xfrm>
            <a:off x="882680" y="0"/>
            <a:ext cx="10426639" cy="13994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Lato" panose="020F0502020204030203" pitchFamily="34" charset="0"/>
                <a:cs typeface="Calibri Light"/>
              </a:rPr>
              <a:t>Re-engineering of Specification</a:t>
            </a: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3D2C798-64D9-4F77-83AC-649B569A3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60" y="2154347"/>
            <a:ext cx="2740746" cy="274074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D72B529-4B7F-457A-A0CB-E4FFF4001BEF}"/>
              </a:ext>
            </a:extLst>
          </p:cNvPr>
          <p:cNvGrpSpPr/>
          <p:nvPr/>
        </p:nvGrpSpPr>
        <p:grpSpPr>
          <a:xfrm>
            <a:off x="5325315" y="1789713"/>
            <a:ext cx="5271870" cy="1404380"/>
            <a:chOff x="4863495" y="4017087"/>
            <a:chExt cx="5271870" cy="140438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23707F0-3EB9-4394-91BE-48EEB8A0CCCD}"/>
                </a:ext>
              </a:extLst>
            </p:cNvPr>
            <p:cNvSpPr/>
            <p:nvPr/>
          </p:nvSpPr>
          <p:spPr>
            <a:xfrm>
              <a:off x="4863495" y="4291218"/>
              <a:ext cx="3308956" cy="80050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2400" u="sng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Semantic</a:t>
              </a:r>
              <a:r>
                <a:rPr lang="en-GB" sz="2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GB" sz="24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Restrictions</a:t>
              </a: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8827FBD6-5F55-4D1A-8C9D-B711CE3EB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0985" y="4017087"/>
              <a:ext cx="1404380" cy="140438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290796-7158-4C59-B924-344D955C8744}"/>
              </a:ext>
            </a:extLst>
          </p:cNvPr>
          <p:cNvGrpSpPr/>
          <p:nvPr/>
        </p:nvGrpSpPr>
        <p:grpSpPr>
          <a:xfrm>
            <a:off x="4314017" y="3539377"/>
            <a:ext cx="6086787" cy="1746015"/>
            <a:chOff x="4766388" y="3471661"/>
            <a:chExt cx="6086787" cy="174601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6EDA25D-8BF8-4A42-97C6-666216DEDEA3}"/>
                </a:ext>
              </a:extLst>
            </p:cNvPr>
            <p:cNvSpPr/>
            <p:nvPr/>
          </p:nvSpPr>
          <p:spPr>
            <a:xfrm>
              <a:off x="4766388" y="3773850"/>
              <a:ext cx="4668916" cy="1035917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b="1" u="sng" dirty="0">
                  <a:latin typeface="Roboto" panose="02000000000000000000" pitchFamily="2" charset="0"/>
                  <a:ea typeface="Roboto" panose="02000000000000000000" pitchFamily="2" charset="0"/>
                </a:rPr>
                <a:t>Executable </a:t>
              </a:r>
              <a:r>
                <a:rPr lang="en-GB" sz="2800" dirty="0">
                  <a:latin typeface="Roboto" panose="02000000000000000000" pitchFamily="2" charset="0"/>
                  <a:ea typeface="Roboto" panose="02000000000000000000" pitchFamily="2" charset="0"/>
                </a:rPr>
                <a:t>Specification</a:t>
              </a:r>
              <a:r>
                <a:rPr lang="en-GB" sz="2800" b="1" dirty="0">
                  <a:latin typeface="Roboto" panose="02000000000000000000" pitchFamily="2" charset="0"/>
                  <a:ea typeface="Roboto" panose="02000000000000000000" pitchFamily="2" charset="0"/>
                </a:rPr>
                <a:t>!</a:t>
              </a:r>
              <a:endParaRPr lang="en-GB" sz="28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C08745C6-7883-487A-98F1-7C1CB1795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60" y="3471661"/>
              <a:ext cx="1746015" cy="1746015"/>
            </a:xfrm>
            <a:prstGeom prst="rect">
              <a:avLst/>
            </a:prstGeom>
          </p:spPr>
        </p:pic>
      </p:grpSp>
      <p:sp>
        <p:nvSpPr>
          <p:cNvPr id="3" name="Arrow: Down 2">
            <a:extLst>
              <a:ext uri="{FF2B5EF4-FFF2-40B4-BE49-F238E27FC236}">
                <a16:creationId xmlns:a16="http://schemas.microsoft.com/office/drawing/2014/main" id="{2809DC22-8FC7-40CC-A2AA-23D99CD39B7A}"/>
              </a:ext>
            </a:extLst>
          </p:cNvPr>
          <p:cNvSpPr/>
          <p:nvPr/>
        </p:nvSpPr>
        <p:spPr>
          <a:xfrm>
            <a:off x="6979793" y="3103418"/>
            <a:ext cx="473952" cy="646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22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B48816E-206C-4DBA-9C70-6CD4A957970A}"/>
              </a:ext>
            </a:extLst>
          </p:cNvPr>
          <p:cNvSpPr txBox="1">
            <a:spLocks/>
          </p:cNvSpPr>
          <p:nvPr/>
        </p:nvSpPr>
        <p:spPr>
          <a:xfrm>
            <a:off x="882680" y="0"/>
            <a:ext cx="10426639" cy="13994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Lato" panose="020F0502020204030203" pitchFamily="34" charset="0"/>
                <a:cs typeface="Calibri Light"/>
              </a:rPr>
              <a:t>Executable Specification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A7E9C70-8594-440D-97B4-A0DAAC3E1FE5}"/>
              </a:ext>
            </a:extLst>
          </p:cNvPr>
          <p:cNvSpPr/>
          <p:nvPr/>
        </p:nvSpPr>
        <p:spPr>
          <a:xfrm>
            <a:off x="5035122" y="1229967"/>
            <a:ext cx="2080053" cy="9541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Specification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BE4F0F4-3014-47C0-8330-EEBB3934A82B}"/>
              </a:ext>
            </a:extLst>
          </p:cNvPr>
          <p:cNvSpPr/>
          <p:nvPr/>
        </p:nvSpPr>
        <p:spPr>
          <a:xfrm>
            <a:off x="4013294" y="2532325"/>
            <a:ext cx="1908313" cy="9541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Non-operational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98AFD28-56DB-4B2B-8A87-52A35E8EB467}"/>
              </a:ext>
            </a:extLst>
          </p:cNvPr>
          <p:cNvSpPr/>
          <p:nvPr/>
        </p:nvSpPr>
        <p:spPr>
          <a:xfrm>
            <a:off x="6270390" y="2543248"/>
            <a:ext cx="1908313" cy="9541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u="sng" dirty="0">
                <a:latin typeface="Roboto" panose="02000000000000000000" pitchFamily="2" charset="0"/>
                <a:ea typeface="Roboto" panose="02000000000000000000" pitchFamily="2" charset="0"/>
              </a:rPr>
              <a:t>Executable</a:t>
            </a:r>
            <a:endParaRPr lang="en-US" sz="2400" b="1" u="sng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0323E91-15B8-4F50-85CB-997D64BA5CF3}"/>
              </a:ext>
            </a:extLst>
          </p:cNvPr>
          <p:cNvCxnSpPr>
            <a:cxnSpLocks/>
          </p:cNvCxnSpPr>
          <p:nvPr/>
        </p:nvCxnSpPr>
        <p:spPr>
          <a:xfrm flipH="1">
            <a:off x="5664765" y="2184123"/>
            <a:ext cx="381663" cy="3392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9DEF7FA-BBD6-4D9B-B3E2-50D9E8C2574D}"/>
              </a:ext>
            </a:extLst>
          </p:cNvPr>
          <p:cNvCxnSpPr>
            <a:cxnSpLocks/>
          </p:cNvCxnSpPr>
          <p:nvPr/>
        </p:nvCxnSpPr>
        <p:spPr>
          <a:xfrm>
            <a:off x="6046428" y="2184123"/>
            <a:ext cx="447925" cy="3392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40F5861-3D9A-489B-99C6-36D299D91D39}"/>
              </a:ext>
            </a:extLst>
          </p:cNvPr>
          <p:cNvSpPr txBox="1"/>
          <p:nvPr/>
        </p:nvSpPr>
        <p:spPr>
          <a:xfrm>
            <a:off x="1725030" y="4118902"/>
            <a:ext cx="3470823" cy="830997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400" i="1" dirty="0">
                <a:latin typeface="Roboto" panose="02000000000000000000" pitchFamily="2" charset="0"/>
                <a:ea typeface="Roboto" panose="02000000000000000000" pitchFamily="2" charset="0"/>
              </a:rPr>
              <a:t>Find maximum between </a:t>
            </a:r>
          </a:p>
          <a:p>
            <a:pPr algn="ctr"/>
            <a:r>
              <a:rPr lang="en-GB" sz="2400" i="1" dirty="0">
                <a:latin typeface="Roboto" panose="02000000000000000000" pitchFamily="2" charset="0"/>
                <a:ea typeface="Roboto" panose="02000000000000000000" pitchFamily="2" charset="0"/>
              </a:rPr>
              <a:t>two numbers</a:t>
            </a:r>
            <a:endParaRPr lang="en-US" sz="2400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3D582F-68CE-4372-A3DF-92E8A2AA4A7E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3460442" y="3495436"/>
            <a:ext cx="1057325" cy="6234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097585-73E3-4456-A769-F5226246F8B1}"/>
              </a:ext>
            </a:extLst>
          </p:cNvPr>
          <p:cNvGrpSpPr/>
          <p:nvPr/>
        </p:nvGrpSpPr>
        <p:grpSpPr>
          <a:xfrm>
            <a:off x="6200774" y="3495436"/>
            <a:ext cx="5819775" cy="1361846"/>
            <a:chOff x="6200774" y="3495436"/>
            <a:chExt cx="5819775" cy="136184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C5B847F-0FDA-4F5F-9367-178CB2926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0774" y="4334631"/>
              <a:ext cx="5819775" cy="52265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465BE5E-71A1-4040-A4DF-F98A63D8A29E}"/>
                </a:ext>
              </a:extLst>
            </p:cNvPr>
            <p:cNvCxnSpPr>
              <a:cxnSpLocks/>
            </p:cNvCxnSpPr>
            <p:nvPr/>
          </p:nvCxnSpPr>
          <p:spPr>
            <a:xfrm>
              <a:off x="7524750" y="3495436"/>
              <a:ext cx="1400175" cy="69556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54E6FE50-245A-494F-BC12-821311C2EE7A}"/>
              </a:ext>
            </a:extLst>
          </p:cNvPr>
          <p:cNvSpPr/>
          <p:nvPr/>
        </p:nvSpPr>
        <p:spPr>
          <a:xfrm>
            <a:off x="8867799" y="2186145"/>
            <a:ext cx="2558231" cy="18207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Goal ?</a:t>
            </a:r>
          </a:p>
          <a:p>
            <a:pPr algn="ctr"/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+</a:t>
            </a:r>
          </a:p>
          <a:p>
            <a:pPr algn="ctr"/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How ?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43B68A4-F21D-4162-905A-CC5108B487EE}"/>
              </a:ext>
            </a:extLst>
          </p:cNvPr>
          <p:cNvSpPr/>
          <p:nvPr/>
        </p:nvSpPr>
        <p:spPr>
          <a:xfrm>
            <a:off x="798396" y="2109935"/>
            <a:ext cx="2558231" cy="18207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Goal ?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7373404-04AE-425A-B9FB-8A6977BE2572}"/>
              </a:ext>
            </a:extLst>
          </p:cNvPr>
          <p:cNvCxnSpPr/>
          <p:nvPr/>
        </p:nvCxnSpPr>
        <p:spPr>
          <a:xfrm flipH="1">
            <a:off x="5226309" y="3495436"/>
            <a:ext cx="1517391" cy="6955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57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21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24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" grpId="0" animBg="1"/>
      <p:bldP spid="22" grpId="0" animBg="1"/>
      <p:bldP spid="49" grpId="0" animBg="1"/>
      <p:bldP spid="4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B48816E-206C-4DBA-9C70-6CD4A957970A}"/>
              </a:ext>
            </a:extLst>
          </p:cNvPr>
          <p:cNvSpPr txBox="1">
            <a:spLocks/>
          </p:cNvSpPr>
          <p:nvPr/>
        </p:nvSpPr>
        <p:spPr>
          <a:xfrm>
            <a:off x="882680" y="0"/>
            <a:ext cx="10426639" cy="13994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Lato" panose="020F0502020204030203" pitchFamily="34" charset="0"/>
                <a:cs typeface="Calibri Light"/>
              </a:rPr>
              <a:t>Formalization of </a:t>
            </a:r>
            <a:r>
              <a:rPr lang="en-US" sz="4000" b="1" u="sng" dirty="0">
                <a:latin typeface="Lato" panose="020F0502020204030203" pitchFamily="34" charset="0"/>
                <a:cs typeface="Calibri Light"/>
              </a:rPr>
              <a:t>Semantic</a:t>
            </a:r>
            <a:r>
              <a:rPr lang="en-US" sz="4000" b="1" dirty="0">
                <a:latin typeface="Lato" panose="020F0502020204030203" pitchFamily="34" charset="0"/>
                <a:cs typeface="Calibri Light"/>
              </a:rPr>
              <a:t> Restrictions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5C2546A-F3F0-4F7E-A93A-E957378AF3A9}"/>
              </a:ext>
            </a:extLst>
          </p:cNvPr>
          <p:cNvGrpSpPr/>
          <p:nvPr/>
        </p:nvGrpSpPr>
        <p:grpSpPr>
          <a:xfrm>
            <a:off x="5589401" y="1276184"/>
            <a:ext cx="6249362" cy="2303267"/>
            <a:chOff x="5589401" y="1276184"/>
            <a:chExt cx="6249362" cy="230326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937AAE8-7CDE-4DBB-B649-6FC0E7F48F43}"/>
                </a:ext>
              </a:extLst>
            </p:cNvPr>
            <p:cNvSpPr/>
            <p:nvPr/>
          </p:nvSpPr>
          <p:spPr>
            <a:xfrm>
              <a:off x="7192361" y="1276184"/>
              <a:ext cx="1908313" cy="9541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</a:rPr>
                <a:t>Semantic</a:t>
              </a:r>
            </a:p>
            <a:p>
              <a:pPr algn="ctr"/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</a:rPr>
                <a:t>Restrictions</a:t>
              </a:r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630E945-84B9-4DAD-A3F9-5B9476388909}"/>
                </a:ext>
              </a:extLst>
            </p:cNvPr>
            <p:cNvSpPr/>
            <p:nvPr/>
          </p:nvSpPr>
          <p:spPr>
            <a:xfrm>
              <a:off x="10487757" y="2807955"/>
              <a:ext cx="1351006" cy="754586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</a:rPr>
                <a:t>Assertion n</a:t>
              </a:r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509E308-BE05-4E86-AD88-5BABEA4DAB9A}"/>
                </a:ext>
              </a:extLst>
            </p:cNvPr>
            <p:cNvSpPr/>
            <p:nvPr/>
          </p:nvSpPr>
          <p:spPr>
            <a:xfrm>
              <a:off x="5589401" y="2824865"/>
              <a:ext cx="1351006" cy="754586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</a:rPr>
                <a:t>Assertion 1</a:t>
              </a:r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08F4CB0-0BC6-45D9-9205-66E14F225277}"/>
                </a:ext>
              </a:extLst>
            </p:cNvPr>
            <p:cNvSpPr/>
            <p:nvPr/>
          </p:nvSpPr>
          <p:spPr>
            <a:xfrm>
              <a:off x="7471014" y="2824865"/>
              <a:ext cx="1351006" cy="754586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</a:rPr>
                <a:t>Assertion 2</a:t>
              </a:r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B321520-87B4-433E-99EE-C278191D73DB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6264904" y="2230340"/>
              <a:ext cx="1881614" cy="5128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75C8CAD-6697-4F0B-A5E9-919C274858C5}"/>
                </a:ext>
              </a:extLst>
            </p:cNvPr>
            <p:cNvCxnSpPr>
              <a:cxnSpLocks/>
              <a:stCxn id="17" idx="2"/>
              <a:endCxn id="21" idx="0"/>
            </p:cNvCxnSpPr>
            <p:nvPr/>
          </p:nvCxnSpPr>
          <p:spPr>
            <a:xfrm flipH="1">
              <a:off x="8146517" y="2230340"/>
              <a:ext cx="1" cy="5945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63F819A-AB13-498B-BAA9-E6EB059E19F2}"/>
                </a:ext>
              </a:extLst>
            </p:cNvPr>
            <p:cNvCxnSpPr>
              <a:stCxn id="17" idx="2"/>
            </p:cNvCxnSpPr>
            <p:nvPr/>
          </p:nvCxnSpPr>
          <p:spPr>
            <a:xfrm>
              <a:off x="8146518" y="2230340"/>
              <a:ext cx="1184336" cy="5128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99C5B76-B475-4A9D-A34C-3C938F1EBAA5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>
              <a:off x="8146518" y="2230340"/>
              <a:ext cx="2673882" cy="5128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892C270-EDB6-400D-AD3D-E7C78D284AA3}"/>
                </a:ext>
              </a:extLst>
            </p:cNvPr>
            <p:cNvSpPr/>
            <p:nvPr/>
          </p:nvSpPr>
          <p:spPr>
            <a:xfrm>
              <a:off x="9243067" y="2824865"/>
              <a:ext cx="823642" cy="754586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</a:rPr>
                <a:t>…….</a:t>
              </a:r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84F3CDA-3982-42D8-AE91-6DAC78E1D054}"/>
              </a:ext>
            </a:extLst>
          </p:cNvPr>
          <p:cNvGrpSpPr/>
          <p:nvPr/>
        </p:nvGrpSpPr>
        <p:grpSpPr>
          <a:xfrm>
            <a:off x="6264904" y="3562541"/>
            <a:ext cx="4898356" cy="1548891"/>
            <a:chOff x="6264904" y="3562541"/>
            <a:chExt cx="4898356" cy="1548891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5DB49C3-B315-4B25-BE14-67A9F8BADFAA}"/>
                </a:ext>
              </a:extLst>
            </p:cNvPr>
            <p:cNvSpPr/>
            <p:nvPr/>
          </p:nvSpPr>
          <p:spPr>
            <a:xfrm>
              <a:off x="7192361" y="4114801"/>
              <a:ext cx="1994086" cy="99663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</a:rPr>
                <a:t>Quantifier-Free First Order Logical Formula</a:t>
              </a:r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A9B6072-E3A7-4D49-ABCC-A97B09C2CF09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6264904" y="3579451"/>
              <a:ext cx="1495445" cy="4536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D0E5E9C-C112-4DE1-BDB3-9DBF5486FD21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8146517" y="3579451"/>
              <a:ext cx="0" cy="4536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A69662B-8B83-49B8-ABC3-4A122CFC3DA7}"/>
                </a:ext>
              </a:extLst>
            </p:cNvPr>
            <p:cNvCxnSpPr>
              <a:cxnSpLocks/>
              <a:stCxn id="31" idx="2"/>
            </p:cNvCxnSpPr>
            <p:nvPr/>
          </p:nvCxnSpPr>
          <p:spPr>
            <a:xfrm flipH="1">
              <a:off x="8387036" y="3579451"/>
              <a:ext cx="1267852" cy="4253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190D822-EDBB-40F3-8C6A-A12FFB6F6A8E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 flipH="1">
              <a:off x="8822020" y="3562541"/>
              <a:ext cx="2341240" cy="47059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27080DA1-74E2-439A-B03C-F7AAA0329290}"/>
              </a:ext>
            </a:extLst>
          </p:cNvPr>
          <p:cNvSpPr/>
          <p:nvPr/>
        </p:nvSpPr>
        <p:spPr>
          <a:xfrm>
            <a:off x="4209858" y="5218060"/>
            <a:ext cx="2759086" cy="1399414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Consistency of Specification ?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6C957D3-B7E6-4F01-AA76-3CC75E72ECD6}"/>
              </a:ext>
            </a:extLst>
          </p:cNvPr>
          <p:cNvGrpSpPr/>
          <p:nvPr/>
        </p:nvGrpSpPr>
        <p:grpSpPr>
          <a:xfrm>
            <a:off x="7127781" y="5111432"/>
            <a:ext cx="2123243" cy="1623851"/>
            <a:chOff x="7127781" y="5111432"/>
            <a:chExt cx="2123243" cy="1623851"/>
          </a:xfrm>
        </p:grpSpPr>
        <p:sp>
          <p:nvSpPr>
            <p:cNvPr id="54" name="Rectangle: Single Corner Rounded 53">
              <a:extLst>
                <a:ext uri="{FF2B5EF4-FFF2-40B4-BE49-F238E27FC236}">
                  <a16:creationId xmlns:a16="http://schemas.microsoft.com/office/drawing/2014/main" id="{5F3FD049-B2AE-44BC-A3EC-1025FBB0AA15}"/>
                </a:ext>
              </a:extLst>
            </p:cNvPr>
            <p:cNvSpPr/>
            <p:nvPr/>
          </p:nvSpPr>
          <p:spPr>
            <a:xfrm>
              <a:off x="7127781" y="5516806"/>
              <a:ext cx="2123243" cy="557692"/>
            </a:xfrm>
            <a:prstGeom prst="round1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</a:rPr>
                <a:t>SMT Solver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95C3111-2413-4F4E-9F8F-A0D17D8E4D5A}"/>
                </a:ext>
              </a:extLst>
            </p:cNvPr>
            <p:cNvSpPr txBox="1"/>
            <p:nvPr/>
          </p:nvSpPr>
          <p:spPr>
            <a:xfrm>
              <a:off x="7699750" y="6365951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</a:rPr>
                <a:t>Yes / No</a:t>
              </a:r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6" name="Arrow: Down 55">
              <a:extLst>
                <a:ext uri="{FF2B5EF4-FFF2-40B4-BE49-F238E27FC236}">
                  <a16:creationId xmlns:a16="http://schemas.microsoft.com/office/drawing/2014/main" id="{7CE75795-3B94-4795-A25C-A36664D26260}"/>
                </a:ext>
              </a:extLst>
            </p:cNvPr>
            <p:cNvSpPr/>
            <p:nvPr/>
          </p:nvSpPr>
          <p:spPr>
            <a:xfrm>
              <a:off x="8075740" y="6094799"/>
              <a:ext cx="227323" cy="271152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D3F2D217-E18F-4BCC-96E1-B501FC2DF76A}"/>
                </a:ext>
              </a:extLst>
            </p:cNvPr>
            <p:cNvCxnSpPr>
              <a:cxnSpLocks/>
              <a:stCxn id="38" idx="2"/>
              <a:endCxn id="54" idx="0"/>
            </p:cNvCxnSpPr>
            <p:nvPr/>
          </p:nvCxnSpPr>
          <p:spPr>
            <a:xfrm flipH="1">
              <a:off x="8189403" y="5111432"/>
              <a:ext cx="1" cy="4053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1BF27DAF-961D-4AEC-8E2F-0475C120C971}"/>
              </a:ext>
            </a:extLst>
          </p:cNvPr>
          <p:cNvSpPr/>
          <p:nvPr/>
        </p:nvSpPr>
        <p:spPr>
          <a:xfrm>
            <a:off x="200512" y="2009575"/>
            <a:ext cx="5072169" cy="15927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(Version = 0 ∨ Version = 1 ∨ Version = 2) </a:t>
            </a:r>
          </a:p>
          <a:p>
            <a:pPr algn="ctr"/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∧ </a:t>
            </a:r>
          </a:p>
          <a:p>
            <a:pPr algn="ctr"/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KUE_isPresent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→ Version = 2)</a:t>
            </a:r>
          </a:p>
        </p:txBody>
      </p:sp>
    </p:spTree>
    <p:extLst>
      <p:ext uri="{BB962C8B-B14F-4D97-AF65-F5344CB8AC3E}">
        <p14:creationId xmlns:p14="http://schemas.microsoft.com/office/powerpoint/2010/main" val="193092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B48816E-206C-4DBA-9C70-6CD4A957970A}"/>
              </a:ext>
            </a:extLst>
          </p:cNvPr>
          <p:cNvSpPr txBox="1">
            <a:spLocks/>
          </p:cNvSpPr>
          <p:nvPr/>
        </p:nvSpPr>
        <p:spPr>
          <a:xfrm>
            <a:off x="882680" y="0"/>
            <a:ext cx="10426639" cy="13994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Lato" panose="020F0502020204030203" pitchFamily="34" charset="0"/>
                <a:cs typeface="Calibri Light"/>
              </a:rPr>
              <a:t>Enforcement of </a:t>
            </a:r>
            <a:r>
              <a:rPr lang="en-US" sz="4000" b="1" u="sng" dirty="0">
                <a:latin typeface="Lato" panose="020F0502020204030203" pitchFamily="34" charset="0"/>
                <a:cs typeface="Calibri Light"/>
              </a:rPr>
              <a:t>Both</a:t>
            </a:r>
            <a:r>
              <a:rPr lang="en-US" sz="4000" b="1" dirty="0">
                <a:latin typeface="Lato" panose="020F0502020204030203" pitchFamily="34" charset="0"/>
                <a:cs typeface="Calibri Light"/>
              </a:rPr>
              <a:t> Restrictions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937AAE8-7CDE-4DBB-B649-6FC0E7F48F43}"/>
              </a:ext>
            </a:extLst>
          </p:cNvPr>
          <p:cNvSpPr/>
          <p:nvPr/>
        </p:nvSpPr>
        <p:spPr>
          <a:xfrm>
            <a:off x="4877786" y="1219034"/>
            <a:ext cx="1908313" cy="9541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Semantic</a:t>
            </a:r>
          </a:p>
          <a:p>
            <a:pPr algn="ctr"/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Restrictions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5DB49C3-B315-4B25-BE14-67A9F8BADFAA}"/>
              </a:ext>
            </a:extLst>
          </p:cNvPr>
          <p:cNvSpPr/>
          <p:nvPr/>
        </p:nvSpPr>
        <p:spPr>
          <a:xfrm>
            <a:off x="4877786" y="2699661"/>
            <a:ext cx="1994086" cy="9966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Quantifier-Free First Order Logical Formula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7080DA1-74E2-439A-B03C-F7AAA0329290}"/>
              </a:ext>
            </a:extLst>
          </p:cNvPr>
          <p:cNvSpPr/>
          <p:nvPr/>
        </p:nvSpPr>
        <p:spPr>
          <a:xfrm>
            <a:off x="1736199" y="3894320"/>
            <a:ext cx="2759086" cy="139941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Certificate Chain Validation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95C3111-2413-4F4E-9F8F-A0D17D8E4D5A}"/>
              </a:ext>
            </a:extLst>
          </p:cNvPr>
          <p:cNvSpPr txBox="1"/>
          <p:nvPr/>
        </p:nvSpPr>
        <p:spPr>
          <a:xfrm>
            <a:off x="5385175" y="630880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Yes / No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7CE75795-3B94-4795-A25C-A36664D26260}"/>
              </a:ext>
            </a:extLst>
          </p:cNvPr>
          <p:cNvSpPr/>
          <p:nvPr/>
        </p:nvSpPr>
        <p:spPr>
          <a:xfrm>
            <a:off x="5761165" y="6037649"/>
            <a:ext cx="227323" cy="27115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66FD84-5B3C-450B-A1A5-EB6AF48EB283}"/>
              </a:ext>
            </a:extLst>
          </p:cNvPr>
          <p:cNvSpPr/>
          <p:nvPr/>
        </p:nvSpPr>
        <p:spPr>
          <a:xfrm>
            <a:off x="5988488" y="6308801"/>
            <a:ext cx="46621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564B97A-182A-45D7-B25B-0CE928FCBEE1}"/>
              </a:ext>
            </a:extLst>
          </p:cNvPr>
          <p:cNvGrpSpPr/>
          <p:nvPr/>
        </p:nvGrpSpPr>
        <p:grpSpPr>
          <a:xfrm>
            <a:off x="6936449" y="5562910"/>
            <a:ext cx="1839308" cy="369332"/>
            <a:chOff x="9251025" y="5610986"/>
            <a:chExt cx="1839308" cy="369332"/>
          </a:xfrm>
        </p:grpSpPr>
        <p:sp>
          <p:nvSpPr>
            <p:cNvPr id="49" name="Arrow: Down 48">
              <a:extLst>
                <a:ext uri="{FF2B5EF4-FFF2-40B4-BE49-F238E27FC236}">
                  <a16:creationId xmlns:a16="http://schemas.microsoft.com/office/drawing/2014/main" id="{F39BFCB4-FE95-49C2-A866-1ADD616A9011}"/>
                </a:ext>
              </a:extLst>
            </p:cNvPr>
            <p:cNvSpPr/>
            <p:nvPr/>
          </p:nvSpPr>
          <p:spPr>
            <a:xfrm rot="16200000">
              <a:off x="9272939" y="5694223"/>
              <a:ext cx="227323" cy="271152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0130A3-9284-4BC6-8634-23FC4F3E94DC}"/>
                </a:ext>
              </a:extLst>
            </p:cNvPr>
            <p:cNvSpPr txBox="1"/>
            <p:nvPr/>
          </p:nvSpPr>
          <p:spPr>
            <a:xfrm>
              <a:off x="9599219" y="5610986"/>
              <a:ext cx="1491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Roboto" panose="02000000000000000000" pitchFamily="2" charset="0"/>
                  <a:ea typeface="Roboto" panose="02000000000000000000" pitchFamily="2" charset="0"/>
                </a:rPr>
                <a:t>UNSAT-core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5B4E7062-7ECC-48E7-9C2D-3662F84ED227}"/>
              </a:ext>
            </a:extLst>
          </p:cNvPr>
          <p:cNvSpPr/>
          <p:nvPr/>
        </p:nvSpPr>
        <p:spPr>
          <a:xfrm>
            <a:off x="7412862" y="2699660"/>
            <a:ext cx="2759086" cy="1148499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Certificate parser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E7B27377-E45D-4931-B60A-E288CF32BDBD}"/>
              </a:ext>
            </a:extLst>
          </p:cNvPr>
          <p:cNvSpPr/>
          <p:nvPr/>
        </p:nvSpPr>
        <p:spPr>
          <a:xfrm>
            <a:off x="5761165" y="2200751"/>
            <a:ext cx="227323" cy="417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2AA384E-8756-4D88-80E1-B0232391AD98}"/>
              </a:ext>
            </a:extLst>
          </p:cNvPr>
          <p:cNvSpPr/>
          <p:nvPr/>
        </p:nvSpPr>
        <p:spPr>
          <a:xfrm>
            <a:off x="7745677" y="1246595"/>
            <a:ext cx="1908313" cy="9541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Syntactic</a:t>
            </a:r>
          </a:p>
          <a:p>
            <a:pPr algn="ctr"/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Restrictions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0" name="Content Placeholder 10">
            <a:extLst>
              <a:ext uri="{FF2B5EF4-FFF2-40B4-BE49-F238E27FC236}">
                <a16:creationId xmlns:a16="http://schemas.microsoft.com/office/drawing/2014/main" id="{8495A4BF-0E07-487C-B2D0-26966DFF2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1398" y="2520604"/>
            <a:ext cx="809329" cy="809329"/>
          </a:xfrm>
        </p:spPr>
      </p:pic>
      <p:pic>
        <p:nvPicPr>
          <p:cNvPr id="46" name="Content Placeholder 10">
            <a:extLst>
              <a:ext uri="{FF2B5EF4-FFF2-40B4-BE49-F238E27FC236}">
                <a16:creationId xmlns:a16="http://schemas.microsoft.com/office/drawing/2014/main" id="{CAAC9ADC-33DA-4725-A92F-798523151E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6263" y="2779824"/>
            <a:ext cx="809329" cy="809329"/>
          </a:xfrm>
          <a:prstGeom prst="rect">
            <a:avLst/>
          </a:prstGeom>
        </p:spPr>
      </p:pic>
      <p:sp>
        <p:nvSpPr>
          <p:cNvPr id="37" name="Arrow: Down 36">
            <a:extLst>
              <a:ext uri="{FF2B5EF4-FFF2-40B4-BE49-F238E27FC236}">
                <a16:creationId xmlns:a16="http://schemas.microsoft.com/office/drawing/2014/main" id="{6E765CA3-96CB-4923-B612-B53295EA5A2B}"/>
              </a:ext>
            </a:extLst>
          </p:cNvPr>
          <p:cNvSpPr/>
          <p:nvPr/>
        </p:nvSpPr>
        <p:spPr>
          <a:xfrm>
            <a:off x="8611264" y="2229379"/>
            <a:ext cx="227323" cy="417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54AB12-009F-499C-8CB7-F14E82EBA468}"/>
              </a:ext>
            </a:extLst>
          </p:cNvPr>
          <p:cNvGrpSpPr/>
          <p:nvPr/>
        </p:nvGrpSpPr>
        <p:grpSpPr>
          <a:xfrm>
            <a:off x="7789121" y="3848159"/>
            <a:ext cx="1994086" cy="1300246"/>
            <a:chOff x="7789121" y="3848159"/>
            <a:chExt cx="1994086" cy="1300246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7E23F88-80F3-417C-8F92-9872246656FA}"/>
                </a:ext>
              </a:extLst>
            </p:cNvPr>
            <p:cNvCxnSpPr>
              <a:cxnSpLocks/>
              <a:stCxn id="59" idx="4"/>
              <a:endCxn id="39" idx="0"/>
            </p:cNvCxnSpPr>
            <p:nvPr/>
          </p:nvCxnSpPr>
          <p:spPr>
            <a:xfrm flipH="1">
              <a:off x="8786164" y="3848159"/>
              <a:ext cx="6241" cy="3036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C500BCC-EF62-43CC-ABE1-37B7C37B1752}"/>
                </a:ext>
              </a:extLst>
            </p:cNvPr>
            <p:cNvSpPr/>
            <p:nvPr/>
          </p:nvSpPr>
          <p:spPr>
            <a:xfrm>
              <a:off x="7789121" y="4151774"/>
              <a:ext cx="1994086" cy="99663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</a:rPr>
                <a:t>Concrete Values</a:t>
              </a:r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A053938-8CBD-43AD-8F4A-BAA60DAFAD4E}"/>
              </a:ext>
            </a:extLst>
          </p:cNvPr>
          <p:cNvGrpSpPr/>
          <p:nvPr/>
        </p:nvGrpSpPr>
        <p:grpSpPr>
          <a:xfrm>
            <a:off x="4813206" y="3696292"/>
            <a:ext cx="3009995" cy="2321056"/>
            <a:chOff x="4813206" y="3696292"/>
            <a:chExt cx="3009995" cy="2321056"/>
          </a:xfrm>
        </p:grpSpPr>
        <p:sp>
          <p:nvSpPr>
            <p:cNvPr id="54" name="Rectangle: Single Corner Rounded 53">
              <a:extLst>
                <a:ext uri="{FF2B5EF4-FFF2-40B4-BE49-F238E27FC236}">
                  <a16:creationId xmlns:a16="http://schemas.microsoft.com/office/drawing/2014/main" id="{5F3FD049-B2AE-44BC-A3EC-1025FBB0AA15}"/>
                </a:ext>
              </a:extLst>
            </p:cNvPr>
            <p:cNvSpPr/>
            <p:nvPr/>
          </p:nvSpPr>
          <p:spPr>
            <a:xfrm>
              <a:off x="4813206" y="5459656"/>
              <a:ext cx="2123243" cy="557692"/>
            </a:xfrm>
            <a:prstGeom prst="round1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</a:rPr>
                <a:t>SMT Solver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D3F2D217-E18F-4BCC-96E1-B501FC2DF76A}"/>
                </a:ext>
              </a:extLst>
            </p:cNvPr>
            <p:cNvCxnSpPr>
              <a:cxnSpLocks/>
              <a:stCxn id="38" idx="2"/>
              <a:endCxn id="54" idx="0"/>
            </p:cNvCxnSpPr>
            <p:nvPr/>
          </p:nvCxnSpPr>
          <p:spPr>
            <a:xfrm flipH="1">
              <a:off x="5874828" y="3696292"/>
              <a:ext cx="1" cy="17633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F7664D6-2BD6-41E5-B94D-F1121CB35A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99505" y="5090869"/>
              <a:ext cx="923696" cy="4057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53F1C90-66CF-46DF-9DE9-1BF53AE250BA}"/>
              </a:ext>
            </a:extLst>
          </p:cNvPr>
          <p:cNvSpPr/>
          <p:nvPr/>
        </p:nvSpPr>
        <p:spPr>
          <a:xfrm>
            <a:off x="9585698" y="4749548"/>
            <a:ext cx="1939788" cy="12032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Version = 2</a:t>
            </a:r>
          </a:p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∧ </a:t>
            </a:r>
          </a:p>
          <a:p>
            <a:pPr algn="ctr"/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KUE_isPresent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00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 animBg="1"/>
      <p:bldP spid="12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FF25-98A7-4C4F-A7E4-9220E74FC2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2680" y="0"/>
            <a:ext cx="10426639" cy="1399414"/>
          </a:xfrm>
          <a:effectLst/>
        </p:spPr>
        <p:txBody>
          <a:bodyPr>
            <a:normAutofit/>
          </a:bodyPr>
          <a:lstStyle/>
          <a:p>
            <a:r>
              <a:rPr lang="en-US" sz="4000" b="1" dirty="0">
                <a:latin typeface="Lato" panose="020F0502020204030203" pitchFamily="34" charset="0"/>
                <a:cs typeface="Calibri Light"/>
              </a:rPr>
              <a:t>TLS and X.509 PKI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1F4A2C-F194-4BBD-B8A9-0BA27284B90A}"/>
              </a:ext>
            </a:extLst>
          </p:cNvPr>
          <p:cNvGrpSpPr/>
          <p:nvPr/>
        </p:nvGrpSpPr>
        <p:grpSpPr>
          <a:xfrm>
            <a:off x="3597305" y="5158442"/>
            <a:ext cx="3140210" cy="802636"/>
            <a:chOff x="3597305" y="5084300"/>
            <a:chExt cx="3140210" cy="802636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80F6432-2FED-4268-8813-8B90A7A77685}"/>
                </a:ext>
              </a:extLst>
            </p:cNvPr>
            <p:cNvSpPr/>
            <p:nvPr/>
          </p:nvSpPr>
          <p:spPr>
            <a:xfrm>
              <a:off x="4428733" y="5084300"/>
              <a:ext cx="2308782" cy="793692"/>
            </a:xfrm>
            <a:custGeom>
              <a:avLst/>
              <a:gdLst>
                <a:gd name="connsiteX0" fmla="*/ 0 w 2308782"/>
                <a:gd name="connsiteY0" fmla="*/ 0 h 793691"/>
                <a:gd name="connsiteX1" fmla="*/ 2308782 w 2308782"/>
                <a:gd name="connsiteY1" fmla="*/ 0 h 793691"/>
                <a:gd name="connsiteX2" fmla="*/ 2308782 w 2308782"/>
                <a:gd name="connsiteY2" fmla="*/ 793691 h 793691"/>
                <a:gd name="connsiteX3" fmla="*/ 0 w 2308782"/>
                <a:gd name="connsiteY3" fmla="*/ 793691 h 793691"/>
                <a:gd name="connsiteX4" fmla="*/ 0 w 2308782"/>
                <a:gd name="connsiteY4" fmla="*/ 0 h 793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8782" h="793691">
                  <a:moveTo>
                    <a:pt x="2308782" y="793690"/>
                  </a:moveTo>
                  <a:lnTo>
                    <a:pt x="0" y="793690"/>
                  </a:lnTo>
                  <a:lnTo>
                    <a:pt x="0" y="1"/>
                  </a:lnTo>
                  <a:lnTo>
                    <a:pt x="2308782" y="1"/>
                  </a:lnTo>
                  <a:lnTo>
                    <a:pt x="2308782" y="793690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81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55322" tIns="76201" rIns="14224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0" u="none" kern="12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Authentication</a:t>
              </a:r>
              <a:endParaRPr lang="en-US" sz="2000" b="0" u="sng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3657414-58CC-4164-A8FA-9A1CA7095CB5}"/>
                </a:ext>
              </a:extLst>
            </p:cNvPr>
            <p:cNvSpPr/>
            <p:nvPr/>
          </p:nvSpPr>
          <p:spPr>
            <a:xfrm>
              <a:off x="3597305" y="5096436"/>
              <a:ext cx="790500" cy="790500"/>
            </a:xfrm>
            <a:prstGeom prst="rect">
              <a:avLst/>
            </a:prstGeom>
            <a:blipFill>
              <a:blip r:embed="rId3"/>
              <a:srcRect/>
              <a:stretch>
                <a:fillRect/>
              </a:stretch>
            </a:blipFill>
            <a:ln w="381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01412-64B6-47A6-BA62-E60789B5C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25EA9B2-E6C1-432F-9D80-2AAEFACBE5EE}"/>
              </a:ext>
            </a:extLst>
          </p:cNvPr>
          <p:cNvGrpSpPr/>
          <p:nvPr/>
        </p:nvGrpSpPr>
        <p:grpSpPr>
          <a:xfrm>
            <a:off x="3601554" y="3003658"/>
            <a:ext cx="3134187" cy="1066164"/>
            <a:chOff x="3601554" y="3020134"/>
            <a:chExt cx="3134187" cy="106616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434665A-744C-4472-80D3-7B6D95A35A3E}"/>
                </a:ext>
              </a:extLst>
            </p:cNvPr>
            <p:cNvSpPr/>
            <p:nvPr/>
          </p:nvSpPr>
          <p:spPr>
            <a:xfrm>
              <a:off x="4426959" y="3020134"/>
              <a:ext cx="2308782" cy="793693"/>
            </a:xfrm>
            <a:custGeom>
              <a:avLst/>
              <a:gdLst>
                <a:gd name="connsiteX0" fmla="*/ 0 w 2308782"/>
                <a:gd name="connsiteY0" fmla="*/ 0 h 793691"/>
                <a:gd name="connsiteX1" fmla="*/ 2308782 w 2308782"/>
                <a:gd name="connsiteY1" fmla="*/ 0 h 793691"/>
                <a:gd name="connsiteX2" fmla="*/ 2308782 w 2308782"/>
                <a:gd name="connsiteY2" fmla="*/ 793691 h 793691"/>
                <a:gd name="connsiteX3" fmla="*/ 0 w 2308782"/>
                <a:gd name="connsiteY3" fmla="*/ 793691 h 793691"/>
                <a:gd name="connsiteX4" fmla="*/ 0 w 2308782"/>
                <a:gd name="connsiteY4" fmla="*/ 0 h 793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8782" h="793691">
                  <a:moveTo>
                    <a:pt x="2308782" y="793690"/>
                  </a:moveTo>
                  <a:lnTo>
                    <a:pt x="0" y="793690"/>
                  </a:lnTo>
                  <a:lnTo>
                    <a:pt x="0" y="1"/>
                  </a:lnTo>
                  <a:lnTo>
                    <a:pt x="2308782" y="1"/>
                  </a:lnTo>
                  <a:lnTo>
                    <a:pt x="2308782" y="79369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355322" tIns="76201" rIns="142240" bIns="76201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0" kern="12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Confidentiality &amp; Data Integrity</a:t>
              </a:r>
              <a:endParaRPr lang="en-US" sz="2000" b="0" u="sng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27AD7F0-4BAD-4297-AB88-EF9CD0B2901E}"/>
                </a:ext>
              </a:extLst>
            </p:cNvPr>
            <p:cNvSpPr/>
            <p:nvPr/>
          </p:nvSpPr>
          <p:spPr>
            <a:xfrm>
              <a:off x="3601554" y="3044979"/>
              <a:ext cx="783401" cy="783401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26FCC070-CFD7-4775-977A-318C751A6701}"/>
                </a:ext>
              </a:extLst>
            </p:cNvPr>
            <p:cNvSpPr/>
            <p:nvPr/>
          </p:nvSpPr>
          <p:spPr>
            <a:xfrm rot="10800000">
              <a:off x="5152974" y="3818856"/>
              <a:ext cx="293272" cy="267442"/>
            </a:xfrm>
            <a:prstGeom prst="downArrow">
              <a:avLst/>
            </a:prstGeom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7F3F01-08EB-4932-8B56-042881E8EE51}"/>
              </a:ext>
            </a:extLst>
          </p:cNvPr>
          <p:cNvGrpSpPr/>
          <p:nvPr/>
        </p:nvGrpSpPr>
        <p:grpSpPr>
          <a:xfrm>
            <a:off x="2523636" y="1610267"/>
            <a:ext cx="5296490" cy="1163724"/>
            <a:chOff x="2523636" y="1610267"/>
            <a:chExt cx="5296490" cy="1163724"/>
          </a:xfrm>
        </p:grpSpPr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C76009E2-EA6F-4FB7-BAFE-C5A5E4018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4014" y="1610267"/>
              <a:ext cx="743882" cy="743882"/>
            </a:xfrm>
            <a:prstGeom prst="rect">
              <a:avLst/>
            </a:prstGeom>
          </p:spPr>
        </p:pic>
        <p:pic>
          <p:nvPicPr>
            <p:cNvPr id="15" name="Picture 15">
              <a:extLst>
                <a:ext uri="{FF2B5EF4-FFF2-40B4-BE49-F238E27FC236}">
                  <a16:creationId xmlns:a16="http://schemas.microsoft.com/office/drawing/2014/main" id="{FEEBAB9A-7BA0-4E3D-B575-D31B85695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20269" y="1629080"/>
              <a:ext cx="743881" cy="74388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3E75A6-1C7F-4509-8819-0C8583EA3EF9}"/>
                </a:ext>
              </a:extLst>
            </p:cNvPr>
            <p:cNvSpPr txBox="1"/>
            <p:nvPr/>
          </p:nvSpPr>
          <p:spPr>
            <a:xfrm>
              <a:off x="2523636" y="2404659"/>
              <a:ext cx="1044637" cy="369332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Roboto" panose="02000000000000000000" pitchFamily="2" charset="0"/>
                  <a:ea typeface="Roboto" panose="02000000000000000000" pitchFamily="2" charset="0"/>
                </a:rPr>
                <a:t>Client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53E65D-7446-4D03-87F6-7415D2710671}"/>
                </a:ext>
              </a:extLst>
            </p:cNvPr>
            <p:cNvSpPr txBox="1"/>
            <p:nvPr/>
          </p:nvSpPr>
          <p:spPr>
            <a:xfrm>
              <a:off x="6775489" y="2404659"/>
              <a:ext cx="1044637" cy="369332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Roboto" panose="02000000000000000000" pitchFamily="2" charset="0"/>
                  <a:ea typeface="Roboto" panose="02000000000000000000" pitchFamily="2" charset="0"/>
                </a:rPr>
                <a:t>Server</a:t>
              </a:r>
            </a:p>
          </p:txBody>
        </p:sp>
        <p:sp>
          <p:nvSpPr>
            <p:cNvPr id="3" name="Arrow: Left-Right 2">
              <a:extLst>
                <a:ext uri="{FF2B5EF4-FFF2-40B4-BE49-F238E27FC236}">
                  <a16:creationId xmlns:a16="http://schemas.microsoft.com/office/drawing/2014/main" id="{97EA383C-8D5B-4B4F-BC31-64FCA931C048}"/>
                </a:ext>
              </a:extLst>
            </p:cNvPr>
            <p:cNvSpPr/>
            <p:nvPr/>
          </p:nvSpPr>
          <p:spPr>
            <a:xfrm>
              <a:off x="3568274" y="1794798"/>
              <a:ext cx="3285608" cy="549174"/>
            </a:xfrm>
            <a:prstGeom prst="left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</a:rPr>
                <a:t>TLS</a:t>
              </a:r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FAADA55-FDEC-4320-8A29-C3D722C3440D}"/>
              </a:ext>
            </a:extLst>
          </p:cNvPr>
          <p:cNvGrpSpPr/>
          <p:nvPr/>
        </p:nvGrpSpPr>
        <p:grpSpPr>
          <a:xfrm>
            <a:off x="3599412" y="4077810"/>
            <a:ext cx="3137310" cy="1081837"/>
            <a:chOff x="3599412" y="4069572"/>
            <a:chExt cx="3137310" cy="1081837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ACD9A5-EC8C-4369-878C-F39307ED0AF2}"/>
                </a:ext>
              </a:extLst>
            </p:cNvPr>
            <p:cNvSpPr/>
            <p:nvPr/>
          </p:nvSpPr>
          <p:spPr>
            <a:xfrm>
              <a:off x="4427940" y="4069572"/>
              <a:ext cx="2308782" cy="793692"/>
            </a:xfrm>
            <a:custGeom>
              <a:avLst/>
              <a:gdLst>
                <a:gd name="connsiteX0" fmla="*/ 0 w 2308782"/>
                <a:gd name="connsiteY0" fmla="*/ 0 h 793691"/>
                <a:gd name="connsiteX1" fmla="*/ 2308782 w 2308782"/>
                <a:gd name="connsiteY1" fmla="*/ 0 h 793691"/>
                <a:gd name="connsiteX2" fmla="*/ 2308782 w 2308782"/>
                <a:gd name="connsiteY2" fmla="*/ 793691 h 793691"/>
                <a:gd name="connsiteX3" fmla="*/ 0 w 2308782"/>
                <a:gd name="connsiteY3" fmla="*/ 793691 h 793691"/>
                <a:gd name="connsiteX4" fmla="*/ 0 w 2308782"/>
                <a:gd name="connsiteY4" fmla="*/ 0 h 793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8782" h="793691">
                  <a:moveTo>
                    <a:pt x="2308782" y="793690"/>
                  </a:moveTo>
                  <a:lnTo>
                    <a:pt x="0" y="793690"/>
                  </a:lnTo>
                  <a:lnTo>
                    <a:pt x="0" y="1"/>
                  </a:lnTo>
                  <a:lnTo>
                    <a:pt x="2308782" y="1"/>
                  </a:lnTo>
                  <a:lnTo>
                    <a:pt x="2308782" y="793690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81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55322" tIns="76201" rIns="14224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0" kern="12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Public Key Distribution</a:t>
              </a:r>
              <a:endParaRPr lang="en-US" sz="2000" b="0" u="sng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262BF9A-2267-41E9-A057-DD1F0DBB981B}"/>
                </a:ext>
              </a:extLst>
            </p:cNvPr>
            <p:cNvSpPr/>
            <p:nvPr/>
          </p:nvSpPr>
          <p:spPr>
            <a:xfrm>
              <a:off x="3599412" y="4082296"/>
              <a:ext cx="787325" cy="787325"/>
            </a:xfrm>
            <a:prstGeom prst="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7B279689-0C62-497C-B5A4-5521D35626D8}"/>
                </a:ext>
              </a:extLst>
            </p:cNvPr>
            <p:cNvSpPr/>
            <p:nvPr/>
          </p:nvSpPr>
          <p:spPr>
            <a:xfrm rot="10800000">
              <a:off x="5152973" y="4883967"/>
              <a:ext cx="293272" cy="267442"/>
            </a:xfrm>
            <a:prstGeom prst="downArrow">
              <a:avLst/>
            </a:prstGeom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317AA86-F88D-42A2-AF67-03892AFEB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1780" y="4213884"/>
            <a:ext cx="1379220" cy="1379220"/>
          </a:xfr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F711BA3D-9F85-49FE-B1CB-2DDAE914FCED}"/>
              </a:ext>
            </a:extLst>
          </p:cNvPr>
          <p:cNvGrpSpPr/>
          <p:nvPr/>
        </p:nvGrpSpPr>
        <p:grpSpPr>
          <a:xfrm>
            <a:off x="8127538" y="4031390"/>
            <a:ext cx="1331267" cy="1523898"/>
            <a:chOff x="8127538" y="4031390"/>
            <a:chExt cx="1331267" cy="1523898"/>
          </a:xfrm>
        </p:grpSpPr>
        <p:pic>
          <p:nvPicPr>
            <p:cNvPr id="33" name="Picture 32" descr="Icon&#10;&#10;Description automatically generated">
              <a:extLst>
                <a:ext uri="{FF2B5EF4-FFF2-40B4-BE49-F238E27FC236}">
                  <a16:creationId xmlns:a16="http://schemas.microsoft.com/office/drawing/2014/main" id="{9E372877-61CA-4957-A789-47B728A0F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9505" y="5069274"/>
              <a:ext cx="486014" cy="486014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4B245B96-75CB-4D96-9E39-E5AB36CE6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97085" y="4031390"/>
              <a:ext cx="718714" cy="718714"/>
            </a:xfrm>
            <a:prstGeom prst="rect">
              <a:avLst/>
            </a:prstGeom>
          </p:spPr>
        </p:pic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2CED281A-DA62-4E77-BB03-2202F75FD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0090" y="4115298"/>
              <a:ext cx="718715" cy="718715"/>
            </a:xfrm>
            <a:prstGeom prst="rect">
              <a:avLst/>
            </a:prstGeom>
          </p:spPr>
        </p:pic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2660793-273B-4942-B635-22E1F4FEE5F6}"/>
                </a:ext>
              </a:extLst>
            </p:cNvPr>
            <p:cNvCxnSpPr>
              <a:stCxn id="32" idx="1"/>
            </p:cNvCxnSpPr>
            <p:nvPr/>
          </p:nvCxnSpPr>
          <p:spPr>
            <a:xfrm flipH="1">
              <a:off x="8127538" y="4390747"/>
              <a:ext cx="369547" cy="35935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1AC4731-3405-4AC5-8131-7E01ACF50D33}"/>
                </a:ext>
              </a:extLst>
            </p:cNvPr>
            <p:cNvCxnSpPr>
              <a:cxnSpLocks/>
              <a:stCxn id="33" idx="1"/>
            </p:cNvCxnSpPr>
            <p:nvPr/>
          </p:nvCxnSpPr>
          <p:spPr>
            <a:xfrm flipH="1" flipV="1">
              <a:off x="8140469" y="4903494"/>
              <a:ext cx="559036" cy="40878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235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B48816E-206C-4DBA-9C70-6CD4A957970A}"/>
              </a:ext>
            </a:extLst>
          </p:cNvPr>
          <p:cNvSpPr txBox="1">
            <a:spLocks/>
          </p:cNvSpPr>
          <p:nvPr/>
        </p:nvSpPr>
        <p:spPr>
          <a:xfrm>
            <a:off x="882680" y="0"/>
            <a:ext cx="10426639" cy="13994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Lato" panose="020F0502020204030203" pitchFamily="34" charset="0"/>
                <a:cs typeface="Calibri Light"/>
              </a:rPr>
              <a:t>Implementation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20BD4E-1BAD-46F6-BAE0-F3F2420F6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742" y="5503797"/>
            <a:ext cx="1743777" cy="504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11B7007-9157-44DB-B2E9-E681166243A8}"/>
              </a:ext>
            </a:extLst>
          </p:cNvPr>
          <p:cNvGrpSpPr/>
          <p:nvPr/>
        </p:nvGrpSpPr>
        <p:grpSpPr>
          <a:xfrm>
            <a:off x="1303679" y="1935187"/>
            <a:ext cx="1888354" cy="2775480"/>
            <a:chOff x="9798440" y="1548559"/>
            <a:chExt cx="1888354" cy="2775480"/>
          </a:xfrm>
        </p:grpSpPr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B90C406C-CF94-4764-A15B-1310DBC1F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8440" y="1548559"/>
              <a:ext cx="1888354" cy="1888354"/>
            </a:xfrm>
            <a:prstGeom prst="rect">
              <a:avLst/>
            </a:prstGeom>
          </p:spPr>
        </p:pic>
        <p:sp>
          <p:nvSpPr>
            <p:cNvPr id="21" name="Rectangle: Diagonal Corners Rounded 20">
              <a:extLst>
                <a:ext uri="{FF2B5EF4-FFF2-40B4-BE49-F238E27FC236}">
                  <a16:creationId xmlns:a16="http://schemas.microsoft.com/office/drawing/2014/main" id="{002C6D59-683A-4BAE-8710-50017C1AA191}"/>
                </a:ext>
              </a:extLst>
            </p:cNvPr>
            <p:cNvSpPr/>
            <p:nvPr/>
          </p:nvSpPr>
          <p:spPr>
            <a:xfrm>
              <a:off x="9926384" y="3549496"/>
              <a:ext cx="1632466" cy="774543"/>
            </a:xfrm>
            <a:prstGeom prst="round2Diag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latin typeface="Roboto" panose="02000000000000000000" pitchFamily="2" charset="0"/>
                  <a:ea typeface="Roboto" panose="02000000000000000000" pitchFamily="2" charset="0"/>
                </a:rPr>
                <a:t>CERES</a:t>
              </a:r>
              <a:endParaRPr lang="en-US" sz="2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ACCF5BE-5553-40BE-A33B-4D34661855C1}"/>
              </a:ext>
            </a:extLst>
          </p:cNvPr>
          <p:cNvGrpSpPr/>
          <p:nvPr/>
        </p:nvGrpSpPr>
        <p:grpSpPr>
          <a:xfrm>
            <a:off x="3415407" y="3765787"/>
            <a:ext cx="2470311" cy="1266182"/>
            <a:chOff x="3415407" y="3765787"/>
            <a:chExt cx="2470311" cy="126618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CD26F56-8F59-4CDB-A7A0-C2918DCA981D}"/>
                </a:ext>
              </a:extLst>
            </p:cNvPr>
            <p:cNvSpPr/>
            <p:nvPr/>
          </p:nvSpPr>
          <p:spPr>
            <a:xfrm>
              <a:off x="3415407" y="3765787"/>
              <a:ext cx="2470311" cy="94488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latin typeface="Roboto" panose="02000000000000000000" pitchFamily="2" charset="0"/>
                  <a:ea typeface="Roboto" panose="02000000000000000000" pitchFamily="2" charset="0"/>
                </a:rPr>
                <a:t>Parser</a:t>
              </a:r>
            </a:p>
            <a:p>
              <a:pPr algn="ctr"/>
              <a:r>
                <a:rPr lang="en-GB" sz="2000" dirty="0">
                  <a:latin typeface="Roboto" panose="02000000000000000000" pitchFamily="2" charset="0"/>
                  <a:ea typeface="Roboto" panose="02000000000000000000" pitchFamily="2" charset="0"/>
                </a:rPr>
                <a:t>Module</a:t>
              </a:r>
              <a:endParaRPr lang="en-US" sz="2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pic>
          <p:nvPicPr>
            <p:cNvPr id="23" name="Picture 2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ED8D023F-4C62-476D-8353-EBB4EE269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1175" y="4257426"/>
              <a:ext cx="774543" cy="774543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1742578-8316-49CA-B23C-7A172F9EDD90}"/>
              </a:ext>
            </a:extLst>
          </p:cNvPr>
          <p:cNvGrpSpPr/>
          <p:nvPr/>
        </p:nvGrpSpPr>
        <p:grpSpPr>
          <a:xfrm>
            <a:off x="8690682" y="3766583"/>
            <a:ext cx="2734043" cy="1289197"/>
            <a:chOff x="8690682" y="3766583"/>
            <a:chExt cx="2734043" cy="128919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FEABD08-24E2-489B-88DA-EFF83020907D}"/>
                </a:ext>
              </a:extLst>
            </p:cNvPr>
            <p:cNvSpPr/>
            <p:nvPr/>
          </p:nvSpPr>
          <p:spPr>
            <a:xfrm>
              <a:off x="8690682" y="3766583"/>
              <a:ext cx="2346773" cy="94488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latin typeface="Roboto" panose="02000000000000000000" pitchFamily="2" charset="0"/>
                  <a:ea typeface="Roboto" panose="02000000000000000000" pitchFamily="2" charset="0"/>
                </a:rPr>
                <a:t>Semantic-checker</a:t>
              </a:r>
            </a:p>
            <a:p>
              <a:pPr algn="ctr"/>
              <a:r>
                <a:rPr lang="en-GB" sz="2000" dirty="0">
                  <a:latin typeface="Roboto" panose="02000000000000000000" pitchFamily="2" charset="0"/>
                  <a:ea typeface="Roboto" panose="02000000000000000000" pitchFamily="2" charset="0"/>
                </a:rPr>
                <a:t>Module</a:t>
              </a:r>
              <a:endParaRPr lang="en-US" sz="2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26BD8EBE-771E-438F-95B4-D9E970F33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2562" y="4233617"/>
              <a:ext cx="822163" cy="822163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F7B611-ACBF-4B1A-9CD0-8BEBE27ADBC8}"/>
              </a:ext>
            </a:extLst>
          </p:cNvPr>
          <p:cNvGrpSpPr/>
          <p:nvPr/>
        </p:nvGrpSpPr>
        <p:grpSpPr>
          <a:xfrm>
            <a:off x="3699942" y="1910612"/>
            <a:ext cx="7052265" cy="1837539"/>
            <a:chOff x="3699942" y="1910612"/>
            <a:chExt cx="7052265" cy="183753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6EBC7A-EB09-4A4F-98B9-D5B2B1E9F5B9}"/>
                </a:ext>
              </a:extLst>
            </p:cNvPr>
            <p:cNvGrpSpPr/>
            <p:nvPr/>
          </p:nvGrpSpPr>
          <p:grpSpPr>
            <a:xfrm>
              <a:off x="3699942" y="2131283"/>
              <a:ext cx="7052265" cy="1616868"/>
              <a:chOff x="3408825" y="2335614"/>
              <a:chExt cx="4587240" cy="1616868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35607D3-E164-4D31-A4D9-9CB1CAF27D07}"/>
                  </a:ext>
                </a:extLst>
              </p:cNvPr>
              <p:cNvSpPr/>
              <p:nvPr/>
            </p:nvSpPr>
            <p:spPr>
              <a:xfrm>
                <a:off x="3408825" y="2335614"/>
                <a:ext cx="4587240" cy="70104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Driver</a:t>
                </a:r>
              </a:p>
              <a:p>
                <a:pPr algn="ctr"/>
                <a:r>
                  <a:rPr lang="en-GB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Module</a:t>
                </a:r>
                <a:endParaRPr lang="en-US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4" name="Arrow: Up-Down 3">
                <a:extLst>
                  <a:ext uri="{FF2B5EF4-FFF2-40B4-BE49-F238E27FC236}">
                    <a16:creationId xmlns:a16="http://schemas.microsoft.com/office/drawing/2014/main" id="{77B78E9C-9BD9-46BE-B67F-8EE789EA0789}"/>
                  </a:ext>
                </a:extLst>
              </p:cNvPr>
              <p:cNvSpPr/>
              <p:nvPr/>
            </p:nvSpPr>
            <p:spPr>
              <a:xfrm>
                <a:off x="3900170" y="3048968"/>
                <a:ext cx="267196" cy="903514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10" name="Arrow: Up-Down 9">
                <a:extLst>
                  <a:ext uri="{FF2B5EF4-FFF2-40B4-BE49-F238E27FC236}">
                    <a16:creationId xmlns:a16="http://schemas.microsoft.com/office/drawing/2014/main" id="{4586631A-149B-4220-BB15-228BAAAB116D}"/>
                  </a:ext>
                </a:extLst>
              </p:cNvPr>
              <p:cNvSpPr/>
              <p:nvPr/>
            </p:nvSpPr>
            <p:spPr>
              <a:xfrm>
                <a:off x="5603240" y="3036566"/>
                <a:ext cx="254000" cy="907914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11" name="Arrow: Up-Down 10">
                <a:extLst>
                  <a:ext uri="{FF2B5EF4-FFF2-40B4-BE49-F238E27FC236}">
                    <a16:creationId xmlns:a16="http://schemas.microsoft.com/office/drawing/2014/main" id="{774E1BF3-5321-4A65-B106-7C12AD68DCCD}"/>
                  </a:ext>
                </a:extLst>
              </p:cNvPr>
              <p:cNvSpPr/>
              <p:nvPr/>
            </p:nvSpPr>
            <p:spPr>
              <a:xfrm>
                <a:off x="7337102" y="3045333"/>
                <a:ext cx="254000" cy="889261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p:grpSp>
        <p:pic>
          <p:nvPicPr>
            <p:cNvPr id="26" name="Picture 25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A6B8FE8B-6D9A-4416-83B3-DC1F82D73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1165" y="1910612"/>
              <a:ext cx="1063637" cy="1063637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780A8F3-C34B-4507-B357-32F9879BF411}"/>
              </a:ext>
            </a:extLst>
          </p:cNvPr>
          <p:cNvGrpSpPr/>
          <p:nvPr/>
        </p:nvGrpSpPr>
        <p:grpSpPr>
          <a:xfrm>
            <a:off x="6048245" y="3765787"/>
            <a:ext cx="2523897" cy="1242374"/>
            <a:chOff x="6048245" y="3765787"/>
            <a:chExt cx="2523897" cy="124237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3025573-A553-4DC3-A3FD-78186D0AF10D}"/>
                </a:ext>
              </a:extLst>
            </p:cNvPr>
            <p:cNvSpPr/>
            <p:nvPr/>
          </p:nvSpPr>
          <p:spPr>
            <a:xfrm>
              <a:off x="6048245" y="3765787"/>
              <a:ext cx="2470311" cy="94488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latin typeface="Roboto" panose="02000000000000000000" pitchFamily="2" charset="0"/>
                  <a:ea typeface="Roboto" panose="02000000000000000000" pitchFamily="2" charset="0"/>
                </a:rPr>
                <a:t>Chain-builder</a:t>
              </a:r>
            </a:p>
            <a:p>
              <a:pPr algn="ctr"/>
              <a:r>
                <a:rPr lang="en-GB" sz="2000" dirty="0">
                  <a:latin typeface="Roboto" panose="02000000000000000000" pitchFamily="2" charset="0"/>
                  <a:ea typeface="Roboto" panose="02000000000000000000" pitchFamily="2" charset="0"/>
                </a:rPr>
                <a:t>Module</a:t>
              </a:r>
              <a:endParaRPr lang="en-US" sz="2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EEFC5515-EF85-475B-AFA7-4321EC915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598" y="4233617"/>
              <a:ext cx="774544" cy="774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429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B48816E-206C-4DBA-9C70-6CD4A957970A}"/>
              </a:ext>
            </a:extLst>
          </p:cNvPr>
          <p:cNvSpPr txBox="1">
            <a:spLocks/>
          </p:cNvSpPr>
          <p:nvPr/>
        </p:nvSpPr>
        <p:spPr>
          <a:xfrm>
            <a:off x="882680" y="0"/>
            <a:ext cx="10426639" cy="13994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Lato" panose="020F0502020204030203" pitchFamily="34" charset="0"/>
                <a:cs typeface="Calibri Light"/>
              </a:rPr>
              <a:t>Use Cases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845E22D-1E29-420D-A929-93E095BA9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7255839"/>
              </p:ext>
            </p:extLst>
          </p:nvPr>
        </p:nvGraphicFramePr>
        <p:xfrm>
          <a:off x="361441" y="2170939"/>
          <a:ext cx="12029804" cy="4863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7600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B48816E-206C-4DBA-9C70-6CD4A957970A}"/>
              </a:ext>
            </a:extLst>
          </p:cNvPr>
          <p:cNvSpPr txBox="1">
            <a:spLocks/>
          </p:cNvSpPr>
          <p:nvPr/>
        </p:nvSpPr>
        <p:spPr>
          <a:xfrm>
            <a:off x="882680" y="0"/>
            <a:ext cx="10426639" cy="13994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Lato" panose="020F0502020204030203" pitchFamily="34" charset="0"/>
                <a:cs typeface="Calibri Light"/>
              </a:rPr>
              <a:t>Evaluation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7969B4-2B1E-45EE-92DC-16EE4F7B8C6C}"/>
              </a:ext>
            </a:extLst>
          </p:cNvPr>
          <p:cNvSpPr txBox="1"/>
          <p:nvPr/>
        </p:nvSpPr>
        <p:spPr>
          <a:xfrm>
            <a:off x="4431715" y="1483592"/>
            <a:ext cx="4155305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Certificate Chain Dataset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2 millions from </a:t>
            </a:r>
            <a:r>
              <a:rPr lang="en-GB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Censys</a:t>
            </a:r>
            <a:endParaRPr lang="en-GB" sz="20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2 millions from </a:t>
            </a:r>
            <a:r>
              <a:rPr lang="en-GB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Frankencert</a:t>
            </a:r>
            <a:endParaRPr lang="en-GB" sz="20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All are </a:t>
            </a:r>
            <a:r>
              <a:rPr lang="en-GB" sz="2000" u="sng" dirty="0">
                <a:latin typeface="Roboto" panose="02000000000000000000" pitchFamily="2" charset="0"/>
                <a:ea typeface="Roboto" panose="02000000000000000000" pitchFamily="2" charset="0"/>
              </a:rPr>
              <a:t>unique</a:t>
            </a:r>
            <a:endParaRPr lang="en-US" sz="2000" u="sng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9E47CFC-7381-414E-941C-6ABA1E747D83}"/>
              </a:ext>
            </a:extLst>
          </p:cNvPr>
          <p:cNvGrpSpPr/>
          <p:nvPr/>
        </p:nvGrpSpPr>
        <p:grpSpPr>
          <a:xfrm>
            <a:off x="3372220" y="2878677"/>
            <a:ext cx="6390616" cy="2789522"/>
            <a:chOff x="5239016" y="2326635"/>
            <a:chExt cx="6390616" cy="27160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19A7BE-B2AB-4CEF-BE6B-FD91E6CE1423}"/>
                </a:ext>
              </a:extLst>
            </p:cNvPr>
            <p:cNvSpPr txBox="1"/>
            <p:nvPr/>
          </p:nvSpPr>
          <p:spPr>
            <a:xfrm>
              <a:off x="10112946" y="4357246"/>
              <a:ext cx="1516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00B0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CERES</a:t>
              </a:r>
              <a:endParaRPr lang="en-US" sz="24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DE83F3D-D199-4FA8-8604-6E8CCB51EAC4}"/>
                </a:ext>
              </a:extLst>
            </p:cNvPr>
            <p:cNvGrpSpPr/>
            <p:nvPr/>
          </p:nvGrpSpPr>
          <p:grpSpPr>
            <a:xfrm>
              <a:off x="5239016" y="2326635"/>
              <a:ext cx="5214800" cy="2716065"/>
              <a:chOff x="5239016" y="2326635"/>
              <a:chExt cx="5214800" cy="2716065"/>
            </a:xfrm>
          </p:grpSpPr>
          <p:pic>
            <p:nvPicPr>
              <p:cNvPr id="21" name="Picture 20" descr="Logo&#10;&#10;Description automatically generated with medium confidence">
                <a:extLst>
                  <a:ext uri="{FF2B5EF4-FFF2-40B4-BE49-F238E27FC236}">
                    <a16:creationId xmlns:a16="http://schemas.microsoft.com/office/drawing/2014/main" id="{B9EBC825-786E-41DC-9198-F229C4534E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2785" y="4210226"/>
                <a:ext cx="2287242" cy="832474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F5ECB7B1-52D4-4854-A707-6B3896F672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9016" y="4496764"/>
                <a:ext cx="1706045" cy="259399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C95C3A3-82A2-422B-9C2E-082DBCA7EFC4}"/>
                  </a:ext>
                </a:extLst>
              </p:cNvPr>
              <p:cNvSpPr txBox="1"/>
              <p:nvPr/>
            </p:nvSpPr>
            <p:spPr>
              <a:xfrm>
                <a:off x="8710855" y="4357247"/>
                <a:ext cx="15166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err="1">
                    <a:latin typeface="Roboto" panose="02000000000000000000" pitchFamily="2" charset="0"/>
                    <a:ea typeface="Roboto" panose="02000000000000000000" pitchFamily="2" charset="0"/>
                  </a:rPr>
                  <a:t>GnuTLS</a:t>
                </a:r>
                <a:endParaRPr lang="en-US" sz="2400" b="1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A7BF5F20-4A13-46DB-8532-5E96421F74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88908" y="2326635"/>
                <a:ext cx="1904060" cy="20306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A5FFE03D-562C-4182-BADE-DA9DE5B837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98982" y="2326635"/>
                <a:ext cx="488436" cy="203061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770741EB-EDCC-4F3B-94B8-F3B152B745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3746" y="2326635"/>
                <a:ext cx="689005" cy="196527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B3351DCA-F1BB-464E-96D5-35C31F7C1B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03676" y="2326635"/>
                <a:ext cx="1650140" cy="196527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7CD25976-FDEE-4376-ACA0-0FB83B813EF8}"/>
              </a:ext>
            </a:extLst>
          </p:cNvPr>
          <p:cNvSpPr/>
          <p:nvPr/>
        </p:nvSpPr>
        <p:spPr>
          <a:xfrm>
            <a:off x="8094972" y="4824445"/>
            <a:ext cx="1650140" cy="83247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8BAB6EE-5859-4D51-8995-8D3539374458}"/>
              </a:ext>
            </a:extLst>
          </p:cNvPr>
          <p:cNvSpPr/>
          <p:nvPr/>
        </p:nvSpPr>
        <p:spPr>
          <a:xfrm>
            <a:off x="3290346" y="4847006"/>
            <a:ext cx="1904060" cy="8324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FB057B1-CBBE-441F-A084-D853FA1F64F1}"/>
              </a:ext>
            </a:extLst>
          </p:cNvPr>
          <p:cNvSpPr/>
          <p:nvPr/>
        </p:nvSpPr>
        <p:spPr>
          <a:xfrm>
            <a:off x="5237840" y="4835725"/>
            <a:ext cx="1650140" cy="8324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7D57998-DCD7-4F4C-8D25-3AF65EE437DA}"/>
              </a:ext>
            </a:extLst>
          </p:cNvPr>
          <p:cNvSpPr/>
          <p:nvPr/>
        </p:nvSpPr>
        <p:spPr>
          <a:xfrm>
            <a:off x="6879232" y="4823414"/>
            <a:ext cx="1231028" cy="8324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E2FF745B-C0C2-4182-8C97-1D6568FC8D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724" y="2946793"/>
            <a:ext cx="1516685" cy="151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2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63" grpId="0" animBg="1"/>
      <p:bldP spid="64" grpId="0" animBg="1"/>
      <p:bldP spid="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B48816E-206C-4DBA-9C70-6CD4A957970A}"/>
              </a:ext>
            </a:extLst>
          </p:cNvPr>
          <p:cNvSpPr txBox="1">
            <a:spLocks/>
          </p:cNvSpPr>
          <p:nvPr/>
        </p:nvSpPr>
        <p:spPr>
          <a:xfrm>
            <a:off x="572644" y="43061"/>
            <a:ext cx="10426639" cy="13994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atin typeface="Lato" panose="020F0502020204030203" pitchFamily="34" charset="0"/>
                <a:cs typeface="Calibri Light"/>
              </a:rPr>
              <a:t>Some Non-compliance Issues</a:t>
            </a:r>
            <a:endParaRPr lang="en-US" sz="4000" b="1" dirty="0">
              <a:latin typeface="Lato" panose="020F0502020204030203" pitchFamily="34" charset="0"/>
              <a:cs typeface="Calibri Ligh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BD418A-DFC0-4157-8667-07F9AB7E89DC}"/>
              </a:ext>
            </a:extLst>
          </p:cNvPr>
          <p:cNvGrpSpPr/>
          <p:nvPr/>
        </p:nvGrpSpPr>
        <p:grpSpPr>
          <a:xfrm>
            <a:off x="8985756" y="1724376"/>
            <a:ext cx="2013527" cy="1851502"/>
            <a:chOff x="8587401" y="2413367"/>
            <a:chExt cx="1595238" cy="1869593"/>
          </a:xfrm>
        </p:grpSpPr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5BAD5C5E-F38D-4BE5-AF24-6E1449F97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2005" y="2413367"/>
              <a:ext cx="1146930" cy="134125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3F0EA5-ADC8-4A72-A11D-E3915783C0DE}"/>
                </a:ext>
              </a:extLst>
            </p:cNvPr>
            <p:cNvSpPr txBox="1"/>
            <p:nvPr/>
          </p:nvSpPr>
          <p:spPr>
            <a:xfrm>
              <a:off x="8587401" y="3754627"/>
              <a:ext cx="1595238" cy="52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GnuTLS</a:t>
              </a:r>
              <a:endParaRPr lang="en-US" sz="28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6ACFB04B-18FF-4E43-B1B4-7328A2F5E021}"/>
              </a:ext>
            </a:extLst>
          </p:cNvPr>
          <p:cNvSpPr/>
          <p:nvPr/>
        </p:nvSpPr>
        <p:spPr>
          <a:xfrm>
            <a:off x="1976582" y="2132114"/>
            <a:ext cx="2669309" cy="19211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u="sng" dirty="0">
                <a:latin typeface="Roboto" panose="02000000000000000000" pitchFamily="2" charset="0"/>
                <a:ea typeface="Roboto" panose="02000000000000000000" pitchFamily="2" charset="0"/>
              </a:rPr>
              <a:t>Critical</a:t>
            </a:r>
          </a:p>
          <a:p>
            <a:pPr algn="ctr"/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Extension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2887C3-6AF0-4434-8714-260CF271E5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3112173"/>
            <a:ext cx="1265076" cy="1265076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F50FB03C-9283-45DD-89F6-838EB1B7DD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64" y="3693758"/>
            <a:ext cx="1366981" cy="1366981"/>
          </a:xfrm>
          <a:prstGeom prst="rect">
            <a:avLst/>
          </a:prstGeom>
        </p:spPr>
      </p:pic>
      <p:sp>
        <p:nvSpPr>
          <p:cNvPr id="19" name="Rectangle: Top Corners One Rounded and One Snipped 18">
            <a:extLst>
              <a:ext uri="{FF2B5EF4-FFF2-40B4-BE49-F238E27FC236}">
                <a16:creationId xmlns:a16="http://schemas.microsoft.com/office/drawing/2014/main" id="{25CE9A38-87E9-4600-BB58-6EFBD0F7FC7C}"/>
              </a:ext>
            </a:extLst>
          </p:cNvPr>
          <p:cNvSpPr/>
          <p:nvPr/>
        </p:nvSpPr>
        <p:spPr>
          <a:xfrm>
            <a:off x="1754808" y="1485536"/>
            <a:ext cx="3814313" cy="3785307"/>
          </a:xfrm>
          <a:prstGeom prst="snipRoundRect">
            <a:avLst/>
          </a:prstGeom>
          <a:noFill/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E6A107-639D-4B79-9BA3-7BE94AB097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654" y="3857780"/>
            <a:ext cx="1413063" cy="141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6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B48816E-206C-4DBA-9C70-6CD4A957970A}"/>
              </a:ext>
            </a:extLst>
          </p:cNvPr>
          <p:cNvSpPr txBox="1">
            <a:spLocks/>
          </p:cNvSpPr>
          <p:nvPr/>
        </p:nvSpPr>
        <p:spPr>
          <a:xfrm>
            <a:off x="572644" y="43061"/>
            <a:ext cx="10426639" cy="13994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atin typeface="Lato" panose="020F0502020204030203" pitchFamily="34" charset="0"/>
                <a:cs typeface="Calibri Light"/>
              </a:rPr>
              <a:t>Some Non-compliance Issues</a:t>
            </a:r>
            <a:endParaRPr lang="en-US" sz="4000" b="1" dirty="0">
              <a:latin typeface="Lato" panose="020F0502020204030203" pitchFamily="34" charset="0"/>
              <a:cs typeface="Calibri Ligh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BD418A-DFC0-4157-8667-07F9AB7E89DC}"/>
              </a:ext>
            </a:extLst>
          </p:cNvPr>
          <p:cNvGrpSpPr/>
          <p:nvPr/>
        </p:nvGrpSpPr>
        <p:grpSpPr>
          <a:xfrm>
            <a:off x="10325029" y="1854679"/>
            <a:ext cx="2013527" cy="1851502"/>
            <a:chOff x="8587401" y="2413367"/>
            <a:chExt cx="1595238" cy="1869593"/>
          </a:xfrm>
        </p:grpSpPr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5BAD5C5E-F38D-4BE5-AF24-6E1449F97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2005" y="2413367"/>
              <a:ext cx="1146930" cy="134125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3F0EA5-ADC8-4A72-A11D-E3915783C0DE}"/>
                </a:ext>
              </a:extLst>
            </p:cNvPr>
            <p:cNvSpPr txBox="1"/>
            <p:nvPr/>
          </p:nvSpPr>
          <p:spPr>
            <a:xfrm>
              <a:off x="8587401" y="3754627"/>
              <a:ext cx="1595238" cy="52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GnuTLS</a:t>
              </a:r>
              <a:endParaRPr lang="en-US" sz="28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6ACFB04B-18FF-4E43-B1B4-7328A2F5E021}"/>
              </a:ext>
            </a:extLst>
          </p:cNvPr>
          <p:cNvSpPr/>
          <p:nvPr/>
        </p:nvSpPr>
        <p:spPr>
          <a:xfrm>
            <a:off x="2327309" y="1587157"/>
            <a:ext cx="2669309" cy="13127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u="sng" dirty="0">
                <a:latin typeface="Roboto" panose="02000000000000000000" pitchFamily="2" charset="0"/>
                <a:ea typeface="Roboto" panose="02000000000000000000" pitchFamily="2" charset="0"/>
              </a:rPr>
              <a:t>Version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72887C3-6AF0-4434-8714-260CF271E5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7290" y="2388516"/>
            <a:ext cx="1216747" cy="1216747"/>
          </a:xfrm>
          <a:prstGeom prst="rect">
            <a:avLst/>
          </a:prstGeom>
        </p:spPr>
      </p:pic>
      <p:sp>
        <p:nvSpPr>
          <p:cNvPr id="19" name="Rectangle: Top Corners One Rounded and One Snipped 18">
            <a:extLst>
              <a:ext uri="{FF2B5EF4-FFF2-40B4-BE49-F238E27FC236}">
                <a16:creationId xmlns:a16="http://schemas.microsoft.com/office/drawing/2014/main" id="{25CE9A38-87E9-4600-BB58-6EFBD0F7FC7C}"/>
              </a:ext>
            </a:extLst>
          </p:cNvPr>
          <p:cNvSpPr/>
          <p:nvPr/>
        </p:nvSpPr>
        <p:spPr>
          <a:xfrm>
            <a:off x="1754808" y="1485536"/>
            <a:ext cx="3814313" cy="3785307"/>
          </a:xfrm>
          <a:prstGeom prst="snipRoundRect">
            <a:avLst/>
          </a:prstGeom>
          <a:noFill/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E6A107-639D-4B79-9BA3-7BE94AB097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3510" y="3728307"/>
            <a:ext cx="1413063" cy="141306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31ED3E9-4649-4605-A115-A8EBED25BD4F}"/>
              </a:ext>
            </a:extLst>
          </p:cNvPr>
          <p:cNvSpPr/>
          <p:nvPr/>
        </p:nvSpPr>
        <p:spPr>
          <a:xfrm>
            <a:off x="2021851" y="2657872"/>
            <a:ext cx="1903604" cy="94739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u="sng" dirty="0">
                <a:latin typeface="Roboto" panose="02000000000000000000" pitchFamily="2" charset="0"/>
                <a:ea typeface="Roboto" panose="02000000000000000000" pitchFamily="2" charset="0"/>
              </a:rPr>
              <a:t>Extension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F5E44DD-9262-4C6B-B9C1-B96B9B4B6D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496" y="3429000"/>
            <a:ext cx="592314" cy="598615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medium confidence">
            <a:extLst>
              <a:ext uri="{FF2B5EF4-FFF2-40B4-BE49-F238E27FC236}">
                <a16:creationId xmlns:a16="http://schemas.microsoft.com/office/drawing/2014/main" id="{0BA6B98E-C13F-4B34-876A-7C67961CFB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877" y="2080723"/>
            <a:ext cx="3844924" cy="139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5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B48816E-206C-4DBA-9C70-6CD4A957970A}"/>
              </a:ext>
            </a:extLst>
          </p:cNvPr>
          <p:cNvSpPr txBox="1">
            <a:spLocks/>
          </p:cNvSpPr>
          <p:nvPr/>
        </p:nvSpPr>
        <p:spPr>
          <a:xfrm>
            <a:off x="882680" y="0"/>
            <a:ext cx="10426639" cy="13994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Lato" panose="020F0502020204030203" pitchFamily="34" charset="0"/>
                <a:cs typeface="Calibri Light"/>
              </a:rPr>
              <a:t>Responsible Disclosure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C55A575-D47B-4D92-A778-1D0CCD2C75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6684509"/>
              </p:ext>
            </p:extLst>
          </p:nvPr>
        </p:nvGraphicFramePr>
        <p:xfrm>
          <a:off x="237616" y="1399414"/>
          <a:ext cx="12029804" cy="4863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FC849F-C667-4535-BE69-2682DE771EF2}"/>
              </a:ext>
            </a:extLst>
          </p:cNvPr>
          <p:cNvSpPr/>
          <p:nvPr/>
        </p:nvSpPr>
        <p:spPr>
          <a:xfrm>
            <a:off x="1639328" y="2414125"/>
            <a:ext cx="8913341" cy="28338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This reflects the </a:t>
            </a:r>
            <a:r>
              <a:rPr lang="en-GB" sz="2800" b="1" u="sng" dirty="0">
                <a:latin typeface="Roboto" panose="02000000000000000000" pitchFamily="2" charset="0"/>
                <a:ea typeface="Roboto" panose="02000000000000000000" pitchFamily="2" charset="0"/>
              </a:rPr>
              <a:t>reluctance</a:t>
            </a: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 of the library developers </a:t>
            </a:r>
          </a:p>
          <a:p>
            <a:pPr algn="ctr"/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on developing RFC compliant X.509 implementations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5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F32AB2-E0A1-4949-A7AC-E42AEA2DB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1A8281-9859-4E3F-A893-4F14F3F5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002190-21A2-4CAA-B359-7CD23D894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1A4F47-A17C-4F38-8D98-6F48C6F30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19D820-8E8F-421C-B9A2-2FDB0D90D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EBA5A-9349-4D2C-BFA0-DFD5D80C9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4">
                                            <p:graphicEl>
                                              <a:dgm id="{11F32AB2-E0A1-4949-A7AC-E42AEA2DB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4">
                                            <p:graphicEl>
                                              <a:dgm id="{11F32AB2-E0A1-4949-A7AC-E42AEA2DB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4">
                                            <p:graphicEl>
                                              <a:dgm id="{6D1A8281-9859-4E3F-A893-4F14F3F5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8" dur="indefinite"/>
                                        <p:tgtEl>
                                          <p:spTgt spid="4">
                                            <p:graphicEl>
                                              <a:dgm id="{6D1A8281-9859-4E3F-A893-4F14F3F55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4">
                                            <p:graphicEl>
                                              <a:dgm id="{4D002190-21A2-4CAA-B359-7CD23D894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1" dur="indefinite"/>
                                        <p:tgtEl>
                                          <p:spTgt spid="4">
                                            <p:graphicEl>
                                              <a:dgm id="{4D002190-21A2-4CAA-B359-7CD23D8942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4">
                                            <p:graphicEl>
                                              <a:dgm id="{6A1A4F47-A17C-4F38-8D98-6F48C6F30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4" dur="indefinite"/>
                                        <p:tgtEl>
                                          <p:spTgt spid="4">
                                            <p:graphicEl>
                                              <a:dgm id="{6A1A4F47-A17C-4F38-8D98-6F48C6F30B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4">
                                            <p:graphicEl>
                                              <a:dgm id="{8D19D820-8E8F-421C-B9A2-2FDB0D90D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7" dur="indefinite"/>
                                        <p:tgtEl>
                                          <p:spTgt spid="4">
                                            <p:graphicEl>
                                              <a:dgm id="{8D19D820-8E8F-421C-B9A2-2FDB0D90DF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4">
                                            <p:graphicEl>
                                              <a:dgm id="{9B3EBA5A-9349-4D2C-BFA0-DFD5D80C9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0" dur="indefinite"/>
                                        <p:tgtEl>
                                          <p:spTgt spid="4">
                                            <p:graphicEl>
                                              <a:dgm id="{9B3EBA5A-9349-4D2C-BFA0-DFD5D80C9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4" grpId="1" uiExpand="1">
        <p:bldSub>
          <a:bldDgm bld="one"/>
        </p:bldSub>
      </p:bldGraphic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B48816E-206C-4DBA-9C70-6CD4A957970A}"/>
              </a:ext>
            </a:extLst>
          </p:cNvPr>
          <p:cNvSpPr txBox="1">
            <a:spLocks/>
          </p:cNvSpPr>
          <p:nvPr/>
        </p:nvSpPr>
        <p:spPr>
          <a:xfrm>
            <a:off x="882680" y="0"/>
            <a:ext cx="10426639" cy="13994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Lato" panose="020F0502020204030203" pitchFamily="34" charset="0"/>
                <a:cs typeface="Calibri Light"/>
              </a:rPr>
              <a:t>Limitations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B5AB21-3076-4FE6-AA82-D542DD1F114A}"/>
              </a:ext>
            </a:extLst>
          </p:cNvPr>
          <p:cNvSpPr/>
          <p:nvPr/>
        </p:nvSpPr>
        <p:spPr>
          <a:xfrm>
            <a:off x="2691796" y="1234657"/>
            <a:ext cx="7807327" cy="8005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u="sng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Slower</a:t>
            </a: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 due to usage of SMT solver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775ECD3-2998-4643-A669-9874D42AC882}"/>
              </a:ext>
            </a:extLst>
          </p:cNvPr>
          <p:cNvSpPr/>
          <p:nvPr/>
        </p:nvSpPr>
        <p:spPr>
          <a:xfrm>
            <a:off x="2691796" y="2233818"/>
            <a:ext cx="7807327" cy="8005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Supports </a:t>
            </a:r>
            <a:r>
              <a:rPr lang="en-GB" sz="2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only</a:t>
            </a: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 RSA Signature verification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7BDE9E-0C5E-49B9-B630-147D189CA3B6}"/>
              </a:ext>
            </a:extLst>
          </p:cNvPr>
          <p:cNvSpPr/>
          <p:nvPr/>
        </p:nvSpPr>
        <p:spPr>
          <a:xfrm>
            <a:off x="2691795" y="3232979"/>
            <a:ext cx="7807327" cy="8005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No </a:t>
            </a:r>
            <a:r>
              <a:rPr lang="en-GB" sz="2400" u="sng" dirty="0">
                <a:latin typeface="Roboto" panose="02000000000000000000" pitchFamily="2" charset="0"/>
                <a:ea typeface="Roboto" panose="02000000000000000000" pitchFamily="2" charset="0"/>
              </a:rPr>
              <a:t>revocation status</a:t>
            </a: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 check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828616D-7810-4ED4-B67B-1EC987E414F5}"/>
              </a:ext>
            </a:extLst>
          </p:cNvPr>
          <p:cNvSpPr/>
          <p:nvPr/>
        </p:nvSpPr>
        <p:spPr>
          <a:xfrm>
            <a:off x="2691795" y="4232140"/>
            <a:ext cx="7807327" cy="8005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No </a:t>
            </a:r>
            <a:r>
              <a:rPr lang="en-GB" sz="2400" u="sng" dirty="0">
                <a:latin typeface="Roboto" panose="02000000000000000000" pitchFamily="2" charset="0"/>
                <a:ea typeface="Roboto" panose="02000000000000000000" pitchFamily="2" charset="0"/>
              </a:rPr>
              <a:t>hostname matching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44806B0-DFF0-48A8-8127-B656D2BFAE74}"/>
              </a:ext>
            </a:extLst>
          </p:cNvPr>
          <p:cNvSpPr/>
          <p:nvPr/>
        </p:nvSpPr>
        <p:spPr>
          <a:xfrm>
            <a:off x="2691795" y="5231301"/>
            <a:ext cx="7807327" cy="8005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u="sng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 completeness</a:t>
            </a:r>
            <a:r>
              <a:rPr lang="en-GB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guarantee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70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27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B48816E-206C-4DBA-9C70-6CD4A957970A}"/>
              </a:ext>
            </a:extLst>
          </p:cNvPr>
          <p:cNvSpPr txBox="1">
            <a:spLocks/>
          </p:cNvSpPr>
          <p:nvPr/>
        </p:nvSpPr>
        <p:spPr>
          <a:xfrm>
            <a:off x="882680" y="0"/>
            <a:ext cx="10426639" cy="13994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Lato" panose="020F0502020204030203" pitchFamily="34" charset="0"/>
                <a:cs typeface="Calibri Light"/>
              </a:rPr>
              <a:t>Summary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642270D-1893-4A2E-88A5-68BC2E05D3F7}"/>
              </a:ext>
            </a:extLst>
          </p:cNvPr>
          <p:cNvSpPr/>
          <p:nvPr/>
        </p:nvSpPr>
        <p:spPr>
          <a:xfrm>
            <a:off x="4373217" y="1001864"/>
            <a:ext cx="1908313" cy="9541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X.509 Specification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E23683B-4CF2-44AF-AF7A-7E6E1799833F}"/>
              </a:ext>
            </a:extLst>
          </p:cNvPr>
          <p:cNvGrpSpPr/>
          <p:nvPr/>
        </p:nvGrpSpPr>
        <p:grpSpPr>
          <a:xfrm>
            <a:off x="3037398" y="1956020"/>
            <a:ext cx="4646214" cy="1165722"/>
            <a:chOff x="3037398" y="1956020"/>
            <a:chExt cx="4646214" cy="116572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3461EA6-8B00-4AC2-AE4F-BAFF834DFF73}"/>
                </a:ext>
              </a:extLst>
            </p:cNvPr>
            <p:cNvSpPr/>
            <p:nvPr/>
          </p:nvSpPr>
          <p:spPr>
            <a:xfrm>
              <a:off x="3037398" y="2167586"/>
              <a:ext cx="1908313" cy="9541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</a:rPr>
                <a:t>Syntactic</a:t>
              </a:r>
            </a:p>
            <a:p>
              <a:pPr algn="ctr"/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</a:rPr>
                <a:t>Restrictions</a:t>
              </a:r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D30219F-24A0-4E71-86AA-AD4885281F93}"/>
                </a:ext>
              </a:extLst>
            </p:cNvPr>
            <p:cNvSpPr/>
            <p:nvPr/>
          </p:nvSpPr>
          <p:spPr>
            <a:xfrm>
              <a:off x="5775299" y="2164926"/>
              <a:ext cx="1908313" cy="9541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</a:rPr>
                <a:t>Semantic</a:t>
              </a:r>
            </a:p>
            <a:p>
              <a:pPr algn="ctr"/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</a:rPr>
                <a:t>Restrictions</a:t>
              </a:r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B814678-252D-4B94-9E74-2312AD0548AD}"/>
                </a:ext>
              </a:extLst>
            </p:cNvPr>
            <p:cNvCxnSpPr>
              <a:stCxn id="3" idx="2"/>
            </p:cNvCxnSpPr>
            <p:nvPr/>
          </p:nvCxnSpPr>
          <p:spPr>
            <a:xfrm flipH="1">
              <a:off x="4945711" y="1956020"/>
              <a:ext cx="381663" cy="33924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AE82920-AF45-4F8B-8D44-78B9744DF3F6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>
              <a:off x="5327374" y="1956020"/>
              <a:ext cx="447925" cy="33924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65E9007-4F4F-49FD-8FE7-5827A7F8CEB9}"/>
              </a:ext>
            </a:extLst>
          </p:cNvPr>
          <p:cNvGrpSpPr/>
          <p:nvPr/>
        </p:nvGrpSpPr>
        <p:grpSpPr>
          <a:xfrm>
            <a:off x="3991554" y="3119082"/>
            <a:ext cx="2737901" cy="1205537"/>
            <a:chOff x="3997855" y="3101695"/>
            <a:chExt cx="2740223" cy="137537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6BB7E2A-6076-4A91-96E3-8A1CB1B4DE84}"/>
                </a:ext>
              </a:extLst>
            </p:cNvPr>
            <p:cNvSpPr/>
            <p:nvPr/>
          </p:nvSpPr>
          <p:spPr>
            <a:xfrm>
              <a:off x="4379841" y="3340032"/>
              <a:ext cx="1995778" cy="113703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</a:rPr>
                <a:t>Formalized</a:t>
              </a:r>
            </a:p>
            <a:p>
              <a:pPr algn="ctr"/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</a:rPr>
                <a:t>Restrictions</a:t>
              </a:r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AE7EC91-A1DD-494B-922C-51DEC5320919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>
              <a:off x="3997855" y="3104730"/>
              <a:ext cx="381986" cy="3505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F9665EF-52A9-4020-ABA8-51221BA6A5EE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 flipH="1">
              <a:off x="6375619" y="3101695"/>
              <a:ext cx="362459" cy="3111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C3EABD1-1A1A-4AAA-B3A1-6DD5657FAC86}"/>
              </a:ext>
            </a:extLst>
          </p:cNvPr>
          <p:cNvGrpSpPr/>
          <p:nvPr/>
        </p:nvGrpSpPr>
        <p:grpSpPr>
          <a:xfrm>
            <a:off x="4373217" y="4324619"/>
            <a:ext cx="1995778" cy="1032721"/>
            <a:chOff x="4373217" y="4324619"/>
            <a:chExt cx="1995778" cy="134980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C8B2385-E0D0-4B04-89FB-4BE810FD01BC}"/>
                </a:ext>
              </a:extLst>
            </p:cNvPr>
            <p:cNvSpPr/>
            <p:nvPr/>
          </p:nvSpPr>
          <p:spPr>
            <a:xfrm>
              <a:off x="4373217" y="4666240"/>
              <a:ext cx="1995778" cy="100818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</a:rPr>
                <a:t>High-assurance Implementation</a:t>
              </a:r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CBA76BA-FE4C-44DD-822D-AA6ECB65B343}"/>
                </a:ext>
              </a:extLst>
            </p:cNvPr>
            <p:cNvCxnSpPr>
              <a:cxnSpLocks/>
              <a:stCxn id="25" idx="2"/>
              <a:endCxn id="32" idx="0"/>
            </p:cNvCxnSpPr>
            <p:nvPr/>
          </p:nvCxnSpPr>
          <p:spPr>
            <a:xfrm>
              <a:off x="5370260" y="4324619"/>
              <a:ext cx="846" cy="3416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Arrow: Left 40">
            <a:extLst>
              <a:ext uri="{FF2B5EF4-FFF2-40B4-BE49-F238E27FC236}">
                <a16:creationId xmlns:a16="http://schemas.microsoft.com/office/drawing/2014/main" id="{18F4D05D-5550-4A65-8B5E-4A0610F01259}"/>
              </a:ext>
            </a:extLst>
          </p:cNvPr>
          <p:cNvSpPr/>
          <p:nvPr/>
        </p:nvSpPr>
        <p:spPr>
          <a:xfrm>
            <a:off x="7778983" y="2204690"/>
            <a:ext cx="3530335" cy="874628"/>
          </a:xfrm>
          <a:prstGeom prst="leftArrow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Re-engineer the Specification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2" name="Arrow: Left 41">
            <a:extLst>
              <a:ext uri="{FF2B5EF4-FFF2-40B4-BE49-F238E27FC236}">
                <a16:creationId xmlns:a16="http://schemas.microsoft.com/office/drawing/2014/main" id="{59312D40-AF85-4C25-B6FE-F95B56673E4B}"/>
              </a:ext>
            </a:extLst>
          </p:cNvPr>
          <p:cNvSpPr/>
          <p:nvPr/>
        </p:nvSpPr>
        <p:spPr>
          <a:xfrm>
            <a:off x="6449834" y="3357127"/>
            <a:ext cx="3530335" cy="874628"/>
          </a:xfrm>
          <a:prstGeom prst="leftArrow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Formalize the Restrictions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24685F7-A8C8-4D7B-8027-372D99F252E7}"/>
              </a:ext>
            </a:extLst>
          </p:cNvPr>
          <p:cNvGrpSpPr/>
          <p:nvPr/>
        </p:nvGrpSpPr>
        <p:grpSpPr>
          <a:xfrm>
            <a:off x="4366547" y="5357340"/>
            <a:ext cx="1995778" cy="1032721"/>
            <a:chOff x="4373217" y="4324619"/>
            <a:chExt cx="1995778" cy="1349809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8567350-9349-4D1B-BF6F-0D6185A29510}"/>
                </a:ext>
              </a:extLst>
            </p:cNvPr>
            <p:cNvSpPr/>
            <p:nvPr/>
          </p:nvSpPr>
          <p:spPr>
            <a:xfrm>
              <a:off x="4373217" y="4666240"/>
              <a:ext cx="1995778" cy="10081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</a:rPr>
                <a:t>Non-compliance Testing</a:t>
              </a:r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604BB04-B7C5-46CB-8825-2BF79F5AF82A}"/>
                </a:ext>
              </a:extLst>
            </p:cNvPr>
            <p:cNvCxnSpPr>
              <a:cxnSpLocks/>
              <a:endCxn id="52" idx="0"/>
            </p:cNvCxnSpPr>
            <p:nvPr/>
          </p:nvCxnSpPr>
          <p:spPr>
            <a:xfrm>
              <a:off x="5370260" y="4324619"/>
              <a:ext cx="846" cy="3416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6AFB145D-6D83-48C3-918A-24B3E5CAD44A}"/>
              </a:ext>
            </a:extLst>
          </p:cNvPr>
          <p:cNvSpPr/>
          <p:nvPr/>
        </p:nvSpPr>
        <p:spPr>
          <a:xfrm>
            <a:off x="6460436" y="5585011"/>
            <a:ext cx="2301718" cy="707666"/>
          </a:xfrm>
          <a:prstGeom prst="rightArrow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Report the findings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5" name="Picture 54" descr="Logo&#10;&#10;Description automatically generated with medium confidence">
            <a:extLst>
              <a:ext uri="{FF2B5EF4-FFF2-40B4-BE49-F238E27FC236}">
                <a16:creationId xmlns:a16="http://schemas.microsoft.com/office/drawing/2014/main" id="{80B1EC79-8DE0-460D-9FB6-97C2DDDF55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119" y="5601870"/>
            <a:ext cx="1734380" cy="63125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C822352-372B-4678-9648-CABEBE6237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01" y="5396579"/>
            <a:ext cx="1706045" cy="25939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472C1A75-7F6C-4563-A9A9-86276E220FA1}"/>
              </a:ext>
            </a:extLst>
          </p:cNvPr>
          <p:cNvSpPr txBox="1"/>
          <p:nvPr/>
        </p:nvSpPr>
        <p:spPr>
          <a:xfrm>
            <a:off x="9303714" y="6087351"/>
            <a:ext cx="151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Roboto" panose="02000000000000000000" pitchFamily="2" charset="0"/>
                <a:ea typeface="Roboto" panose="02000000000000000000" pitchFamily="2" charset="0"/>
              </a:rPr>
              <a:t>GnuTLS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1" grpId="0" animBg="1"/>
      <p:bldP spid="42" grpId="0" animBg="1"/>
      <p:bldP spid="54" grpId="0" animBg="1"/>
      <p:bldP spid="5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4722894C-6CFF-4C0A-9036-B6A598864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89" y="6826533"/>
            <a:ext cx="11265621" cy="15281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200" dirty="0">
              <a:cs typeface="Calibri"/>
            </a:endParaRPr>
          </a:p>
          <a:p>
            <a:pPr lvl="1"/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sz="3200" dirty="0">
              <a:cs typeface="Calibri" panose="020F0502020204030204"/>
            </a:endParaRPr>
          </a:p>
          <a:p>
            <a:endParaRPr lang="en-US" sz="3200" dirty="0">
              <a:cs typeface="Calibri" panose="020F050202020403020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73361B-D9D4-4FAD-B911-B20D557B7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28</a:t>
            </a:fld>
            <a:endParaRPr lang="en-US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948BDB37-1CCA-43D9-9432-63D24AB7939F}"/>
              </a:ext>
            </a:extLst>
          </p:cNvPr>
          <p:cNvSpPr/>
          <p:nvPr/>
        </p:nvSpPr>
        <p:spPr>
          <a:xfrm>
            <a:off x="2607225" y="2698934"/>
            <a:ext cx="7305748" cy="1793790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Calibri Light"/>
              </a:rPr>
            </a:b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Calibri Light"/>
              </a:rPr>
              <a:t>CERES is publicly available</a:t>
            </a:r>
          </a:p>
          <a:p>
            <a:pPr algn="ctr"/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Calibri Light"/>
            </a:endParaRPr>
          </a:p>
          <a:p>
            <a:pPr algn="ctr"/>
            <a:r>
              <a:rPr lang="en-US" sz="2000" u="sng" dirty="0">
                <a:latin typeface="Roboto" panose="02000000000000000000" pitchFamily="2" charset="0"/>
                <a:ea typeface="Roboto" panose="02000000000000000000" pitchFamily="2" charset="0"/>
                <a:cs typeface="Calibri Light"/>
              </a:rPr>
              <a:t>https://github.com/joyantaDebnath/CERES</a:t>
            </a:r>
            <a:br>
              <a:rPr lang="en-US" sz="2000" u="sng" dirty="0">
                <a:latin typeface="Roboto" panose="02000000000000000000" pitchFamily="2" charset="0"/>
                <a:ea typeface="Roboto" panose="02000000000000000000" pitchFamily="2" charset="0"/>
                <a:cs typeface="Calibri Light"/>
              </a:rPr>
            </a:br>
            <a:br>
              <a:rPr lang="en-US" u="sng" dirty="0">
                <a:latin typeface="Roboto" panose="02000000000000000000" pitchFamily="2" charset="0"/>
                <a:ea typeface="Roboto" panose="02000000000000000000" pitchFamily="2" charset="0"/>
                <a:cs typeface="Calibri Light"/>
              </a:rPr>
            </a:br>
            <a:endParaRPr lang="en-US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874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F79CFC8-9CB6-4FB1-96EE-B4FF3ABEE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07F4B4-C5A0-4528-BE52-0ACA025E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EFA3237F-65C7-45FB-B130-43D88EDC886D}"/>
              </a:ext>
            </a:extLst>
          </p:cNvPr>
          <p:cNvSpPr/>
          <p:nvPr/>
        </p:nvSpPr>
        <p:spPr>
          <a:xfrm>
            <a:off x="3019439" y="2497535"/>
            <a:ext cx="6150072" cy="1862930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Lato" panose="020F0502020204030203" pitchFamily="34" charset="0"/>
                <a:ea typeface="Roboto Condensed Light" panose="02000000000000000000" pitchFamily="2" charset="0"/>
              </a:rPr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5E4331-7710-4E51-BF5A-360708F3CE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8101" y="4360465"/>
            <a:ext cx="1464879" cy="252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6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row: Down 19">
            <a:extLst>
              <a:ext uri="{FF2B5EF4-FFF2-40B4-BE49-F238E27FC236}">
                <a16:creationId xmlns:a16="http://schemas.microsoft.com/office/drawing/2014/main" id="{C135DA28-0B2C-4F9A-AD3B-F1060BB504ED}"/>
              </a:ext>
            </a:extLst>
          </p:cNvPr>
          <p:cNvSpPr/>
          <p:nvPr/>
        </p:nvSpPr>
        <p:spPr>
          <a:xfrm rot="5400000">
            <a:off x="7715529" y="-681811"/>
            <a:ext cx="369332" cy="4872053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F205CD-8A79-462F-9336-D74435910CE2}"/>
              </a:ext>
            </a:extLst>
          </p:cNvPr>
          <p:cNvGrpSpPr/>
          <p:nvPr/>
        </p:nvGrpSpPr>
        <p:grpSpPr>
          <a:xfrm>
            <a:off x="4344935" y="1272193"/>
            <a:ext cx="7382337" cy="1629900"/>
            <a:chOff x="2496307" y="2014929"/>
            <a:chExt cx="7382337" cy="1629900"/>
          </a:xfrm>
        </p:grpSpPr>
        <p:pic>
          <p:nvPicPr>
            <p:cNvPr id="7" name="Picture 14">
              <a:extLst>
                <a:ext uri="{FF2B5EF4-FFF2-40B4-BE49-F238E27FC236}">
                  <a16:creationId xmlns:a16="http://schemas.microsoft.com/office/drawing/2014/main" id="{62491E20-E083-4262-AB08-A5D3E7573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90419" y="2131454"/>
              <a:ext cx="967246" cy="967246"/>
            </a:xfrm>
            <a:prstGeom prst="rect">
              <a:avLst/>
            </a:prstGeom>
          </p:spPr>
        </p:pic>
        <p:pic>
          <p:nvPicPr>
            <p:cNvPr id="8" name="Picture 15">
              <a:extLst>
                <a:ext uri="{FF2B5EF4-FFF2-40B4-BE49-F238E27FC236}">
                  <a16:creationId xmlns:a16="http://schemas.microsoft.com/office/drawing/2014/main" id="{A03F2E1C-3D82-4C27-B6E7-462952B76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79974" y="2014929"/>
              <a:ext cx="1073515" cy="107351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76F0CB-5E8A-418F-A253-CDB19EAD80C7}"/>
                </a:ext>
              </a:extLst>
            </p:cNvPr>
            <p:cNvSpPr txBox="1"/>
            <p:nvPr/>
          </p:nvSpPr>
          <p:spPr>
            <a:xfrm>
              <a:off x="2496307" y="3275497"/>
              <a:ext cx="1044637" cy="369332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Roboto" panose="02000000000000000000" pitchFamily="2" charset="0"/>
                  <a:ea typeface="Roboto" panose="02000000000000000000" pitchFamily="2" charset="0"/>
                </a:rPr>
                <a:t>Client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B535C4-7D6B-4482-8B06-8A9E07E4E09A}"/>
                </a:ext>
              </a:extLst>
            </p:cNvPr>
            <p:cNvSpPr txBox="1"/>
            <p:nvPr/>
          </p:nvSpPr>
          <p:spPr>
            <a:xfrm>
              <a:off x="8155106" y="3275497"/>
              <a:ext cx="1723538" cy="369332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Roboto" panose="02000000000000000000" pitchFamily="2" charset="0"/>
                  <a:ea typeface="Roboto" panose="02000000000000000000" pitchFamily="2" charset="0"/>
                </a:rPr>
                <a:t>Server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B48816E-206C-4DBA-9C70-6CD4A957970A}"/>
              </a:ext>
            </a:extLst>
          </p:cNvPr>
          <p:cNvSpPr txBox="1">
            <a:spLocks/>
          </p:cNvSpPr>
          <p:nvPr/>
        </p:nvSpPr>
        <p:spPr>
          <a:xfrm>
            <a:off x="882680" y="0"/>
            <a:ext cx="10426639" cy="13994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Lato" panose="020F0502020204030203" pitchFamily="34" charset="0"/>
                <a:cs typeface="Calibri Light"/>
              </a:rPr>
              <a:t>TLS and X.509 PKI</a:t>
            </a:r>
          </a:p>
        </p:txBody>
      </p:sp>
      <p:pic>
        <p:nvPicPr>
          <p:cNvPr id="21" name="Content Placeholder 10">
            <a:extLst>
              <a:ext uri="{FF2B5EF4-FFF2-40B4-BE49-F238E27FC236}">
                <a16:creationId xmlns:a16="http://schemas.microsoft.com/office/drawing/2014/main" id="{E09658AB-1F2B-415B-9FCE-B7A440DE6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8494" y="1303756"/>
            <a:ext cx="809329" cy="809329"/>
          </a:xfrm>
        </p:spPr>
      </p:pic>
      <p:pic>
        <p:nvPicPr>
          <p:cNvPr id="22" name="Content Placeholder 10">
            <a:extLst>
              <a:ext uri="{FF2B5EF4-FFF2-40B4-BE49-F238E27FC236}">
                <a16:creationId xmlns:a16="http://schemas.microsoft.com/office/drawing/2014/main" id="{6A1BF576-D3E2-4157-BC0C-AF03754C3E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7635" y="1467020"/>
            <a:ext cx="809329" cy="809329"/>
          </a:xfrm>
          <a:prstGeom prst="rect">
            <a:avLst/>
          </a:prstGeom>
        </p:spPr>
      </p:pic>
      <p:pic>
        <p:nvPicPr>
          <p:cNvPr id="23" name="Content Placeholder 10">
            <a:extLst>
              <a:ext uri="{FF2B5EF4-FFF2-40B4-BE49-F238E27FC236}">
                <a16:creationId xmlns:a16="http://schemas.microsoft.com/office/drawing/2014/main" id="{BE0FCFAD-91AA-4A04-8CAF-AE8DBBA3C7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6776" y="1645524"/>
            <a:ext cx="809329" cy="80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94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B48816E-206C-4DBA-9C70-6CD4A957970A}"/>
              </a:ext>
            </a:extLst>
          </p:cNvPr>
          <p:cNvSpPr txBox="1">
            <a:spLocks/>
          </p:cNvSpPr>
          <p:nvPr/>
        </p:nvSpPr>
        <p:spPr>
          <a:xfrm>
            <a:off x="882680" y="0"/>
            <a:ext cx="10426639" cy="13994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Lato" panose="020F0502020204030203" pitchFamily="34" charset="0"/>
                <a:cs typeface="Calibri Light"/>
              </a:rPr>
              <a:t>Certificate Chain Validation</a:t>
            </a:r>
          </a:p>
        </p:txBody>
      </p:sp>
      <p:pic>
        <p:nvPicPr>
          <p:cNvPr id="24" name="Content Placeholder 10">
            <a:extLst>
              <a:ext uri="{FF2B5EF4-FFF2-40B4-BE49-F238E27FC236}">
                <a16:creationId xmlns:a16="http://schemas.microsoft.com/office/drawing/2014/main" id="{1EFBA58E-E4F7-45FA-968C-6DA0F264C8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0995" y="5762362"/>
            <a:ext cx="809329" cy="809329"/>
          </a:xfrm>
          <a:prstGeom prst="rect">
            <a:avLst/>
          </a:prstGeom>
        </p:spPr>
      </p:pic>
      <p:pic>
        <p:nvPicPr>
          <p:cNvPr id="25" name="Content Placeholder 10">
            <a:extLst>
              <a:ext uri="{FF2B5EF4-FFF2-40B4-BE49-F238E27FC236}">
                <a16:creationId xmlns:a16="http://schemas.microsoft.com/office/drawing/2014/main" id="{3812DC0F-B0B4-40D9-B55D-72AA0ACA74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6249" y="4143703"/>
            <a:ext cx="809329" cy="809329"/>
          </a:xfrm>
          <a:prstGeom prst="rect">
            <a:avLst/>
          </a:prstGeom>
        </p:spPr>
      </p:pic>
      <p:pic>
        <p:nvPicPr>
          <p:cNvPr id="26" name="Content Placeholder 10">
            <a:extLst>
              <a:ext uri="{FF2B5EF4-FFF2-40B4-BE49-F238E27FC236}">
                <a16:creationId xmlns:a16="http://schemas.microsoft.com/office/drawing/2014/main" id="{ABFE3B93-473A-4AE6-BF7E-129B1FAA17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3622" y="4953033"/>
            <a:ext cx="809329" cy="809329"/>
          </a:xfrm>
          <a:prstGeom prst="rect">
            <a:avLst/>
          </a:prstGeom>
        </p:spPr>
      </p:pic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CF373598-EC24-4ABD-A33F-AAF1613A20DD}"/>
              </a:ext>
            </a:extLst>
          </p:cNvPr>
          <p:cNvCxnSpPr>
            <a:cxnSpLocks/>
            <a:endCxn id="26" idx="0"/>
          </p:cNvCxnSpPr>
          <p:nvPr/>
        </p:nvCxnSpPr>
        <p:spPr>
          <a:xfrm rot="10800000" flipV="1">
            <a:off x="7598287" y="4680599"/>
            <a:ext cx="917962" cy="272433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93F03D45-2BDA-40FE-818D-FB2574FD6532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75660" y="5480700"/>
            <a:ext cx="917962" cy="281662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5">
            <a:extLst>
              <a:ext uri="{FF2B5EF4-FFF2-40B4-BE49-F238E27FC236}">
                <a16:creationId xmlns:a16="http://schemas.microsoft.com/office/drawing/2014/main" id="{700E117B-5ACD-42EE-8E8B-444C4635A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4501" y="6070437"/>
            <a:ext cx="486014" cy="486014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6D0CDD0-4DD4-4F87-B5DC-E30BD20832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724" y="4382388"/>
            <a:ext cx="535462" cy="535462"/>
          </a:xfrm>
          <a:prstGeom prst="rect">
            <a:avLst/>
          </a:prstGeom>
        </p:spPr>
      </p:pic>
      <p:pic>
        <p:nvPicPr>
          <p:cNvPr id="1026" name="Picture 2" descr="Decode free icon">
            <a:extLst>
              <a:ext uri="{FF2B5EF4-FFF2-40B4-BE49-F238E27FC236}">
                <a16:creationId xmlns:a16="http://schemas.microsoft.com/office/drawing/2014/main" id="{7431819D-829F-4EF9-8AE7-B01EAB7B4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859292" y="5559460"/>
            <a:ext cx="730569" cy="73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ecode free icon">
            <a:extLst>
              <a:ext uri="{FF2B5EF4-FFF2-40B4-BE49-F238E27FC236}">
                <a16:creationId xmlns:a16="http://schemas.microsoft.com/office/drawing/2014/main" id="{29A91D0F-9F36-44A7-B358-B438A1D3F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93622" y="4680599"/>
            <a:ext cx="730569" cy="73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ecode free icon">
            <a:extLst>
              <a:ext uri="{FF2B5EF4-FFF2-40B4-BE49-F238E27FC236}">
                <a16:creationId xmlns:a16="http://schemas.microsoft.com/office/drawing/2014/main" id="{202444DC-0268-4222-A157-F173051ED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14812" y="3950029"/>
            <a:ext cx="730569" cy="73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>
            <a:extLst>
              <a:ext uri="{FF2B5EF4-FFF2-40B4-BE49-F238E27FC236}">
                <a16:creationId xmlns:a16="http://schemas.microsoft.com/office/drawing/2014/main" id="{A371DD37-04D6-41DC-AF38-11DED309E5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7255" y="1491774"/>
            <a:ext cx="967246" cy="967246"/>
          </a:xfrm>
          <a:prstGeom prst="rect">
            <a:avLst/>
          </a:prstGeom>
        </p:spPr>
      </p:pic>
      <p:pic>
        <p:nvPicPr>
          <p:cNvPr id="22" name="Picture 15">
            <a:extLst>
              <a:ext uri="{FF2B5EF4-FFF2-40B4-BE49-F238E27FC236}">
                <a16:creationId xmlns:a16="http://schemas.microsoft.com/office/drawing/2014/main" id="{A635EFA4-73DD-4E3E-AFAF-EE73CDEF96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6810" y="1375249"/>
            <a:ext cx="1073515" cy="107351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723B978-B1BD-40E6-87FC-EA5137034673}"/>
              </a:ext>
            </a:extLst>
          </p:cNvPr>
          <p:cNvSpPr txBox="1"/>
          <p:nvPr/>
        </p:nvSpPr>
        <p:spPr>
          <a:xfrm>
            <a:off x="4313143" y="2635817"/>
            <a:ext cx="1044637" cy="3693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Client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02DC4B-BCBC-4C5D-87A6-54C0A409FC04}"/>
              </a:ext>
            </a:extLst>
          </p:cNvPr>
          <p:cNvSpPr txBox="1"/>
          <p:nvPr/>
        </p:nvSpPr>
        <p:spPr>
          <a:xfrm>
            <a:off x="9971942" y="2635817"/>
            <a:ext cx="1723538" cy="3693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Server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6CB6866C-7C5E-4761-BC42-5BC9E99505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053" y="3785909"/>
            <a:ext cx="1192957" cy="1192957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538ABE7A-BA4C-4F1C-9837-B29B6E8B29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35" y="1507342"/>
            <a:ext cx="809329" cy="80932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B696160-C734-400D-B3BC-1EB8A22ED04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61" y="4014612"/>
            <a:ext cx="486014" cy="48601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4DC1C7C-23CA-49FA-9A04-78FA73CF2854}"/>
              </a:ext>
            </a:extLst>
          </p:cNvPr>
          <p:cNvSpPr/>
          <p:nvPr/>
        </p:nvSpPr>
        <p:spPr>
          <a:xfrm>
            <a:off x="1548714" y="2160217"/>
            <a:ext cx="1993556" cy="112136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Parsing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9971A6A-E51F-4370-9E0F-6635971B7177}"/>
              </a:ext>
            </a:extLst>
          </p:cNvPr>
          <p:cNvSpPr/>
          <p:nvPr/>
        </p:nvSpPr>
        <p:spPr>
          <a:xfrm>
            <a:off x="1548714" y="3695447"/>
            <a:ext cx="1993556" cy="112136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Validation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DCEA85F-DB90-4C4E-846C-B991530DB7FB}"/>
              </a:ext>
            </a:extLst>
          </p:cNvPr>
          <p:cNvGrpSpPr/>
          <p:nvPr/>
        </p:nvGrpSpPr>
        <p:grpSpPr>
          <a:xfrm>
            <a:off x="119291" y="4265368"/>
            <a:ext cx="4854369" cy="1805069"/>
            <a:chOff x="119291" y="4173008"/>
            <a:chExt cx="4854369" cy="180506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28D2F96-BC8F-4128-A09D-9C3BAA2ADA0A}"/>
                </a:ext>
              </a:extLst>
            </p:cNvPr>
            <p:cNvSpPr/>
            <p:nvPr/>
          </p:nvSpPr>
          <p:spPr>
            <a:xfrm>
              <a:off x="119291" y="4384109"/>
              <a:ext cx="1244843" cy="73057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</a:rPr>
                <a:t>Trusted Issuer</a:t>
              </a:r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6C5C88C2-D6C7-47BD-9F3D-9175F42A924F}"/>
                </a:ext>
              </a:extLst>
            </p:cNvPr>
            <p:cNvSpPr/>
            <p:nvPr/>
          </p:nvSpPr>
          <p:spPr>
            <a:xfrm>
              <a:off x="1528211" y="5320391"/>
              <a:ext cx="1029730" cy="65768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</a:rPr>
                <a:t>Not Expired</a:t>
              </a:r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BBBA5545-65EA-4EDB-B141-1D0595DB63BF}"/>
                </a:ext>
              </a:extLst>
            </p:cNvPr>
            <p:cNvSpPr/>
            <p:nvPr/>
          </p:nvSpPr>
          <p:spPr>
            <a:xfrm>
              <a:off x="2825793" y="5318809"/>
              <a:ext cx="1487349" cy="65926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</a:rPr>
                <a:t>Valid Signatures</a:t>
              </a:r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6E0F523-0BB4-415A-A7DC-75BA6C9E9E95}"/>
                </a:ext>
              </a:extLst>
            </p:cNvPr>
            <p:cNvSpPr/>
            <p:nvPr/>
          </p:nvSpPr>
          <p:spPr>
            <a:xfrm>
              <a:off x="3943930" y="4308946"/>
              <a:ext cx="1029730" cy="5775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</a:rPr>
                <a:t>So on …</a:t>
              </a:r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4D1EAFC-D3DA-4733-8C3C-680BB7F43CD8}"/>
                </a:ext>
              </a:extLst>
            </p:cNvPr>
            <p:cNvCxnSpPr>
              <a:cxnSpLocks/>
              <a:stCxn id="33" idx="2"/>
              <a:endCxn id="6" idx="3"/>
            </p:cNvCxnSpPr>
            <p:nvPr/>
          </p:nvCxnSpPr>
          <p:spPr>
            <a:xfrm flipH="1">
              <a:off x="1364134" y="4173008"/>
              <a:ext cx="184580" cy="57638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084F8B7-30BE-4282-82ED-AB45F0C92481}"/>
                </a:ext>
              </a:extLst>
            </p:cNvPr>
            <p:cNvCxnSpPr>
              <a:cxnSpLocks/>
              <a:stCxn id="33" idx="3"/>
              <a:endCxn id="35" idx="0"/>
            </p:cNvCxnSpPr>
            <p:nvPr/>
          </p:nvCxnSpPr>
          <p:spPr>
            <a:xfrm>
              <a:off x="1840664" y="4569471"/>
              <a:ext cx="202412" cy="75092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7F6A349-CE08-41D9-9784-51E370A2F83B}"/>
                </a:ext>
              </a:extLst>
            </p:cNvPr>
            <p:cNvCxnSpPr>
              <a:cxnSpLocks/>
              <a:stCxn id="33" idx="5"/>
              <a:endCxn id="36" idx="0"/>
            </p:cNvCxnSpPr>
            <p:nvPr/>
          </p:nvCxnSpPr>
          <p:spPr>
            <a:xfrm>
              <a:off x="3250320" y="4569471"/>
              <a:ext cx="319148" cy="74933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70FD398-9DEF-4F46-9E47-F260FA7C72D8}"/>
                </a:ext>
              </a:extLst>
            </p:cNvPr>
            <p:cNvCxnSpPr>
              <a:cxnSpLocks/>
              <a:stCxn id="33" idx="6"/>
              <a:endCxn id="37" idx="1"/>
            </p:cNvCxnSpPr>
            <p:nvPr/>
          </p:nvCxnSpPr>
          <p:spPr>
            <a:xfrm>
              <a:off x="3542270" y="4173008"/>
              <a:ext cx="401660" cy="42471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219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0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3.125E-6 -0.2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-1.875E-6 -0.2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4.58333E-6 -0.25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0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6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21719 -0.24607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9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-0.05 -0.29143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2" grpId="1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B48816E-206C-4DBA-9C70-6CD4A957970A}"/>
              </a:ext>
            </a:extLst>
          </p:cNvPr>
          <p:cNvSpPr txBox="1">
            <a:spLocks/>
          </p:cNvSpPr>
          <p:nvPr/>
        </p:nvSpPr>
        <p:spPr>
          <a:xfrm>
            <a:off x="882680" y="0"/>
            <a:ext cx="10426639" cy="13994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Lato" panose="020F0502020204030203" pitchFamily="34" charset="0"/>
                <a:cs typeface="Calibri Light"/>
              </a:rPr>
              <a:t>Open-source X.509 Implementations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F8D54ECA-EFE4-406F-B224-5044CFC12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56" y="2797748"/>
            <a:ext cx="3844924" cy="1399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ED3304-BB3C-4F5B-B1C9-5E2968A5D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37434"/>
            <a:ext cx="2199583" cy="33444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44DF737-84AC-453F-9551-7D725C0758DC}"/>
              </a:ext>
            </a:extLst>
          </p:cNvPr>
          <p:cNvGrpSpPr/>
          <p:nvPr/>
        </p:nvGrpSpPr>
        <p:grpSpPr>
          <a:xfrm>
            <a:off x="5298380" y="2797748"/>
            <a:ext cx="1595238" cy="1864480"/>
            <a:chOff x="8587401" y="2413367"/>
            <a:chExt cx="1595238" cy="1864480"/>
          </a:xfrm>
        </p:grpSpPr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F6C74200-D1A3-4396-BE2D-9F143733D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2005" y="2413367"/>
              <a:ext cx="1466030" cy="13412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72C67D-9A57-4574-8B3A-DB35A8D8A406}"/>
                </a:ext>
              </a:extLst>
            </p:cNvPr>
            <p:cNvSpPr txBox="1"/>
            <p:nvPr/>
          </p:nvSpPr>
          <p:spPr>
            <a:xfrm>
              <a:off x="8587401" y="3754627"/>
              <a:ext cx="1595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GnuTLS</a:t>
              </a:r>
              <a:endParaRPr lang="en-US" sz="28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92FCFF1-E7D2-42E9-A6F7-4C9DFC2318FB}"/>
              </a:ext>
            </a:extLst>
          </p:cNvPr>
          <p:cNvSpPr txBox="1"/>
          <p:nvPr/>
        </p:nvSpPr>
        <p:spPr>
          <a:xfrm>
            <a:off x="7354302" y="5235067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Roboto" panose="02000000000000000000" pitchFamily="2" charset="0"/>
                <a:ea typeface="Roboto" panose="02000000000000000000" pitchFamily="2" charset="0"/>
              </a:rPr>
              <a:t>BoringSSL</a:t>
            </a:r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4DF568F-EABF-4AE6-B5E9-A6F9E00E86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29" y="3316218"/>
            <a:ext cx="3209290" cy="1028687"/>
          </a:xfrm>
          <a:prstGeom prst="rect">
            <a:avLst/>
          </a:prstGeom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4D7D0AE3-5B99-4619-A32E-238DFEE809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39" y="1484409"/>
            <a:ext cx="1330200" cy="102868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8234AEA-D445-4875-B17A-FBEAD85F2CB2}"/>
              </a:ext>
            </a:extLst>
          </p:cNvPr>
          <p:cNvSpPr txBox="1"/>
          <p:nvPr/>
        </p:nvSpPr>
        <p:spPr>
          <a:xfrm>
            <a:off x="3160782" y="5279296"/>
            <a:ext cx="185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Roboto" panose="02000000000000000000" pitchFamily="2" charset="0"/>
                <a:ea typeface="Roboto" panose="02000000000000000000" pitchFamily="2" charset="0"/>
              </a:rPr>
              <a:t>MatrixSSL</a:t>
            </a:r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18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FDE6D37-17BE-4F19-9B87-A5D8EEC9143B}"/>
              </a:ext>
            </a:extLst>
          </p:cNvPr>
          <p:cNvGrpSpPr/>
          <p:nvPr/>
        </p:nvGrpSpPr>
        <p:grpSpPr>
          <a:xfrm>
            <a:off x="724435" y="1641858"/>
            <a:ext cx="4482385" cy="2278129"/>
            <a:chOff x="114838" y="1641858"/>
            <a:chExt cx="4482385" cy="22781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7B272C8-1EE7-462C-81BE-F9091A6E8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91556">
              <a:off x="232338" y="1641858"/>
              <a:ext cx="4364885" cy="22781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FBECECA2-1CDB-4628-977E-6DCE3EB1BB9D}"/>
                </a:ext>
              </a:extLst>
            </p:cNvPr>
            <p:cNvSpPr/>
            <p:nvPr/>
          </p:nvSpPr>
          <p:spPr>
            <a:xfrm rot="20987823">
              <a:off x="114838" y="1805890"/>
              <a:ext cx="1609360" cy="367133"/>
            </a:xfrm>
            <a:prstGeom prst="round2DiagRect">
              <a:avLst/>
            </a:prstGeom>
            <a:noFill/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94977CD-87E2-4D10-B380-ECFED8D3D9B2}"/>
              </a:ext>
            </a:extLst>
          </p:cNvPr>
          <p:cNvGrpSpPr/>
          <p:nvPr/>
        </p:nvGrpSpPr>
        <p:grpSpPr>
          <a:xfrm>
            <a:off x="3132490" y="2021472"/>
            <a:ext cx="4134954" cy="2162722"/>
            <a:chOff x="2149182" y="2582138"/>
            <a:chExt cx="4134954" cy="21627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B2994F8-2A3D-4C4B-9C1C-80A362AD5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49182" y="2635654"/>
              <a:ext cx="4134954" cy="21092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Rectangle: Diagonal Corners Rounded 26">
              <a:extLst>
                <a:ext uri="{FF2B5EF4-FFF2-40B4-BE49-F238E27FC236}">
                  <a16:creationId xmlns:a16="http://schemas.microsoft.com/office/drawing/2014/main" id="{6381AB16-D5B6-4B8F-BB9B-AB7938405402}"/>
                </a:ext>
              </a:extLst>
            </p:cNvPr>
            <p:cNvSpPr/>
            <p:nvPr/>
          </p:nvSpPr>
          <p:spPr>
            <a:xfrm>
              <a:off x="2149182" y="2582138"/>
              <a:ext cx="1853361" cy="349152"/>
            </a:xfrm>
            <a:prstGeom prst="round2DiagRect">
              <a:avLst/>
            </a:prstGeom>
            <a:noFill/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F13E84-2FB4-41FC-A7E0-E7B7C6F39471}"/>
              </a:ext>
            </a:extLst>
          </p:cNvPr>
          <p:cNvGrpSpPr/>
          <p:nvPr/>
        </p:nvGrpSpPr>
        <p:grpSpPr>
          <a:xfrm>
            <a:off x="1779380" y="4386055"/>
            <a:ext cx="4499242" cy="1412825"/>
            <a:chOff x="3594931" y="4167860"/>
            <a:chExt cx="4499242" cy="141282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01D0664-EA0D-4C89-8067-9EECF94B7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28323">
              <a:off x="3677804" y="4167860"/>
              <a:ext cx="4416369" cy="14128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Rectangle: Diagonal Corners Rounded 28">
              <a:extLst>
                <a:ext uri="{FF2B5EF4-FFF2-40B4-BE49-F238E27FC236}">
                  <a16:creationId xmlns:a16="http://schemas.microsoft.com/office/drawing/2014/main" id="{E27BAD58-0ADC-4393-87AB-A02EDD086947}"/>
                </a:ext>
              </a:extLst>
            </p:cNvPr>
            <p:cNvSpPr/>
            <p:nvPr/>
          </p:nvSpPr>
          <p:spPr>
            <a:xfrm rot="20915317">
              <a:off x="3594931" y="4490021"/>
              <a:ext cx="1887428" cy="312471"/>
            </a:xfrm>
            <a:prstGeom prst="round2DiagRect">
              <a:avLst/>
            </a:prstGeom>
            <a:noFill/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A21442-9229-43A5-AD3B-394BED2A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BABC69B-3AAE-47A4-9788-BF25D7E9E055}"/>
              </a:ext>
            </a:extLst>
          </p:cNvPr>
          <p:cNvSpPr txBox="1">
            <a:spLocks/>
          </p:cNvSpPr>
          <p:nvPr/>
        </p:nvSpPr>
        <p:spPr>
          <a:xfrm>
            <a:off x="733069" y="327220"/>
            <a:ext cx="6534375" cy="871347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Lato" panose="020F0502020204030203" pitchFamily="34" charset="0"/>
                <a:cs typeface="Calibri Light"/>
              </a:rPr>
              <a:t>Developers make mistakes!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107B24-0869-421C-833B-02B92DED97A6}"/>
              </a:ext>
            </a:extLst>
          </p:cNvPr>
          <p:cNvGrpSpPr/>
          <p:nvPr/>
        </p:nvGrpSpPr>
        <p:grpSpPr>
          <a:xfrm>
            <a:off x="7354887" y="1673383"/>
            <a:ext cx="4607980" cy="2406697"/>
            <a:chOff x="6119440" y="1817494"/>
            <a:chExt cx="4607980" cy="240669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F59ADCE-DDA5-479C-BA0C-E3C4222B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221643">
              <a:off x="6219332" y="1817494"/>
              <a:ext cx="4508088" cy="240669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Rectangle: Diagonal Corners Rounded 31">
              <a:extLst>
                <a:ext uri="{FF2B5EF4-FFF2-40B4-BE49-F238E27FC236}">
                  <a16:creationId xmlns:a16="http://schemas.microsoft.com/office/drawing/2014/main" id="{12A83D94-98AE-442D-96DB-D4977521547B}"/>
                </a:ext>
              </a:extLst>
            </p:cNvPr>
            <p:cNvSpPr/>
            <p:nvPr/>
          </p:nvSpPr>
          <p:spPr>
            <a:xfrm rot="21197667">
              <a:off x="6119440" y="1832812"/>
              <a:ext cx="1721522" cy="420172"/>
            </a:xfrm>
            <a:prstGeom prst="round2DiagRect">
              <a:avLst/>
            </a:prstGeom>
            <a:noFill/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4B9846-504C-4403-831A-B54435C7AD82}"/>
              </a:ext>
            </a:extLst>
          </p:cNvPr>
          <p:cNvGrpSpPr/>
          <p:nvPr/>
        </p:nvGrpSpPr>
        <p:grpSpPr>
          <a:xfrm rot="1318051">
            <a:off x="6747156" y="4192965"/>
            <a:ext cx="3782627" cy="2126154"/>
            <a:chOff x="4046879" y="4271194"/>
            <a:chExt cx="3620410" cy="178275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E1B27AC-E91B-4460-90D1-08BA8751E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28323">
              <a:off x="4176508" y="4271194"/>
              <a:ext cx="3490781" cy="17827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Rectangle: Diagonal Corners Rounded 21">
              <a:extLst>
                <a:ext uri="{FF2B5EF4-FFF2-40B4-BE49-F238E27FC236}">
                  <a16:creationId xmlns:a16="http://schemas.microsoft.com/office/drawing/2014/main" id="{1D06C207-7D3B-4E51-92D5-8D6EDD681046}"/>
                </a:ext>
              </a:extLst>
            </p:cNvPr>
            <p:cNvSpPr/>
            <p:nvPr/>
          </p:nvSpPr>
          <p:spPr>
            <a:xfrm rot="20915317">
              <a:off x="4046879" y="4411687"/>
              <a:ext cx="1887428" cy="312471"/>
            </a:xfrm>
            <a:prstGeom prst="round2DiagRect">
              <a:avLst/>
            </a:prstGeom>
            <a:noFill/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8D4BB6-0AE2-48CE-8594-F316608FCC07}"/>
              </a:ext>
            </a:extLst>
          </p:cNvPr>
          <p:cNvSpPr/>
          <p:nvPr/>
        </p:nvSpPr>
        <p:spPr>
          <a:xfrm>
            <a:off x="2483544" y="2408304"/>
            <a:ext cx="8474157" cy="23983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u="sng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Incorrect</a:t>
            </a: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 Implementations</a:t>
            </a:r>
          </a:p>
          <a:p>
            <a:pPr algn="ctr"/>
            <a:r>
              <a:rPr lang="en-GB" sz="4000" dirty="0">
                <a:latin typeface="Roboto" panose="02000000000000000000" pitchFamily="2" charset="0"/>
                <a:ea typeface="Roboto" panose="02000000000000000000" pitchFamily="2" charset="0"/>
              </a:rPr>
              <a:t> ≈</a:t>
            </a:r>
          </a:p>
          <a:p>
            <a:pPr algn="ctr"/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Implementations are </a:t>
            </a:r>
            <a:r>
              <a:rPr lang="en-GB" sz="2800" b="1" u="sng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non-compliant</a:t>
            </a:r>
          </a:p>
          <a:p>
            <a:pPr algn="ctr"/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 against X.509 PKI specification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33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B48816E-206C-4DBA-9C70-6CD4A957970A}"/>
              </a:ext>
            </a:extLst>
          </p:cNvPr>
          <p:cNvSpPr txBox="1">
            <a:spLocks/>
          </p:cNvSpPr>
          <p:nvPr/>
        </p:nvSpPr>
        <p:spPr>
          <a:xfrm>
            <a:off x="882680" y="0"/>
            <a:ext cx="11193206" cy="13994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Lato" panose="020F0502020204030203" pitchFamily="34" charset="0"/>
                <a:cs typeface="Calibri Light"/>
              </a:rPr>
              <a:t>Implications of </a:t>
            </a:r>
            <a:r>
              <a:rPr lang="en-US" sz="4000" b="1" dirty="0">
                <a:solidFill>
                  <a:srgbClr val="C00000"/>
                </a:solidFill>
                <a:latin typeface="Lato" panose="020F0502020204030203" pitchFamily="34" charset="0"/>
                <a:cs typeface="Calibri Light"/>
              </a:rPr>
              <a:t>Non-compliant</a:t>
            </a:r>
            <a:r>
              <a:rPr lang="en-US" sz="4000" b="1" dirty="0">
                <a:latin typeface="Lato" panose="020F0502020204030203" pitchFamily="34" charset="0"/>
                <a:cs typeface="Calibri Light"/>
              </a:rPr>
              <a:t> Implementations</a:t>
            </a: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108F864F-A24A-4920-B987-7678D18D0E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48" y="1714542"/>
            <a:ext cx="1399414" cy="139941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7C522D2-0CD5-4701-A393-596AA19F8F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44" y="1714542"/>
            <a:ext cx="1399414" cy="139941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8D5B85C-4810-4EE6-96FE-34B8A8CBC197}"/>
              </a:ext>
            </a:extLst>
          </p:cNvPr>
          <p:cNvGrpSpPr/>
          <p:nvPr/>
        </p:nvGrpSpPr>
        <p:grpSpPr>
          <a:xfrm>
            <a:off x="3713044" y="3253946"/>
            <a:ext cx="1399415" cy="2353677"/>
            <a:chOff x="3713044" y="3253946"/>
            <a:chExt cx="1399415" cy="2353677"/>
          </a:xfrm>
        </p:grpSpPr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CCC927FF-3C60-4DF5-B709-1398D5EC7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3044" y="4208208"/>
              <a:ext cx="1399415" cy="1399415"/>
            </a:xfrm>
            <a:prstGeom prst="rect">
              <a:avLst/>
            </a:prstGeom>
          </p:spPr>
        </p:pic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B45464C0-5BED-4D35-BBFC-C68B9B9A2139}"/>
                </a:ext>
              </a:extLst>
            </p:cNvPr>
            <p:cNvSpPr/>
            <p:nvPr/>
          </p:nvSpPr>
          <p:spPr>
            <a:xfrm>
              <a:off x="4113459" y="3253946"/>
              <a:ext cx="299292" cy="799070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8A87DF-3260-4A82-A713-22FB1FD53D28}"/>
              </a:ext>
            </a:extLst>
          </p:cNvPr>
          <p:cNvGrpSpPr/>
          <p:nvPr/>
        </p:nvGrpSpPr>
        <p:grpSpPr>
          <a:xfrm>
            <a:off x="6864848" y="3253946"/>
            <a:ext cx="1399415" cy="2353676"/>
            <a:chOff x="6864848" y="3253946"/>
            <a:chExt cx="1399415" cy="2353676"/>
          </a:xfrm>
        </p:grpSpPr>
        <p:pic>
          <p:nvPicPr>
            <p:cNvPr id="11" name="Picture 10" descr="Logo, icon&#10;&#10;Description automatically generated">
              <a:extLst>
                <a:ext uri="{FF2B5EF4-FFF2-40B4-BE49-F238E27FC236}">
                  <a16:creationId xmlns:a16="http://schemas.microsoft.com/office/drawing/2014/main" id="{974C598B-07F5-4D9F-9A03-9CBE07E4A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848" y="4208207"/>
              <a:ext cx="1399415" cy="1399415"/>
            </a:xfrm>
            <a:prstGeom prst="rect">
              <a:avLst/>
            </a:prstGeom>
          </p:spPr>
        </p:pic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74523A94-5485-41B8-AF46-CE96CB0B3D2F}"/>
                </a:ext>
              </a:extLst>
            </p:cNvPr>
            <p:cNvSpPr/>
            <p:nvPr/>
          </p:nvSpPr>
          <p:spPr>
            <a:xfrm>
              <a:off x="7414909" y="3253946"/>
              <a:ext cx="299292" cy="799070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854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B48816E-206C-4DBA-9C70-6CD4A957970A}"/>
              </a:ext>
            </a:extLst>
          </p:cNvPr>
          <p:cNvSpPr txBox="1">
            <a:spLocks/>
          </p:cNvSpPr>
          <p:nvPr/>
        </p:nvSpPr>
        <p:spPr>
          <a:xfrm>
            <a:off x="882680" y="0"/>
            <a:ext cx="10426639" cy="13994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Lato" panose="020F0502020204030203" pitchFamily="34" charset="0"/>
                <a:cs typeface="Calibri Light"/>
              </a:rPr>
              <a:t>Existing Solutions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D1A98A-410A-405F-A2E0-5FABC5025CEE}"/>
              </a:ext>
            </a:extLst>
          </p:cNvPr>
          <p:cNvSpPr txBox="1"/>
          <p:nvPr/>
        </p:nvSpPr>
        <p:spPr>
          <a:xfrm>
            <a:off x="1130411" y="1571253"/>
            <a:ext cx="505779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Differential Testing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Fuzzing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Dynamic Symbolic Execution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4ADC35-3B31-4221-B78F-206D07FB7E12}"/>
              </a:ext>
            </a:extLst>
          </p:cNvPr>
          <p:cNvGrpSpPr/>
          <p:nvPr/>
        </p:nvGrpSpPr>
        <p:grpSpPr>
          <a:xfrm>
            <a:off x="6101909" y="1359309"/>
            <a:ext cx="5004490" cy="2623687"/>
            <a:chOff x="6101909" y="1359309"/>
            <a:chExt cx="5004490" cy="2623687"/>
          </a:xfrm>
        </p:grpSpPr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3BFAA1F8-36D4-460E-8849-65C97E6D2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1909" y="1359309"/>
              <a:ext cx="5004490" cy="2623687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5002C85-165A-44D7-A478-A40BE3298807}"/>
                </a:ext>
              </a:extLst>
            </p:cNvPr>
            <p:cNvSpPr/>
            <p:nvPr/>
          </p:nvSpPr>
          <p:spPr>
            <a:xfrm>
              <a:off x="6614160" y="1447670"/>
              <a:ext cx="4197127" cy="87464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3A280D-91DB-4805-B364-63FE24E6C30F}"/>
              </a:ext>
            </a:extLst>
          </p:cNvPr>
          <p:cNvGrpSpPr/>
          <p:nvPr/>
        </p:nvGrpSpPr>
        <p:grpSpPr>
          <a:xfrm>
            <a:off x="1776540" y="3245115"/>
            <a:ext cx="4545894" cy="2216236"/>
            <a:chOff x="1776540" y="3245115"/>
            <a:chExt cx="4545894" cy="2216236"/>
          </a:xfrm>
        </p:grpSpPr>
        <p:pic>
          <p:nvPicPr>
            <p:cNvPr id="9" name="Picture 8" descr="Text, letter&#10;&#10;Description automatically generated">
              <a:extLst>
                <a:ext uri="{FF2B5EF4-FFF2-40B4-BE49-F238E27FC236}">
                  <a16:creationId xmlns:a16="http://schemas.microsoft.com/office/drawing/2014/main" id="{74FDFEDF-81F5-4A55-A0E4-7B8B6CC3A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8199">
              <a:off x="1776540" y="3245440"/>
              <a:ext cx="4545894" cy="2215911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51C5610-1AE2-4108-8C5F-405C74D95FCD}"/>
                </a:ext>
              </a:extLst>
            </p:cNvPr>
            <p:cNvSpPr/>
            <p:nvPr/>
          </p:nvSpPr>
          <p:spPr>
            <a:xfrm rot="21135756">
              <a:off x="2022584" y="3245115"/>
              <a:ext cx="4134678" cy="87464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DD7547-C93C-4538-B8AC-6BB9990B015A}"/>
              </a:ext>
            </a:extLst>
          </p:cNvPr>
          <p:cNvGrpSpPr/>
          <p:nvPr/>
        </p:nvGrpSpPr>
        <p:grpSpPr>
          <a:xfrm>
            <a:off x="5600952" y="3911720"/>
            <a:ext cx="4466344" cy="2329700"/>
            <a:chOff x="5600952" y="3911720"/>
            <a:chExt cx="4466344" cy="2329700"/>
          </a:xfrm>
        </p:grpSpPr>
        <p:pic>
          <p:nvPicPr>
            <p:cNvPr id="4" name="Picture 3" descr="Text&#10;&#10;Description automatically generated">
              <a:extLst>
                <a:ext uri="{FF2B5EF4-FFF2-40B4-BE49-F238E27FC236}">
                  <a16:creationId xmlns:a16="http://schemas.microsoft.com/office/drawing/2014/main" id="{985B56FB-CC1F-4DCC-861F-AE6C29D99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5512">
              <a:off x="5600952" y="3911720"/>
              <a:ext cx="4466344" cy="2329700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A24C9FB-AA33-4E7E-8C22-69DF0BC56B35}"/>
                </a:ext>
              </a:extLst>
            </p:cNvPr>
            <p:cNvSpPr/>
            <p:nvPr/>
          </p:nvSpPr>
          <p:spPr>
            <a:xfrm rot="21353028">
              <a:off x="5695424" y="4172831"/>
              <a:ext cx="4134678" cy="87464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CAB2949-E684-407B-A516-A79857F53BB8}"/>
              </a:ext>
            </a:extLst>
          </p:cNvPr>
          <p:cNvSpPr/>
          <p:nvPr/>
        </p:nvSpPr>
        <p:spPr>
          <a:xfrm>
            <a:off x="2162328" y="2597347"/>
            <a:ext cx="8191482" cy="26236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</a:t>
            </a: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u="sng" dirty="0">
                <a:latin typeface="Roboto" panose="02000000000000000000" pitchFamily="2" charset="0"/>
                <a:ea typeface="Roboto" panose="02000000000000000000" pitchFamily="2" charset="0"/>
              </a:rPr>
              <a:t>formalized</a:t>
            </a: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 specification</a:t>
            </a:r>
          </a:p>
          <a:p>
            <a:pPr algn="ctr"/>
            <a:endParaRPr lang="en-GB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GB" sz="28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</a:t>
            </a: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u="sng" dirty="0">
                <a:latin typeface="Roboto" panose="02000000000000000000" pitchFamily="2" charset="0"/>
                <a:ea typeface="Roboto" panose="02000000000000000000" pitchFamily="2" charset="0"/>
              </a:rPr>
              <a:t>reference</a:t>
            </a: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 implementation</a:t>
            </a:r>
          </a:p>
          <a:p>
            <a:pPr algn="ctr"/>
            <a:endParaRPr lang="en-GB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GB" sz="28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</a:t>
            </a: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u="sng" dirty="0">
                <a:latin typeface="Roboto" panose="02000000000000000000" pitchFamily="2" charset="0"/>
                <a:ea typeface="Roboto" panose="02000000000000000000" pitchFamily="2" charset="0"/>
              </a:rPr>
              <a:t>oracle</a:t>
            </a: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 for non-compliance test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54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8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1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6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5" dur="16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8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1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build="allAtOnce"/>
      <p:bldP spid="2" grpId="2" build="allAtOnce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B48816E-206C-4DBA-9C70-6CD4A957970A}"/>
              </a:ext>
            </a:extLst>
          </p:cNvPr>
          <p:cNvSpPr txBox="1">
            <a:spLocks/>
          </p:cNvSpPr>
          <p:nvPr/>
        </p:nvSpPr>
        <p:spPr>
          <a:xfrm>
            <a:off x="882680" y="0"/>
            <a:ext cx="10426639" cy="13994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Lato" panose="020F0502020204030203" pitchFamily="34" charset="0"/>
                <a:cs typeface="Calibri Light"/>
              </a:rPr>
              <a:t>Objective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12EB3F6-555D-4B1A-A486-4E8D786C390E}"/>
              </a:ext>
            </a:extLst>
          </p:cNvPr>
          <p:cNvSpPr/>
          <p:nvPr/>
        </p:nvSpPr>
        <p:spPr>
          <a:xfrm>
            <a:off x="1609863" y="2536251"/>
            <a:ext cx="8972272" cy="23983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Roboto" panose="02000000000000000000" pitchFamily="2" charset="0"/>
                <a:ea typeface="Roboto" panose="02000000000000000000" pitchFamily="2" charset="0"/>
              </a:rPr>
              <a:t>Development</a:t>
            </a:r>
            <a:r>
              <a:rPr lang="fr-FR" sz="2800" dirty="0">
                <a:latin typeface="Roboto" panose="02000000000000000000" pitchFamily="2" charset="0"/>
                <a:ea typeface="Roboto" panose="02000000000000000000" pitchFamily="2" charset="0"/>
              </a:rPr>
              <a:t> of a </a:t>
            </a:r>
            <a:r>
              <a:rPr lang="fr-FR" sz="28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high-assurance </a:t>
            </a:r>
            <a:r>
              <a:rPr lang="fr-FR" sz="2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implementation</a:t>
            </a:r>
            <a:r>
              <a:rPr lang="fr-FR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algn="ctr"/>
            <a:r>
              <a:rPr lang="fr-FR" sz="2800" dirty="0">
                <a:latin typeface="Roboto" panose="02000000000000000000" pitchFamily="2" charset="0"/>
                <a:ea typeface="Roboto" panose="02000000000000000000" pitchFamily="2" charset="0"/>
              </a:rPr>
              <a:t>for X.509 </a:t>
            </a:r>
            <a:r>
              <a:rPr lang="fr-FR" sz="2800" dirty="0" err="1">
                <a:latin typeface="Roboto" panose="02000000000000000000" pitchFamily="2" charset="0"/>
                <a:ea typeface="Roboto" panose="02000000000000000000" pitchFamily="2" charset="0"/>
              </a:rPr>
              <a:t>certificate</a:t>
            </a:r>
            <a:r>
              <a:rPr lang="fr-FR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2800" dirty="0" err="1">
                <a:latin typeface="Roboto" panose="02000000000000000000" pitchFamily="2" charset="0"/>
                <a:ea typeface="Roboto" panose="02000000000000000000" pitchFamily="2" charset="0"/>
              </a:rPr>
              <a:t>chain</a:t>
            </a:r>
            <a:r>
              <a:rPr lang="fr-FR" sz="2800" dirty="0">
                <a:latin typeface="Roboto" panose="02000000000000000000" pitchFamily="2" charset="0"/>
                <a:ea typeface="Roboto" panose="02000000000000000000" pitchFamily="2" charset="0"/>
              </a:rPr>
              <a:t> validation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578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6545</TotalTime>
  <Words>586</Words>
  <Application>Microsoft Macintosh PowerPoint</Application>
  <PresentationFormat>Widescreen</PresentationFormat>
  <Paragraphs>256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Roboto</vt:lpstr>
      <vt:lpstr>Lato</vt:lpstr>
      <vt:lpstr>Calibri</vt:lpstr>
      <vt:lpstr>Arial</vt:lpstr>
      <vt:lpstr>Wingdings</vt:lpstr>
      <vt:lpstr>Courier New</vt:lpstr>
      <vt:lpstr>Calibri Light</vt:lpstr>
      <vt:lpstr>Office Theme</vt:lpstr>
      <vt:lpstr>On Re-engineering the X.509 PKI with Executable Specification for Better Implementation Guarantees</vt:lpstr>
      <vt:lpstr>TLS and X.509 PKI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</vt:lpstr>
      <vt:lpstr>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Debnath, Joyanta</cp:lastModifiedBy>
  <cp:revision>417</cp:revision>
  <dcterms:created xsi:type="dcterms:W3CDTF">2020-09-03T14:42:01Z</dcterms:created>
  <dcterms:modified xsi:type="dcterms:W3CDTF">2022-04-25T01:43:00Z</dcterms:modified>
</cp:coreProperties>
</file>