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308" r:id="rId3"/>
    <p:sldId id="359" r:id="rId4"/>
    <p:sldId id="362" r:id="rId5"/>
    <p:sldId id="309" r:id="rId6"/>
    <p:sldId id="322" r:id="rId7"/>
    <p:sldId id="323" r:id="rId8"/>
    <p:sldId id="349" r:id="rId9"/>
    <p:sldId id="350" r:id="rId10"/>
    <p:sldId id="320" r:id="rId11"/>
    <p:sldId id="351" r:id="rId12"/>
    <p:sldId id="348" r:id="rId13"/>
    <p:sldId id="363" r:id="rId14"/>
    <p:sldId id="352" r:id="rId15"/>
    <p:sldId id="353" r:id="rId16"/>
    <p:sldId id="354" r:id="rId17"/>
    <p:sldId id="358" r:id="rId18"/>
    <p:sldId id="355" r:id="rId19"/>
    <p:sldId id="356" r:id="rId20"/>
    <p:sldId id="360" r:id="rId21"/>
    <p:sldId id="364" r:id="rId22"/>
    <p:sldId id="36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E8AE7-2064-48A1-AAF0-FA5DDF1E3F7B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CF5BE-66CC-4EBB-BEB0-61C5721585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56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3600" spc="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24128" y="585216"/>
            <a:ext cx="9720072" cy="661693"/>
          </a:xfrm>
        </p:spPr>
        <p:txBody>
          <a:bodyPr/>
          <a:lstStyle>
            <a:lvl1pPr>
              <a:defRPr cap="none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436914"/>
            <a:ext cx="9720073" cy="48724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tonybrook.edu/~richard" TargetMode="External"/><Relationship Id="rId2" Type="http://schemas.openxmlformats.org/officeDocument/2006/relationships/hyperlink" Target="mailto:richard@cs.stonybrook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lnhmAmbEXKA23IGx2ANGSBF4Pn8jUXyDfvBEu6W7ezI/edit?gid=0#gid=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stonybrook.edu/services/brightspace" TargetMode="External"/><Relationship Id="rId2" Type="http://schemas.openxmlformats.org/officeDocument/2006/relationships/hyperlink" Target="http://www.cs.stonybrook.edu/~cse416/Sections02and0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4F04-8C5D-4DF7-B868-F12E7ED3B3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</a:rPr>
              <a:t>Cse</a:t>
            </a:r>
            <a:r>
              <a:rPr lang="en-US" sz="4800" dirty="0">
                <a:solidFill>
                  <a:srgbClr val="0070C0"/>
                </a:solidFill>
              </a:rPr>
              <a:t> 416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Software Engineering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2C3BD1-DE20-4246-9080-7686E38F55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746221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are grades computed?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648" y="1618875"/>
            <a:ext cx="9720072" cy="407247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10 Quizzes							7.5 %</a:t>
            </a:r>
          </a:p>
          <a:p>
            <a:r>
              <a:rPr lang="en-US" dirty="0"/>
              <a:t>10 Team Activities						7.5 %</a:t>
            </a:r>
          </a:p>
          <a:p>
            <a:r>
              <a:rPr lang="en-US" dirty="0"/>
              <a:t>Exam #1							20 %</a:t>
            </a:r>
          </a:p>
          <a:p>
            <a:r>
              <a:rPr lang="en-US" dirty="0"/>
              <a:t>Exam #2							20 %</a:t>
            </a:r>
          </a:p>
          <a:p>
            <a:r>
              <a:rPr lang="en-US" dirty="0"/>
              <a:t>Group Project – Product Sketch					  5 %</a:t>
            </a:r>
          </a:p>
          <a:p>
            <a:r>
              <a:rPr lang="en-US" dirty="0"/>
              <a:t>Group Project – Design Sketch		 			  5 %</a:t>
            </a:r>
          </a:p>
          <a:p>
            <a:r>
              <a:rPr lang="en-US" dirty="0"/>
              <a:t>Group Project – Minimum Viable Product Presentation		  5 %</a:t>
            </a:r>
          </a:p>
          <a:p>
            <a:r>
              <a:rPr lang="en-US" dirty="0"/>
              <a:t>Group Project – Sprints (and a Code Review)			  5 % </a:t>
            </a:r>
          </a:p>
          <a:p>
            <a:r>
              <a:rPr lang="en-US" dirty="0"/>
              <a:t>Group Project – Finished Product &amp; Presentation			20 %</a:t>
            </a:r>
          </a:p>
          <a:p>
            <a:r>
              <a:rPr lang="en-US" dirty="0"/>
              <a:t>				        	        		          </a:t>
            </a:r>
            <a:r>
              <a:rPr lang="en-US" b="1" dirty="0"/>
              <a:t>100 %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1248CA-879B-4803-94BA-8A14C96B3CC2}"/>
              </a:ext>
            </a:extLst>
          </p:cNvPr>
          <p:cNvSpPr txBox="1">
            <a:spLocks/>
          </p:cNvSpPr>
          <p:nvPr/>
        </p:nvSpPr>
        <p:spPr>
          <a:xfrm>
            <a:off x="430490" y="5477327"/>
            <a:ext cx="11331019" cy="108857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r>
              <a:rPr lang="en-US" sz="2000" dirty="0"/>
              <a:t>Note CEAS Policy: The Pass/No Credit (P/NC) option is 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</a:rPr>
              <a:t>not</a:t>
            </a:r>
            <a:r>
              <a:rPr lang="en-US" sz="2000" dirty="0"/>
              <a:t> available for this course.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67593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7AFEC-0D4D-4F68-9FDF-FC0B75604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Sprints/Progress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FAF8C-24D0-43E4-9186-5B0DB29BD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187018"/>
            <a:ext cx="9720073" cy="4122341"/>
          </a:xfrm>
        </p:spPr>
        <p:txBody>
          <a:bodyPr>
            <a:normAutofit/>
          </a:bodyPr>
          <a:lstStyle/>
          <a:p>
            <a:r>
              <a:rPr lang="en-US" dirty="0"/>
              <a:t>Meetings with Professor/TAs</a:t>
            </a:r>
          </a:p>
          <a:p>
            <a:endParaRPr lang="en-US" dirty="0"/>
          </a:p>
          <a:p>
            <a:r>
              <a:rPr lang="en-US" dirty="0"/>
              <a:t>Demonstrations of Implementation &amp; Formal Testing</a:t>
            </a:r>
          </a:p>
          <a:p>
            <a:endParaRPr lang="en-US" dirty="0"/>
          </a:p>
          <a:p>
            <a:r>
              <a:rPr lang="en-US" dirty="0"/>
              <a:t>Update Task Status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650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A1D8-4B2B-4FF4-A3F9-3A3D4471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tech are we using?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B9E5D-C310-4139-990C-43D7EB410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MERN stack </a:t>
            </a:r>
            <a:r>
              <a:rPr lang="en-US" b="1" i="1" dirty="0"/>
              <a:t>plus other stuff (</a:t>
            </a:r>
            <a:r>
              <a:rPr lang="en-US" b="1" i="1" dirty="0" err="1"/>
              <a:t>NextJS</a:t>
            </a:r>
            <a:r>
              <a:rPr lang="en-US" b="1" i="1" dirty="0"/>
              <a:t>)</a:t>
            </a:r>
          </a:p>
          <a:p>
            <a:endParaRPr lang="en-US" dirty="0"/>
          </a:p>
          <a:p>
            <a:r>
              <a:rPr lang="en-US" dirty="0"/>
              <a:t>Mongo</a:t>
            </a:r>
          </a:p>
          <a:p>
            <a:r>
              <a:rPr lang="en-US" dirty="0"/>
              <a:t>Express</a:t>
            </a:r>
          </a:p>
          <a:p>
            <a:r>
              <a:rPr lang="en-US" dirty="0"/>
              <a:t>React</a:t>
            </a:r>
          </a:p>
          <a:p>
            <a:r>
              <a:rPr lang="en-US" dirty="0"/>
              <a:t>Node</a:t>
            </a:r>
          </a:p>
          <a:p>
            <a:endParaRPr lang="en-US" dirty="0"/>
          </a:p>
          <a:p>
            <a:r>
              <a:rPr lang="en-US" dirty="0"/>
              <a:t>Why? We use this in 316</a:t>
            </a:r>
          </a:p>
          <a:p>
            <a:pPr lvl="1"/>
            <a:r>
              <a:rPr lang="en-US" dirty="0"/>
              <a:t>everyone here has been trained in these technologies</a:t>
            </a:r>
          </a:p>
          <a:p>
            <a:endParaRPr lang="en-US" dirty="0"/>
          </a:p>
        </p:txBody>
      </p:sp>
      <p:pic>
        <p:nvPicPr>
          <p:cNvPr id="4" name="Picture 4" descr="Node.js - Wikipedia">
            <a:extLst>
              <a:ext uri="{FF2B5EF4-FFF2-40B4-BE49-F238E27FC236}">
                <a16:creationId xmlns:a16="http://schemas.microsoft.com/office/drawing/2014/main" id="{98B45A51-DBE9-46A3-8D0F-E3E8F19E7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633" y="2098654"/>
            <a:ext cx="4855036" cy="296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246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D9825-46FA-3DA7-8CC7-BD625E275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about 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9B9DD-3565-A6F6-6442-3BCE1AB13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 may use it but you must document all usages</a:t>
            </a:r>
          </a:p>
          <a:p>
            <a:endParaRPr lang="en-US" dirty="0"/>
          </a:p>
          <a:p>
            <a:r>
              <a:rPr lang="en-US" dirty="0"/>
              <a:t>You must still know all of your project’s code</a:t>
            </a:r>
          </a:p>
          <a:p>
            <a:endParaRPr lang="en-US" dirty="0"/>
          </a:p>
          <a:p>
            <a:r>
              <a:rPr lang="en-US" dirty="0"/>
              <a:t>No one else may make </a:t>
            </a:r>
            <a:r>
              <a:rPr lang="en-US" dirty="0" err="1"/>
              <a:t>contrubutions</a:t>
            </a:r>
            <a:endParaRPr lang="en-US" dirty="0"/>
          </a:p>
          <a:p>
            <a:endParaRPr lang="en-US" dirty="0"/>
          </a:p>
          <a:p>
            <a:r>
              <a:rPr lang="en-US" dirty="0"/>
              <a:t>Don’t let AI take you to a dead end</a:t>
            </a:r>
          </a:p>
          <a:p>
            <a:endParaRPr lang="en-US" dirty="0"/>
          </a:p>
          <a:p>
            <a:r>
              <a:rPr lang="en-US" dirty="0"/>
              <a:t>Be sure to read the syllabus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84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8E46-E58F-465F-95A7-84DD13E2C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 Deployment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3315B-38A1-4216-91A6-7A3848BE1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Throughout your development lifecycle your app will be deployed live. Where? That’s up to you.</a:t>
            </a:r>
          </a:p>
        </p:txBody>
      </p:sp>
      <p:pic>
        <p:nvPicPr>
          <p:cNvPr id="1026" name="Picture 2" descr="Amazon Web Services - Wikipedia">
            <a:extLst>
              <a:ext uri="{FF2B5EF4-FFF2-40B4-BE49-F238E27FC236}">
                <a16:creationId xmlns:a16="http://schemas.microsoft.com/office/drawing/2014/main" id="{F99A174B-0963-446F-B2A5-E3BBF4849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789" y="3057525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lesforce Heroku Reviews 2022: Details, Pricing, &amp; Features | G2">
            <a:extLst>
              <a:ext uri="{FF2B5EF4-FFF2-40B4-BE49-F238E27FC236}">
                <a16:creationId xmlns:a16="http://schemas.microsoft.com/office/drawing/2014/main" id="{666D2840-EB0D-49B1-84B1-408EC9912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921" y="2937782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icrosoft Azure Down? Current status overview | Downdetector">
            <a:extLst>
              <a:ext uri="{FF2B5EF4-FFF2-40B4-BE49-F238E27FC236}">
                <a16:creationId xmlns:a16="http://schemas.microsoft.com/office/drawing/2014/main" id="{341E42FD-4715-4C3C-940F-20A4DF7DA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511" y="5440680"/>
            <a:ext cx="39814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igitalOcean - Wikipedia">
            <a:extLst>
              <a:ext uri="{FF2B5EF4-FFF2-40B4-BE49-F238E27FC236}">
                <a16:creationId xmlns:a16="http://schemas.microsoft.com/office/drawing/2014/main" id="{8B5E2079-091C-48EF-91F2-C0BDFB958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742" y="4714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penShift - Wikipedia">
            <a:extLst>
              <a:ext uri="{FF2B5EF4-FFF2-40B4-BE49-F238E27FC236}">
                <a16:creationId xmlns:a16="http://schemas.microsoft.com/office/drawing/2014/main" id="{71A5F41A-C01D-45FE-970D-D87196EF3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40" y="2494189"/>
            <a:ext cx="206692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822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7919B-EDF1-4072-90DA-21C241A96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C0046-C526-4977-89DD-DB2C20B44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36520"/>
            <a:ext cx="9720073" cy="4572839"/>
          </a:xfrm>
        </p:spPr>
        <p:txBody>
          <a:bodyPr/>
          <a:lstStyle/>
          <a:p>
            <a:r>
              <a:rPr lang="en-US" dirty="0"/>
              <a:t>Let's start by making teams of 4</a:t>
            </a:r>
          </a:p>
          <a:p>
            <a:pPr lvl="1"/>
            <a:r>
              <a:rPr lang="en-US" dirty="0"/>
              <a:t>pick a named color that your UI will use</a:t>
            </a:r>
          </a:p>
          <a:p>
            <a:endParaRPr lang="en-US" dirty="0"/>
          </a:p>
          <a:p>
            <a:r>
              <a:rPr lang="en-US" b="1" dirty="0"/>
              <a:t>Rules to start:</a:t>
            </a:r>
          </a:p>
          <a:p>
            <a:pPr lvl="1"/>
            <a:r>
              <a:rPr lang="en-US" dirty="0"/>
              <a:t>teammates must always be respectful to one another</a:t>
            </a:r>
          </a:p>
          <a:p>
            <a:pPr lvl="1"/>
            <a:r>
              <a:rPr lang="en-US" dirty="0"/>
              <a:t>teammates must always answer each others' emails/texts</a:t>
            </a:r>
          </a:p>
          <a:p>
            <a:pPr lvl="1"/>
            <a:r>
              <a:rPr lang="en-US" dirty="0"/>
              <a:t>teammate should learn and know each others' schedules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83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D8E26-FA3E-4B69-BF3E-623D52F06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Team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020B8-96EB-4E53-9432-5EDEDFBB8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Can a teammate be traded?</a:t>
            </a:r>
          </a:p>
          <a:p>
            <a:pPr lvl="1"/>
            <a:r>
              <a:rPr lang="en-US" dirty="0"/>
              <a:t>yes, but only before the first exam</a:t>
            </a:r>
          </a:p>
          <a:p>
            <a:pPr lvl="1"/>
            <a:r>
              <a:rPr lang="en-US" dirty="0"/>
              <a:t>i.e. the Software Engineer to be named later clause</a:t>
            </a:r>
          </a:p>
          <a:p>
            <a:endParaRPr lang="en-US" dirty="0"/>
          </a:p>
          <a:p>
            <a:r>
              <a:rPr lang="en-US" dirty="0"/>
              <a:t>Can a teammate be fired?</a:t>
            </a:r>
          </a:p>
          <a:p>
            <a:pPr lvl="1"/>
            <a:r>
              <a:rPr lang="en-US" dirty="0"/>
              <a:t>yes, but only if the instructor approves</a:t>
            </a:r>
          </a:p>
          <a:p>
            <a:endParaRPr lang="en-US" dirty="0"/>
          </a:p>
          <a:p>
            <a:r>
              <a:rPr lang="en-US" b="1" dirty="0"/>
              <a:t>Obvious advice:</a:t>
            </a:r>
          </a:p>
          <a:p>
            <a:pPr lvl="1"/>
            <a:r>
              <a:rPr lang="en-US" dirty="0"/>
              <a:t>team members’ commitment to the project is a commitment to each other</a:t>
            </a:r>
          </a:p>
          <a:p>
            <a:pPr lvl="1"/>
            <a:r>
              <a:rPr lang="en-US" dirty="0"/>
              <a:t>team members help each other succeed</a:t>
            </a:r>
          </a:p>
          <a:p>
            <a:pPr lvl="1"/>
            <a:r>
              <a:rPr lang="en-US" dirty="0"/>
              <a:t>team members communicate concerns and progress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85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672A6-AB2B-430C-AEE7-A7AEAC043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happens during a meeting?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2754B-1F3B-4D5B-A6F3-278A7A218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Agenda is prepared and sent out </a:t>
            </a:r>
            <a:r>
              <a:rPr lang="en-US" b="1" i="1" dirty="0"/>
              <a:t>before</a:t>
            </a:r>
            <a:r>
              <a:rPr lang="en-US" dirty="0"/>
              <a:t> the meeting</a:t>
            </a:r>
          </a:p>
          <a:p>
            <a:pPr lvl="1"/>
            <a:r>
              <a:rPr lang="en-US" dirty="0"/>
              <a:t>Preparation is always key</a:t>
            </a:r>
          </a:p>
          <a:p>
            <a:pPr lvl="1"/>
            <a:r>
              <a:rPr lang="en-US" dirty="0"/>
              <a:t>Go to the meeting knowing what needs to be decided</a:t>
            </a:r>
          </a:p>
          <a:p>
            <a:endParaRPr lang="en-US" dirty="0"/>
          </a:p>
          <a:p>
            <a:r>
              <a:rPr lang="en-US" dirty="0"/>
              <a:t>Take attendance</a:t>
            </a:r>
          </a:p>
          <a:p>
            <a:endParaRPr lang="en-US" dirty="0"/>
          </a:p>
          <a:p>
            <a:r>
              <a:rPr lang="en-US" dirty="0"/>
              <a:t>Make decisions leaving the meeting knowing the who what when where how and why of each decision</a:t>
            </a:r>
          </a:p>
          <a:p>
            <a:endParaRPr lang="en-US" dirty="0"/>
          </a:p>
          <a:p>
            <a:r>
              <a:rPr lang="en-US" dirty="0"/>
              <a:t>Don’t waste your teammates’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853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AAC58-5CFB-4B71-A89E-68F0B97C0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Document all team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EE9B8-A6B4-43C2-8E8E-C61D032A3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Date</a:t>
            </a:r>
          </a:p>
          <a:p>
            <a:endParaRPr lang="en-US" dirty="0"/>
          </a:p>
          <a:p>
            <a:r>
              <a:rPr lang="en-US" dirty="0"/>
              <a:t>Attendees</a:t>
            </a:r>
          </a:p>
          <a:p>
            <a:endParaRPr lang="en-US" dirty="0"/>
          </a:p>
          <a:p>
            <a:r>
              <a:rPr lang="en-US" dirty="0"/>
              <a:t>Agenda (again, best if decided ahead of time)</a:t>
            </a:r>
          </a:p>
          <a:p>
            <a:endParaRPr lang="en-US" dirty="0"/>
          </a:p>
          <a:p>
            <a:r>
              <a:rPr lang="en-US" dirty="0"/>
              <a:t>Meeting Minutes (follows the discussion)</a:t>
            </a:r>
          </a:p>
          <a:p>
            <a:endParaRPr lang="en-US" b="1" i="1" dirty="0"/>
          </a:p>
          <a:p>
            <a:r>
              <a:rPr lang="en-US" b="1" i="1" dirty="0"/>
              <a:t>Action Items</a:t>
            </a:r>
          </a:p>
        </p:txBody>
      </p:sp>
    </p:spTree>
    <p:extLst>
      <p:ext uri="{BB962C8B-B14F-4D97-AF65-F5344CB8AC3E}">
        <p14:creationId xmlns:p14="http://schemas.microsoft.com/office/powerpoint/2010/main" val="1264152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8F0FF-AB44-4978-A78B-4F67D5846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an action item?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5B986-1ED3-48B6-8A75-B318FFC8C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An assigned task</a:t>
            </a:r>
          </a:p>
          <a:p>
            <a:endParaRPr lang="en-US" dirty="0"/>
          </a:p>
          <a:p>
            <a:r>
              <a:rPr lang="en-US" dirty="0"/>
              <a:t>All tasks should have:</a:t>
            </a:r>
          </a:p>
          <a:p>
            <a:pPr lvl="1"/>
            <a:r>
              <a:rPr lang="en-US" dirty="0"/>
              <a:t>owner</a:t>
            </a:r>
          </a:p>
          <a:p>
            <a:pPr lvl="1"/>
            <a:r>
              <a:rPr lang="en-US" dirty="0"/>
              <a:t>completion date</a:t>
            </a:r>
          </a:p>
          <a:p>
            <a:pPr lvl="1"/>
            <a:r>
              <a:rPr lang="en-US" dirty="0"/>
              <a:t>dependencies</a:t>
            </a:r>
          </a:p>
          <a:p>
            <a:endParaRPr lang="en-US" dirty="0"/>
          </a:p>
          <a:p>
            <a:r>
              <a:rPr lang="en-US" dirty="0"/>
              <a:t>Task assignments must be reviewed/followed up</a:t>
            </a:r>
          </a:p>
          <a:p>
            <a:pPr lvl="1"/>
            <a:r>
              <a:rPr lang="en-US" dirty="0"/>
              <a:t>even those with distant horizons</a:t>
            </a:r>
          </a:p>
          <a:p>
            <a:pPr lvl="1"/>
            <a:r>
              <a:rPr lang="en-US" dirty="0"/>
              <a:t>Is it on track?</a:t>
            </a:r>
          </a:p>
          <a:p>
            <a:pPr lvl="1"/>
            <a:r>
              <a:rPr lang="en-US" dirty="0"/>
              <a:t>Does the owner need help?</a:t>
            </a:r>
          </a:p>
          <a:p>
            <a:pPr lvl="1"/>
            <a:r>
              <a:rPr lang="en-US" dirty="0"/>
              <a:t>Is the owner overloaded?</a:t>
            </a:r>
          </a:p>
        </p:txBody>
      </p:sp>
    </p:spTree>
    <p:extLst>
      <p:ext uri="{BB962C8B-B14F-4D97-AF65-F5344CB8AC3E}">
        <p14:creationId xmlns:p14="http://schemas.microsoft.com/office/powerpoint/2010/main" val="2653674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Who am 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08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Richard McKenna </a:t>
            </a:r>
          </a:p>
          <a:p>
            <a:pPr marL="0" indent="0">
              <a:buNone/>
            </a:pPr>
            <a:r>
              <a:rPr lang="en-US" dirty="0">
                <a:solidFill>
                  <a:srgbClr val="F1F7A7"/>
                </a:solidFill>
                <a:hlinkClick r:id="rId2"/>
              </a:rPr>
              <a:t>richard@cs.stonybrook.edu</a:t>
            </a:r>
            <a:endParaRPr lang="en-US" dirty="0">
              <a:solidFill>
                <a:srgbClr val="F1F7A7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CS 216  </a:t>
            </a:r>
          </a:p>
          <a:p>
            <a:pPr lvl="1"/>
            <a:r>
              <a:rPr lang="en-US" dirty="0"/>
              <a:t>Tu 2:00pm-3:30pm </a:t>
            </a:r>
          </a:p>
          <a:p>
            <a:pPr lvl="1"/>
            <a:r>
              <a:rPr lang="en-US" dirty="0"/>
              <a:t>Th 2:00pm-3:30pm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>
                <a:hlinkClick r:id="rId3"/>
              </a:rPr>
              <a:t>http://www.cs.stonybrook.edu/~richard</a:t>
            </a:r>
            <a:endParaRPr lang="en-US" sz="28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0808" y="210689"/>
            <a:ext cx="4996601" cy="509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58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91C1-B46E-44A4-95E5-908CC7F78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279" y="102616"/>
            <a:ext cx="9720072" cy="661693"/>
          </a:xfrm>
        </p:spPr>
        <p:txBody>
          <a:bodyPr>
            <a:normAutofit fontScale="90000"/>
          </a:bodyPr>
          <a:lstStyle/>
          <a:p>
            <a:r>
              <a:rPr lang="en-US" dirty="0"/>
              <a:t>So what’s the project?</a:t>
            </a:r>
          </a:p>
        </p:txBody>
      </p:sp>
      <p:pic>
        <p:nvPicPr>
          <p:cNvPr id="1026" name="Picture 2" descr="Rotisserie League Baseball: Waggoner, Glenngue: 9780553340815: Amazon.com:  Books">
            <a:extLst>
              <a:ext uri="{FF2B5EF4-FFF2-40B4-BE49-F238E27FC236}">
                <a16:creationId xmlns:a16="http://schemas.microsoft.com/office/drawing/2014/main" id="{C7D79E35-643F-1415-7D0D-5A403B296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93" y="1427239"/>
            <a:ext cx="3114573" cy="478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o Invented Fantasy Baseball? | Rotisserie League &amp; Tabletop Baseball">
            <a:extLst>
              <a:ext uri="{FF2B5EF4-FFF2-40B4-BE49-F238E27FC236}">
                <a16:creationId xmlns:a16="http://schemas.microsoft.com/office/drawing/2014/main" id="{5598013E-A9A2-08C9-AE3D-3E739961B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470" y="1042132"/>
            <a:ext cx="5017174" cy="326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aron Judge: 2025 Major League Player Of The Year">
            <a:extLst>
              <a:ext uri="{FF2B5EF4-FFF2-40B4-BE49-F238E27FC236}">
                <a16:creationId xmlns:a16="http://schemas.microsoft.com/office/drawing/2014/main" id="{A2F7457F-C78B-53F0-8D98-D36E5AD40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064" y="567699"/>
            <a:ext cx="2045471" cy="272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odgers 2-way star Shohei Ohtani becomes 4-time MVP after unanimous win in  NL">
            <a:extLst>
              <a:ext uri="{FF2B5EF4-FFF2-40B4-BE49-F238E27FC236}">
                <a16:creationId xmlns:a16="http://schemas.microsoft.com/office/drawing/2014/main" id="{4F6EEEF7-A89A-D3FD-217F-5B8D81F64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678" y="4185286"/>
            <a:ext cx="4527774" cy="254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973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D97A5-3A5D-67F5-618C-810140A4F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But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86B2-7F37-43C3-658D-0B85B54C7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make a pay-for-license/pay-to-use API</a:t>
            </a:r>
          </a:p>
          <a:p>
            <a:endParaRPr lang="en-US" dirty="0"/>
          </a:p>
          <a:p>
            <a:r>
              <a:rPr lang="en-US" dirty="0"/>
              <a:t>So, you will make multiple things:</a:t>
            </a:r>
          </a:p>
          <a:p>
            <a:pPr lvl="1"/>
            <a:r>
              <a:rPr lang="en-US" dirty="0"/>
              <a:t>API</a:t>
            </a:r>
          </a:p>
          <a:p>
            <a:pPr lvl="1"/>
            <a:r>
              <a:rPr lang="en-US" dirty="0"/>
              <a:t>Example use of API</a:t>
            </a:r>
          </a:p>
          <a:p>
            <a:pPr lvl="1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Party Web &amp; Mobile Apps that Use API</a:t>
            </a:r>
          </a:p>
        </p:txBody>
      </p:sp>
    </p:spTree>
    <p:extLst>
      <p:ext uri="{BB962C8B-B14F-4D97-AF65-F5344CB8AC3E}">
        <p14:creationId xmlns:p14="http://schemas.microsoft.com/office/powerpoint/2010/main" val="1712129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35523-19D8-A11D-CB74-FA1089892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first Task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91073-7825-C216-7839-70C296C01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989666"/>
            <a:ext cx="9720073" cy="431969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Find a Team</a:t>
            </a:r>
          </a:p>
          <a:p>
            <a:pPr marL="514350" indent="-514350">
              <a:buAutoNum type="arabicPeriod"/>
            </a:pPr>
            <a:r>
              <a:rPr lang="en-US" dirty="0"/>
              <a:t>Pick a Color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Ref: 	</a:t>
            </a:r>
            <a:r>
              <a:rPr lang="en-US" dirty="0">
                <a:hlinkClick r:id="rId2"/>
              </a:rPr>
              <a:t>S26_416_Teams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887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4686B-C61E-4E59-8BD8-A9345EDB8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ALL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PAST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PROGRAMMING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SINS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ARE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FORGIVEN</a:t>
            </a:r>
          </a:p>
          <a:p>
            <a:pPr algn="ctr"/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24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9633A-1722-D362-2A7F-47A6A0AC4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3ED24-097F-1FA1-2334-F824B94BF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want to set you up for success</a:t>
            </a:r>
          </a:p>
          <a:p>
            <a:pPr lvl="1"/>
            <a:r>
              <a:rPr lang="en-US" dirty="0"/>
              <a:t>make sure now is the right semester for 416</a:t>
            </a:r>
          </a:p>
          <a:p>
            <a:pPr lvl="1"/>
            <a:r>
              <a:rPr lang="en-US" dirty="0"/>
              <a:t>clear policies</a:t>
            </a:r>
          </a:p>
          <a:p>
            <a:endParaRPr lang="en-US" dirty="0"/>
          </a:p>
          <a:p>
            <a:r>
              <a:rPr lang="en-US" dirty="0"/>
              <a:t>Make sure you read the entire course syllabus</a:t>
            </a:r>
          </a:p>
          <a:p>
            <a:pPr lvl="1"/>
            <a:r>
              <a:rPr lang="en-US" dirty="0"/>
              <a:t>Next Tuesday we have Quiz #1 (on the syllabus and Chapter 1)</a:t>
            </a:r>
          </a:p>
        </p:txBody>
      </p:sp>
    </p:spTree>
    <p:extLst>
      <p:ext uri="{BB962C8B-B14F-4D97-AF65-F5344CB8AC3E}">
        <p14:creationId xmlns:p14="http://schemas.microsoft.com/office/powerpoint/2010/main" val="212657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homepage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256638"/>
            <a:ext cx="10058400" cy="3612455"/>
          </a:xfrm>
        </p:spPr>
        <p:txBody>
          <a:bodyPr>
            <a:normAutofit lnSpcReduction="10000"/>
          </a:bodyPr>
          <a:lstStyle/>
          <a:p>
            <a:endParaRPr lang="fr-FR" sz="3600" dirty="0"/>
          </a:p>
          <a:p>
            <a:r>
              <a:rPr lang="fr-FR" dirty="0">
                <a:hlinkClick r:id="rId2"/>
              </a:rPr>
              <a:t>http://www.cs.stonybrook.edu/~cse416/Sections02and03  </a:t>
            </a:r>
            <a:endParaRPr lang="fr-FR" sz="2800" dirty="0"/>
          </a:p>
          <a:p>
            <a:pPr lvl="1"/>
            <a:r>
              <a:rPr lang="fr-FR" dirty="0"/>
              <a:t>s</a:t>
            </a:r>
            <a:r>
              <a:rPr lang="fr-FR" sz="2400" dirty="0"/>
              <a:t>yllabus</a:t>
            </a:r>
          </a:p>
          <a:p>
            <a:pPr lvl="1"/>
            <a:r>
              <a:rPr lang="fr-FR" sz="2400" dirty="0" err="1"/>
              <a:t>schedule</a:t>
            </a:r>
            <a:r>
              <a:rPr lang="fr-FR" sz="2400" dirty="0"/>
              <a:t> (lecture slides, </a:t>
            </a:r>
            <a:r>
              <a:rPr lang="fr-FR" sz="2400" dirty="0" err="1"/>
              <a:t>hw</a:t>
            </a:r>
            <a:r>
              <a:rPr lang="fr-FR" sz="2400" dirty="0"/>
              <a:t>, </a:t>
            </a:r>
            <a:r>
              <a:rPr lang="fr-FR" sz="2400" dirty="0" err="1"/>
              <a:t>etc</a:t>
            </a:r>
            <a:r>
              <a:rPr lang="fr-FR" sz="2400" dirty="0"/>
              <a:t> …)</a:t>
            </a:r>
          </a:p>
          <a:p>
            <a:pPr lvl="1"/>
            <a:r>
              <a:rPr lang="fr-FR" sz="2400" dirty="0"/>
              <a:t>etc.</a:t>
            </a:r>
          </a:p>
          <a:p>
            <a:endParaRPr lang="fr-FR" sz="3600" dirty="0"/>
          </a:p>
          <a:p>
            <a:pPr lvl="1"/>
            <a:r>
              <a:rPr lang="fr-FR" sz="2400" dirty="0">
                <a:hlinkClick r:id="rId3"/>
              </a:rPr>
              <a:t>https://it.stonybrook.edu/services/brightspace</a:t>
            </a:r>
            <a:r>
              <a:rPr lang="fr-FR" sz="2400" dirty="0"/>
              <a:t>  </a:t>
            </a:r>
          </a:p>
          <a:p>
            <a:pPr lvl="2"/>
            <a:r>
              <a:rPr lang="fr-FR" dirty="0"/>
              <a:t>grades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84FB7D-EFDB-F3B7-D460-71C231ECD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631" y="133963"/>
            <a:ext cx="4528373" cy="21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54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description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Introduces the basic concepts and modern tools and techniques of software engineering. Emphasizes the development of reliable and maintainable software via system requirements and specifications, software design methodologies including object-oriented design, implementation, integration, and testing; software project management; life-cycle documentation; software maintenance; and consideration of human factor issues.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NOTE: C or higher in CSE 316; and CSE major; and U4 standing.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487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Course 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Approaches to software engineering</a:t>
            </a:r>
          </a:p>
          <a:p>
            <a:r>
              <a:rPr lang="en-US" dirty="0"/>
              <a:t>The UML (Universal Modeling Language)</a:t>
            </a:r>
          </a:p>
          <a:p>
            <a:r>
              <a:rPr lang="en-US" dirty="0"/>
              <a:t>Requirements Analysis and Use Case Modeling</a:t>
            </a:r>
          </a:p>
          <a:p>
            <a:r>
              <a:rPr lang="en-US" dirty="0"/>
              <a:t>Object Modeling and/or Functional Modeling</a:t>
            </a:r>
          </a:p>
          <a:p>
            <a:r>
              <a:rPr lang="en-US" dirty="0"/>
              <a:t>Dynamic Modeling using appropriate diagrammatic approaches</a:t>
            </a:r>
          </a:p>
          <a:p>
            <a:r>
              <a:rPr lang="en-US" dirty="0"/>
              <a:t>Specification Documents</a:t>
            </a:r>
          </a:p>
          <a:p>
            <a:r>
              <a:rPr lang="en-US" dirty="0"/>
              <a:t>Design Documents</a:t>
            </a:r>
          </a:p>
          <a:p>
            <a:r>
              <a:rPr lang="en-US" dirty="0"/>
              <a:t>Testing</a:t>
            </a:r>
          </a:p>
          <a:p>
            <a:r>
              <a:rPr lang="en-US" dirty="0"/>
              <a:t>Project Planning</a:t>
            </a:r>
          </a:p>
          <a:p>
            <a:r>
              <a:rPr lang="en-US" dirty="0"/>
              <a:t>Software Engineering tools</a:t>
            </a:r>
          </a:p>
          <a:p>
            <a:r>
              <a:rPr lang="en-US" dirty="0"/>
              <a:t>Oral and Written Communication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4751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9BB85-7C2D-475B-86CC-0BA1182C1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Abstract Software Engineering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090D16-0D63-479A-8CD2-AADF1C0322B4}"/>
              </a:ext>
            </a:extLst>
          </p:cNvPr>
          <p:cNvSpPr/>
          <p:nvPr/>
        </p:nvSpPr>
        <p:spPr>
          <a:xfrm>
            <a:off x="2525086" y="1661020"/>
            <a:ext cx="6350466" cy="48152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CE32E6-FC1E-42D4-A676-4CFF82202B70}"/>
              </a:ext>
            </a:extLst>
          </p:cNvPr>
          <p:cNvSpPr/>
          <p:nvPr/>
        </p:nvSpPr>
        <p:spPr>
          <a:xfrm>
            <a:off x="2902591" y="1904300"/>
            <a:ext cx="1988191" cy="177846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CDDC40-E14A-4061-8F8F-8632C8F7377E}"/>
              </a:ext>
            </a:extLst>
          </p:cNvPr>
          <p:cNvSpPr/>
          <p:nvPr/>
        </p:nvSpPr>
        <p:spPr>
          <a:xfrm>
            <a:off x="6449737" y="1904300"/>
            <a:ext cx="1988191" cy="177846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24DC1C-14F1-4343-AA51-8A10C619734A}"/>
              </a:ext>
            </a:extLst>
          </p:cNvPr>
          <p:cNvSpPr/>
          <p:nvPr/>
        </p:nvSpPr>
        <p:spPr>
          <a:xfrm>
            <a:off x="2902591" y="4405618"/>
            <a:ext cx="1988191" cy="177846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6027AA-0725-456F-B356-F18CE575F92A}"/>
              </a:ext>
            </a:extLst>
          </p:cNvPr>
          <p:cNvSpPr/>
          <p:nvPr/>
        </p:nvSpPr>
        <p:spPr>
          <a:xfrm>
            <a:off x="6449737" y="4405618"/>
            <a:ext cx="1988191" cy="177846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3CE97D-0CEA-4275-A2B0-E9EF4A675392}"/>
              </a:ext>
            </a:extLst>
          </p:cNvPr>
          <p:cNvSpPr/>
          <p:nvPr/>
        </p:nvSpPr>
        <p:spPr>
          <a:xfrm>
            <a:off x="3120357" y="2440849"/>
            <a:ext cx="629174" cy="5704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F2189C-1C6D-4CED-88DE-4C01AE0A548C}"/>
              </a:ext>
            </a:extLst>
          </p:cNvPr>
          <p:cNvSpPr/>
          <p:nvPr/>
        </p:nvSpPr>
        <p:spPr>
          <a:xfrm>
            <a:off x="4027066" y="2440849"/>
            <a:ext cx="629174" cy="5704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7421181-0B0C-4119-8803-180173E70C9C}"/>
              </a:ext>
            </a:extLst>
          </p:cNvPr>
          <p:cNvCxnSpPr>
            <a:cxnSpLocks/>
          </p:cNvCxnSpPr>
          <p:nvPr/>
        </p:nvCxnSpPr>
        <p:spPr>
          <a:xfrm>
            <a:off x="3749531" y="2650660"/>
            <a:ext cx="27753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CF5800D-8760-4C4A-A5AC-B463A24DC06F}"/>
              </a:ext>
            </a:extLst>
          </p:cNvPr>
          <p:cNvCxnSpPr>
            <a:cxnSpLocks/>
          </p:cNvCxnSpPr>
          <p:nvPr/>
        </p:nvCxnSpPr>
        <p:spPr>
          <a:xfrm flipH="1">
            <a:off x="3749531" y="2897329"/>
            <a:ext cx="27753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A7961AF-ACDA-434C-83A7-FB7AE8D54838}"/>
              </a:ext>
            </a:extLst>
          </p:cNvPr>
          <p:cNvSpPr/>
          <p:nvPr/>
        </p:nvSpPr>
        <p:spPr>
          <a:xfrm>
            <a:off x="6710495" y="2466137"/>
            <a:ext cx="629174" cy="5704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857D6E-56DA-41F8-B1ED-9A677C08BB35}"/>
              </a:ext>
            </a:extLst>
          </p:cNvPr>
          <p:cNvSpPr/>
          <p:nvPr/>
        </p:nvSpPr>
        <p:spPr>
          <a:xfrm>
            <a:off x="7617204" y="2466137"/>
            <a:ext cx="629174" cy="5704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8D54C04-F6ED-404A-8293-1EA7A749C03D}"/>
              </a:ext>
            </a:extLst>
          </p:cNvPr>
          <p:cNvCxnSpPr>
            <a:cxnSpLocks/>
          </p:cNvCxnSpPr>
          <p:nvPr/>
        </p:nvCxnSpPr>
        <p:spPr>
          <a:xfrm>
            <a:off x="7339669" y="2675948"/>
            <a:ext cx="27753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212865C-4948-4FBC-B788-503E95B8F4D7}"/>
              </a:ext>
            </a:extLst>
          </p:cNvPr>
          <p:cNvCxnSpPr>
            <a:cxnSpLocks/>
          </p:cNvCxnSpPr>
          <p:nvPr/>
        </p:nvCxnSpPr>
        <p:spPr>
          <a:xfrm flipH="1">
            <a:off x="7339669" y="2922617"/>
            <a:ext cx="27753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47F8109-6395-4FA2-BF96-78E02589B71D}"/>
              </a:ext>
            </a:extLst>
          </p:cNvPr>
          <p:cNvSpPr/>
          <p:nvPr/>
        </p:nvSpPr>
        <p:spPr>
          <a:xfrm>
            <a:off x="6710495" y="5003518"/>
            <a:ext cx="629174" cy="5704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48EE9BE-73B7-4148-8FE2-BB87B2E231B1}"/>
              </a:ext>
            </a:extLst>
          </p:cNvPr>
          <p:cNvSpPr/>
          <p:nvPr/>
        </p:nvSpPr>
        <p:spPr>
          <a:xfrm>
            <a:off x="7617204" y="5003518"/>
            <a:ext cx="629174" cy="5704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79C3BB7-B71C-4222-9A85-E4E0DA003CF8}"/>
              </a:ext>
            </a:extLst>
          </p:cNvPr>
          <p:cNvCxnSpPr>
            <a:cxnSpLocks/>
          </p:cNvCxnSpPr>
          <p:nvPr/>
        </p:nvCxnSpPr>
        <p:spPr>
          <a:xfrm>
            <a:off x="7339669" y="5213329"/>
            <a:ext cx="27753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EA8E603-EBE7-4127-A23A-CD1E81A78048}"/>
              </a:ext>
            </a:extLst>
          </p:cNvPr>
          <p:cNvCxnSpPr>
            <a:cxnSpLocks/>
          </p:cNvCxnSpPr>
          <p:nvPr/>
        </p:nvCxnSpPr>
        <p:spPr>
          <a:xfrm flipH="1">
            <a:off x="7339669" y="5459998"/>
            <a:ext cx="27753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A99E6088-9FC1-4197-AF81-9129D31494EF}"/>
              </a:ext>
            </a:extLst>
          </p:cNvPr>
          <p:cNvSpPr/>
          <p:nvPr/>
        </p:nvSpPr>
        <p:spPr>
          <a:xfrm>
            <a:off x="3120357" y="5003518"/>
            <a:ext cx="629174" cy="5704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A41E42A-C401-4F9D-B542-3D9A868A4A28}"/>
              </a:ext>
            </a:extLst>
          </p:cNvPr>
          <p:cNvSpPr/>
          <p:nvPr/>
        </p:nvSpPr>
        <p:spPr>
          <a:xfrm>
            <a:off x="4027066" y="5003518"/>
            <a:ext cx="629174" cy="5704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1BFDC36-0316-404B-8565-732D278F5881}"/>
              </a:ext>
            </a:extLst>
          </p:cNvPr>
          <p:cNvCxnSpPr>
            <a:cxnSpLocks/>
          </p:cNvCxnSpPr>
          <p:nvPr/>
        </p:nvCxnSpPr>
        <p:spPr>
          <a:xfrm>
            <a:off x="3749531" y="5213329"/>
            <a:ext cx="27753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820C093-8CC0-4A3D-99F1-C5EEDAECFD8F}"/>
              </a:ext>
            </a:extLst>
          </p:cNvPr>
          <p:cNvCxnSpPr>
            <a:cxnSpLocks/>
          </p:cNvCxnSpPr>
          <p:nvPr/>
        </p:nvCxnSpPr>
        <p:spPr>
          <a:xfrm flipH="1">
            <a:off x="3749531" y="5459998"/>
            <a:ext cx="27753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A2377BA-CBB7-44CD-8709-34E92E971599}"/>
              </a:ext>
            </a:extLst>
          </p:cNvPr>
          <p:cNvCxnSpPr/>
          <p:nvPr/>
        </p:nvCxnSpPr>
        <p:spPr>
          <a:xfrm>
            <a:off x="4890782" y="2466137"/>
            <a:ext cx="155895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7B893F4-21F7-4516-A659-2B227C0EBB91}"/>
              </a:ext>
            </a:extLst>
          </p:cNvPr>
          <p:cNvCxnSpPr>
            <a:cxnSpLocks/>
          </p:cNvCxnSpPr>
          <p:nvPr/>
        </p:nvCxnSpPr>
        <p:spPr>
          <a:xfrm flipH="1">
            <a:off x="4890782" y="3011300"/>
            <a:ext cx="155895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A621DFD-199A-4E54-8B83-FF34850AF692}"/>
              </a:ext>
            </a:extLst>
          </p:cNvPr>
          <p:cNvCxnSpPr/>
          <p:nvPr/>
        </p:nvCxnSpPr>
        <p:spPr>
          <a:xfrm>
            <a:off x="4890782" y="4987393"/>
            <a:ext cx="155895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994AA5D-324F-4AA4-95D9-6D5C888BD44D}"/>
              </a:ext>
            </a:extLst>
          </p:cNvPr>
          <p:cNvCxnSpPr>
            <a:cxnSpLocks/>
          </p:cNvCxnSpPr>
          <p:nvPr/>
        </p:nvCxnSpPr>
        <p:spPr>
          <a:xfrm flipH="1">
            <a:off x="4890782" y="5532556"/>
            <a:ext cx="155895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0D4FC50-22E4-43F2-A91E-1FFF78CC64B1}"/>
              </a:ext>
            </a:extLst>
          </p:cNvPr>
          <p:cNvCxnSpPr>
            <a:cxnSpLocks/>
          </p:cNvCxnSpPr>
          <p:nvPr/>
        </p:nvCxnSpPr>
        <p:spPr>
          <a:xfrm>
            <a:off x="4166489" y="3707234"/>
            <a:ext cx="1" cy="722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B5CE389-1649-496D-A0B7-69E1FC9185CE}"/>
              </a:ext>
            </a:extLst>
          </p:cNvPr>
          <p:cNvCxnSpPr>
            <a:cxnSpLocks/>
          </p:cNvCxnSpPr>
          <p:nvPr/>
        </p:nvCxnSpPr>
        <p:spPr>
          <a:xfrm flipV="1">
            <a:off x="3728864" y="3626398"/>
            <a:ext cx="0" cy="7670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86B80C2-DB62-4066-85D2-456BC8247DB9}"/>
              </a:ext>
            </a:extLst>
          </p:cNvPr>
          <p:cNvCxnSpPr>
            <a:cxnSpLocks/>
          </p:cNvCxnSpPr>
          <p:nvPr/>
        </p:nvCxnSpPr>
        <p:spPr>
          <a:xfrm>
            <a:off x="7721965" y="3735451"/>
            <a:ext cx="1" cy="722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B7D693D-092F-4553-8275-B74F621F0333}"/>
              </a:ext>
            </a:extLst>
          </p:cNvPr>
          <p:cNvCxnSpPr>
            <a:cxnSpLocks/>
          </p:cNvCxnSpPr>
          <p:nvPr/>
        </p:nvCxnSpPr>
        <p:spPr>
          <a:xfrm flipV="1">
            <a:off x="7227779" y="3691298"/>
            <a:ext cx="0" cy="7670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4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6" grpId="0" animBg="1"/>
      <p:bldP spid="17" grpId="0" animBg="1"/>
      <p:bldP spid="22" grpId="0" animBg="1"/>
      <p:bldP spid="23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BDF7A-AB2B-44B6-88E3-93511AC23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Our Course Textbook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C85E9-20A5-434F-B129-2FA1A548F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04238"/>
            <a:ext cx="9720073" cy="450512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Ch. 1 – Introduction</a:t>
            </a:r>
          </a:p>
          <a:p>
            <a:r>
              <a:rPr lang="en-US" dirty="0"/>
              <a:t>Ch. 2 – Processes</a:t>
            </a:r>
          </a:p>
          <a:p>
            <a:r>
              <a:rPr lang="en-US" dirty="0"/>
              <a:t>Ch. 3 – Requirements</a:t>
            </a:r>
          </a:p>
          <a:p>
            <a:r>
              <a:rPr lang="en-US" dirty="0"/>
              <a:t>Ch. 4 – Models</a:t>
            </a:r>
          </a:p>
          <a:p>
            <a:r>
              <a:rPr lang="en-US" dirty="0"/>
              <a:t>Ch. 5 – Design Principles</a:t>
            </a:r>
          </a:p>
          <a:p>
            <a:r>
              <a:rPr lang="en-US" dirty="0"/>
              <a:t>Ch. 6 – Design Patterns</a:t>
            </a:r>
          </a:p>
          <a:p>
            <a:r>
              <a:rPr lang="en-US" dirty="0"/>
              <a:t>Ch. 7 – Architecture</a:t>
            </a:r>
          </a:p>
          <a:p>
            <a:r>
              <a:rPr lang="en-US" dirty="0"/>
              <a:t>Ch. 8 – Testing </a:t>
            </a:r>
          </a:p>
          <a:p>
            <a:r>
              <a:rPr lang="en-US" dirty="0"/>
              <a:t>Ch. 9 – Refactoring</a:t>
            </a:r>
          </a:p>
          <a:p>
            <a:r>
              <a:rPr lang="en-US" dirty="0"/>
              <a:t>Ch. 10 – DevOps </a:t>
            </a:r>
          </a:p>
        </p:txBody>
      </p:sp>
      <p:pic>
        <p:nvPicPr>
          <p:cNvPr id="1026" name="Picture 2" descr="Book cover">
            <a:extLst>
              <a:ext uri="{FF2B5EF4-FFF2-40B4-BE49-F238E27FC236}">
                <a16:creationId xmlns:a16="http://schemas.microsoft.com/office/drawing/2014/main" id="{C85CBDDB-9432-352A-1EE5-BD0C38BE0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916062"/>
            <a:ext cx="3209925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6233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11987</TotalTime>
  <Words>870</Words>
  <Application>Microsoft Office PowerPoint</Application>
  <PresentationFormat>Widescreen</PresentationFormat>
  <Paragraphs>171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Calibri</vt:lpstr>
      <vt:lpstr>Tw Cen MT</vt:lpstr>
      <vt:lpstr>Tw Cen MT Condensed</vt:lpstr>
      <vt:lpstr>Wingdings 3</vt:lpstr>
      <vt:lpstr>Integral</vt:lpstr>
      <vt:lpstr>Cse 416 Software Engineering</vt:lpstr>
      <vt:lpstr>Who am I?</vt:lpstr>
      <vt:lpstr>PowerPoint Presentation</vt:lpstr>
      <vt:lpstr>Welcome</vt:lpstr>
      <vt:lpstr>Course homepage</vt:lpstr>
      <vt:lpstr>Course description</vt:lpstr>
      <vt:lpstr>Course topics</vt:lpstr>
      <vt:lpstr>Abstract Software Engineering</vt:lpstr>
      <vt:lpstr>Our Course Textbook</vt:lpstr>
      <vt:lpstr>How are grades computed?</vt:lpstr>
      <vt:lpstr>Sprints/Progress Reviews</vt:lpstr>
      <vt:lpstr>What tech are we using?</vt:lpstr>
      <vt:lpstr>What about AI?</vt:lpstr>
      <vt:lpstr>App Deployment</vt:lpstr>
      <vt:lpstr>Teams</vt:lpstr>
      <vt:lpstr>Team Rules</vt:lpstr>
      <vt:lpstr>What happens during a meeting?</vt:lpstr>
      <vt:lpstr>Document all team meetings</vt:lpstr>
      <vt:lpstr>What’s an action item?</vt:lpstr>
      <vt:lpstr>So what’s the project?</vt:lpstr>
      <vt:lpstr>But More</vt:lpstr>
      <vt:lpstr>Your first Task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380 computer game programming</dc:title>
  <dc:creator>McKillaGorilla</dc:creator>
  <cp:lastModifiedBy>Richard McKenna</cp:lastModifiedBy>
  <cp:revision>140</cp:revision>
  <dcterms:created xsi:type="dcterms:W3CDTF">2019-01-07T19:50:56Z</dcterms:created>
  <dcterms:modified xsi:type="dcterms:W3CDTF">2026-01-27T14:23:38Z</dcterms:modified>
</cp:coreProperties>
</file>