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38"/>
  </p:notesMasterIdLst>
  <p:handoutMasterIdLst>
    <p:handoutMasterId r:id="rId39"/>
  </p:handoutMasterIdLst>
  <p:sldIdLst>
    <p:sldId id="256" r:id="rId4"/>
    <p:sldId id="322" r:id="rId5"/>
    <p:sldId id="301" r:id="rId6"/>
    <p:sldId id="286" r:id="rId7"/>
    <p:sldId id="261" r:id="rId8"/>
    <p:sldId id="298" r:id="rId9"/>
    <p:sldId id="279" r:id="rId10"/>
    <p:sldId id="287" r:id="rId11"/>
    <p:sldId id="267" r:id="rId12"/>
    <p:sldId id="329" r:id="rId13"/>
    <p:sldId id="268" r:id="rId14"/>
    <p:sldId id="310" r:id="rId15"/>
    <p:sldId id="270" r:id="rId16"/>
    <p:sldId id="263" r:id="rId17"/>
    <p:sldId id="290" r:id="rId18"/>
    <p:sldId id="291" r:id="rId19"/>
    <p:sldId id="325" r:id="rId20"/>
    <p:sldId id="269" r:id="rId21"/>
    <p:sldId id="303" r:id="rId22"/>
    <p:sldId id="288" r:id="rId23"/>
    <p:sldId id="309" r:id="rId24"/>
    <p:sldId id="311" r:id="rId25"/>
    <p:sldId id="312" r:id="rId26"/>
    <p:sldId id="313" r:id="rId27"/>
    <p:sldId id="314" r:id="rId28"/>
    <p:sldId id="328" r:id="rId29"/>
    <p:sldId id="323" r:id="rId30"/>
    <p:sldId id="315" r:id="rId31"/>
    <p:sldId id="316" r:id="rId32"/>
    <p:sldId id="317" r:id="rId33"/>
    <p:sldId id="327" r:id="rId34"/>
    <p:sldId id="278" r:id="rId35"/>
    <p:sldId id="282" r:id="rId36"/>
    <p:sldId id="324" r:id="rId37"/>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57A2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73806" autoAdjust="0"/>
  </p:normalViewPr>
  <p:slideViewPr>
    <p:cSldViewPr>
      <p:cViewPr>
        <p:scale>
          <a:sx n="61" d="100"/>
          <a:sy n="61" d="100"/>
        </p:scale>
        <p:origin x="1493" y="5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3178" y="6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handoutMaster" Target="handoutMasters/handout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D566341-6A26-F2C7-AFD0-05574593F65F}"/>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B7F10C2-7101-4D71-4D3F-8003DA121690}"/>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2BD0BE9F-F10A-4630-94D6-F6DCA75BE2AF}" type="datetimeFigureOut">
              <a:rPr lang="en-US" smtClean="0"/>
              <a:t>1/23/2025</a:t>
            </a:fld>
            <a:endParaRPr lang="en-US"/>
          </a:p>
        </p:txBody>
      </p:sp>
      <p:sp>
        <p:nvSpPr>
          <p:cNvPr id="4" name="Footer Placeholder 3">
            <a:extLst>
              <a:ext uri="{FF2B5EF4-FFF2-40B4-BE49-F238E27FC236}">
                <a16:creationId xmlns:a16="http://schemas.microsoft.com/office/drawing/2014/main" id="{918568FC-0C36-4530-B92E-E04262A22447}"/>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AF3C4C5-FBB8-8A7B-5117-392D7515A7BB}"/>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ABFC71DD-0AE5-4068-B032-F1D8B52AF976}" type="slidenum">
              <a:rPr lang="en-US" smtClean="0"/>
              <a:t>‹#›</a:t>
            </a:fld>
            <a:endParaRPr lang="en-US"/>
          </a:p>
        </p:txBody>
      </p:sp>
    </p:spTree>
    <p:extLst>
      <p:ext uri="{BB962C8B-B14F-4D97-AF65-F5344CB8AC3E}">
        <p14:creationId xmlns:p14="http://schemas.microsoft.com/office/powerpoint/2010/main" val="314099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CAE5BF64-35DA-441E-BCAB-A7DEE414DF17}" type="datetimeFigureOut">
              <a:rPr lang="en-US" smtClean="0"/>
              <a:pPr/>
              <a:t>1/23/2025</a:t>
            </a:fld>
            <a:endParaRPr lang="en-US"/>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3DAEC7FB-C368-479A-8B66-2BF8F89C2F8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2000" kern="1200">
        <a:solidFill>
          <a:schemeClr val="tx1"/>
        </a:solidFill>
        <a:latin typeface="+mn-lt"/>
        <a:ea typeface="+mn-ea"/>
        <a:cs typeface="+mn-cs"/>
      </a:defRPr>
    </a:lvl1pPr>
    <a:lvl2pPr marL="457200" algn="l" defTabSz="914400" rtl="0" eaLnBrk="1" latinLnBrk="0" hangingPunct="1">
      <a:defRPr sz="2000" kern="1200">
        <a:solidFill>
          <a:schemeClr val="tx1"/>
        </a:solidFill>
        <a:latin typeface="+mn-lt"/>
        <a:ea typeface="+mn-ea"/>
        <a:cs typeface="+mn-cs"/>
      </a:defRPr>
    </a:lvl2pPr>
    <a:lvl3pPr marL="914400" algn="l" defTabSz="914400" rtl="0" eaLnBrk="1" latinLnBrk="0" hangingPunct="1">
      <a:defRPr sz="2000" kern="1200">
        <a:solidFill>
          <a:schemeClr val="tx1"/>
        </a:solidFill>
        <a:latin typeface="+mn-lt"/>
        <a:ea typeface="+mn-ea"/>
        <a:cs typeface="+mn-cs"/>
      </a:defRPr>
    </a:lvl3pPr>
    <a:lvl4pPr marL="1371600" algn="l" defTabSz="914400" rtl="0" eaLnBrk="1" latinLnBrk="0" hangingPunct="1">
      <a:defRPr sz="2000" kern="1200">
        <a:solidFill>
          <a:schemeClr val="tx1"/>
        </a:solidFill>
        <a:latin typeface="+mn-lt"/>
        <a:ea typeface="+mn-ea"/>
        <a:cs typeface="+mn-cs"/>
      </a:defRPr>
    </a:lvl4pPr>
    <a:lvl5pPr marL="1828800" algn="l" defTabSz="914400" rtl="0" eaLnBrk="1" latinLnBrk="0" hangingPunct="1">
      <a:defRPr sz="2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endParaRPr lang="en-US" sz="2000" baseline="0"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CC37F2-E2DA-329A-C9D1-E51B61391D4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7D3BB1-D547-CC05-428E-EEF7E3A2BE15}"/>
              </a:ext>
            </a:extLst>
          </p:cNvPr>
          <p:cNvSpPr>
            <a:spLocks noGrp="1" noRot="1" noChangeAspect="1"/>
          </p:cNvSpPr>
          <p:nvPr>
            <p:ph type="sldImg"/>
          </p:nvPr>
        </p:nvSpPr>
        <p:spPr>
          <a:xfrm>
            <a:off x="457200" y="720725"/>
            <a:ext cx="6400800" cy="3600450"/>
          </a:xfrm>
        </p:spPr>
      </p:sp>
      <p:sp>
        <p:nvSpPr>
          <p:cNvPr id="3" name="Notes Placeholder 2">
            <a:extLst>
              <a:ext uri="{FF2B5EF4-FFF2-40B4-BE49-F238E27FC236}">
                <a16:creationId xmlns:a16="http://schemas.microsoft.com/office/drawing/2014/main" id="{33782AE9-95A9-841F-5A54-B7B64D768111}"/>
              </a:ext>
            </a:extLst>
          </p:cNvPr>
          <p:cNvSpPr>
            <a:spLocks noGrp="1"/>
          </p:cNvSpPr>
          <p:nvPr>
            <p:ph type="body" idx="1"/>
          </p:nvPr>
        </p:nvSpPr>
        <p:spPr/>
        <p:txBody>
          <a:bodyPr>
            <a:normAutofit/>
          </a:bodyPr>
          <a:lstStyle/>
          <a:p>
            <a:pPr marL="241653" indent="-241653">
              <a:buAutoNum type="arabicPeriod"/>
            </a:pPr>
            <a:endParaRPr lang="en-US" b="1" dirty="0"/>
          </a:p>
        </p:txBody>
      </p:sp>
      <p:sp>
        <p:nvSpPr>
          <p:cNvPr id="4" name="Slide Number Placeholder 3">
            <a:extLst>
              <a:ext uri="{FF2B5EF4-FFF2-40B4-BE49-F238E27FC236}">
                <a16:creationId xmlns:a16="http://schemas.microsoft.com/office/drawing/2014/main" id="{2480EAEC-90F2-92B0-31C0-8BDF70ECA159}"/>
              </a:ext>
            </a:extLst>
          </p:cNvPr>
          <p:cNvSpPr>
            <a:spLocks noGrp="1"/>
          </p:cNvSpPr>
          <p:nvPr>
            <p:ph type="sldNum" sz="quarter" idx="10"/>
          </p:nvPr>
        </p:nvSpPr>
        <p:spPr/>
        <p:txBody>
          <a:bodyPr/>
          <a:lstStyle/>
          <a:p>
            <a:fld id="{3DAEC7FB-C368-479A-8B66-2BF8F89C2F83}" type="slidenum">
              <a:rPr lang="en-US" smtClean="0"/>
              <a:pPr/>
              <a:t>10</a:t>
            </a:fld>
            <a:endParaRPr lang="en-US"/>
          </a:p>
        </p:txBody>
      </p:sp>
    </p:spTree>
    <p:extLst>
      <p:ext uri="{BB962C8B-B14F-4D97-AF65-F5344CB8AC3E}">
        <p14:creationId xmlns:p14="http://schemas.microsoft.com/office/powerpoint/2010/main" val="37767615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endParaRPr lang="en-US" i="1"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endParaRPr lang="en-US" i="1"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endParaRPr lang="en-US" i="1"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endParaRPr lang="en-US" i="0"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17</a:t>
            </a:fld>
            <a:endParaRPr lang="en-US"/>
          </a:p>
        </p:txBody>
      </p:sp>
    </p:spTree>
    <p:extLst>
      <p:ext uri="{BB962C8B-B14F-4D97-AF65-F5344CB8AC3E}">
        <p14:creationId xmlns:p14="http://schemas.microsoft.com/office/powerpoint/2010/main" val="20153489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AEC7FB-C368-479A-8B66-2BF8F89C2F83}" type="slidenum">
              <a:rPr lang="en-US" smtClean="0"/>
              <a:pPr/>
              <a:t>18</a:t>
            </a:fld>
            <a:endParaRPr lang="en-US"/>
          </a:p>
        </p:txBody>
      </p:sp>
    </p:spTree>
    <p:extLst>
      <p:ext uri="{BB962C8B-B14F-4D97-AF65-F5344CB8AC3E}">
        <p14:creationId xmlns:p14="http://schemas.microsoft.com/office/powerpoint/2010/main" val="1365567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solidFill>
                  <a:prstClr val="black"/>
                </a:solidFill>
              </a:rPr>
              <a:pPr/>
              <a:t>19</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2</a:t>
            </a:fld>
            <a:endParaRPr lang="en-US"/>
          </a:p>
        </p:txBody>
      </p:sp>
    </p:spTree>
    <p:extLst>
      <p:ext uri="{BB962C8B-B14F-4D97-AF65-F5344CB8AC3E}">
        <p14:creationId xmlns:p14="http://schemas.microsoft.com/office/powerpoint/2010/main" val="20603195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AEC7FB-C368-479A-8B66-2BF8F89C2F83}" type="slidenum">
              <a:rPr lang="en-US" smtClean="0"/>
              <a:pPr/>
              <a:t>20</a:t>
            </a:fld>
            <a:endParaRPr lang="en-US"/>
          </a:p>
        </p:txBody>
      </p:sp>
    </p:spTree>
    <p:extLst>
      <p:ext uri="{BB962C8B-B14F-4D97-AF65-F5344CB8AC3E}">
        <p14:creationId xmlns:p14="http://schemas.microsoft.com/office/powerpoint/2010/main" val="30627080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pPr marL="241653" indent="-241653"/>
            <a:endParaRPr lang="en-US" b="0"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AEC7FB-C368-479A-8B66-2BF8F89C2F83}" type="slidenum">
              <a:rPr lang="en-US" smtClean="0"/>
              <a:pPr/>
              <a:t>22</a:t>
            </a:fld>
            <a:endParaRPr lang="en-US"/>
          </a:p>
        </p:txBody>
      </p:sp>
    </p:spTree>
    <p:extLst>
      <p:ext uri="{BB962C8B-B14F-4D97-AF65-F5344CB8AC3E}">
        <p14:creationId xmlns:p14="http://schemas.microsoft.com/office/powerpoint/2010/main" val="19361222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solidFill>
                  <a:prstClr val="black"/>
                </a:solidFill>
              </a:rPr>
              <a:pPr/>
              <a:t>23</a:t>
            </a:fld>
            <a:endParaRPr lang="en-US">
              <a:solidFill>
                <a:prstClr val="black"/>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solidFill>
                  <a:prstClr val="black"/>
                </a:solidFill>
              </a:rPr>
              <a:pPr/>
              <a:t>24</a:t>
            </a:fld>
            <a:endParaRPr lang="en-US">
              <a:solidFill>
                <a:prstClr val="black"/>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3DAEC7FB-C368-479A-8B66-2BF8F89C2F83}" type="slidenum">
              <a:rPr lang="en-US" smtClean="0">
                <a:solidFill>
                  <a:prstClr val="black"/>
                </a:solidFill>
              </a:rPr>
              <a:pPr/>
              <a:t>25</a:t>
            </a:fld>
            <a:endParaRPr lang="en-US">
              <a:solidFill>
                <a:prstClr val="black"/>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0282BD-8E9F-D215-6886-4CF721887A6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B90B83E-78C1-2375-12AD-970F21176506}"/>
              </a:ext>
            </a:extLst>
          </p:cNvPr>
          <p:cNvSpPr>
            <a:spLocks noGrp="1" noRot="1" noChangeAspect="1"/>
          </p:cNvSpPr>
          <p:nvPr>
            <p:ph type="sldImg"/>
          </p:nvPr>
        </p:nvSpPr>
        <p:spPr>
          <a:xfrm>
            <a:off x="457200" y="720725"/>
            <a:ext cx="6400800" cy="3600450"/>
          </a:xfrm>
        </p:spPr>
      </p:sp>
      <p:sp>
        <p:nvSpPr>
          <p:cNvPr id="3" name="Notes Placeholder 2">
            <a:extLst>
              <a:ext uri="{FF2B5EF4-FFF2-40B4-BE49-F238E27FC236}">
                <a16:creationId xmlns:a16="http://schemas.microsoft.com/office/drawing/2014/main" id="{16C2756F-B08C-7FC1-E09D-B438BA563E8C}"/>
              </a:ext>
            </a:extLst>
          </p:cNvPr>
          <p:cNvSpPr>
            <a:spLocks noGrp="1"/>
          </p:cNvSpPr>
          <p:nvPr>
            <p:ph type="body" idx="1"/>
          </p:nvPr>
        </p:nvSpPr>
        <p:spPr/>
        <p:txBody>
          <a:bodyPr>
            <a:normAutofit/>
          </a:bodyPr>
          <a:lstStyle/>
          <a:p>
            <a:endParaRPr lang="en-US" b="1" dirty="0"/>
          </a:p>
        </p:txBody>
      </p:sp>
      <p:sp>
        <p:nvSpPr>
          <p:cNvPr id="4" name="Slide Number Placeholder 3">
            <a:extLst>
              <a:ext uri="{FF2B5EF4-FFF2-40B4-BE49-F238E27FC236}">
                <a16:creationId xmlns:a16="http://schemas.microsoft.com/office/drawing/2014/main" id="{555A864E-544C-F47C-E09E-900FA6484060}"/>
              </a:ext>
            </a:extLst>
          </p:cNvPr>
          <p:cNvSpPr>
            <a:spLocks noGrp="1"/>
          </p:cNvSpPr>
          <p:nvPr>
            <p:ph type="sldNum" sz="quarter" idx="10"/>
          </p:nvPr>
        </p:nvSpPr>
        <p:spPr/>
        <p:txBody>
          <a:bodyPr/>
          <a:lstStyle/>
          <a:p>
            <a:fld id="{3DAEC7FB-C368-479A-8B66-2BF8F89C2F83}" type="slidenum">
              <a:rPr lang="en-US" smtClean="0">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29530650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AEC7FB-C368-479A-8B66-2BF8F89C2F83}" type="slidenum">
              <a:rPr lang="en-US" smtClean="0"/>
              <a:pPr/>
              <a:t>27</a:t>
            </a:fld>
            <a:endParaRPr lang="en-US"/>
          </a:p>
        </p:txBody>
      </p:sp>
    </p:spTree>
    <p:extLst>
      <p:ext uri="{BB962C8B-B14F-4D97-AF65-F5344CB8AC3E}">
        <p14:creationId xmlns:p14="http://schemas.microsoft.com/office/powerpoint/2010/main" val="204454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3DAEC7FB-C368-479A-8B66-2BF8F89C2F83}" type="slidenum">
              <a:rPr lang="en-US" smtClean="0"/>
              <a:pPr/>
              <a:t>28</a:t>
            </a:fld>
            <a:endParaRPr lang="en-US"/>
          </a:p>
        </p:txBody>
      </p:sp>
    </p:spTree>
    <p:extLst>
      <p:ext uri="{BB962C8B-B14F-4D97-AF65-F5344CB8AC3E}">
        <p14:creationId xmlns:p14="http://schemas.microsoft.com/office/powerpoint/2010/main" val="37928095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AEC7FB-C368-479A-8B66-2BF8F89C2F83}" type="slidenum">
              <a:rPr lang="en-US" smtClean="0"/>
              <a:pPr/>
              <a:t>29</a:t>
            </a:fld>
            <a:endParaRPr lang="en-US"/>
          </a:p>
        </p:txBody>
      </p:sp>
    </p:spTree>
    <p:extLst>
      <p:ext uri="{BB962C8B-B14F-4D97-AF65-F5344CB8AC3E}">
        <p14:creationId xmlns:p14="http://schemas.microsoft.com/office/powerpoint/2010/main" val="861084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solidFill>
                  <a:prstClr val="black"/>
                </a:solidFill>
              </a:rPr>
              <a:pPr/>
              <a:t>30</a:t>
            </a:fld>
            <a:endParaRPr lang="en-US">
              <a:solidFill>
                <a:prstClr val="black"/>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31</a:t>
            </a:fld>
            <a:endParaRPr lang="en-US"/>
          </a:p>
        </p:txBody>
      </p:sp>
    </p:spTree>
    <p:extLst>
      <p:ext uri="{BB962C8B-B14F-4D97-AF65-F5344CB8AC3E}">
        <p14:creationId xmlns:p14="http://schemas.microsoft.com/office/powerpoint/2010/main" val="1316777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AEC7FB-C368-479A-8B66-2BF8F89C2F83}" type="slidenum">
              <a:rPr lang="en-US" smtClean="0"/>
              <a:pPr/>
              <a:t>32</a:t>
            </a:fld>
            <a:endParaRPr lang="en-US"/>
          </a:p>
        </p:txBody>
      </p:sp>
    </p:spTree>
    <p:extLst>
      <p:ext uri="{BB962C8B-B14F-4D97-AF65-F5344CB8AC3E}">
        <p14:creationId xmlns:p14="http://schemas.microsoft.com/office/powerpoint/2010/main" val="1230920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r>
              <a:rPr lang="en-US" dirty="0"/>
              <a:t>Brush up </a:t>
            </a:r>
            <a:r>
              <a:rPr lang="en-US" dirty="0" err="1"/>
              <a:t>probs</a:t>
            </a:r>
            <a:r>
              <a:rPr lang="en-US" dirty="0"/>
              <a:t> and stats.</a:t>
            </a:r>
          </a:p>
        </p:txBody>
      </p:sp>
      <p:sp>
        <p:nvSpPr>
          <p:cNvPr id="4" name="Slide Number Placeholder 3"/>
          <p:cNvSpPr>
            <a:spLocks noGrp="1"/>
          </p:cNvSpPr>
          <p:nvPr>
            <p:ph type="sldNum" sz="quarter" idx="10"/>
          </p:nvPr>
        </p:nvSpPr>
        <p:spPr/>
        <p:txBody>
          <a:bodyPr/>
          <a:lstStyle/>
          <a:p>
            <a:fld id="{3DAEC7FB-C368-479A-8B66-2BF8F89C2F83}"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34</a:t>
            </a:fld>
            <a:endParaRPr lang="en-US"/>
          </a:p>
        </p:txBody>
      </p:sp>
    </p:spTree>
    <p:extLst>
      <p:ext uri="{BB962C8B-B14F-4D97-AF65-F5344CB8AC3E}">
        <p14:creationId xmlns:p14="http://schemas.microsoft.com/office/powerpoint/2010/main" val="16859964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endParaRPr lang="en-US" b="1" i="0"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pPr marL="241653" indent="-241653">
              <a:buAutoNum type="arabicPeriod"/>
            </a:pPr>
            <a:endParaRPr lang="en-US" b="1"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F8DFAD5-8DE1-48F3-9278-07B493AF0433}" type="datetime1">
              <a:rPr lang="en-US" smtClean="0"/>
              <a:pPr/>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03BFC6-2293-479B-8FE3-A0B5E7AD2D40}" type="datetime1">
              <a:rPr lang="en-US" smtClean="0"/>
              <a:pPr/>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60349D-F8B6-4E7C-9C01-542909F74B0F}" type="datetime1">
              <a:rPr lang="en-US" smtClean="0"/>
              <a:pPr/>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F8DFAD5-8DE1-48F3-9278-07B493AF0433}" type="datetime1">
              <a:rPr lang="en-US" smtClean="0">
                <a:solidFill>
                  <a:prstClr val="black">
                    <a:tint val="75000"/>
                  </a:prstClr>
                </a:solidFill>
              </a:rPr>
              <a:pPr/>
              <a:t>1/23/2025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730E2A-DBA6-44CB-8ECE-F0297D88BE87}" type="datetime1">
              <a:rPr lang="en-US" smtClean="0">
                <a:solidFill>
                  <a:prstClr val="black">
                    <a:tint val="75000"/>
                  </a:prstClr>
                </a:solidFill>
              </a:rPr>
              <a:pPr/>
              <a:t>1/23/2025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61A1D5-A122-4745-AD4C-3431F3FC2411}" type="datetime1">
              <a:rPr lang="en-US" smtClean="0">
                <a:solidFill>
                  <a:prstClr val="black">
                    <a:tint val="75000"/>
                  </a:prstClr>
                </a:solidFill>
              </a:rPr>
              <a:pPr/>
              <a:t>1/23/2025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C2993B-3224-42DB-9FEC-B9427528F454}" type="datetime1">
              <a:rPr lang="en-US" smtClean="0">
                <a:solidFill>
                  <a:prstClr val="black">
                    <a:tint val="75000"/>
                  </a:prstClr>
                </a:solidFill>
              </a:rPr>
              <a:pPr/>
              <a:t>1/23/2025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5E7F61-8872-4296-BBA6-A1400E41EF94}" type="datetime1">
              <a:rPr lang="en-US" smtClean="0">
                <a:solidFill>
                  <a:prstClr val="black">
                    <a:tint val="75000"/>
                  </a:prstClr>
                </a:solidFill>
              </a:rPr>
              <a:pPr/>
              <a:t>1/23/2025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B85104A-F95B-47B8-B003-80AEB98AE1D7}" type="datetime1">
              <a:rPr lang="en-US" smtClean="0">
                <a:solidFill>
                  <a:prstClr val="black">
                    <a:tint val="75000"/>
                  </a:prstClr>
                </a:solidFill>
              </a:rPr>
              <a:pPr/>
              <a:t>1/23/2025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BE359B-9F27-4981-977A-2E13AAA1C942}" type="datetime1">
              <a:rPr lang="en-US" smtClean="0">
                <a:solidFill>
                  <a:prstClr val="black">
                    <a:tint val="75000"/>
                  </a:prstClr>
                </a:solidFill>
              </a:rPr>
              <a:pPr/>
              <a:t>1/23/2025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B7D4A4-71CA-4B68-B416-8CC03EF5299C}" type="datetime1">
              <a:rPr lang="en-US" smtClean="0">
                <a:solidFill>
                  <a:prstClr val="black">
                    <a:tint val="75000"/>
                  </a:prstClr>
                </a:solidFill>
              </a:rPr>
              <a:pPr/>
              <a:t>1/23/2025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730E2A-DBA6-44CB-8ECE-F0297D88BE87}" type="datetime1">
              <a:rPr lang="en-US" smtClean="0"/>
              <a:pPr/>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9E0258-EEBF-42EE-9E93-F305A9C9A50C}" type="datetime1">
              <a:rPr lang="en-US" smtClean="0">
                <a:solidFill>
                  <a:prstClr val="black">
                    <a:tint val="75000"/>
                  </a:prstClr>
                </a:solidFill>
              </a:rPr>
              <a:pPr/>
              <a:t>1/23/2025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03BFC6-2293-479B-8FE3-A0B5E7AD2D40}" type="datetime1">
              <a:rPr lang="en-US" smtClean="0">
                <a:solidFill>
                  <a:prstClr val="black">
                    <a:tint val="75000"/>
                  </a:prstClr>
                </a:solidFill>
              </a:rPr>
              <a:pPr/>
              <a:t>1/23/2025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60349D-F8B6-4E7C-9C01-542909F74B0F}" type="datetime1">
              <a:rPr lang="en-US" smtClean="0">
                <a:solidFill>
                  <a:prstClr val="black">
                    <a:tint val="75000"/>
                  </a:prstClr>
                </a:solidFill>
              </a:rPr>
              <a:pPr/>
              <a:t>1/23/2025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F8DFAD5-8DE1-48F3-9278-07B493AF0433}" type="datetime1">
              <a:rPr lang="en-US" smtClean="0">
                <a:solidFill>
                  <a:prstClr val="black">
                    <a:tint val="75000"/>
                  </a:prstClr>
                </a:solidFill>
              </a:rPr>
              <a:pPr/>
              <a:t>1/23/2025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730E2A-DBA6-44CB-8ECE-F0297D88BE87}" type="datetime1">
              <a:rPr lang="en-US" smtClean="0">
                <a:solidFill>
                  <a:prstClr val="black">
                    <a:tint val="75000"/>
                  </a:prstClr>
                </a:solidFill>
              </a:rPr>
              <a:pPr/>
              <a:t>1/23/2025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61A1D5-A122-4745-AD4C-3431F3FC2411}" type="datetime1">
              <a:rPr lang="en-US" smtClean="0">
                <a:solidFill>
                  <a:prstClr val="black">
                    <a:tint val="75000"/>
                  </a:prstClr>
                </a:solidFill>
              </a:rPr>
              <a:pPr/>
              <a:t>1/23/2025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C2993B-3224-42DB-9FEC-B9427528F454}" type="datetime1">
              <a:rPr lang="en-US" smtClean="0">
                <a:solidFill>
                  <a:prstClr val="black">
                    <a:tint val="75000"/>
                  </a:prstClr>
                </a:solidFill>
              </a:rPr>
              <a:pPr/>
              <a:t>1/23/2025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5E7F61-8872-4296-BBA6-A1400E41EF94}" type="datetime1">
              <a:rPr lang="en-US" smtClean="0">
                <a:solidFill>
                  <a:prstClr val="black">
                    <a:tint val="75000"/>
                  </a:prstClr>
                </a:solidFill>
              </a:rPr>
              <a:pPr/>
              <a:t>1/23/2025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B85104A-F95B-47B8-B003-80AEB98AE1D7}" type="datetime1">
              <a:rPr lang="en-US" smtClean="0">
                <a:solidFill>
                  <a:prstClr val="black">
                    <a:tint val="75000"/>
                  </a:prstClr>
                </a:solidFill>
              </a:rPr>
              <a:pPr/>
              <a:t>1/23/2025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BE359B-9F27-4981-977A-2E13AAA1C942}" type="datetime1">
              <a:rPr lang="en-US" smtClean="0">
                <a:solidFill>
                  <a:prstClr val="black">
                    <a:tint val="75000"/>
                  </a:prstClr>
                </a:solidFill>
              </a:rPr>
              <a:pPr/>
              <a:t>1/23/2025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61A1D5-A122-4745-AD4C-3431F3FC2411}" type="datetime1">
              <a:rPr lang="en-US" smtClean="0"/>
              <a:pPr/>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B7D4A4-71CA-4B68-B416-8CC03EF5299C}" type="datetime1">
              <a:rPr lang="en-US" smtClean="0">
                <a:solidFill>
                  <a:prstClr val="black">
                    <a:tint val="75000"/>
                  </a:prstClr>
                </a:solidFill>
              </a:rPr>
              <a:pPr/>
              <a:t>1/23/2025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9E0258-EEBF-42EE-9E93-F305A9C9A50C}" type="datetime1">
              <a:rPr lang="en-US" smtClean="0">
                <a:solidFill>
                  <a:prstClr val="black">
                    <a:tint val="75000"/>
                  </a:prstClr>
                </a:solidFill>
              </a:rPr>
              <a:pPr/>
              <a:t>1/23/2025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03BFC6-2293-479B-8FE3-A0B5E7AD2D40}" type="datetime1">
              <a:rPr lang="en-US" smtClean="0">
                <a:solidFill>
                  <a:prstClr val="black">
                    <a:tint val="75000"/>
                  </a:prstClr>
                </a:solidFill>
              </a:rPr>
              <a:pPr/>
              <a:t>1/23/2025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60349D-F8B6-4E7C-9C01-542909F74B0F}" type="datetime1">
              <a:rPr lang="en-US" smtClean="0">
                <a:solidFill>
                  <a:prstClr val="black">
                    <a:tint val="75000"/>
                  </a:prstClr>
                </a:solidFill>
              </a:rPr>
              <a:pPr/>
              <a:t>1/23/2025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C2993B-3224-42DB-9FEC-B9427528F454}" type="datetime1">
              <a:rPr lang="en-US" smtClean="0"/>
              <a:pPr/>
              <a:t>1/23/2025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5E7F61-8872-4296-BBA6-A1400E41EF94}" type="datetime1">
              <a:rPr lang="en-US" smtClean="0"/>
              <a:pPr/>
              <a:t>1/23/2025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B85104A-F95B-47B8-B003-80AEB98AE1D7}" type="datetime1">
              <a:rPr lang="en-US" smtClean="0"/>
              <a:pPr/>
              <a:t>1/23/2025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BE359B-9F27-4981-977A-2E13AAA1C942}" type="datetime1">
              <a:rPr lang="en-US" smtClean="0"/>
              <a:pPr/>
              <a:t>1/23/2025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B7D4A4-71CA-4B68-B416-8CC03EF5299C}" type="datetime1">
              <a:rPr lang="en-US" smtClean="0"/>
              <a:pPr/>
              <a:t>1/23/2025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9E0258-EEBF-42EE-9E93-F305A9C9A50C}" type="datetime1">
              <a:rPr lang="en-US" smtClean="0"/>
              <a:pPr/>
              <a:t>1/23/2025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F5F8BE-CDD6-41E6-A33D-F7FE93A81061}" type="datetime1">
              <a:rPr lang="en-US" smtClean="0"/>
              <a:pPr/>
              <a:t>1/23/2025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F5F8BE-CDD6-41E6-A33D-F7FE93A81061}" type="datetime1">
              <a:rPr lang="en-US" smtClean="0">
                <a:solidFill>
                  <a:prstClr val="black">
                    <a:tint val="75000"/>
                  </a:prstClr>
                </a:solidFill>
              </a:rPr>
              <a:pPr/>
              <a:t>1/23/2025</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F5F8BE-CDD6-41E6-A33D-F7FE93A81061}" type="datetime1">
              <a:rPr lang="en-US" smtClean="0">
                <a:solidFill>
                  <a:prstClr val="black">
                    <a:tint val="75000"/>
                  </a:prstClr>
                </a:solidFill>
              </a:rPr>
              <a:pPr/>
              <a:t>1/23/2025</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mailto:anshul.gandhi@stonybrook.edu"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57200"/>
            <a:ext cx="9144000" cy="3048000"/>
          </a:xfrm>
        </p:spPr>
        <p:txBody>
          <a:bodyPr>
            <a:normAutofit/>
          </a:bodyPr>
          <a:lstStyle/>
          <a:p>
            <a:r>
              <a:rPr lang="en-US" b="1" dirty="0">
                <a:solidFill>
                  <a:schemeClr val="tx2"/>
                </a:solidFill>
              </a:rPr>
              <a:t>CSE 544, Spring 2025</a:t>
            </a:r>
            <a:br>
              <a:rPr lang="en-US" b="1" dirty="0">
                <a:solidFill>
                  <a:schemeClr val="tx2"/>
                </a:solidFill>
              </a:rPr>
            </a:br>
            <a:r>
              <a:rPr lang="en-US" sz="4000" b="1" dirty="0">
                <a:solidFill>
                  <a:schemeClr val="tx2"/>
                </a:solidFill>
              </a:rPr>
              <a:t>Probability and Statistics for Data Science </a:t>
            </a:r>
            <a:br>
              <a:rPr lang="en-US" sz="4000" dirty="0">
                <a:solidFill>
                  <a:schemeClr val="tx2"/>
                </a:solidFill>
              </a:rPr>
            </a:br>
            <a:br>
              <a:rPr lang="en-US" dirty="0">
                <a:solidFill>
                  <a:schemeClr val="tx2"/>
                </a:solidFill>
              </a:rPr>
            </a:br>
            <a:br>
              <a:rPr lang="en-US" sz="1100" dirty="0">
                <a:solidFill>
                  <a:schemeClr val="tx2"/>
                </a:solidFill>
              </a:rPr>
            </a:br>
            <a:r>
              <a:rPr lang="en-US" sz="4000" b="1" i="1" dirty="0">
                <a:solidFill>
                  <a:srgbClr val="C00000"/>
                </a:solidFill>
              </a:rPr>
              <a:t>Lecture 1: Intro and Logistics</a:t>
            </a:r>
            <a:endParaRPr lang="en-US" b="1" i="1" dirty="0">
              <a:solidFill>
                <a:srgbClr val="C00000"/>
              </a:solidFill>
            </a:endParaRPr>
          </a:p>
        </p:txBody>
      </p:sp>
      <p:sp>
        <p:nvSpPr>
          <p:cNvPr id="3" name="Subtitle 2"/>
          <p:cNvSpPr>
            <a:spLocks noGrp="1"/>
          </p:cNvSpPr>
          <p:nvPr>
            <p:ph type="subTitle" idx="1"/>
          </p:nvPr>
        </p:nvSpPr>
        <p:spPr>
          <a:xfrm>
            <a:off x="2895600" y="3962400"/>
            <a:ext cx="6400800" cy="2133600"/>
          </a:xfrm>
        </p:spPr>
        <p:txBody>
          <a:bodyPr>
            <a:normAutofit/>
          </a:bodyPr>
          <a:lstStyle/>
          <a:p>
            <a:r>
              <a:rPr lang="en-US" dirty="0">
                <a:solidFill>
                  <a:schemeClr val="tx1"/>
                </a:solidFill>
              </a:rPr>
              <a:t>Instructor: Anshul Gandhi</a:t>
            </a:r>
          </a:p>
          <a:p>
            <a:r>
              <a:rPr lang="en-US" dirty="0">
                <a:solidFill>
                  <a:schemeClr val="tx1"/>
                </a:solidFill>
              </a:rPr>
              <a:t>Department of Computer Science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7540EEC-6A9C-4FA1-71E5-E6D8B1B6B19A}"/>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BB41EAB7-953D-1530-B782-F211E1FCF5E2}"/>
              </a:ext>
            </a:extLst>
          </p:cNvPr>
          <p:cNvSpPr txBox="1"/>
          <p:nvPr/>
        </p:nvSpPr>
        <p:spPr>
          <a:xfrm>
            <a:off x="1524000" y="0"/>
            <a:ext cx="9144000" cy="838200"/>
          </a:xfrm>
          <a:prstGeom prst="rect">
            <a:avLst/>
          </a:prstGeom>
          <a:solidFill>
            <a:schemeClr val="accent6"/>
          </a:solidFill>
        </p:spPr>
        <p:txBody>
          <a:bodyPr wrap="square" rtlCol="0" anchor="ctr">
            <a:noAutofit/>
          </a:bodyPr>
          <a:lstStyle/>
          <a:p>
            <a:pPr algn="ctr"/>
            <a:r>
              <a:rPr lang="en-US" sz="4000" dirty="0"/>
              <a:t>Example 1b: Simple stats</a:t>
            </a:r>
          </a:p>
        </p:txBody>
      </p:sp>
      <p:sp>
        <p:nvSpPr>
          <p:cNvPr id="4" name="Slide Number Placeholder 3">
            <a:extLst>
              <a:ext uri="{FF2B5EF4-FFF2-40B4-BE49-F238E27FC236}">
                <a16:creationId xmlns:a16="http://schemas.microsoft.com/office/drawing/2014/main" id="{0CB9B25D-57F7-2D36-69F1-90A5BF1E4524}"/>
              </a:ext>
            </a:extLst>
          </p:cNvPr>
          <p:cNvSpPr>
            <a:spLocks noGrp="1"/>
          </p:cNvSpPr>
          <p:nvPr>
            <p:ph type="sldNum" sz="quarter" idx="12"/>
          </p:nvPr>
        </p:nvSpPr>
        <p:spPr/>
        <p:txBody>
          <a:bodyPr/>
          <a:lstStyle/>
          <a:p>
            <a:fld id="{B6F15528-21DE-4FAA-801E-634DDDAF4B2B}" type="slidenum">
              <a:rPr lang="en-US" smtClean="0"/>
              <a:pPr/>
              <a:t>10</a:t>
            </a:fld>
            <a:endParaRPr lang="en-US"/>
          </a:p>
        </p:txBody>
      </p:sp>
      <p:sp>
        <p:nvSpPr>
          <p:cNvPr id="6" name="TextBox 5">
            <a:extLst>
              <a:ext uri="{FF2B5EF4-FFF2-40B4-BE49-F238E27FC236}">
                <a16:creationId xmlns:a16="http://schemas.microsoft.com/office/drawing/2014/main" id="{872EE9DC-BC02-408D-5623-BE1370872284}"/>
              </a:ext>
            </a:extLst>
          </p:cNvPr>
          <p:cNvSpPr txBox="1"/>
          <p:nvPr/>
        </p:nvSpPr>
        <p:spPr>
          <a:xfrm>
            <a:off x="1981200" y="990601"/>
            <a:ext cx="9829800" cy="3816429"/>
          </a:xfrm>
          <a:prstGeom prst="rect">
            <a:avLst/>
          </a:prstGeom>
          <a:noFill/>
        </p:spPr>
        <p:txBody>
          <a:bodyPr wrap="square" rtlCol="0">
            <a:spAutoFit/>
          </a:bodyPr>
          <a:lstStyle/>
          <a:p>
            <a:pPr>
              <a:spcBef>
                <a:spcPts val="1200"/>
              </a:spcBef>
              <a:spcAft>
                <a:spcPts val="600"/>
              </a:spcAft>
            </a:pPr>
            <a:r>
              <a:rPr lang="en-US" sz="2800" dirty="0"/>
              <a:t>X is a collection of 99 integers (positive and negative)</a:t>
            </a:r>
          </a:p>
          <a:p>
            <a:pPr marL="463550" indent="-463550">
              <a:spcBef>
                <a:spcPts val="1200"/>
              </a:spcBef>
              <a:spcAft>
                <a:spcPts val="600"/>
              </a:spcAft>
              <a:buFont typeface="Arial" pitchFamily="34" charset="0"/>
              <a:buChar char="•"/>
            </a:pPr>
            <a:r>
              <a:rPr lang="en-US" sz="2800" dirty="0"/>
              <a:t>(Q1) </a:t>
            </a:r>
            <a:br>
              <a:rPr lang="en-US" sz="2800" dirty="0"/>
            </a:br>
            <a:r>
              <a:rPr lang="en-US" sz="2800" dirty="0"/>
              <a:t>Under what conditions can </a:t>
            </a:r>
            <a:r>
              <a:rPr lang="en-US" sz="2800" dirty="0">
                <a:solidFill>
                  <a:srgbClr val="FF0000"/>
                </a:solidFill>
              </a:rPr>
              <a:t>mean(X) &gt;&gt; median(X)?</a:t>
            </a:r>
          </a:p>
          <a:p>
            <a:pPr marL="463550" indent="-463550">
              <a:spcBef>
                <a:spcPts val="1200"/>
              </a:spcBef>
              <a:spcAft>
                <a:spcPts val="600"/>
              </a:spcAft>
              <a:buFont typeface="Arial" pitchFamily="34" charset="0"/>
              <a:buChar char="•"/>
            </a:pPr>
            <a:endParaRPr lang="en-US" sz="2800" dirty="0">
              <a:solidFill>
                <a:srgbClr val="FF0000"/>
              </a:solidFill>
            </a:endParaRPr>
          </a:p>
          <a:p>
            <a:pPr marL="463550" indent="-463550">
              <a:spcBef>
                <a:spcPts val="1200"/>
              </a:spcBef>
              <a:spcAft>
                <a:spcPts val="600"/>
              </a:spcAft>
              <a:buFont typeface="Arial" pitchFamily="34" charset="0"/>
              <a:buChar char="•"/>
            </a:pPr>
            <a:r>
              <a:rPr lang="en-US" sz="2800" dirty="0"/>
              <a:t>(Q2) </a:t>
            </a:r>
            <a:br>
              <a:rPr lang="en-US" sz="2800" dirty="0"/>
            </a:br>
            <a:r>
              <a:rPr lang="en-US" sz="2800" dirty="0"/>
              <a:t>Under what conditions can </a:t>
            </a:r>
            <a:r>
              <a:rPr lang="en-US" sz="2800" dirty="0">
                <a:solidFill>
                  <a:srgbClr val="FF0000"/>
                </a:solidFill>
              </a:rPr>
              <a:t>mean(X) &lt;&lt; median(X)?</a:t>
            </a:r>
          </a:p>
          <a:p>
            <a:endParaRPr lang="en-US" sz="2400" dirty="0"/>
          </a:p>
        </p:txBody>
      </p:sp>
    </p:spTree>
    <p:extLst>
      <p:ext uri="{BB962C8B-B14F-4D97-AF65-F5344CB8AC3E}">
        <p14:creationId xmlns:p14="http://schemas.microsoft.com/office/powerpoint/2010/main" val="735088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t>Lectures</a:t>
            </a:r>
          </a:p>
        </p:txBody>
      </p:sp>
      <p:sp>
        <p:nvSpPr>
          <p:cNvPr id="6" name="TextBox 5"/>
          <p:cNvSpPr txBox="1"/>
          <p:nvPr/>
        </p:nvSpPr>
        <p:spPr>
          <a:xfrm>
            <a:off x="1981200" y="1219201"/>
            <a:ext cx="8077200" cy="4632037"/>
          </a:xfrm>
          <a:prstGeom prst="rect">
            <a:avLst/>
          </a:prstGeom>
          <a:noFill/>
        </p:spPr>
        <p:txBody>
          <a:bodyPr wrap="square" rtlCol="0">
            <a:spAutoFit/>
          </a:bodyPr>
          <a:lstStyle/>
          <a:p>
            <a:pPr marL="463550" indent="-463550">
              <a:buFont typeface="Arial" pitchFamily="34" charset="0"/>
              <a:buChar char="•"/>
            </a:pPr>
            <a:r>
              <a:rPr lang="en-US" sz="2800" dirty="0">
                <a:solidFill>
                  <a:srgbClr val="FF0000"/>
                </a:solidFill>
              </a:rPr>
              <a:t>Tu Th: 2pm—3:20pm </a:t>
            </a:r>
          </a:p>
          <a:p>
            <a:pPr marL="463550" indent="-463550">
              <a:buFont typeface="Arial" pitchFamily="34" charset="0"/>
              <a:buChar char="•"/>
            </a:pPr>
            <a:r>
              <a:rPr lang="en-US" sz="2800" dirty="0">
                <a:solidFill>
                  <a:srgbClr val="FF0000"/>
                </a:solidFill>
              </a:rPr>
              <a:t>Old CS 2120</a:t>
            </a:r>
            <a:br>
              <a:rPr lang="en-US" sz="2800" dirty="0">
                <a:solidFill>
                  <a:srgbClr val="FF0000"/>
                </a:solidFill>
              </a:rPr>
            </a:br>
            <a:endParaRPr lang="en-US" sz="1600" dirty="0">
              <a:solidFill>
                <a:srgbClr val="FF0000"/>
              </a:solidFill>
            </a:endParaRPr>
          </a:p>
          <a:p>
            <a:pPr marL="920750" lvl="1" indent="-463550">
              <a:spcBef>
                <a:spcPts val="600"/>
              </a:spcBef>
              <a:spcAft>
                <a:spcPts val="600"/>
              </a:spcAft>
              <a:buFont typeface="Wingdings" pitchFamily="2" charset="2"/>
              <a:buChar char="Ø"/>
            </a:pPr>
            <a:r>
              <a:rPr lang="en-US" sz="2400" dirty="0"/>
              <a:t>5-min break at the halfway point</a:t>
            </a:r>
          </a:p>
          <a:p>
            <a:pPr marL="920750" lvl="1" indent="-463550">
              <a:spcBef>
                <a:spcPts val="600"/>
              </a:spcBef>
              <a:spcAft>
                <a:spcPts val="600"/>
              </a:spcAft>
              <a:buFont typeface="Wingdings" pitchFamily="2" charset="2"/>
              <a:buChar char="Ø"/>
            </a:pPr>
            <a:r>
              <a:rPr lang="en-US" sz="2400" dirty="0"/>
              <a:t>Live slides + annotations</a:t>
            </a:r>
          </a:p>
          <a:p>
            <a:pPr marL="1377950" lvl="2" indent="-463550">
              <a:spcBef>
                <a:spcPts val="600"/>
              </a:spcBef>
              <a:spcAft>
                <a:spcPts val="600"/>
              </a:spcAft>
              <a:buFont typeface="Wingdings" pitchFamily="2" charset="2"/>
              <a:buChar char="Ø"/>
            </a:pPr>
            <a:r>
              <a:rPr lang="en-US" sz="2400" dirty="0"/>
              <a:t>Slides on website after class (not before)</a:t>
            </a:r>
          </a:p>
          <a:p>
            <a:pPr marL="1377950" lvl="2" indent="-463550">
              <a:spcBef>
                <a:spcPts val="600"/>
              </a:spcBef>
              <a:spcAft>
                <a:spcPts val="600"/>
              </a:spcAft>
              <a:buFont typeface="Wingdings" pitchFamily="2" charset="2"/>
              <a:buChar char="Ø"/>
            </a:pPr>
            <a:r>
              <a:rPr lang="en-US" sz="2400" dirty="0"/>
              <a:t>No recordings (more on that later)</a:t>
            </a:r>
          </a:p>
          <a:p>
            <a:pPr marL="920750" lvl="1" indent="-463550">
              <a:spcBef>
                <a:spcPts val="600"/>
              </a:spcBef>
              <a:spcAft>
                <a:spcPts val="600"/>
              </a:spcAft>
              <a:buFont typeface="Wingdings" pitchFamily="2" charset="2"/>
              <a:buChar char="Ø"/>
            </a:pPr>
            <a:r>
              <a:rPr lang="en-US" sz="2400" dirty="0">
                <a:solidFill>
                  <a:prstClr val="black"/>
                </a:solidFill>
              </a:rPr>
              <a:t>Occasionally some programming (Python)</a:t>
            </a:r>
          </a:p>
          <a:p>
            <a:pPr marL="1377950" lvl="2" indent="-463550">
              <a:spcBef>
                <a:spcPts val="600"/>
              </a:spcBef>
              <a:spcAft>
                <a:spcPts val="600"/>
              </a:spcAft>
              <a:buFont typeface="Wingdings" pitchFamily="2" charset="2"/>
              <a:buChar char="Ø"/>
            </a:pPr>
            <a:r>
              <a:rPr lang="en-US" sz="2400" dirty="0">
                <a:solidFill>
                  <a:prstClr val="black"/>
                </a:solidFill>
              </a:rPr>
              <a:t>Posted on website after class</a:t>
            </a:r>
            <a:br>
              <a:rPr lang="en-US" sz="2400" dirty="0"/>
            </a:b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t>Lectures</a:t>
            </a:r>
          </a:p>
        </p:txBody>
      </p:sp>
      <p:sp>
        <p:nvSpPr>
          <p:cNvPr id="6" name="TextBox 5"/>
          <p:cNvSpPr txBox="1"/>
          <p:nvPr/>
        </p:nvSpPr>
        <p:spPr>
          <a:xfrm>
            <a:off x="990600" y="1266669"/>
            <a:ext cx="11049000" cy="5232202"/>
          </a:xfrm>
          <a:prstGeom prst="rect">
            <a:avLst/>
          </a:prstGeom>
          <a:noFill/>
        </p:spPr>
        <p:txBody>
          <a:bodyPr wrap="square" rtlCol="0">
            <a:spAutoFit/>
          </a:bodyPr>
          <a:lstStyle/>
          <a:p>
            <a:pPr marL="920750" lvl="1" indent="-463550">
              <a:spcBef>
                <a:spcPts val="600"/>
              </a:spcBef>
              <a:spcAft>
                <a:spcPts val="600"/>
              </a:spcAft>
              <a:buFont typeface="Wingdings" pitchFamily="2" charset="2"/>
              <a:buChar char="Ø"/>
            </a:pPr>
            <a:r>
              <a:rPr lang="en-US" sz="2400" dirty="0">
                <a:solidFill>
                  <a:srgbClr val="FF0000"/>
                </a:solidFill>
              </a:rPr>
              <a:t>Interactive (please): useful checkpoints, questions</a:t>
            </a:r>
          </a:p>
          <a:p>
            <a:pPr marL="920750" lvl="1" indent="-463550">
              <a:spcBef>
                <a:spcPts val="600"/>
              </a:spcBef>
              <a:spcAft>
                <a:spcPts val="600"/>
              </a:spcAft>
              <a:buFont typeface="Wingdings" pitchFamily="2" charset="2"/>
              <a:buChar char="Ø"/>
            </a:pPr>
            <a:r>
              <a:rPr lang="en-US" sz="2400" dirty="0">
                <a:solidFill>
                  <a:prstClr val="black"/>
                </a:solidFill>
              </a:rPr>
              <a:t>Plan to take notes somewhere (book, tablet)</a:t>
            </a:r>
            <a:br>
              <a:rPr lang="en-US" sz="2400" dirty="0">
                <a:solidFill>
                  <a:prstClr val="black"/>
                </a:solidFill>
              </a:rPr>
            </a:br>
            <a:endParaRPr lang="en-US" sz="2400" dirty="0">
              <a:solidFill>
                <a:prstClr val="black"/>
              </a:solidFill>
            </a:endParaRPr>
          </a:p>
          <a:p>
            <a:pPr marL="920750" lvl="1" indent="-463550">
              <a:spcBef>
                <a:spcPts val="600"/>
              </a:spcBef>
              <a:spcAft>
                <a:spcPts val="600"/>
              </a:spcAft>
              <a:buFont typeface="Wingdings" pitchFamily="2" charset="2"/>
              <a:buChar char="Ø"/>
            </a:pPr>
            <a:r>
              <a:rPr lang="en-US" sz="2400" dirty="0">
                <a:solidFill>
                  <a:prstClr val="black"/>
                </a:solidFill>
              </a:rPr>
              <a:t>Attendance is not mandatory but strongly encouraged</a:t>
            </a:r>
          </a:p>
          <a:p>
            <a:pPr marL="1377950" lvl="2" indent="-463550">
              <a:spcBef>
                <a:spcPts val="600"/>
              </a:spcBef>
              <a:spcAft>
                <a:spcPts val="600"/>
              </a:spcAft>
              <a:buFont typeface="Wingdings" pitchFamily="2" charset="2"/>
              <a:buChar char="Ø"/>
            </a:pPr>
            <a:r>
              <a:rPr lang="en-US" sz="2400" b="1" i="1" dirty="0">
                <a:solidFill>
                  <a:srgbClr val="C00000"/>
                </a:solidFill>
              </a:rPr>
              <a:t>Exam questions typically based on lecture examples</a:t>
            </a:r>
            <a:br>
              <a:rPr lang="en-US" sz="2400" dirty="0">
                <a:solidFill>
                  <a:prstClr val="black"/>
                </a:solidFill>
              </a:rPr>
            </a:br>
            <a:endParaRPr lang="en-US" sz="2400" dirty="0">
              <a:solidFill>
                <a:prstClr val="black"/>
              </a:solidFill>
            </a:endParaRPr>
          </a:p>
          <a:p>
            <a:pPr marL="920750" lvl="1" indent="-463550">
              <a:spcBef>
                <a:spcPts val="600"/>
              </a:spcBef>
              <a:spcAft>
                <a:spcPts val="600"/>
              </a:spcAft>
              <a:buFont typeface="Wingdings" pitchFamily="2" charset="2"/>
              <a:buChar char="Ø"/>
            </a:pPr>
            <a:r>
              <a:rPr lang="en-US" sz="2400" b="1" dirty="0">
                <a:solidFill>
                  <a:prstClr val="black"/>
                </a:solidFill>
              </a:rPr>
              <a:t>All</a:t>
            </a:r>
            <a:r>
              <a:rPr lang="en-US" sz="2400" dirty="0">
                <a:solidFill>
                  <a:prstClr val="black"/>
                </a:solidFill>
              </a:rPr>
              <a:t> off-class communication (deadlines, cancelations, previews, etc.) via </a:t>
            </a:r>
            <a:r>
              <a:rPr lang="en-US" sz="2400" b="1" dirty="0">
                <a:solidFill>
                  <a:prstClr val="black"/>
                </a:solidFill>
              </a:rPr>
              <a:t>piazza</a:t>
            </a:r>
          </a:p>
          <a:p>
            <a:pPr marL="920750" lvl="1" indent="-463550">
              <a:spcBef>
                <a:spcPts val="600"/>
              </a:spcBef>
              <a:spcAft>
                <a:spcPts val="600"/>
              </a:spcAft>
              <a:buFont typeface="Wingdings" pitchFamily="2" charset="2"/>
              <a:buChar char="Ø"/>
            </a:pPr>
            <a:r>
              <a:rPr lang="en-US" sz="2400" b="1" dirty="0">
                <a:solidFill>
                  <a:prstClr val="black"/>
                </a:solidFill>
                <a:highlight>
                  <a:srgbClr val="FFFF00"/>
                </a:highlight>
              </a:rPr>
              <a:t>Please sign-up</a:t>
            </a:r>
            <a:r>
              <a:rPr lang="en-US" sz="2400" dirty="0">
                <a:solidFill>
                  <a:prstClr val="black"/>
                </a:solidFill>
                <a:highlight>
                  <a:srgbClr val="FFFF00"/>
                </a:highlight>
              </a:rPr>
              <a:t> </a:t>
            </a:r>
            <a:r>
              <a:rPr lang="en-US" sz="2400" dirty="0">
                <a:solidFill>
                  <a:prstClr val="black"/>
                </a:solidFill>
              </a:rPr>
              <a:t>and change communication mode to real-time</a:t>
            </a:r>
          </a:p>
          <a:p>
            <a:pPr marL="920750" lvl="1" indent="-463550">
              <a:spcBef>
                <a:spcPts val="600"/>
              </a:spcBef>
              <a:spcAft>
                <a:spcPts val="600"/>
              </a:spcAft>
              <a:buFont typeface="Wingdings" pitchFamily="2" charset="2"/>
              <a:buChar char="Ø"/>
            </a:pPr>
            <a:r>
              <a:rPr lang="en-US" sz="2400" dirty="0">
                <a:solidFill>
                  <a:prstClr val="black"/>
                </a:solidFill>
              </a:rPr>
              <a:t>Post your lecture doubts or assignment clarifications on piazza, and instructor or TAs will respond</a:t>
            </a:r>
          </a:p>
          <a:p>
            <a:pPr marL="1377950" lvl="2" indent="-463550">
              <a:spcBef>
                <a:spcPts val="600"/>
              </a:spcBef>
              <a:spcAft>
                <a:spcPts val="600"/>
              </a:spcAft>
              <a:buFont typeface="Wingdings" pitchFamily="2" charset="2"/>
              <a:buChar char="Ø"/>
            </a:pPr>
            <a:endParaRPr lang="en-US" sz="2400" dirty="0">
              <a:solidFill>
                <a:prstClr val="black"/>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t>Office hours (from today)</a:t>
            </a:r>
          </a:p>
        </p:txBody>
      </p:sp>
      <p:sp>
        <p:nvSpPr>
          <p:cNvPr id="6" name="TextBox 5"/>
          <p:cNvSpPr txBox="1"/>
          <p:nvPr/>
        </p:nvSpPr>
        <p:spPr>
          <a:xfrm>
            <a:off x="1981200" y="1219201"/>
            <a:ext cx="8686800" cy="3447098"/>
          </a:xfrm>
          <a:prstGeom prst="rect">
            <a:avLst/>
          </a:prstGeom>
          <a:noFill/>
        </p:spPr>
        <p:txBody>
          <a:bodyPr wrap="square" rtlCol="0">
            <a:spAutoFit/>
          </a:bodyPr>
          <a:lstStyle/>
          <a:p>
            <a:pPr marL="463550" indent="-463550">
              <a:buFont typeface="Arial" pitchFamily="34" charset="0"/>
              <a:buChar char="•"/>
            </a:pPr>
            <a:r>
              <a:rPr lang="en-US" sz="2800" dirty="0">
                <a:solidFill>
                  <a:srgbClr val="C00000"/>
                </a:solidFill>
              </a:rPr>
              <a:t>Tu Th: 3:20pm—4:20pm </a:t>
            </a:r>
          </a:p>
          <a:p>
            <a:pPr marL="463550" indent="-463550">
              <a:buFont typeface="Arial" pitchFamily="34" charset="0"/>
              <a:buChar char="•"/>
            </a:pPr>
            <a:r>
              <a:rPr lang="en-US" sz="2800" dirty="0">
                <a:solidFill>
                  <a:srgbClr val="C00000"/>
                </a:solidFill>
              </a:rPr>
              <a:t>NCS 347</a:t>
            </a:r>
            <a:br>
              <a:rPr lang="en-US" sz="2800" dirty="0">
                <a:solidFill>
                  <a:srgbClr val="C00000"/>
                </a:solidFill>
              </a:rPr>
            </a:br>
            <a:endParaRPr lang="en-US" sz="2800" dirty="0">
              <a:solidFill>
                <a:srgbClr val="FF0000"/>
              </a:solidFill>
            </a:endParaRPr>
          </a:p>
          <a:p>
            <a:pPr marL="463550" indent="-463550">
              <a:buFont typeface="Arial" pitchFamily="34" charset="0"/>
              <a:buChar char="•"/>
            </a:pPr>
            <a:r>
              <a:rPr lang="en-US" sz="2800" dirty="0">
                <a:solidFill>
                  <a:srgbClr val="C00000"/>
                </a:solidFill>
              </a:rPr>
              <a:t>TA and TA OH: TBD</a:t>
            </a:r>
          </a:p>
          <a:p>
            <a:pPr marL="463550" indent="-463550">
              <a:buFont typeface="Arial" pitchFamily="34" charset="0"/>
              <a:buChar char="•"/>
            </a:pPr>
            <a:r>
              <a:rPr lang="en-US" sz="2400" dirty="0"/>
              <a:t>Will have a 1-hour TA OH every week, for assignment help</a:t>
            </a:r>
          </a:p>
          <a:p>
            <a:pPr marL="920750" lvl="1" indent="-463550">
              <a:spcBef>
                <a:spcPts val="600"/>
              </a:spcBef>
              <a:buFont typeface="Wingdings" pitchFamily="2" charset="2"/>
              <a:buChar char="Ø"/>
            </a:pPr>
            <a:r>
              <a:rPr lang="en-US" sz="2400" dirty="0"/>
              <a:t>Piazza for assignment queries (do not give away answers)</a:t>
            </a:r>
            <a:endParaRPr lang="en-US" sz="2800" dirty="0"/>
          </a:p>
          <a:p>
            <a:pPr marL="920750" lvl="1" indent="-463550">
              <a:spcBef>
                <a:spcPts val="600"/>
              </a:spcBef>
              <a:buFont typeface="Wingdings" pitchFamily="2" charset="2"/>
              <a:buChar char="Ø"/>
            </a:pPr>
            <a:endParaRPr lang="en-US" sz="2400" dirty="0"/>
          </a:p>
          <a:p>
            <a:pPr marL="920750" lvl="1" indent="-463550">
              <a:buFont typeface="Wingdings" pitchFamily="2" charset="2"/>
              <a:buChar char="Ø"/>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chemeClr val="accent6"/>
          </a:solidFill>
        </p:spPr>
        <p:txBody>
          <a:bodyPr wrap="square" rtlCol="0" anchor="ctr">
            <a:noAutofit/>
          </a:bodyPr>
          <a:lstStyle/>
          <a:p>
            <a:pPr algn="ctr"/>
            <a:r>
              <a:rPr lang="en-US" sz="4000" dirty="0"/>
              <a:t>Example 2: Correlation v/s Causation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pic>
        <p:nvPicPr>
          <p:cNvPr id="29698" name="Picture 2" descr="https://futurism.com/wp-content/uploads/2013/11/Correlation-versus-causation-1.png"/>
          <p:cNvPicPr>
            <a:picLocks noChangeAspect="1" noChangeArrowheads="1"/>
          </p:cNvPicPr>
          <p:nvPr/>
        </p:nvPicPr>
        <p:blipFill>
          <a:blip r:embed="rId3" cstate="print"/>
          <a:srcRect/>
          <a:stretch>
            <a:fillRect/>
          </a:stretch>
        </p:blipFill>
        <p:spPr bwMode="auto">
          <a:xfrm>
            <a:off x="1676400" y="1219200"/>
            <a:ext cx="4591050" cy="3686176"/>
          </a:xfrm>
          <a:prstGeom prst="rect">
            <a:avLst/>
          </a:prstGeom>
          <a:noFill/>
        </p:spPr>
      </p:pic>
      <p:sp>
        <p:nvSpPr>
          <p:cNvPr id="8" name="Rectangle 7"/>
          <p:cNvSpPr/>
          <p:nvPr/>
        </p:nvSpPr>
        <p:spPr>
          <a:xfrm>
            <a:off x="2514600" y="1295400"/>
            <a:ext cx="2743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981200" y="4495800"/>
            <a:ext cx="1524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810000" y="4419600"/>
            <a:ext cx="24384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057400" y="4343401"/>
            <a:ext cx="609600" cy="461665"/>
          </a:xfrm>
          <a:prstGeom prst="rect">
            <a:avLst/>
          </a:prstGeom>
          <a:noFill/>
        </p:spPr>
        <p:txBody>
          <a:bodyPr wrap="square" rtlCol="0">
            <a:spAutoFit/>
          </a:bodyPr>
          <a:lstStyle/>
          <a:p>
            <a:r>
              <a:rPr lang="en-US" sz="2400" b="1" dirty="0"/>
              <a:t>A</a:t>
            </a:r>
          </a:p>
        </p:txBody>
      </p:sp>
      <p:sp>
        <p:nvSpPr>
          <p:cNvPr id="12" name="TextBox 11"/>
          <p:cNvSpPr txBox="1"/>
          <p:nvPr/>
        </p:nvSpPr>
        <p:spPr>
          <a:xfrm>
            <a:off x="3886200" y="4343401"/>
            <a:ext cx="609600" cy="461665"/>
          </a:xfrm>
          <a:prstGeom prst="rect">
            <a:avLst/>
          </a:prstGeom>
          <a:noFill/>
        </p:spPr>
        <p:txBody>
          <a:bodyPr wrap="square" rtlCol="0">
            <a:spAutoFit/>
          </a:bodyPr>
          <a:lstStyle/>
          <a:p>
            <a:r>
              <a:rPr lang="en-US" sz="2400" b="1" dirty="0"/>
              <a:t>B</a:t>
            </a:r>
          </a:p>
        </p:txBody>
      </p:sp>
      <p:sp>
        <p:nvSpPr>
          <p:cNvPr id="13" name="TextBox 12"/>
          <p:cNvSpPr txBox="1"/>
          <p:nvPr/>
        </p:nvSpPr>
        <p:spPr>
          <a:xfrm>
            <a:off x="6248400" y="1676401"/>
            <a:ext cx="4419600" cy="461665"/>
          </a:xfrm>
          <a:prstGeom prst="rect">
            <a:avLst/>
          </a:prstGeom>
          <a:noFill/>
        </p:spPr>
        <p:txBody>
          <a:bodyPr wrap="square" rtlCol="0">
            <a:spAutoFit/>
          </a:bodyPr>
          <a:lstStyle/>
          <a:p>
            <a:r>
              <a:rPr lang="en-US" sz="2400" dirty="0"/>
              <a:t>Q1: Are A and B correlated?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p:bldP spid="12" grpId="0"/>
      <p:bldP spid="13"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pic>
        <p:nvPicPr>
          <p:cNvPr id="29698" name="Picture 2" descr="https://futurism.com/wp-content/uploads/2013/11/Correlation-versus-causation-1.png"/>
          <p:cNvPicPr>
            <a:picLocks noChangeAspect="1" noChangeArrowheads="1"/>
          </p:cNvPicPr>
          <p:nvPr/>
        </p:nvPicPr>
        <p:blipFill>
          <a:blip r:embed="rId3" cstate="print"/>
          <a:srcRect/>
          <a:stretch>
            <a:fillRect/>
          </a:stretch>
        </p:blipFill>
        <p:spPr bwMode="auto">
          <a:xfrm>
            <a:off x="1676400" y="1219200"/>
            <a:ext cx="4591050" cy="3686176"/>
          </a:xfrm>
          <a:prstGeom prst="rect">
            <a:avLst/>
          </a:prstGeom>
          <a:noFill/>
        </p:spPr>
      </p:pic>
      <p:sp>
        <p:nvSpPr>
          <p:cNvPr id="8" name="Rectangle 7"/>
          <p:cNvSpPr/>
          <p:nvPr/>
        </p:nvSpPr>
        <p:spPr>
          <a:xfrm>
            <a:off x="2514600" y="1295400"/>
            <a:ext cx="2743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981200" y="4495800"/>
            <a:ext cx="1524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810000" y="4419600"/>
            <a:ext cx="24384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057400" y="4343401"/>
            <a:ext cx="609600" cy="461665"/>
          </a:xfrm>
          <a:prstGeom prst="rect">
            <a:avLst/>
          </a:prstGeom>
          <a:noFill/>
        </p:spPr>
        <p:txBody>
          <a:bodyPr wrap="square" rtlCol="0">
            <a:spAutoFit/>
          </a:bodyPr>
          <a:lstStyle/>
          <a:p>
            <a:r>
              <a:rPr lang="en-US" sz="2400" b="1" dirty="0"/>
              <a:t>A</a:t>
            </a:r>
          </a:p>
        </p:txBody>
      </p:sp>
      <p:sp>
        <p:nvSpPr>
          <p:cNvPr id="12" name="TextBox 11"/>
          <p:cNvSpPr txBox="1"/>
          <p:nvPr/>
        </p:nvSpPr>
        <p:spPr>
          <a:xfrm>
            <a:off x="3886200" y="4343401"/>
            <a:ext cx="609600" cy="461665"/>
          </a:xfrm>
          <a:prstGeom prst="rect">
            <a:avLst/>
          </a:prstGeom>
          <a:noFill/>
        </p:spPr>
        <p:txBody>
          <a:bodyPr wrap="square" rtlCol="0">
            <a:spAutoFit/>
          </a:bodyPr>
          <a:lstStyle/>
          <a:p>
            <a:r>
              <a:rPr lang="en-US" sz="2400" b="1" dirty="0"/>
              <a:t>B</a:t>
            </a:r>
          </a:p>
        </p:txBody>
      </p:sp>
      <p:sp>
        <p:nvSpPr>
          <p:cNvPr id="13" name="TextBox 12"/>
          <p:cNvSpPr txBox="1"/>
          <p:nvPr/>
        </p:nvSpPr>
        <p:spPr>
          <a:xfrm>
            <a:off x="6248400" y="1676401"/>
            <a:ext cx="4419600" cy="2539157"/>
          </a:xfrm>
          <a:prstGeom prst="rect">
            <a:avLst/>
          </a:prstGeom>
          <a:noFill/>
        </p:spPr>
        <p:txBody>
          <a:bodyPr wrap="square" rtlCol="0">
            <a:spAutoFit/>
          </a:bodyPr>
          <a:lstStyle/>
          <a:p>
            <a:pPr>
              <a:spcAft>
                <a:spcPts val="600"/>
              </a:spcAft>
            </a:pPr>
            <a:r>
              <a:rPr lang="en-US" sz="2400" dirty="0"/>
              <a:t>Q2: Which of the following is true</a:t>
            </a:r>
            <a:br>
              <a:rPr lang="en-US" sz="2400" dirty="0"/>
            </a:br>
            <a:br>
              <a:rPr lang="en-US" sz="2400" dirty="0"/>
            </a:br>
            <a:r>
              <a:rPr lang="en-US" sz="2400" dirty="0"/>
              <a:t>(</a:t>
            </a:r>
            <a:r>
              <a:rPr lang="en-US" sz="2400" dirty="0" err="1"/>
              <a:t>i</a:t>
            </a:r>
            <a:r>
              <a:rPr lang="en-US" sz="2400" dirty="0"/>
              <a:t>) A causes B</a:t>
            </a:r>
          </a:p>
          <a:p>
            <a:pPr>
              <a:spcAft>
                <a:spcPts val="600"/>
              </a:spcAft>
            </a:pPr>
            <a:r>
              <a:rPr lang="en-US" sz="2400" dirty="0"/>
              <a:t>(ii) B causes A</a:t>
            </a:r>
          </a:p>
          <a:p>
            <a:pPr>
              <a:spcAft>
                <a:spcPts val="600"/>
              </a:spcAft>
            </a:pPr>
            <a:r>
              <a:rPr lang="en-US" sz="2400" dirty="0"/>
              <a:t>(iii) Either (</a:t>
            </a:r>
            <a:r>
              <a:rPr lang="en-US" sz="2400" dirty="0" err="1"/>
              <a:t>i</a:t>
            </a:r>
            <a:r>
              <a:rPr lang="en-US" sz="2400" dirty="0"/>
              <a:t>) or (ii)</a:t>
            </a:r>
          </a:p>
          <a:p>
            <a:pPr>
              <a:spcAft>
                <a:spcPts val="600"/>
              </a:spcAft>
            </a:pPr>
            <a:r>
              <a:rPr lang="en-US" sz="2400" dirty="0"/>
              <a:t>(iv) None of the above</a:t>
            </a:r>
          </a:p>
        </p:txBody>
      </p:sp>
      <p:sp>
        <p:nvSpPr>
          <p:cNvPr id="14" name="TextBox 13"/>
          <p:cNvSpPr txBox="1"/>
          <p:nvPr/>
        </p:nvSpPr>
        <p:spPr>
          <a:xfrm>
            <a:off x="1524000" y="0"/>
            <a:ext cx="9144000" cy="838200"/>
          </a:xfrm>
          <a:prstGeom prst="rect">
            <a:avLst/>
          </a:prstGeom>
          <a:solidFill>
            <a:schemeClr val="accent6"/>
          </a:solidFill>
        </p:spPr>
        <p:txBody>
          <a:bodyPr wrap="square" rtlCol="0" anchor="ctr">
            <a:noAutofit/>
          </a:bodyPr>
          <a:lstStyle/>
          <a:p>
            <a:pPr algn="ctr"/>
            <a:r>
              <a:rPr lang="en-US" sz="4000" dirty="0"/>
              <a:t>Example 2: Correlation v/s Causation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pic>
        <p:nvPicPr>
          <p:cNvPr id="29698" name="Picture 2" descr="https://futurism.com/wp-content/uploads/2013/11/Correlation-versus-causation-1.png"/>
          <p:cNvPicPr>
            <a:picLocks noChangeAspect="1" noChangeArrowheads="1"/>
          </p:cNvPicPr>
          <p:nvPr/>
        </p:nvPicPr>
        <p:blipFill>
          <a:blip r:embed="rId3" cstate="print"/>
          <a:srcRect/>
          <a:stretch>
            <a:fillRect/>
          </a:stretch>
        </p:blipFill>
        <p:spPr bwMode="auto">
          <a:xfrm>
            <a:off x="1676400" y="1219200"/>
            <a:ext cx="4591050" cy="3686176"/>
          </a:xfrm>
          <a:prstGeom prst="rect">
            <a:avLst/>
          </a:prstGeom>
          <a:noFill/>
        </p:spPr>
      </p:pic>
      <p:sp>
        <p:nvSpPr>
          <p:cNvPr id="11" name="TextBox 10"/>
          <p:cNvSpPr txBox="1"/>
          <p:nvPr/>
        </p:nvSpPr>
        <p:spPr>
          <a:xfrm>
            <a:off x="2057400" y="4719936"/>
            <a:ext cx="609600" cy="461665"/>
          </a:xfrm>
          <a:prstGeom prst="rect">
            <a:avLst/>
          </a:prstGeom>
          <a:noFill/>
        </p:spPr>
        <p:txBody>
          <a:bodyPr wrap="square" rtlCol="0">
            <a:spAutoFit/>
          </a:bodyPr>
          <a:lstStyle/>
          <a:p>
            <a:r>
              <a:rPr lang="en-US" sz="2400" b="1" dirty="0"/>
              <a:t>A</a:t>
            </a:r>
          </a:p>
        </p:txBody>
      </p:sp>
      <p:sp>
        <p:nvSpPr>
          <p:cNvPr id="12" name="TextBox 11"/>
          <p:cNvSpPr txBox="1"/>
          <p:nvPr/>
        </p:nvSpPr>
        <p:spPr>
          <a:xfrm>
            <a:off x="3886200" y="4719936"/>
            <a:ext cx="609600" cy="461665"/>
          </a:xfrm>
          <a:prstGeom prst="rect">
            <a:avLst/>
          </a:prstGeom>
          <a:noFill/>
        </p:spPr>
        <p:txBody>
          <a:bodyPr wrap="square" rtlCol="0">
            <a:spAutoFit/>
          </a:bodyPr>
          <a:lstStyle/>
          <a:p>
            <a:r>
              <a:rPr lang="en-US" sz="2400" b="1" dirty="0"/>
              <a:t>B</a:t>
            </a:r>
          </a:p>
        </p:txBody>
      </p:sp>
      <p:sp>
        <p:nvSpPr>
          <p:cNvPr id="13" name="TextBox 12"/>
          <p:cNvSpPr txBox="1"/>
          <p:nvPr/>
        </p:nvSpPr>
        <p:spPr>
          <a:xfrm>
            <a:off x="6248400" y="1676401"/>
            <a:ext cx="4419600" cy="2539157"/>
          </a:xfrm>
          <a:prstGeom prst="rect">
            <a:avLst/>
          </a:prstGeom>
          <a:noFill/>
        </p:spPr>
        <p:txBody>
          <a:bodyPr wrap="square" rtlCol="0">
            <a:spAutoFit/>
          </a:bodyPr>
          <a:lstStyle/>
          <a:p>
            <a:pPr>
              <a:spcAft>
                <a:spcPts val="600"/>
              </a:spcAft>
            </a:pPr>
            <a:r>
              <a:rPr lang="en-US" sz="2400" dirty="0"/>
              <a:t>Q2: Which of the following is true</a:t>
            </a:r>
            <a:br>
              <a:rPr lang="en-US" sz="2400" dirty="0"/>
            </a:br>
            <a:br>
              <a:rPr lang="en-US" sz="2400" dirty="0"/>
            </a:br>
            <a:r>
              <a:rPr lang="en-US" sz="2400" dirty="0"/>
              <a:t>(</a:t>
            </a:r>
            <a:r>
              <a:rPr lang="en-US" sz="2400" dirty="0" err="1"/>
              <a:t>i</a:t>
            </a:r>
            <a:r>
              <a:rPr lang="en-US" sz="2400" dirty="0"/>
              <a:t>) A causes B</a:t>
            </a:r>
          </a:p>
          <a:p>
            <a:pPr>
              <a:spcAft>
                <a:spcPts val="600"/>
              </a:spcAft>
            </a:pPr>
            <a:r>
              <a:rPr lang="en-US" sz="2400" dirty="0"/>
              <a:t>(ii) B causes A</a:t>
            </a:r>
          </a:p>
          <a:p>
            <a:pPr>
              <a:spcAft>
                <a:spcPts val="600"/>
              </a:spcAft>
            </a:pPr>
            <a:r>
              <a:rPr lang="en-US" sz="2400" dirty="0"/>
              <a:t>(iii) Either (</a:t>
            </a:r>
            <a:r>
              <a:rPr lang="en-US" sz="2400" dirty="0" err="1"/>
              <a:t>i</a:t>
            </a:r>
            <a:r>
              <a:rPr lang="en-US" sz="2400" dirty="0"/>
              <a:t>) or (ii)</a:t>
            </a:r>
          </a:p>
          <a:p>
            <a:pPr>
              <a:spcAft>
                <a:spcPts val="600"/>
              </a:spcAft>
            </a:pPr>
            <a:r>
              <a:rPr lang="en-US" sz="2400" dirty="0"/>
              <a:t>(iv) None of the above</a:t>
            </a:r>
          </a:p>
        </p:txBody>
      </p:sp>
      <p:sp>
        <p:nvSpPr>
          <p:cNvPr id="8" name="TextBox 7"/>
          <p:cNvSpPr txBox="1"/>
          <p:nvPr/>
        </p:nvSpPr>
        <p:spPr>
          <a:xfrm>
            <a:off x="1524000" y="0"/>
            <a:ext cx="9144000" cy="838200"/>
          </a:xfrm>
          <a:prstGeom prst="rect">
            <a:avLst/>
          </a:prstGeom>
          <a:solidFill>
            <a:schemeClr val="accent6"/>
          </a:solidFill>
        </p:spPr>
        <p:txBody>
          <a:bodyPr wrap="square" rtlCol="0" anchor="ctr">
            <a:noAutofit/>
          </a:bodyPr>
          <a:lstStyle/>
          <a:p>
            <a:pPr algn="ctr"/>
            <a:r>
              <a:rPr lang="en-US" sz="4000" dirty="0"/>
              <a:t>Example 2: Correlation v/s Causation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
        <p:nvSpPr>
          <p:cNvPr id="6" name="TextBox 5"/>
          <p:cNvSpPr txBox="1"/>
          <p:nvPr/>
        </p:nvSpPr>
        <p:spPr>
          <a:xfrm>
            <a:off x="1524000" y="0"/>
            <a:ext cx="9144000" cy="838200"/>
          </a:xfrm>
          <a:prstGeom prst="rect">
            <a:avLst/>
          </a:prstGeom>
          <a:solidFill>
            <a:schemeClr val="accent6"/>
          </a:solidFill>
        </p:spPr>
        <p:txBody>
          <a:bodyPr wrap="square" rtlCol="0" anchor="ctr">
            <a:noAutofit/>
          </a:bodyPr>
          <a:lstStyle/>
          <a:p>
            <a:pPr algn="ctr"/>
            <a:r>
              <a:rPr lang="en-US" sz="4000"/>
              <a:t>Example 2: </a:t>
            </a:r>
            <a:r>
              <a:rPr lang="en-US" sz="4000" dirty="0"/>
              <a:t>Correlation v/s Causation</a:t>
            </a:r>
          </a:p>
        </p:txBody>
      </p:sp>
      <p:pic>
        <p:nvPicPr>
          <p:cNvPr id="1026" name="Picture 2" descr="Obviously, poorly scented Yankee Candles caused COVID... - 9GAG">
            <a:extLst>
              <a:ext uri="{FF2B5EF4-FFF2-40B4-BE49-F238E27FC236}">
                <a16:creationId xmlns:a16="http://schemas.microsoft.com/office/drawing/2014/main" id="{3AA5C7FE-FF07-4E06-9F2B-5DAB3A82CCF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494" t="32222" r="2269" b="1991"/>
          <a:stretch/>
        </p:blipFill>
        <p:spPr bwMode="auto">
          <a:xfrm>
            <a:off x="3200400" y="2057401"/>
            <a:ext cx="5867400" cy="451167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8310AB98-07B0-4E11-B93D-2A642F24B2B8}"/>
              </a:ext>
            </a:extLst>
          </p:cNvPr>
          <p:cNvSpPr txBox="1"/>
          <p:nvPr/>
        </p:nvSpPr>
        <p:spPr>
          <a:xfrm>
            <a:off x="5029200" y="6356351"/>
            <a:ext cx="2438400" cy="461665"/>
          </a:xfrm>
          <a:prstGeom prst="rect">
            <a:avLst/>
          </a:prstGeom>
          <a:noFill/>
        </p:spPr>
        <p:txBody>
          <a:bodyPr wrap="square" rtlCol="0">
            <a:spAutoFit/>
          </a:bodyPr>
          <a:lstStyle/>
          <a:p>
            <a:pPr algn="ctr"/>
            <a:r>
              <a:rPr lang="en-US" sz="2400" b="1" dirty="0"/>
              <a:t>2021</a:t>
            </a:r>
          </a:p>
        </p:txBody>
      </p:sp>
      <p:sp>
        <p:nvSpPr>
          <p:cNvPr id="3" name="TextBox 2">
            <a:extLst>
              <a:ext uri="{FF2B5EF4-FFF2-40B4-BE49-F238E27FC236}">
                <a16:creationId xmlns:a16="http://schemas.microsoft.com/office/drawing/2014/main" id="{0AB801FF-5568-4B4F-8B1A-019BC3961EF7}"/>
              </a:ext>
            </a:extLst>
          </p:cNvPr>
          <p:cNvSpPr txBox="1"/>
          <p:nvPr/>
        </p:nvSpPr>
        <p:spPr>
          <a:xfrm>
            <a:off x="2438400" y="1143001"/>
            <a:ext cx="7772400" cy="830997"/>
          </a:xfrm>
          <a:prstGeom prst="rect">
            <a:avLst/>
          </a:prstGeom>
          <a:noFill/>
        </p:spPr>
        <p:txBody>
          <a:bodyPr wrap="square" rtlCol="0">
            <a:spAutoFit/>
          </a:bodyPr>
          <a:lstStyle/>
          <a:p>
            <a:r>
              <a:rPr lang="en-US" sz="2400" b="1" dirty="0">
                <a:solidFill>
                  <a:schemeClr val="accent1">
                    <a:lumMod val="75000"/>
                  </a:schemeClr>
                </a:solidFill>
              </a:rPr>
              <a:t>BLUE: # daily covid cases in US</a:t>
            </a:r>
          </a:p>
          <a:p>
            <a:r>
              <a:rPr lang="en-US" sz="2400" b="1" dirty="0">
                <a:solidFill>
                  <a:schemeClr val="accent2">
                    <a:lumMod val="75000"/>
                  </a:schemeClr>
                </a:solidFill>
              </a:rPr>
              <a:t>RED: amazon reviews claiming no scent for Yankee candles</a:t>
            </a:r>
          </a:p>
        </p:txBody>
      </p:sp>
    </p:spTree>
    <p:extLst>
      <p:ext uri="{BB962C8B-B14F-4D97-AF65-F5344CB8AC3E}">
        <p14:creationId xmlns:p14="http://schemas.microsoft.com/office/powerpoint/2010/main" val="2325209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t>Course webpage</a:t>
            </a:r>
          </a:p>
        </p:txBody>
      </p:sp>
      <p:sp>
        <p:nvSpPr>
          <p:cNvPr id="6" name="TextBox 5"/>
          <p:cNvSpPr txBox="1"/>
          <p:nvPr/>
        </p:nvSpPr>
        <p:spPr>
          <a:xfrm>
            <a:off x="1981200" y="990600"/>
            <a:ext cx="8686800" cy="5201424"/>
          </a:xfrm>
          <a:prstGeom prst="rect">
            <a:avLst/>
          </a:prstGeom>
          <a:noFill/>
        </p:spPr>
        <p:txBody>
          <a:bodyPr wrap="square" rtlCol="0">
            <a:spAutoFit/>
          </a:bodyPr>
          <a:lstStyle/>
          <a:p>
            <a:pPr marL="463550" indent="-463550"/>
            <a:r>
              <a:rPr lang="en-US" sz="2800" dirty="0">
                <a:solidFill>
                  <a:srgbClr val="FF0000"/>
                </a:solidFill>
              </a:rPr>
              <a:t>www.cs.stonybrook.edu/~cse544 (will redirect)</a:t>
            </a:r>
          </a:p>
          <a:p>
            <a:pPr marL="463550" indent="-463550"/>
            <a:endParaRPr lang="en-US" sz="2800" dirty="0">
              <a:solidFill>
                <a:srgbClr val="FF0000"/>
              </a:solidFill>
            </a:endParaRPr>
          </a:p>
          <a:p>
            <a:pPr marL="463550" indent="-463550">
              <a:buFont typeface="Arial" pitchFamily="34" charset="0"/>
              <a:buChar char="•"/>
            </a:pPr>
            <a:r>
              <a:rPr lang="en-US" sz="2800" dirty="0"/>
              <a:t>Please bookmark this page</a:t>
            </a:r>
          </a:p>
          <a:p>
            <a:pPr marL="463550" indent="-463550">
              <a:buFont typeface="Arial" pitchFamily="34" charset="0"/>
              <a:buChar char="•"/>
            </a:pPr>
            <a:endParaRPr lang="en-US" sz="2800" dirty="0"/>
          </a:p>
          <a:p>
            <a:pPr marL="463550" indent="-463550">
              <a:buFont typeface="Arial" pitchFamily="34" charset="0"/>
              <a:buChar char="•"/>
            </a:pPr>
            <a:r>
              <a:rPr lang="en-US" sz="2800" dirty="0"/>
              <a:t>This is your best resource!</a:t>
            </a:r>
          </a:p>
          <a:p>
            <a:pPr marL="463550" indent="-463550">
              <a:buFont typeface="Arial" pitchFamily="34" charset="0"/>
              <a:buChar char="•"/>
            </a:pPr>
            <a:endParaRPr lang="en-US" sz="2800" dirty="0"/>
          </a:p>
          <a:p>
            <a:pPr marL="463550" indent="-463550">
              <a:spcAft>
                <a:spcPts val="600"/>
              </a:spcAft>
              <a:buFont typeface="Arial" pitchFamily="34" charset="0"/>
              <a:buChar char="•"/>
            </a:pPr>
            <a:r>
              <a:rPr lang="en-US" sz="2800" dirty="0"/>
              <a:t>Will be regularly updated</a:t>
            </a:r>
          </a:p>
          <a:p>
            <a:pPr marL="920750" lvl="1" indent="-463550">
              <a:spcBef>
                <a:spcPts val="600"/>
              </a:spcBef>
              <a:spcAft>
                <a:spcPts val="600"/>
              </a:spcAft>
              <a:buFont typeface="Wingdings" pitchFamily="2" charset="2"/>
              <a:buChar char="Ø"/>
            </a:pPr>
            <a:r>
              <a:rPr lang="en-US" sz="2400" dirty="0">
                <a:solidFill>
                  <a:prstClr val="black"/>
                </a:solidFill>
              </a:rPr>
              <a:t>Lecture slides, python scripts used in class</a:t>
            </a:r>
          </a:p>
          <a:p>
            <a:pPr marL="920750" lvl="1" indent="-463550">
              <a:spcBef>
                <a:spcPts val="600"/>
              </a:spcBef>
              <a:spcAft>
                <a:spcPts val="600"/>
              </a:spcAft>
              <a:buFont typeface="Wingdings" pitchFamily="2" charset="2"/>
              <a:buChar char="Ø"/>
            </a:pPr>
            <a:r>
              <a:rPr lang="en-US" sz="2400" dirty="0">
                <a:solidFill>
                  <a:prstClr val="black"/>
                </a:solidFill>
              </a:rPr>
              <a:t>Assignment and exam dates</a:t>
            </a:r>
          </a:p>
          <a:p>
            <a:pPr marL="920750" lvl="1" indent="-463550">
              <a:spcBef>
                <a:spcPts val="600"/>
              </a:spcBef>
              <a:spcAft>
                <a:spcPts val="600"/>
              </a:spcAft>
              <a:buFont typeface="Wingdings" pitchFamily="2" charset="2"/>
              <a:buChar char="Ø"/>
            </a:pPr>
            <a:r>
              <a:rPr lang="en-US" sz="2400" dirty="0">
                <a:solidFill>
                  <a:prstClr val="black"/>
                </a:solidFill>
              </a:rPr>
              <a:t>Assignment data files</a:t>
            </a:r>
          </a:p>
          <a:p>
            <a:pPr marL="920750" lvl="1" indent="-463550">
              <a:spcBef>
                <a:spcPts val="600"/>
              </a:spcBef>
              <a:spcAft>
                <a:spcPts val="600"/>
              </a:spcAft>
              <a:buFont typeface="Wingdings" pitchFamily="2" charset="2"/>
              <a:buChar char="Ø"/>
            </a:pPr>
            <a:r>
              <a:rPr lang="en-US" sz="2400" dirty="0">
                <a:solidFill>
                  <a:prstClr val="black"/>
                </a:solidFill>
              </a:rPr>
              <a:t>Readings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0BEE9B3-AF65-4F78-AC46-2DDB05FB270F}"/>
              </a:ext>
            </a:extLst>
          </p:cNvPr>
          <p:cNvPicPr>
            <a:picLocks noChangeAspect="1"/>
          </p:cNvPicPr>
          <p:nvPr/>
        </p:nvPicPr>
        <p:blipFill>
          <a:blip r:embed="rId3"/>
          <a:stretch>
            <a:fillRect/>
          </a:stretch>
        </p:blipFill>
        <p:spPr>
          <a:xfrm>
            <a:off x="0" y="914400"/>
            <a:ext cx="12192000" cy="4234301"/>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19</a:t>
            </a:fld>
            <a:endParaRPr lang="en-US">
              <a:solidFill>
                <a:prstClr val="black">
                  <a:tint val="75000"/>
                </a:prstClr>
              </a:solidFill>
            </a:endParaRPr>
          </a:p>
        </p:txBody>
      </p:sp>
      <p:sp>
        <p:nvSpPr>
          <p:cNvPr id="6" name="TextBox 5"/>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solidFill>
                  <a:prstClr val="black"/>
                </a:solidFill>
              </a:rPr>
              <a:t>Course webpage</a:t>
            </a:r>
          </a:p>
        </p:txBody>
      </p:sp>
      <p:sp>
        <p:nvSpPr>
          <p:cNvPr id="8" name="Oval 7"/>
          <p:cNvSpPr/>
          <p:nvPr/>
        </p:nvSpPr>
        <p:spPr>
          <a:xfrm>
            <a:off x="76200" y="1447800"/>
            <a:ext cx="3200400" cy="1219200"/>
          </a:xfrm>
          <a:prstGeom prst="ellipse">
            <a:avLst/>
          </a:prstGeom>
          <a:noFill/>
          <a:ln w="63500" cmpd="sng">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10287000" y="914400"/>
            <a:ext cx="1828800" cy="1219200"/>
          </a:xfrm>
          <a:prstGeom prst="ellipse">
            <a:avLst/>
          </a:prstGeom>
          <a:noFill/>
          <a:ln w="63500" cmpd="sng">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62000" y="4267200"/>
            <a:ext cx="4495800" cy="1066800"/>
          </a:xfrm>
          <a:prstGeom prst="ellipse">
            <a:avLst/>
          </a:prstGeom>
          <a:noFill/>
          <a:ln w="63500" cmpd="sng">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505200" y="4419600"/>
            <a:ext cx="1219200" cy="1066800"/>
          </a:xfrm>
          <a:prstGeom prst="ellipse">
            <a:avLst/>
          </a:prstGeom>
          <a:noFill/>
          <a:ln w="63500" cmpd="sng">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FDF2661D-DD2B-C2F2-4529-EA936BBFA3B4}"/>
              </a:ext>
            </a:extLst>
          </p:cNvPr>
          <p:cNvSpPr txBox="1"/>
          <p:nvPr/>
        </p:nvSpPr>
        <p:spPr>
          <a:xfrm>
            <a:off x="1524000" y="6019801"/>
            <a:ext cx="5638800" cy="461665"/>
          </a:xfrm>
          <a:prstGeom prst="rect">
            <a:avLst/>
          </a:prstGeom>
          <a:noFill/>
        </p:spPr>
        <p:txBody>
          <a:bodyPr wrap="square" rtlCol="0">
            <a:spAutoFit/>
          </a:bodyPr>
          <a:lstStyle/>
          <a:p>
            <a:r>
              <a:rPr lang="en-US" sz="2400" b="1" dirty="0">
                <a:solidFill>
                  <a:schemeClr val="bg1"/>
                </a:solidFill>
              </a:rPr>
              <a:t>https://www3.cs.stonybrook.edu/~cse544</a:t>
            </a:r>
          </a:p>
        </p:txBody>
      </p:sp>
      <p:pic>
        <p:nvPicPr>
          <p:cNvPr id="7" name="Picture 2" descr="https://images-na.ssl-images-amazon.com/images/I/41TqRwQfEML.jpg">
            <a:extLst>
              <a:ext uri="{FF2B5EF4-FFF2-40B4-BE49-F238E27FC236}">
                <a16:creationId xmlns:a16="http://schemas.microsoft.com/office/drawing/2014/main" id="{BC43C672-76C4-2FF7-6531-1EED9AFA5753}"/>
              </a:ext>
            </a:extLst>
          </p:cNvPr>
          <p:cNvPicPr>
            <a:picLocks noChangeAspect="1" noChangeArrowheads="1"/>
          </p:cNvPicPr>
          <p:nvPr/>
        </p:nvPicPr>
        <p:blipFill>
          <a:blip r:embed="rId4" cstate="print"/>
          <a:srcRect/>
          <a:stretch>
            <a:fillRect/>
          </a:stretch>
        </p:blipFill>
        <p:spPr bwMode="auto">
          <a:xfrm>
            <a:off x="6629401" y="2286000"/>
            <a:ext cx="1214323" cy="1828800"/>
          </a:xfrm>
          <a:prstGeom prst="rect">
            <a:avLst/>
          </a:prstGeom>
          <a:noFill/>
        </p:spPr>
      </p:pic>
      <p:pic>
        <p:nvPicPr>
          <p:cNvPr id="14" name="Picture 4" descr="https://images-na.ssl-images-amazon.com/images/I/51FYtXdp4RL._SX350_BO1,204,203,200_.jpg">
            <a:extLst>
              <a:ext uri="{FF2B5EF4-FFF2-40B4-BE49-F238E27FC236}">
                <a16:creationId xmlns:a16="http://schemas.microsoft.com/office/drawing/2014/main" id="{653D2A93-9FE2-A7DE-245A-A863F7BA7C51}"/>
              </a:ext>
            </a:extLst>
          </p:cNvPr>
          <p:cNvPicPr>
            <a:picLocks noChangeAspect="1" noChangeArrowheads="1"/>
          </p:cNvPicPr>
          <p:nvPr/>
        </p:nvPicPr>
        <p:blipFill>
          <a:blip r:embed="rId5" cstate="print"/>
          <a:srcRect/>
          <a:stretch>
            <a:fillRect/>
          </a:stretch>
        </p:blipFill>
        <p:spPr bwMode="auto">
          <a:xfrm>
            <a:off x="6929324" y="4343400"/>
            <a:ext cx="1290055" cy="1828800"/>
          </a:xfrm>
          <a:prstGeom prst="rect">
            <a:avLst/>
          </a:prstGeom>
          <a:noFill/>
        </p:spPr>
      </p:pic>
      <p:sp>
        <p:nvSpPr>
          <p:cNvPr id="11" name="Oval 10">
            <a:extLst>
              <a:ext uri="{FF2B5EF4-FFF2-40B4-BE49-F238E27FC236}">
                <a16:creationId xmlns:a16="http://schemas.microsoft.com/office/drawing/2014/main" id="{D262AE65-29D2-DB6D-B86F-69CEE27C5A81}"/>
              </a:ext>
            </a:extLst>
          </p:cNvPr>
          <p:cNvSpPr/>
          <p:nvPr/>
        </p:nvSpPr>
        <p:spPr>
          <a:xfrm>
            <a:off x="690676" y="4495800"/>
            <a:ext cx="1519124" cy="424301"/>
          </a:xfrm>
          <a:prstGeom prst="ellipse">
            <a:avLst/>
          </a:prstGeom>
          <a:noFill/>
          <a:ln w="63500" cmpd="sng">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xit" presetSubtype="0" fill="hold" grpId="1"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xit" presetSubtype="0" fill="hold" grpId="1" nodeType="withEffect">
                                  <p:stCondLst>
                                    <p:cond delay="0"/>
                                  </p:stCondLst>
                                  <p:childTnLst>
                                    <p:set>
                                      <p:cBhvr>
                                        <p:cTn id="18" dur="1" fill="hold">
                                          <p:stCondLst>
                                            <p:cond delay="0"/>
                                          </p:stCondLst>
                                        </p:cTn>
                                        <p:tgtEl>
                                          <p:spTgt spid="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xit" presetSubtype="0" fill="hold" grpId="1" nodeType="withEffect">
                                  <p:stCondLst>
                                    <p:cond delay="0"/>
                                  </p:stCondLst>
                                  <p:childTnLst>
                                    <p:set>
                                      <p:cBhvr>
                                        <p:cTn id="24" dur="1" fill="hold">
                                          <p:stCondLst>
                                            <p:cond delay="0"/>
                                          </p:stCondLst>
                                        </p:cTn>
                                        <p:tgtEl>
                                          <p:spTgt spid="10"/>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9" grpId="1" animBg="1"/>
      <p:bldP spid="10" grpId="0" animBg="1"/>
      <p:bldP spid="10" grpId="1" animBg="1"/>
      <p:bldP spid="13"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57200"/>
            <a:ext cx="9144000" cy="3048000"/>
          </a:xfrm>
        </p:spPr>
        <p:txBody>
          <a:bodyPr>
            <a:normAutofit/>
          </a:bodyPr>
          <a:lstStyle/>
          <a:p>
            <a:r>
              <a:rPr lang="en-US" b="1" dirty="0">
                <a:solidFill>
                  <a:schemeClr val="tx2"/>
                </a:solidFill>
              </a:rPr>
              <a:t>CSE 544</a:t>
            </a:r>
            <a:br>
              <a:rPr lang="en-US" b="1" dirty="0">
                <a:solidFill>
                  <a:schemeClr val="tx2"/>
                </a:solidFill>
              </a:rPr>
            </a:br>
            <a:r>
              <a:rPr lang="en-US" b="1" dirty="0">
                <a:solidFill>
                  <a:schemeClr val="tx2"/>
                </a:solidFill>
              </a:rPr>
              <a:t> </a:t>
            </a:r>
            <a:r>
              <a:rPr lang="en-US" sz="4000" b="1" dirty="0">
                <a:solidFill>
                  <a:schemeClr val="tx2"/>
                </a:solidFill>
              </a:rPr>
              <a:t>Probability and Statistics for Data Science </a:t>
            </a:r>
            <a:br>
              <a:rPr lang="en-US" sz="4000" dirty="0">
                <a:solidFill>
                  <a:schemeClr val="tx2"/>
                </a:solidFill>
              </a:rPr>
            </a:br>
            <a:br>
              <a:rPr lang="en-US" dirty="0">
                <a:solidFill>
                  <a:schemeClr val="tx2"/>
                </a:solidFill>
              </a:rPr>
            </a:br>
            <a:br>
              <a:rPr lang="en-US" sz="1100" dirty="0">
                <a:solidFill>
                  <a:schemeClr val="tx2"/>
                </a:solidFill>
              </a:rPr>
            </a:br>
            <a:r>
              <a:rPr lang="en-US" sz="4000" b="1" i="1" dirty="0">
                <a:solidFill>
                  <a:srgbClr val="C00000"/>
                </a:solidFill>
              </a:rPr>
              <a:t> </a:t>
            </a:r>
            <a:endParaRPr lang="en-US" b="1" i="1" dirty="0">
              <a:solidFill>
                <a:srgbClr val="C0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
        <p:nvSpPr>
          <p:cNvPr id="6" name="Subtitle 2"/>
          <p:cNvSpPr>
            <a:spLocks noGrp="1"/>
          </p:cNvSpPr>
          <p:nvPr>
            <p:ph type="subTitle" idx="1"/>
          </p:nvPr>
        </p:nvSpPr>
        <p:spPr>
          <a:xfrm>
            <a:off x="1524000" y="3048000"/>
            <a:ext cx="9144000" cy="3200400"/>
          </a:xfrm>
        </p:spPr>
        <p:txBody>
          <a:bodyPr>
            <a:normAutofit/>
          </a:bodyPr>
          <a:lstStyle/>
          <a:p>
            <a:r>
              <a:rPr lang="en-US" b="1" dirty="0">
                <a:solidFill>
                  <a:srgbClr val="FF0000"/>
                </a:solidFill>
              </a:rPr>
              <a:t>What is Data Science?</a:t>
            </a:r>
          </a:p>
          <a:p>
            <a:endParaRPr lang="en-US" dirty="0">
              <a:solidFill>
                <a:schemeClr val="tx1"/>
              </a:solidFill>
            </a:endParaRPr>
          </a:p>
          <a:p>
            <a:r>
              <a:rPr lang="en-US" dirty="0">
                <a:solidFill>
                  <a:schemeClr val="tx1"/>
                </a:solidFill>
              </a:rPr>
              <a:t>Analysis of data (using several tools/techniques)</a:t>
            </a:r>
          </a:p>
          <a:p>
            <a:endParaRPr lang="en-US" dirty="0">
              <a:solidFill>
                <a:schemeClr val="tx1"/>
              </a:solidFill>
            </a:endParaRPr>
          </a:p>
          <a:p>
            <a:r>
              <a:rPr lang="en-US" dirty="0">
                <a:solidFill>
                  <a:schemeClr val="tx1"/>
                </a:solidFill>
              </a:rPr>
              <a:t>Statistics/Data Analysis + CS</a:t>
            </a:r>
          </a:p>
        </p:txBody>
      </p:sp>
    </p:spTree>
    <p:extLst>
      <p:ext uri="{BB962C8B-B14F-4D97-AF65-F5344CB8AC3E}">
        <p14:creationId xmlns:p14="http://schemas.microsoft.com/office/powerpoint/2010/main" val="1222009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t>Other resources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
        <p:nvSpPr>
          <p:cNvPr id="2" name="TextBox 1">
            <a:extLst>
              <a:ext uri="{FF2B5EF4-FFF2-40B4-BE49-F238E27FC236}">
                <a16:creationId xmlns:a16="http://schemas.microsoft.com/office/drawing/2014/main" id="{DEFE5150-E9FA-789F-ED1B-EA393BDDC32F}"/>
              </a:ext>
            </a:extLst>
          </p:cNvPr>
          <p:cNvSpPr txBox="1"/>
          <p:nvPr/>
        </p:nvSpPr>
        <p:spPr>
          <a:xfrm>
            <a:off x="1676400" y="1219200"/>
            <a:ext cx="8686800" cy="3970318"/>
          </a:xfrm>
          <a:prstGeom prst="rect">
            <a:avLst/>
          </a:prstGeom>
          <a:noFill/>
        </p:spPr>
        <p:txBody>
          <a:bodyPr wrap="square" rtlCol="0">
            <a:spAutoFit/>
          </a:bodyPr>
          <a:lstStyle/>
          <a:p>
            <a:pPr marL="463550" indent="-463550">
              <a:buFont typeface="Wingdings" panose="05000000000000000000" pitchFamily="2" charset="2"/>
              <a:buChar char="Ø"/>
            </a:pPr>
            <a:r>
              <a:rPr lang="en-US" sz="2800" dirty="0"/>
              <a:t>Piazza (link on website)</a:t>
            </a:r>
          </a:p>
          <a:p>
            <a:pPr marL="920750" lvl="1" indent="-463550">
              <a:buFont typeface="Arial" pitchFamily="34" charset="0"/>
              <a:buChar char="•"/>
            </a:pPr>
            <a:r>
              <a:rPr lang="en-US" sz="2400" dirty="0">
                <a:solidFill>
                  <a:prstClr val="black"/>
                </a:solidFill>
              </a:rPr>
              <a:t>Primary mode of communication, please sign up!</a:t>
            </a:r>
            <a:endParaRPr lang="en-US" sz="2400" dirty="0"/>
          </a:p>
          <a:p>
            <a:pPr marL="920750" lvl="1" indent="-463550">
              <a:buFont typeface="Arial" pitchFamily="34" charset="0"/>
              <a:buChar char="•"/>
            </a:pPr>
            <a:r>
              <a:rPr lang="en-US" sz="2400" dirty="0"/>
              <a:t>Helpful for posting lecture or assignment doubts</a:t>
            </a:r>
          </a:p>
          <a:p>
            <a:pPr marL="920750" lvl="1" indent="-463550">
              <a:buFont typeface="Arial" pitchFamily="34" charset="0"/>
              <a:buChar char="•"/>
            </a:pPr>
            <a:r>
              <a:rPr lang="en-US" sz="2400" dirty="0"/>
              <a:t>Instructor + TAs will respond in a timely manner</a:t>
            </a:r>
          </a:p>
          <a:p>
            <a:pPr marL="920750" lvl="1" indent="-463550">
              <a:buFont typeface="Arial" pitchFamily="34" charset="0"/>
              <a:buChar char="•"/>
            </a:pPr>
            <a:r>
              <a:rPr lang="en-US" sz="2400" dirty="0"/>
              <a:t>Do NOT wait till the last moment</a:t>
            </a:r>
          </a:p>
          <a:p>
            <a:pPr marL="920750" lvl="1" indent="-463550">
              <a:buFont typeface="Arial" pitchFamily="34" charset="0"/>
              <a:buChar char="•"/>
            </a:pPr>
            <a:r>
              <a:rPr lang="en-US" sz="2400" dirty="0"/>
              <a:t>Announcements, class cancelations/delays, etc.</a:t>
            </a:r>
          </a:p>
          <a:p>
            <a:pPr marL="463550" indent="-463550">
              <a:buFont typeface="Arial" pitchFamily="34" charset="0"/>
              <a:buChar char="•"/>
            </a:pPr>
            <a:endParaRPr lang="en-US" sz="2800" dirty="0"/>
          </a:p>
          <a:p>
            <a:pPr marL="463550" indent="-463550">
              <a:buFont typeface="Wingdings" panose="05000000000000000000" pitchFamily="2" charset="2"/>
              <a:buChar char="Ø"/>
            </a:pPr>
            <a:r>
              <a:rPr lang="en-US" sz="2800" dirty="0"/>
              <a:t>Brightspace for assignments, solutions, and grades</a:t>
            </a:r>
          </a:p>
          <a:p>
            <a:pPr marL="920750" lvl="1" indent="-463550">
              <a:buFont typeface="Arial" pitchFamily="34" charset="0"/>
              <a:buChar char="•"/>
            </a:pPr>
            <a:r>
              <a:rPr lang="en-US" sz="2400" dirty="0"/>
              <a:t>Assignment submission also via Brightspace</a:t>
            </a:r>
          </a:p>
          <a:p>
            <a:pPr marL="920750" lvl="1" indent="-463550">
              <a:buFont typeface="Arial" pitchFamily="34" charset="0"/>
              <a:buChar char="•"/>
            </a:pPr>
            <a:r>
              <a:rPr lang="en-US" sz="2400" dirty="0"/>
              <a:t>Upload all files (pdf, graphs, code) as an archive file (zip, tar)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chemeClr val="accent6"/>
          </a:solidFill>
        </p:spPr>
        <p:txBody>
          <a:bodyPr wrap="square" rtlCol="0" anchor="ctr">
            <a:noAutofit/>
          </a:bodyPr>
          <a:lstStyle/>
          <a:p>
            <a:pPr algn="ctr"/>
            <a:r>
              <a:rPr lang="en-US" sz="4000" dirty="0"/>
              <a:t>Example 3: Inspection Paradox</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
        <p:nvSpPr>
          <p:cNvPr id="6" name="TextBox 5"/>
          <p:cNvSpPr txBox="1"/>
          <p:nvPr/>
        </p:nvSpPr>
        <p:spPr>
          <a:xfrm>
            <a:off x="1752600" y="990600"/>
            <a:ext cx="8686800" cy="2262158"/>
          </a:xfrm>
          <a:prstGeom prst="rect">
            <a:avLst/>
          </a:prstGeom>
          <a:noFill/>
        </p:spPr>
        <p:txBody>
          <a:bodyPr wrap="square" rtlCol="0">
            <a:spAutoFit/>
          </a:bodyPr>
          <a:lstStyle/>
          <a:p>
            <a:pPr>
              <a:spcBef>
                <a:spcPts val="1200"/>
              </a:spcBef>
              <a:spcAft>
                <a:spcPts val="600"/>
              </a:spcAft>
            </a:pPr>
            <a:r>
              <a:rPr lang="en-US" sz="2800" dirty="0"/>
              <a:t>Students at BSU complain about large class sizes. In an unbiased sample poll of students, the average reported class size was far beyond 100. However, BSU admin swears that the average class size is less than 50. Who is lying?</a:t>
            </a:r>
          </a:p>
          <a:p>
            <a:pPr marL="463550" indent="-463550">
              <a:buFont typeface="Arial" pitchFamily="34" charset="0"/>
              <a:buChar char="•"/>
            </a:pPr>
            <a:endParaRPr lang="en-US" sz="2400" dirty="0"/>
          </a:p>
        </p:txBody>
      </p:sp>
      <p:sp>
        <p:nvSpPr>
          <p:cNvPr id="14" name="Rectangle 13"/>
          <p:cNvSpPr/>
          <p:nvPr/>
        </p:nvSpPr>
        <p:spPr>
          <a:xfrm>
            <a:off x="1981200" y="3093720"/>
            <a:ext cx="3581400" cy="2286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0" name="Group 89"/>
          <p:cNvGrpSpPr/>
          <p:nvPr/>
        </p:nvGrpSpPr>
        <p:grpSpPr>
          <a:xfrm>
            <a:off x="2057400" y="3657600"/>
            <a:ext cx="3429000" cy="190500"/>
            <a:chOff x="533400" y="3962400"/>
            <a:chExt cx="3429000" cy="190500"/>
          </a:xfrm>
        </p:grpSpPr>
        <p:sp>
          <p:nvSpPr>
            <p:cNvPr id="15" name="Oval 14"/>
            <p:cNvSpPr/>
            <p:nvPr/>
          </p:nvSpPr>
          <p:spPr>
            <a:xfrm>
              <a:off x="5334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827809"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122218"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416627"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1711036"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2005445"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2299854"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2594263"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3183081"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2888672"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347749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37719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1" name="Group 90"/>
          <p:cNvGrpSpPr/>
          <p:nvPr/>
        </p:nvGrpSpPr>
        <p:grpSpPr>
          <a:xfrm>
            <a:off x="2057400" y="3939540"/>
            <a:ext cx="3429000" cy="190500"/>
            <a:chOff x="533400" y="3962400"/>
            <a:chExt cx="3429000" cy="190500"/>
          </a:xfrm>
        </p:grpSpPr>
        <p:sp>
          <p:nvSpPr>
            <p:cNvPr id="92" name="Oval 91"/>
            <p:cNvSpPr/>
            <p:nvPr/>
          </p:nvSpPr>
          <p:spPr>
            <a:xfrm>
              <a:off x="5334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p:cNvSpPr/>
            <p:nvPr/>
          </p:nvSpPr>
          <p:spPr>
            <a:xfrm>
              <a:off x="827809"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1122218"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1416627"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1711036"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2005445"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p:cNvSpPr/>
            <p:nvPr/>
          </p:nvSpPr>
          <p:spPr>
            <a:xfrm>
              <a:off x="2299854"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2594263"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3183081"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p:cNvSpPr/>
            <p:nvPr/>
          </p:nvSpPr>
          <p:spPr>
            <a:xfrm>
              <a:off x="2888672"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347749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37719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4" name="Group 103"/>
          <p:cNvGrpSpPr/>
          <p:nvPr/>
        </p:nvGrpSpPr>
        <p:grpSpPr>
          <a:xfrm>
            <a:off x="2057400" y="4221480"/>
            <a:ext cx="3429000" cy="190500"/>
            <a:chOff x="533400" y="3962400"/>
            <a:chExt cx="3429000" cy="190500"/>
          </a:xfrm>
        </p:grpSpPr>
        <p:sp>
          <p:nvSpPr>
            <p:cNvPr id="105" name="Oval 104"/>
            <p:cNvSpPr/>
            <p:nvPr/>
          </p:nvSpPr>
          <p:spPr>
            <a:xfrm>
              <a:off x="5334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p:cNvSpPr/>
            <p:nvPr/>
          </p:nvSpPr>
          <p:spPr>
            <a:xfrm>
              <a:off x="827809"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1122218"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p:cNvSpPr/>
            <p:nvPr/>
          </p:nvSpPr>
          <p:spPr>
            <a:xfrm>
              <a:off x="1416627"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p:cNvSpPr/>
            <p:nvPr/>
          </p:nvSpPr>
          <p:spPr>
            <a:xfrm>
              <a:off x="1711036"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2005445"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p:cNvSpPr/>
            <p:nvPr/>
          </p:nvSpPr>
          <p:spPr>
            <a:xfrm>
              <a:off x="2299854"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p:cNvSpPr/>
            <p:nvPr/>
          </p:nvSpPr>
          <p:spPr>
            <a:xfrm>
              <a:off x="2594263"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3183081"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p:cNvSpPr/>
            <p:nvPr/>
          </p:nvSpPr>
          <p:spPr>
            <a:xfrm>
              <a:off x="2888672"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p:cNvSpPr/>
            <p:nvPr/>
          </p:nvSpPr>
          <p:spPr>
            <a:xfrm>
              <a:off x="347749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p:cNvSpPr/>
            <p:nvPr/>
          </p:nvSpPr>
          <p:spPr>
            <a:xfrm>
              <a:off x="37719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7" name="Group 116"/>
          <p:cNvGrpSpPr/>
          <p:nvPr/>
        </p:nvGrpSpPr>
        <p:grpSpPr>
          <a:xfrm>
            <a:off x="2057400" y="4503420"/>
            <a:ext cx="3429000" cy="190500"/>
            <a:chOff x="533400" y="3962400"/>
            <a:chExt cx="3429000" cy="190500"/>
          </a:xfrm>
        </p:grpSpPr>
        <p:sp>
          <p:nvSpPr>
            <p:cNvPr id="118" name="Oval 117"/>
            <p:cNvSpPr/>
            <p:nvPr/>
          </p:nvSpPr>
          <p:spPr>
            <a:xfrm>
              <a:off x="5334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827809"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p:cNvSpPr/>
            <p:nvPr/>
          </p:nvSpPr>
          <p:spPr>
            <a:xfrm>
              <a:off x="1122218"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p:cNvSpPr/>
            <p:nvPr/>
          </p:nvSpPr>
          <p:spPr>
            <a:xfrm>
              <a:off x="1416627"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1711036"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Oval 122"/>
            <p:cNvSpPr/>
            <p:nvPr/>
          </p:nvSpPr>
          <p:spPr>
            <a:xfrm>
              <a:off x="2005445"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2299854"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p:cNvSpPr/>
            <p:nvPr/>
          </p:nvSpPr>
          <p:spPr>
            <a:xfrm>
              <a:off x="2594263"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Oval 125"/>
            <p:cNvSpPr/>
            <p:nvPr/>
          </p:nvSpPr>
          <p:spPr>
            <a:xfrm>
              <a:off x="3183081"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p:cNvSpPr/>
            <p:nvPr/>
          </p:nvSpPr>
          <p:spPr>
            <a:xfrm>
              <a:off x="2888672"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p:cNvSpPr/>
            <p:nvPr/>
          </p:nvSpPr>
          <p:spPr>
            <a:xfrm>
              <a:off x="347749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p:cNvSpPr/>
            <p:nvPr/>
          </p:nvSpPr>
          <p:spPr>
            <a:xfrm>
              <a:off x="37719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0" name="Group 129"/>
          <p:cNvGrpSpPr/>
          <p:nvPr/>
        </p:nvGrpSpPr>
        <p:grpSpPr>
          <a:xfrm>
            <a:off x="2057400" y="4785360"/>
            <a:ext cx="3429000" cy="190500"/>
            <a:chOff x="533400" y="3962400"/>
            <a:chExt cx="3429000" cy="190500"/>
          </a:xfrm>
        </p:grpSpPr>
        <p:sp>
          <p:nvSpPr>
            <p:cNvPr id="131" name="Oval 130"/>
            <p:cNvSpPr/>
            <p:nvPr/>
          </p:nvSpPr>
          <p:spPr>
            <a:xfrm>
              <a:off x="5334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p:cNvSpPr/>
            <p:nvPr/>
          </p:nvSpPr>
          <p:spPr>
            <a:xfrm>
              <a:off x="827809"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1122218"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p:cNvSpPr/>
            <p:nvPr/>
          </p:nvSpPr>
          <p:spPr>
            <a:xfrm>
              <a:off x="1416627"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p:cNvSpPr/>
            <p:nvPr/>
          </p:nvSpPr>
          <p:spPr>
            <a:xfrm>
              <a:off x="1711036"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p:cNvSpPr/>
            <p:nvPr/>
          </p:nvSpPr>
          <p:spPr>
            <a:xfrm>
              <a:off x="2005445"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136"/>
            <p:cNvSpPr/>
            <p:nvPr/>
          </p:nvSpPr>
          <p:spPr>
            <a:xfrm>
              <a:off x="2299854"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Oval 137"/>
            <p:cNvSpPr/>
            <p:nvPr/>
          </p:nvSpPr>
          <p:spPr>
            <a:xfrm>
              <a:off x="2594263"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Oval 138"/>
            <p:cNvSpPr/>
            <p:nvPr/>
          </p:nvSpPr>
          <p:spPr>
            <a:xfrm>
              <a:off x="3183081"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p:cNvSpPr/>
            <p:nvPr/>
          </p:nvSpPr>
          <p:spPr>
            <a:xfrm>
              <a:off x="2888672"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p:cNvSpPr/>
            <p:nvPr/>
          </p:nvSpPr>
          <p:spPr>
            <a:xfrm>
              <a:off x="347749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p:cNvSpPr/>
            <p:nvPr/>
          </p:nvSpPr>
          <p:spPr>
            <a:xfrm>
              <a:off x="37719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3" name="Group 142"/>
          <p:cNvGrpSpPr/>
          <p:nvPr/>
        </p:nvGrpSpPr>
        <p:grpSpPr>
          <a:xfrm>
            <a:off x="2057400" y="5067300"/>
            <a:ext cx="3429000" cy="190500"/>
            <a:chOff x="533400" y="3962400"/>
            <a:chExt cx="3429000" cy="190500"/>
          </a:xfrm>
        </p:grpSpPr>
        <p:sp>
          <p:nvSpPr>
            <p:cNvPr id="144" name="Oval 143"/>
            <p:cNvSpPr/>
            <p:nvPr/>
          </p:nvSpPr>
          <p:spPr>
            <a:xfrm>
              <a:off x="5334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p:cNvSpPr/>
            <p:nvPr/>
          </p:nvSpPr>
          <p:spPr>
            <a:xfrm>
              <a:off x="827809"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p:cNvSpPr/>
            <p:nvPr/>
          </p:nvSpPr>
          <p:spPr>
            <a:xfrm>
              <a:off x="1122218"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146"/>
            <p:cNvSpPr/>
            <p:nvPr/>
          </p:nvSpPr>
          <p:spPr>
            <a:xfrm>
              <a:off x="1416627"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p:cNvSpPr/>
            <p:nvPr/>
          </p:nvSpPr>
          <p:spPr>
            <a:xfrm>
              <a:off x="1711036"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p:cNvSpPr/>
            <p:nvPr/>
          </p:nvSpPr>
          <p:spPr>
            <a:xfrm>
              <a:off x="2005445"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p:cNvSpPr/>
            <p:nvPr/>
          </p:nvSpPr>
          <p:spPr>
            <a:xfrm>
              <a:off x="2299854"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p:cNvSpPr/>
            <p:nvPr/>
          </p:nvSpPr>
          <p:spPr>
            <a:xfrm>
              <a:off x="2594263"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3183081"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2888672"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p:cNvSpPr/>
            <p:nvPr/>
          </p:nvSpPr>
          <p:spPr>
            <a:xfrm>
              <a:off x="347749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p:cNvSpPr/>
            <p:nvPr/>
          </p:nvSpPr>
          <p:spPr>
            <a:xfrm>
              <a:off x="37719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6" name="TextBox 155"/>
          <p:cNvSpPr txBox="1"/>
          <p:nvPr/>
        </p:nvSpPr>
        <p:spPr>
          <a:xfrm>
            <a:off x="2301240" y="3108961"/>
            <a:ext cx="3048000" cy="461665"/>
          </a:xfrm>
          <a:prstGeom prst="rect">
            <a:avLst/>
          </a:prstGeom>
          <a:noFill/>
        </p:spPr>
        <p:txBody>
          <a:bodyPr wrap="square" rtlCol="0">
            <a:spAutoFit/>
          </a:bodyPr>
          <a:lstStyle/>
          <a:p>
            <a:pPr algn="ctr"/>
            <a:r>
              <a:rPr lang="en-US" sz="2400" b="1" dirty="0">
                <a:solidFill>
                  <a:srgbClr val="FF33CC"/>
                </a:solidFill>
              </a:rPr>
              <a:t>CSE 544, 180 students</a:t>
            </a:r>
          </a:p>
        </p:txBody>
      </p:sp>
      <p:grpSp>
        <p:nvGrpSpPr>
          <p:cNvPr id="179" name="Group 178"/>
          <p:cNvGrpSpPr/>
          <p:nvPr/>
        </p:nvGrpSpPr>
        <p:grpSpPr>
          <a:xfrm>
            <a:off x="6096000" y="3322320"/>
            <a:ext cx="1676400" cy="609600"/>
            <a:chOff x="4648200" y="3962400"/>
            <a:chExt cx="1676400" cy="609600"/>
          </a:xfrm>
        </p:grpSpPr>
        <p:sp>
          <p:nvSpPr>
            <p:cNvPr id="157" name="Rectangle 156"/>
            <p:cNvSpPr/>
            <p:nvPr/>
          </p:nvSpPr>
          <p:spPr>
            <a:xfrm>
              <a:off x="4648200" y="3962400"/>
              <a:ext cx="1676400" cy="609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8" name="Group 177"/>
            <p:cNvGrpSpPr/>
            <p:nvPr/>
          </p:nvGrpSpPr>
          <p:grpSpPr>
            <a:xfrm>
              <a:off x="4800600" y="4038600"/>
              <a:ext cx="1368136" cy="457200"/>
              <a:chOff x="4876800" y="5105400"/>
              <a:chExt cx="1368136" cy="457200"/>
            </a:xfrm>
          </p:grpSpPr>
          <p:grpSp>
            <p:nvGrpSpPr>
              <p:cNvPr id="171" name="Group 170"/>
              <p:cNvGrpSpPr/>
              <p:nvPr/>
            </p:nvGrpSpPr>
            <p:grpSpPr>
              <a:xfrm>
                <a:off x="4876800" y="5105400"/>
                <a:ext cx="1368136" cy="190500"/>
                <a:chOff x="4876800" y="5105400"/>
                <a:chExt cx="1368136" cy="190500"/>
              </a:xfrm>
            </p:grpSpPr>
            <p:sp>
              <p:nvSpPr>
                <p:cNvPr id="159" name="Oval 158"/>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Oval 161"/>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2" name="Group 171"/>
              <p:cNvGrpSpPr/>
              <p:nvPr/>
            </p:nvGrpSpPr>
            <p:grpSpPr>
              <a:xfrm>
                <a:off x="4876800" y="5372100"/>
                <a:ext cx="1368136" cy="190500"/>
                <a:chOff x="4876800" y="5105400"/>
                <a:chExt cx="1368136" cy="190500"/>
              </a:xfrm>
            </p:grpSpPr>
            <p:sp>
              <p:nvSpPr>
                <p:cNvPr id="173" name="Oval 172"/>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Oval 174"/>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Oval 175"/>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Oval 176"/>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180" name="Group 179"/>
          <p:cNvGrpSpPr/>
          <p:nvPr/>
        </p:nvGrpSpPr>
        <p:grpSpPr>
          <a:xfrm>
            <a:off x="6096000" y="4160520"/>
            <a:ext cx="1676400" cy="609600"/>
            <a:chOff x="4648200" y="3962400"/>
            <a:chExt cx="1676400" cy="609600"/>
          </a:xfrm>
        </p:grpSpPr>
        <p:sp>
          <p:nvSpPr>
            <p:cNvPr id="181" name="Rectangle 180"/>
            <p:cNvSpPr/>
            <p:nvPr/>
          </p:nvSpPr>
          <p:spPr>
            <a:xfrm>
              <a:off x="4648200" y="3962400"/>
              <a:ext cx="1676400" cy="609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2" name="Group 177"/>
            <p:cNvGrpSpPr/>
            <p:nvPr/>
          </p:nvGrpSpPr>
          <p:grpSpPr>
            <a:xfrm>
              <a:off x="4800600" y="4038600"/>
              <a:ext cx="1368136" cy="457200"/>
              <a:chOff x="4876800" y="5105400"/>
              <a:chExt cx="1368136" cy="457200"/>
            </a:xfrm>
          </p:grpSpPr>
          <p:grpSp>
            <p:nvGrpSpPr>
              <p:cNvPr id="183" name="Group 170"/>
              <p:cNvGrpSpPr/>
              <p:nvPr/>
            </p:nvGrpSpPr>
            <p:grpSpPr>
              <a:xfrm>
                <a:off x="4876800" y="5105400"/>
                <a:ext cx="1368136" cy="190500"/>
                <a:chOff x="4876800" y="5105400"/>
                <a:chExt cx="1368136" cy="190500"/>
              </a:xfrm>
            </p:grpSpPr>
            <p:sp>
              <p:nvSpPr>
                <p:cNvPr id="190" name="Oval 189"/>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Oval 190"/>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Oval 191"/>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Oval 192"/>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Oval 193"/>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4" name="Group 171"/>
              <p:cNvGrpSpPr/>
              <p:nvPr/>
            </p:nvGrpSpPr>
            <p:grpSpPr>
              <a:xfrm>
                <a:off x="4876800" y="5372100"/>
                <a:ext cx="1368136" cy="190500"/>
                <a:chOff x="4876800" y="5105400"/>
                <a:chExt cx="1368136" cy="190500"/>
              </a:xfrm>
            </p:grpSpPr>
            <p:sp>
              <p:nvSpPr>
                <p:cNvPr id="185" name="Oval 184"/>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Oval 185"/>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Oval 186"/>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Oval 187"/>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Oval 188"/>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225" name="Group 224"/>
          <p:cNvGrpSpPr/>
          <p:nvPr/>
        </p:nvGrpSpPr>
        <p:grpSpPr>
          <a:xfrm>
            <a:off x="8153400" y="3322320"/>
            <a:ext cx="1676400" cy="609600"/>
            <a:chOff x="4648200" y="3962400"/>
            <a:chExt cx="1676400" cy="609600"/>
          </a:xfrm>
        </p:grpSpPr>
        <p:sp>
          <p:nvSpPr>
            <p:cNvPr id="226" name="Rectangle 225"/>
            <p:cNvSpPr/>
            <p:nvPr/>
          </p:nvSpPr>
          <p:spPr>
            <a:xfrm>
              <a:off x="4648200" y="3962400"/>
              <a:ext cx="1676400" cy="609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7" name="Group 177"/>
            <p:cNvGrpSpPr/>
            <p:nvPr/>
          </p:nvGrpSpPr>
          <p:grpSpPr>
            <a:xfrm>
              <a:off x="4800600" y="4038600"/>
              <a:ext cx="1368136" cy="457200"/>
              <a:chOff x="4876800" y="5105400"/>
              <a:chExt cx="1368136" cy="457200"/>
            </a:xfrm>
          </p:grpSpPr>
          <p:grpSp>
            <p:nvGrpSpPr>
              <p:cNvPr id="228" name="Group 170"/>
              <p:cNvGrpSpPr/>
              <p:nvPr/>
            </p:nvGrpSpPr>
            <p:grpSpPr>
              <a:xfrm>
                <a:off x="4876800" y="5105400"/>
                <a:ext cx="1368136" cy="190500"/>
                <a:chOff x="4876800" y="5105400"/>
                <a:chExt cx="1368136" cy="190500"/>
              </a:xfrm>
            </p:grpSpPr>
            <p:sp>
              <p:nvSpPr>
                <p:cNvPr id="235" name="Oval 234"/>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6" name="Oval 235"/>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Oval 236"/>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8" name="Oval 237"/>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9" name="Oval 238"/>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9" name="Group 171"/>
              <p:cNvGrpSpPr/>
              <p:nvPr/>
            </p:nvGrpSpPr>
            <p:grpSpPr>
              <a:xfrm>
                <a:off x="4876800" y="5372100"/>
                <a:ext cx="1368136" cy="190500"/>
                <a:chOff x="4876800" y="5105400"/>
                <a:chExt cx="1368136" cy="190500"/>
              </a:xfrm>
            </p:grpSpPr>
            <p:sp>
              <p:nvSpPr>
                <p:cNvPr id="230" name="Oval 229"/>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1" name="Oval 230"/>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2" name="Oval 231"/>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3" name="Oval 232"/>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Oval 233"/>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240" name="Group 239"/>
          <p:cNvGrpSpPr/>
          <p:nvPr/>
        </p:nvGrpSpPr>
        <p:grpSpPr>
          <a:xfrm>
            <a:off x="8153400" y="4160520"/>
            <a:ext cx="1676400" cy="609600"/>
            <a:chOff x="4648200" y="3962400"/>
            <a:chExt cx="1676400" cy="609600"/>
          </a:xfrm>
        </p:grpSpPr>
        <p:sp>
          <p:nvSpPr>
            <p:cNvPr id="241" name="Rectangle 240"/>
            <p:cNvSpPr/>
            <p:nvPr/>
          </p:nvSpPr>
          <p:spPr>
            <a:xfrm>
              <a:off x="4648200" y="3962400"/>
              <a:ext cx="1676400" cy="609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2" name="Group 177"/>
            <p:cNvGrpSpPr/>
            <p:nvPr/>
          </p:nvGrpSpPr>
          <p:grpSpPr>
            <a:xfrm>
              <a:off x="4800600" y="4038600"/>
              <a:ext cx="1368136" cy="457200"/>
              <a:chOff x="4876800" y="5105400"/>
              <a:chExt cx="1368136" cy="457200"/>
            </a:xfrm>
          </p:grpSpPr>
          <p:grpSp>
            <p:nvGrpSpPr>
              <p:cNvPr id="243" name="Group 170"/>
              <p:cNvGrpSpPr/>
              <p:nvPr/>
            </p:nvGrpSpPr>
            <p:grpSpPr>
              <a:xfrm>
                <a:off x="4876800" y="5105400"/>
                <a:ext cx="1368136" cy="190500"/>
                <a:chOff x="4876800" y="5105400"/>
                <a:chExt cx="1368136" cy="190500"/>
              </a:xfrm>
            </p:grpSpPr>
            <p:sp>
              <p:nvSpPr>
                <p:cNvPr id="250" name="Oval 249"/>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Oval 250"/>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2" name="Oval 251"/>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3" name="Oval 252"/>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4" name="Oval 253"/>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4" name="Group 171"/>
              <p:cNvGrpSpPr/>
              <p:nvPr/>
            </p:nvGrpSpPr>
            <p:grpSpPr>
              <a:xfrm>
                <a:off x="4876800" y="5372100"/>
                <a:ext cx="1368136" cy="190500"/>
                <a:chOff x="4876800" y="5105400"/>
                <a:chExt cx="1368136" cy="190500"/>
              </a:xfrm>
            </p:grpSpPr>
            <p:sp>
              <p:nvSpPr>
                <p:cNvPr id="245" name="Oval 244"/>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Oval 245"/>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7" name="Oval 246"/>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Oval 247"/>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Oval 248"/>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
        <p:nvSpPr>
          <p:cNvPr id="255" name="TextBox 254"/>
          <p:cNvSpPr txBox="1"/>
          <p:nvPr/>
        </p:nvSpPr>
        <p:spPr>
          <a:xfrm>
            <a:off x="6065520" y="2865121"/>
            <a:ext cx="1752600" cy="461665"/>
          </a:xfrm>
          <a:prstGeom prst="rect">
            <a:avLst/>
          </a:prstGeom>
          <a:noFill/>
        </p:spPr>
        <p:txBody>
          <a:bodyPr wrap="square" rtlCol="0">
            <a:spAutoFit/>
          </a:bodyPr>
          <a:lstStyle/>
          <a:p>
            <a:pPr algn="ctr"/>
            <a:r>
              <a:rPr lang="en-US" sz="2400" b="1" dirty="0">
                <a:solidFill>
                  <a:srgbClr val="FF33CC"/>
                </a:solidFill>
              </a:rPr>
              <a:t>10 students</a:t>
            </a:r>
          </a:p>
        </p:txBody>
      </p:sp>
      <p:sp>
        <p:nvSpPr>
          <p:cNvPr id="256" name="TextBox 255"/>
          <p:cNvSpPr txBox="1"/>
          <p:nvPr/>
        </p:nvSpPr>
        <p:spPr>
          <a:xfrm>
            <a:off x="8077200" y="2865121"/>
            <a:ext cx="1752600" cy="461665"/>
          </a:xfrm>
          <a:prstGeom prst="rect">
            <a:avLst/>
          </a:prstGeom>
          <a:noFill/>
        </p:spPr>
        <p:txBody>
          <a:bodyPr wrap="square" rtlCol="0">
            <a:spAutoFit/>
          </a:bodyPr>
          <a:lstStyle/>
          <a:p>
            <a:pPr algn="ctr"/>
            <a:r>
              <a:rPr lang="en-US" sz="2400" b="1" dirty="0">
                <a:solidFill>
                  <a:srgbClr val="FF33CC"/>
                </a:solidFill>
              </a:rPr>
              <a:t>10 students</a:t>
            </a:r>
          </a:p>
        </p:txBody>
      </p:sp>
      <p:sp>
        <p:nvSpPr>
          <p:cNvPr id="257" name="TextBox 256"/>
          <p:cNvSpPr txBox="1"/>
          <p:nvPr/>
        </p:nvSpPr>
        <p:spPr>
          <a:xfrm>
            <a:off x="6065520" y="4765656"/>
            <a:ext cx="1752600" cy="461665"/>
          </a:xfrm>
          <a:prstGeom prst="rect">
            <a:avLst/>
          </a:prstGeom>
          <a:noFill/>
        </p:spPr>
        <p:txBody>
          <a:bodyPr wrap="square" rtlCol="0">
            <a:spAutoFit/>
          </a:bodyPr>
          <a:lstStyle/>
          <a:p>
            <a:pPr algn="ctr"/>
            <a:r>
              <a:rPr lang="en-US" sz="2400" b="1" dirty="0">
                <a:solidFill>
                  <a:srgbClr val="FF33CC"/>
                </a:solidFill>
              </a:rPr>
              <a:t>10 students</a:t>
            </a:r>
          </a:p>
        </p:txBody>
      </p:sp>
      <p:sp>
        <p:nvSpPr>
          <p:cNvPr id="258" name="TextBox 257"/>
          <p:cNvSpPr txBox="1"/>
          <p:nvPr/>
        </p:nvSpPr>
        <p:spPr>
          <a:xfrm>
            <a:off x="8077200" y="4765656"/>
            <a:ext cx="1752600" cy="461665"/>
          </a:xfrm>
          <a:prstGeom prst="rect">
            <a:avLst/>
          </a:prstGeom>
          <a:noFill/>
        </p:spPr>
        <p:txBody>
          <a:bodyPr wrap="square" rtlCol="0">
            <a:spAutoFit/>
          </a:bodyPr>
          <a:lstStyle/>
          <a:p>
            <a:pPr algn="ctr"/>
            <a:r>
              <a:rPr lang="en-US" sz="2400" b="1" dirty="0">
                <a:solidFill>
                  <a:srgbClr val="FF33CC"/>
                </a:solidFill>
              </a:rPr>
              <a:t>10 students</a:t>
            </a:r>
          </a:p>
        </p:txBody>
      </p:sp>
      <p:sp>
        <p:nvSpPr>
          <p:cNvPr id="259" name="TextBox 258"/>
          <p:cNvSpPr txBox="1"/>
          <p:nvPr/>
        </p:nvSpPr>
        <p:spPr>
          <a:xfrm>
            <a:off x="2057400" y="5486401"/>
            <a:ext cx="7924800" cy="461665"/>
          </a:xfrm>
          <a:prstGeom prst="rect">
            <a:avLst/>
          </a:prstGeom>
          <a:noFill/>
        </p:spPr>
        <p:txBody>
          <a:bodyPr wrap="square" rtlCol="0">
            <a:spAutoFit/>
          </a:bodyPr>
          <a:lstStyle/>
          <a:p>
            <a:r>
              <a:rPr lang="en-US" sz="2400" b="1" dirty="0" err="1"/>
              <a:t>Avg</a:t>
            </a:r>
            <a:r>
              <a:rPr lang="en-US" sz="2400" b="1" dirty="0"/>
              <a:t> class size = (180 + 10 + 10 + 10 + 10)/5 = 220/5 = 44 &lt; 50</a:t>
            </a:r>
          </a:p>
        </p:txBody>
      </p:sp>
      <p:sp>
        <p:nvSpPr>
          <p:cNvPr id="260" name="TextBox 259"/>
          <p:cNvSpPr txBox="1"/>
          <p:nvPr/>
        </p:nvSpPr>
        <p:spPr>
          <a:xfrm>
            <a:off x="2057400" y="6107669"/>
            <a:ext cx="7848600" cy="461665"/>
          </a:xfrm>
          <a:prstGeom prst="rect">
            <a:avLst/>
          </a:prstGeom>
          <a:noFill/>
        </p:spPr>
        <p:txBody>
          <a:bodyPr wrap="square" rtlCol="0">
            <a:spAutoFit/>
          </a:bodyPr>
          <a:lstStyle/>
          <a:p>
            <a:r>
              <a:rPr lang="en-US" sz="2400" b="1" dirty="0"/>
              <a:t>Reported average = (180*180 + 4*10*10)/220 = 149 &gt; 100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7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2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4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5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5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5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5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6" grpId="0"/>
      <p:bldP spid="255" grpId="0"/>
      <p:bldP spid="256" grpId="0"/>
      <p:bldP spid="257" grpId="0"/>
      <p:bldP spid="258" grpId="0"/>
      <p:bldP spid="259" grpId="0"/>
      <p:bldP spid="260"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solidFill>
                  <a:prstClr val="black"/>
                </a:solidFill>
              </a:rPr>
              <a:t>Grading </a:t>
            </a:r>
          </a:p>
        </p:txBody>
      </p:sp>
      <p:sp>
        <p:nvSpPr>
          <p:cNvPr id="6" name="TextBox 5"/>
          <p:cNvSpPr txBox="1"/>
          <p:nvPr/>
        </p:nvSpPr>
        <p:spPr>
          <a:xfrm>
            <a:off x="1981200" y="1219200"/>
            <a:ext cx="8686800" cy="2862322"/>
          </a:xfrm>
          <a:prstGeom prst="rect">
            <a:avLst/>
          </a:prstGeom>
          <a:noFill/>
        </p:spPr>
        <p:txBody>
          <a:bodyPr wrap="square" rtlCol="0">
            <a:spAutoFit/>
          </a:bodyPr>
          <a:lstStyle/>
          <a:p>
            <a:pPr marL="463550" indent="-463550">
              <a:spcBef>
                <a:spcPts val="1200"/>
              </a:spcBef>
              <a:buFont typeface="Arial" pitchFamily="34" charset="0"/>
              <a:buChar char="•"/>
            </a:pPr>
            <a:r>
              <a:rPr lang="en-US" sz="2800" dirty="0">
                <a:solidFill>
                  <a:prstClr val="black"/>
                </a:solidFill>
              </a:rPr>
              <a:t>30% assignments  </a:t>
            </a:r>
          </a:p>
          <a:p>
            <a:pPr marL="463550" indent="-463550">
              <a:spcBef>
                <a:spcPts val="1200"/>
              </a:spcBef>
              <a:buFont typeface="Arial" pitchFamily="34" charset="0"/>
              <a:buChar char="•"/>
            </a:pPr>
            <a:r>
              <a:rPr lang="en-US" sz="2800" dirty="0">
                <a:solidFill>
                  <a:prstClr val="black"/>
                </a:solidFill>
              </a:rPr>
              <a:t>65% exams (in-class mid-terms)</a:t>
            </a:r>
          </a:p>
          <a:p>
            <a:pPr marL="463550" indent="-463550">
              <a:spcBef>
                <a:spcPts val="1200"/>
              </a:spcBef>
              <a:buFont typeface="Arial" pitchFamily="34" charset="0"/>
              <a:buChar char="•"/>
            </a:pPr>
            <a:r>
              <a:rPr lang="en-US" sz="2800" dirty="0">
                <a:solidFill>
                  <a:prstClr val="black"/>
                </a:solidFill>
              </a:rPr>
              <a:t>5% group mini-project</a:t>
            </a:r>
          </a:p>
          <a:p>
            <a:pPr marL="463550" indent="-463550">
              <a:spcBef>
                <a:spcPts val="1200"/>
              </a:spcBef>
              <a:buFont typeface="Arial" pitchFamily="34" charset="0"/>
              <a:buChar char="•"/>
            </a:pPr>
            <a:r>
              <a:rPr lang="en-US" sz="2800" dirty="0">
                <a:solidFill>
                  <a:prstClr val="black"/>
                </a:solidFill>
              </a:rPr>
              <a:t>0% attendance</a:t>
            </a:r>
          </a:p>
          <a:p>
            <a:pPr marL="463550" indent="-463550">
              <a:spcBef>
                <a:spcPts val="1200"/>
              </a:spcBef>
              <a:buFont typeface="Arial" pitchFamily="34" charset="0"/>
              <a:buChar char="•"/>
            </a:pPr>
            <a:r>
              <a:rPr lang="en-US" sz="2800" dirty="0">
                <a:solidFill>
                  <a:srgbClr val="C00000"/>
                </a:solidFill>
              </a:rPr>
              <a:t>Grading is on a curve</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22</a:t>
            </a:fld>
            <a:endParaRPr lang="en-US">
              <a:solidFill>
                <a:prstClr val="black">
                  <a:tint val="75000"/>
                </a:prst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solidFill>
                  <a:prstClr val="black"/>
                </a:solidFill>
              </a:rPr>
              <a:t>Grading - assignments</a:t>
            </a:r>
          </a:p>
        </p:txBody>
      </p:sp>
      <p:sp>
        <p:nvSpPr>
          <p:cNvPr id="6" name="TextBox 5"/>
          <p:cNvSpPr txBox="1"/>
          <p:nvPr/>
        </p:nvSpPr>
        <p:spPr>
          <a:xfrm>
            <a:off x="1949355" y="871746"/>
            <a:ext cx="8686800" cy="5986254"/>
          </a:xfrm>
          <a:prstGeom prst="rect">
            <a:avLst/>
          </a:prstGeom>
          <a:noFill/>
        </p:spPr>
        <p:txBody>
          <a:bodyPr wrap="square" rtlCol="0">
            <a:spAutoFit/>
          </a:bodyPr>
          <a:lstStyle/>
          <a:p>
            <a:pPr marL="463550" indent="-463550">
              <a:spcBef>
                <a:spcPts val="600"/>
              </a:spcBef>
              <a:buFont typeface="Arial" pitchFamily="34" charset="0"/>
              <a:buChar char="•"/>
            </a:pPr>
            <a:r>
              <a:rPr lang="en-US" sz="3200" dirty="0">
                <a:solidFill>
                  <a:srgbClr val="FF0000"/>
                </a:solidFill>
              </a:rPr>
              <a:t>30% assignments</a:t>
            </a:r>
          </a:p>
          <a:p>
            <a:pPr marL="920750" lvl="1" indent="-463550">
              <a:spcBef>
                <a:spcPts val="600"/>
              </a:spcBef>
              <a:buFont typeface="Wingdings" pitchFamily="2" charset="2"/>
              <a:buChar char="Ø"/>
            </a:pPr>
            <a:r>
              <a:rPr lang="en-US" sz="2800" dirty="0">
                <a:solidFill>
                  <a:prstClr val="black"/>
                </a:solidFill>
              </a:rPr>
              <a:t>6 assignments (roughly once every 1.5 weeks)</a:t>
            </a:r>
          </a:p>
          <a:p>
            <a:pPr marL="1377950" lvl="2" indent="-463550">
              <a:spcBef>
                <a:spcPts val="600"/>
              </a:spcBef>
              <a:buFont typeface="Wingdings" pitchFamily="2" charset="2"/>
              <a:buChar char="Ø"/>
            </a:pPr>
            <a:r>
              <a:rPr lang="en-US" sz="2400" dirty="0">
                <a:solidFill>
                  <a:prstClr val="black"/>
                </a:solidFill>
              </a:rPr>
              <a:t>6--7 problems per assignment</a:t>
            </a:r>
          </a:p>
          <a:p>
            <a:pPr marL="1377950" lvl="2" indent="-463550">
              <a:spcBef>
                <a:spcPts val="600"/>
              </a:spcBef>
              <a:buFont typeface="Wingdings" pitchFamily="2" charset="2"/>
              <a:buChar char="Ø"/>
            </a:pPr>
            <a:r>
              <a:rPr lang="en-US" sz="2400" dirty="0">
                <a:solidFill>
                  <a:prstClr val="black"/>
                </a:solidFill>
              </a:rPr>
              <a:t>5% grade per assignment</a:t>
            </a:r>
          </a:p>
          <a:p>
            <a:pPr marL="1377950" lvl="2" indent="-463550">
              <a:spcBef>
                <a:spcPts val="600"/>
              </a:spcBef>
              <a:buFont typeface="Wingdings" pitchFamily="2" charset="2"/>
              <a:buChar char="Ø"/>
            </a:pPr>
            <a:r>
              <a:rPr lang="en-US" sz="2400" dirty="0">
                <a:solidFill>
                  <a:prstClr val="black"/>
                </a:solidFill>
              </a:rPr>
              <a:t>Later assignments will have more programming </a:t>
            </a:r>
          </a:p>
          <a:p>
            <a:pPr marL="1377950" lvl="2" indent="-463550">
              <a:spcBef>
                <a:spcPts val="600"/>
              </a:spcBef>
              <a:buFont typeface="Wingdings" pitchFamily="2" charset="2"/>
              <a:buChar char="Ø"/>
            </a:pPr>
            <a:r>
              <a:rPr lang="en-US" sz="2400" dirty="0">
                <a:solidFill>
                  <a:prstClr val="black"/>
                </a:solidFill>
              </a:rPr>
              <a:t>Qs based on lectures, but tougher on purpose</a:t>
            </a:r>
            <a:br>
              <a:rPr lang="en-US" sz="2400" dirty="0">
                <a:solidFill>
                  <a:prstClr val="black"/>
                </a:solidFill>
              </a:rPr>
            </a:br>
            <a:endParaRPr lang="en-US" sz="2400" dirty="0">
              <a:solidFill>
                <a:prstClr val="black"/>
              </a:solidFill>
            </a:endParaRPr>
          </a:p>
          <a:p>
            <a:pPr marL="920750" lvl="1" indent="-463550">
              <a:spcBef>
                <a:spcPts val="600"/>
              </a:spcBef>
              <a:buFont typeface="Wingdings" pitchFamily="2" charset="2"/>
              <a:buChar char="Ø"/>
            </a:pPr>
            <a:r>
              <a:rPr lang="en-US" sz="2800" dirty="0">
                <a:solidFill>
                  <a:prstClr val="black"/>
                </a:solidFill>
              </a:rPr>
              <a:t>Collaboration is allowed (groups of at most 4)</a:t>
            </a:r>
          </a:p>
          <a:p>
            <a:pPr marL="1377950" lvl="2" indent="-463550">
              <a:spcBef>
                <a:spcPts val="600"/>
              </a:spcBef>
              <a:buFont typeface="Wingdings" pitchFamily="2" charset="2"/>
              <a:buChar char="Ø"/>
            </a:pPr>
            <a:r>
              <a:rPr lang="en-US" sz="2400" dirty="0">
                <a:solidFill>
                  <a:prstClr val="black"/>
                </a:solidFill>
              </a:rPr>
              <a:t>One write-up and upload per group</a:t>
            </a:r>
          </a:p>
          <a:p>
            <a:pPr marL="1377950" lvl="2" indent="-463550">
              <a:spcBef>
                <a:spcPts val="600"/>
              </a:spcBef>
              <a:buFont typeface="Wingdings" pitchFamily="2" charset="2"/>
              <a:buChar char="Ø"/>
            </a:pPr>
            <a:r>
              <a:rPr lang="en-US" sz="2400" dirty="0">
                <a:solidFill>
                  <a:prstClr val="black"/>
                </a:solidFill>
              </a:rPr>
              <a:t>Only use techniques taught in class</a:t>
            </a:r>
          </a:p>
          <a:p>
            <a:pPr marL="1377950" lvl="2" indent="-463550">
              <a:spcBef>
                <a:spcPts val="600"/>
              </a:spcBef>
              <a:buFont typeface="Wingdings" pitchFamily="2" charset="2"/>
              <a:buChar char="Ø"/>
            </a:pPr>
            <a:r>
              <a:rPr lang="en-US" sz="2400" dirty="0">
                <a:solidFill>
                  <a:prstClr val="black"/>
                </a:solidFill>
              </a:rPr>
              <a:t>DO NOT COPY OR DISCUSS ACROSS GROUPS!</a:t>
            </a:r>
          </a:p>
          <a:p>
            <a:pPr marL="1377950" lvl="2" indent="-463550">
              <a:spcBef>
                <a:spcPts val="600"/>
              </a:spcBef>
              <a:buFont typeface="Wingdings" pitchFamily="2" charset="2"/>
              <a:buChar char="Ø"/>
            </a:pPr>
            <a:r>
              <a:rPr lang="en-US" sz="2400" dirty="0">
                <a:solidFill>
                  <a:prstClr val="black"/>
                </a:solidFill>
              </a:rPr>
              <a:t>If a group member is inactive, let me know asap</a:t>
            </a:r>
          </a:p>
          <a:p>
            <a:pPr marL="1377950" lvl="2" indent="-463550">
              <a:spcBef>
                <a:spcPts val="600"/>
              </a:spcBef>
              <a:buFont typeface="Wingdings" pitchFamily="2" charset="2"/>
              <a:buChar char="Ø"/>
            </a:pPr>
            <a:r>
              <a:rPr lang="en-US" sz="2400" dirty="0">
                <a:solidFill>
                  <a:prstClr val="black"/>
                </a:solidFill>
              </a:rPr>
              <a:t>You can change groups (check with me first)</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23</a:t>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solidFill>
                  <a:prstClr val="black"/>
                </a:solidFill>
              </a:rPr>
              <a:t>Grading - assignments</a:t>
            </a:r>
          </a:p>
        </p:txBody>
      </p:sp>
      <p:sp>
        <p:nvSpPr>
          <p:cNvPr id="6" name="TextBox 5"/>
          <p:cNvSpPr txBox="1"/>
          <p:nvPr/>
        </p:nvSpPr>
        <p:spPr>
          <a:xfrm>
            <a:off x="1524000" y="1219201"/>
            <a:ext cx="9144000" cy="5586145"/>
          </a:xfrm>
          <a:prstGeom prst="rect">
            <a:avLst/>
          </a:prstGeom>
          <a:noFill/>
        </p:spPr>
        <p:txBody>
          <a:bodyPr wrap="square" rtlCol="0">
            <a:spAutoFit/>
          </a:bodyPr>
          <a:lstStyle/>
          <a:p>
            <a:pPr marL="920750" lvl="1" indent="-463550">
              <a:spcBef>
                <a:spcPts val="600"/>
              </a:spcBef>
              <a:buFont typeface="Wingdings" pitchFamily="2" charset="2"/>
              <a:buChar char="Ø"/>
            </a:pPr>
            <a:r>
              <a:rPr lang="en-US" sz="2400" dirty="0"/>
              <a:t>Submit files (scanned pdf, </a:t>
            </a:r>
            <a:r>
              <a:rPr lang="en-US" sz="2400" dirty="0" err="1"/>
              <a:t>py</a:t>
            </a:r>
            <a:r>
              <a:rPr lang="en-US" sz="2400" dirty="0"/>
              <a:t> files) as one archive on Brightspace</a:t>
            </a:r>
          </a:p>
          <a:p>
            <a:pPr marL="920750" lvl="1" indent="-463550">
              <a:spcBef>
                <a:spcPts val="600"/>
              </a:spcBef>
              <a:buFont typeface="Wingdings" pitchFamily="2" charset="2"/>
              <a:buChar char="Ø"/>
            </a:pPr>
            <a:r>
              <a:rPr lang="en-US" sz="2400" dirty="0"/>
              <a:t>Solutions can be typed or hand-written (legible)</a:t>
            </a:r>
          </a:p>
          <a:p>
            <a:pPr marL="920750" lvl="1" indent="-463550">
              <a:spcBef>
                <a:spcPts val="600"/>
              </a:spcBef>
              <a:buFont typeface="Wingdings" pitchFamily="2" charset="2"/>
              <a:buChar char="Ø"/>
            </a:pPr>
            <a:r>
              <a:rPr lang="en-US" sz="2400" b="1" dirty="0">
                <a:highlight>
                  <a:srgbClr val="FFFF00"/>
                </a:highlight>
              </a:rPr>
              <a:t>Only one group member needs to submit, mention all names</a:t>
            </a:r>
            <a:br>
              <a:rPr lang="en-US" sz="2400" dirty="0"/>
            </a:br>
            <a:endParaRPr lang="en-US" sz="2400" dirty="0"/>
          </a:p>
          <a:p>
            <a:pPr marL="920750" lvl="1" indent="-463550">
              <a:spcBef>
                <a:spcPts val="600"/>
              </a:spcBef>
              <a:buFont typeface="Wingdings" pitchFamily="2" charset="2"/>
              <a:buChar char="Ø"/>
            </a:pPr>
            <a:r>
              <a:rPr lang="en-US" sz="2400" dirty="0"/>
              <a:t>Assignments due </a:t>
            </a:r>
            <a:r>
              <a:rPr lang="en-US" sz="2400" b="1" dirty="0"/>
              <a:t>at 11:59pm on due-date</a:t>
            </a:r>
            <a:endParaRPr lang="en-US" sz="2400" dirty="0"/>
          </a:p>
          <a:p>
            <a:pPr marL="1377950" lvl="2" indent="-463550">
              <a:spcBef>
                <a:spcPts val="600"/>
              </a:spcBef>
              <a:buFont typeface="Arial" panose="020B0604020202020204" pitchFamily="34" charset="0"/>
              <a:buChar char="•"/>
            </a:pPr>
            <a:r>
              <a:rPr lang="en-US" sz="2400" dirty="0"/>
              <a:t>Due date posted on class website and in assignment pdf</a:t>
            </a:r>
          </a:p>
          <a:p>
            <a:pPr marL="920750" lvl="1" indent="-463550">
              <a:spcBef>
                <a:spcPts val="600"/>
              </a:spcBef>
              <a:buFont typeface="Wingdings" pitchFamily="2" charset="2"/>
              <a:buChar char="Ø"/>
            </a:pPr>
            <a:r>
              <a:rPr lang="en-US" sz="2400" dirty="0"/>
              <a:t>Example: A1 due on Feb 12</a:t>
            </a:r>
            <a:r>
              <a:rPr lang="en-US" sz="2400" baseline="30000" dirty="0"/>
              <a:t>th</a:t>
            </a:r>
            <a:r>
              <a:rPr lang="en-US" sz="2400" dirty="0"/>
              <a:t> (at 11:59pm)</a:t>
            </a:r>
          </a:p>
          <a:p>
            <a:pPr marL="1377950" lvl="2" indent="-463550">
              <a:spcBef>
                <a:spcPts val="600"/>
              </a:spcBef>
              <a:buFont typeface="Arial" panose="020B0604020202020204" pitchFamily="34" charset="0"/>
              <a:buChar char="•"/>
            </a:pPr>
            <a:r>
              <a:rPr lang="en-US" sz="2400" dirty="0"/>
              <a:t>Brightspace will mark submission after 11:59pm on Feb 12</a:t>
            </a:r>
            <a:r>
              <a:rPr lang="en-US" sz="2400" baseline="30000" dirty="0"/>
              <a:t>th</a:t>
            </a:r>
            <a:r>
              <a:rPr lang="en-US" sz="2400" dirty="0"/>
              <a:t> as LATE, </a:t>
            </a:r>
            <a:r>
              <a:rPr lang="en-US" sz="2400" b="1" dirty="0"/>
              <a:t>will not be graded if late</a:t>
            </a:r>
          </a:p>
          <a:p>
            <a:pPr marL="1377950" lvl="2" indent="-463550">
              <a:spcBef>
                <a:spcPts val="600"/>
              </a:spcBef>
              <a:buFont typeface="Arial" panose="020B0604020202020204" pitchFamily="34" charset="0"/>
              <a:buChar char="•"/>
            </a:pPr>
            <a:r>
              <a:rPr lang="en-US" sz="2400" b="1" dirty="0"/>
              <a:t>Please upload ahead of time, updates till 11:59pm allowed</a:t>
            </a:r>
          </a:p>
          <a:p>
            <a:pPr marL="1377950" lvl="2" indent="-463550">
              <a:spcBef>
                <a:spcPts val="600"/>
              </a:spcBef>
              <a:buFont typeface="Arial" panose="020B0604020202020204" pitchFamily="34" charset="0"/>
              <a:buChar char="•"/>
            </a:pPr>
            <a:r>
              <a:rPr lang="en-US" sz="2400" dirty="0"/>
              <a:t>NO LATE SUBMISSIONS, NO EXCEPTIONS</a:t>
            </a:r>
            <a:br>
              <a:rPr lang="en-US" sz="2400" dirty="0"/>
            </a:br>
            <a:endParaRPr lang="en-US" sz="2400" dirty="0">
              <a:solidFill>
                <a:prstClr val="black"/>
              </a:solidFill>
            </a:endParaRPr>
          </a:p>
          <a:p>
            <a:pPr marL="920750" lvl="1" indent="-463550">
              <a:spcBef>
                <a:spcPts val="600"/>
              </a:spcBef>
              <a:buFont typeface="Wingdings" pitchFamily="2" charset="2"/>
              <a:buChar char="Ø"/>
            </a:pPr>
            <a:r>
              <a:rPr lang="en-US" sz="2400" dirty="0"/>
              <a:t>Not all questions will be addressable on release date</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24</a:t>
            </a:fld>
            <a:endParaRPr lang="en-US" dirty="0">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solidFill>
                  <a:prstClr val="black"/>
                </a:solidFill>
              </a:rPr>
              <a:t>Grading - exams</a:t>
            </a:r>
          </a:p>
        </p:txBody>
      </p:sp>
      <p:sp>
        <p:nvSpPr>
          <p:cNvPr id="6" name="TextBox 5"/>
          <p:cNvSpPr txBox="1"/>
          <p:nvPr/>
        </p:nvSpPr>
        <p:spPr>
          <a:xfrm>
            <a:off x="1752600" y="990600"/>
            <a:ext cx="8686800" cy="5909310"/>
          </a:xfrm>
          <a:prstGeom prst="rect">
            <a:avLst/>
          </a:prstGeom>
          <a:noFill/>
        </p:spPr>
        <p:txBody>
          <a:bodyPr wrap="square" rtlCol="0">
            <a:spAutoFit/>
          </a:bodyPr>
          <a:lstStyle/>
          <a:p>
            <a:pPr marL="463550" indent="-463550">
              <a:spcBef>
                <a:spcPts val="600"/>
              </a:spcBef>
              <a:buFont typeface="Arial" pitchFamily="34" charset="0"/>
              <a:buChar char="•"/>
            </a:pPr>
            <a:r>
              <a:rPr lang="en-US" sz="3200" dirty="0">
                <a:solidFill>
                  <a:srgbClr val="FF0000"/>
                </a:solidFill>
              </a:rPr>
              <a:t>65% exams</a:t>
            </a:r>
          </a:p>
          <a:p>
            <a:pPr marL="920750" lvl="1" indent="-463550">
              <a:spcBef>
                <a:spcPts val="600"/>
              </a:spcBef>
              <a:buFont typeface="Wingdings" pitchFamily="2" charset="2"/>
              <a:buChar char="Ø"/>
            </a:pPr>
            <a:r>
              <a:rPr lang="en-US" sz="2800" dirty="0">
                <a:solidFill>
                  <a:prstClr val="black"/>
                </a:solidFill>
              </a:rPr>
              <a:t>Mid-terms 1 and 2</a:t>
            </a:r>
          </a:p>
          <a:p>
            <a:pPr marL="1377950" lvl="2" indent="-463550">
              <a:spcBef>
                <a:spcPts val="600"/>
              </a:spcBef>
              <a:buFont typeface="Wingdings" pitchFamily="2" charset="2"/>
              <a:buChar char="Ø"/>
            </a:pPr>
            <a:r>
              <a:rPr lang="en-US" sz="2400" dirty="0">
                <a:solidFill>
                  <a:prstClr val="black"/>
                </a:solidFill>
              </a:rPr>
              <a:t>28% mid-term 1 (probs &amp; stats), mid-March</a:t>
            </a:r>
          </a:p>
          <a:p>
            <a:pPr marL="1377950" lvl="2" indent="-463550">
              <a:spcBef>
                <a:spcPts val="600"/>
              </a:spcBef>
              <a:buFont typeface="Wingdings" pitchFamily="2" charset="2"/>
              <a:buChar char="Ø"/>
            </a:pPr>
            <a:r>
              <a:rPr lang="en-US" sz="2400" dirty="0">
                <a:solidFill>
                  <a:prstClr val="black"/>
                </a:solidFill>
              </a:rPr>
              <a:t>37% mid-term 2 (inference), early May</a:t>
            </a:r>
          </a:p>
          <a:p>
            <a:pPr marL="1377950" lvl="2" indent="-463550">
              <a:spcBef>
                <a:spcPts val="600"/>
              </a:spcBef>
              <a:buFont typeface="Wingdings" pitchFamily="2" charset="2"/>
              <a:buChar char="Ø"/>
            </a:pPr>
            <a:r>
              <a:rPr lang="en-US" sz="2400" dirty="0">
                <a:solidFill>
                  <a:prstClr val="black"/>
                </a:solidFill>
              </a:rPr>
              <a:t>Non-overlapping</a:t>
            </a:r>
          </a:p>
          <a:p>
            <a:pPr marL="1377950" lvl="2" indent="-463550">
              <a:spcBef>
                <a:spcPts val="600"/>
              </a:spcBef>
              <a:buFont typeface="Wingdings" pitchFamily="2" charset="2"/>
              <a:buChar char="Ø"/>
            </a:pPr>
            <a:endParaRPr lang="en-US" sz="600" dirty="0">
              <a:solidFill>
                <a:prstClr val="black"/>
              </a:solidFill>
            </a:endParaRPr>
          </a:p>
          <a:p>
            <a:pPr marL="920750" lvl="1" indent="-463550">
              <a:spcBef>
                <a:spcPts val="600"/>
              </a:spcBef>
              <a:buFont typeface="Wingdings" pitchFamily="2" charset="2"/>
              <a:buChar char="Ø"/>
            </a:pPr>
            <a:r>
              <a:rPr lang="en-US" sz="2800" dirty="0"/>
              <a:t>In-class exams (~70mins)</a:t>
            </a:r>
          </a:p>
          <a:p>
            <a:pPr marL="1377950" lvl="2" indent="-463550">
              <a:spcBef>
                <a:spcPts val="600"/>
              </a:spcBef>
              <a:buFont typeface="Arial" panose="020B0604020202020204" pitchFamily="34" charset="0"/>
              <a:buChar char="•"/>
            </a:pPr>
            <a:r>
              <a:rPr lang="en-US" sz="2400" dirty="0"/>
              <a:t>Easier than assignments, on-par with in-lecture questions</a:t>
            </a:r>
          </a:p>
          <a:p>
            <a:pPr marL="1377950" lvl="2" indent="-463550">
              <a:spcBef>
                <a:spcPts val="600"/>
              </a:spcBef>
              <a:buFont typeface="Arial" panose="020B0604020202020204" pitchFamily="34" charset="0"/>
              <a:buChar char="•"/>
            </a:pPr>
            <a:r>
              <a:rPr lang="en-US" sz="2400" dirty="0"/>
              <a:t>Entirely based on material covered in class</a:t>
            </a:r>
          </a:p>
          <a:p>
            <a:pPr marL="1377950" lvl="2" indent="-463550">
              <a:spcBef>
                <a:spcPts val="600"/>
              </a:spcBef>
              <a:buFont typeface="Arial" panose="020B0604020202020204" pitchFamily="34" charset="0"/>
              <a:buChar char="•"/>
            </a:pPr>
            <a:r>
              <a:rPr lang="en-US" sz="2400" dirty="0"/>
              <a:t>Closed-notes, closed-book (index card allowed)</a:t>
            </a:r>
          </a:p>
          <a:p>
            <a:pPr marL="1377950" lvl="2" indent="-463550">
              <a:spcBef>
                <a:spcPts val="600"/>
              </a:spcBef>
              <a:buFont typeface="Arial" panose="020B0604020202020204" pitchFamily="34" charset="0"/>
              <a:buChar char="•"/>
            </a:pPr>
            <a:r>
              <a:rPr lang="en-US" sz="2400" dirty="0"/>
              <a:t>No programming questions</a:t>
            </a:r>
          </a:p>
          <a:p>
            <a:pPr marL="1377950" lvl="2" indent="-463550">
              <a:spcBef>
                <a:spcPts val="600"/>
              </a:spcBef>
              <a:buFont typeface="Arial" panose="020B0604020202020204" pitchFamily="34" charset="0"/>
              <a:buChar char="•"/>
            </a:pPr>
            <a:r>
              <a:rPr lang="en-US" sz="2400" dirty="0"/>
              <a:t>No collaborations, obviously</a:t>
            </a:r>
          </a:p>
          <a:p>
            <a:pPr marL="1377950" lvl="2" indent="-463550">
              <a:spcBef>
                <a:spcPts val="600"/>
              </a:spcBef>
              <a:buFont typeface="Arial" panose="020B0604020202020204" pitchFamily="34" charset="0"/>
              <a:buChar char="•"/>
            </a:pPr>
            <a:r>
              <a:rPr lang="en-US" sz="2400" dirty="0"/>
              <a:t>Will release practice mid-term exam a week prior </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25</a:t>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E6730F3-0B12-8C33-5270-30D5DEFC5F75}"/>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FA56F737-6F8F-E55C-7290-AE0C3F340C9C}"/>
              </a:ext>
            </a:extLst>
          </p:cNvPr>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solidFill>
                  <a:prstClr val="black"/>
                </a:solidFill>
              </a:rPr>
              <a:t>Grading - exams</a:t>
            </a:r>
          </a:p>
        </p:txBody>
      </p:sp>
      <p:sp>
        <p:nvSpPr>
          <p:cNvPr id="6" name="TextBox 5">
            <a:extLst>
              <a:ext uri="{FF2B5EF4-FFF2-40B4-BE49-F238E27FC236}">
                <a16:creationId xmlns:a16="http://schemas.microsoft.com/office/drawing/2014/main" id="{62ECF7A5-5B1C-62BC-CBB4-64C65AFB0DC0}"/>
              </a:ext>
            </a:extLst>
          </p:cNvPr>
          <p:cNvSpPr txBox="1"/>
          <p:nvPr/>
        </p:nvSpPr>
        <p:spPr>
          <a:xfrm>
            <a:off x="1752600" y="1066800"/>
            <a:ext cx="8686800" cy="5355312"/>
          </a:xfrm>
          <a:prstGeom prst="rect">
            <a:avLst/>
          </a:prstGeom>
          <a:noFill/>
        </p:spPr>
        <p:txBody>
          <a:bodyPr wrap="square" rtlCol="0">
            <a:spAutoFit/>
          </a:bodyPr>
          <a:lstStyle/>
          <a:p>
            <a:pPr marL="463550" indent="-463550">
              <a:spcBef>
                <a:spcPts val="600"/>
              </a:spcBef>
              <a:buFont typeface="Arial" pitchFamily="34" charset="0"/>
              <a:buChar char="•"/>
            </a:pPr>
            <a:r>
              <a:rPr lang="en-US" sz="3200" dirty="0">
                <a:solidFill>
                  <a:srgbClr val="FF0000"/>
                </a:solidFill>
              </a:rPr>
              <a:t>65% exams</a:t>
            </a:r>
          </a:p>
          <a:p>
            <a:pPr marL="463550" indent="-463550">
              <a:spcBef>
                <a:spcPts val="600"/>
              </a:spcBef>
              <a:buFont typeface="Arial" pitchFamily="34" charset="0"/>
              <a:buChar char="•"/>
            </a:pPr>
            <a:endParaRPr lang="en-US" sz="3200" dirty="0">
              <a:solidFill>
                <a:srgbClr val="FF0000"/>
              </a:solidFill>
            </a:endParaRPr>
          </a:p>
          <a:p>
            <a:pPr marL="920750" lvl="1" indent="-463550">
              <a:spcBef>
                <a:spcPts val="600"/>
              </a:spcBef>
              <a:buFont typeface="Wingdings" pitchFamily="2" charset="2"/>
              <a:buChar char="Ø"/>
            </a:pPr>
            <a:r>
              <a:rPr lang="en-US" sz="2800" dirty="0">
                <a:solidFill>
                  <a:srgbClr val="C00000"/>
                </a:solidFill>
              </a:rPr>
              <a:t>Questions often based on lecture examples</a:t>
            </a:r>
          </a:p>
          <a:p>
            <a:pPr marL="1377950" lvl="2" indent="-463550">
              <a:spcBef>
                <a:spcPts val="600"/>
              </a:spcBef>
              <a:buFont typeface="Wingdings" pitchFamily="2" charset="2"/>
              <a:buChar char="Ø"/>
            </a:pPr>
            <a:r>
              <a:rPr lang="en-US" sz="2400" dirty="0">
                <a:solidFill>
                  <a:prstClr val="black"/>
                </a:solidFill>
              </a:rPr>
              <a:t>Will benefit those who attend class</a:t>
            </a:r>
          </a:p>
          <a:p>
            <a:pPr marL="1377950" lvl="2" indent="-463550">
              <a:spcBef>
                <a:spcPts val="600"/>
              </a:spcBef>
              <a:buFont typeface="Wingdings" pitchFamily="2" charset="2"/>
              <a:buChar char="Ø"/>
            </a:pPr>
            <a:endParaRPr lang="en-US" sz="2400" dirty="0">
              <a:solidFill>
                <a:prstClr val="black"/>
              </a:solidFill>
            </a:endParaRPr>
          </a:p>
          <a:p>
            <a:pPr marL="920750" lvl="1" indent="-463550">
              <a:spcBef>
                <a:spcPts val="600"/>
              </a:spcBef>
              <a:buFont typeface="Wingdings" pitchFamily="2" charset="2"/>
              <a:buChar char="Ø"/>
            </a:pPr>
            <a:r>
              <a:rPr lang="en-US" sz="2800" dirty="0">
                <a:solidFill>
                  <a:srgbClr val="C00000"/>
                </a:solidFill>
              </a:rPr>
              <a:t>Some will be modifications of assignment questions</a:t>
            </a:r>
          </a:p>
          <a:p>
            <a:pPr marL="1377950" lvl="2" indent="-463550">
              <a:spcBef>
                <a:spcPts val="600"/>
              </a:spcBef>
              <a:buFont typeface="Wingdings" pitchFamily="2" charset="2"/>
              <a:buChar char="Ø"/>
            </a:pPr>
            <a:r>
              <a:rPr lang="en-US" sz="2400" dirty="0">
                <a:solidFill>
                  <a:prstClr val="black"/>
                </a:solidFill>
              </a:rPr>
              <a:t>Will benefit those who solve assignments themselves</a:t>
            </a:r>
          </a:p>
          <a:p>
            <a:pPr marL="920750" lvl="1" indent="-463550">
              <a:spcBef>
                <a:spcPts val="600"/>
              </a:spcBef>
              <a:buFont typeface="Wingdings" pitchFamily="2" charset="2"/>
              <a:buChar char="Ø"/>
            </a:pPr>
            <a:endParaRPr lang="en-US" sz="2400" dirty="0"/>
          </a:p>
          <a:p>
            <a:pPr marL="920750" lvl="1" indent="-463550">
              <a:spcBef>
                <a:spcPts val="600"/>
              </a:spcBef>
              <a:buFont typeface="Wingdings" pitchFamily="2" charset="2"/>
              <a:buChar char="Ø"/>
            </a:pPr>
            <a:r>
              <a:rPr lang="en-US" sz="2800" b="1" dirty="0">
                <a:solidFill>
                  <a:srgbClr val="C00000"/>
                </a:solidFill>
                <a:highlight>
                  <a:srgbClr val="FFFF00"/>
                </a:highlight>
              </a:rPr>
              <a:t>Exams are timed</a:t>
            </a:r>
          </a:p>
          <a:p>
            <a:pPr marL="1377950" lvl="2" indent="-463550">
              <a:spcBef>
                <a:spcPts val="600"/>
              </a:spcBef>
              <a:buFont typeface="Wingdings" pitchFamily="2" charset="2"/>
              <a:buChar char="Ø"/>
            </a:pPr>
            <a:r>
              <a:rPr lang="en-US" sz="2400" dirty="0">
                <a:solidFill>
                  <a:prstClr val="black"/>
                </a:solidFill>
              </a:rPr>
              <a:t>Will benefit those who have their fundamentals strong</a:t>
            </a:r>
          </a:p>
          <a:p>
            <a:pPr marL="1377950" lvl="2" indent="-463550">
              <a:spcBef>
                <a:spcPts val="600"/>
              </a:spcBef>
              <a:buFont typeface="Wingdings" pitchFamily="2" charset="2"/>
              <a:buChar char="Ø"/>
            </a:pPr>
            <a:r>
              <a:rPr lang="en-US" sz="2400" dirty="0">
                <a:solidFill>
                  <a:prstClr val="black"/>
                </a:solidFill>
              </a:rPr>
              <a:t>If you don’t do well on exams, reconsider the course</a:t>
            </a:r>
            <a:endParaRPr lang="en-US" sz="2400" dirty="0"/>
          </a:p>
        </p:txBody>
      </p:sp>
      <p:sp>
        <p:nvSpPr>
          <p:cNvPr id="4" name="Slide Number Placeholder 3">
            <a:extLst>
              <a:ext uri="{FF2B5EF4-FFF2-40B4-BE49-F238E27FC236}">
                <a16:creationId xmlns:a16="http://schemas.microsoft.com/office/drawing/2014/main" id="{48B67317-5374-8F68-68FA-C509F0B892E9}"/>
              </a:ext>
            </a:extLst>
          </p:cNvPr>
          <p:cNvSpPr>
            <a:spLocks noGrp="1"/>
          </p:cNvSpPr>
          <p:nvPr>
            <p:ph type="sldNum" sz="quarter" idx="12"/>
          </p:nvPr>
        </p:nvSpPr>
        <p:spPr/>
        <p:txBody>
          <a:bodyPr/>
          <a:lstStyle/>
          <a:p>
            <a:fld id="{B6F15528-21DE-4FAA-801E-634DDDAF4B2B}" type="slidenum">
              <a:rPr lang="en-US" smtClean="0">
                <a:solidFill>
                  <a:prstClr val="black">
                    <a:tint val="75000"/>
                  </a:prstClr>
                </a:solidFill>
              </a:rPr>
              <a:pPr/>
              <a:t>26</a:t>
            </a:fld>
            <a:endParaRPr lang="en-US">
              <a:solidFill>
                <a:prstClr val="black">
                  <a:tint val="75000"/>
                </a:prstClr>
              </a:solidFill>
            </a:endParaRPr>
          </a:p>
        </p:txBody>
      </p:sp>
    </p:spTree>
    <p:extLst>
      <p:ext uri="{BB962C8B-B14F-4D97-AF65-F5344CB8AC3E}">
        <p14:creationId xmlns:p14="http://schemas.microsoft.com/office/powerpoint/2010/main" val="3702884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solidFill>
                  <a:prstClr val="black"/>
                </a:solidFill>
              </a:rPr>
              <a:t>Grading – group mini-project</a:t>
            </a:r>
          </a:p>
        </p:txBody>
      </p:sp>
      <p:sp>
        <p:nvSpPr>
          <p:cNvPr id="6" name="TextBox 5"/>
          <p:cNvSpPr txBox="1"/>
          <p:nvPr/>
        </p:nvSpPr>
        <p:spPr>
          <a:xfrm>
            <a:off x="1981200" y="1219201"/>
            <a:ext cx="8686800" cy="4693593"/>
          </a:xfrm>
          <a:prstGeom prst="rect">
            <a:avLst/>
          </a:prstGeom>
          <a:noFill/>
        </p:spPr>
        <p:txBody>
          <a:bodyPr wrap="square" rtlCol="0">
            <a:spAutoFit/>
          </a:bodyPr>
          <a:lstStyle/>
          <a:p>
            <a:pPr marL="463550" indent="-463550">
              <a:spcBef>
                <a:spcPts val="600"/>
              </a:spcBef>
              <a:buFont typeface="Arial" pitchFamily="34" charset="0"/>
              <a:buChar char="•"/>
            </a:pPr>
            <a:r>
              <a:rPr lang="en-US" sz="3200" dirty="0">
                <a:solidFill>
                  <a:srgbClr val="FF0000"/>
                </a:solidFill>
              </a:rPr>
              <a:t>5% group mini-project</a:t>
            </a:r>
          </a:p>
          <a:p>
            <a:pPr marL="463550" indent="-463550">
              <a:spcBef>
                <a:spcPts val="600"/>
              </a:spcBef>
              <a:buFont typeface="Arial" pitchFamily="34" charset="0"/>
              <a:buChar char="•"/>
            </a:pPr>
            <a:r>
              <a:rPr lang="en-US" sz="3200" dirty="0">
                <a:solidFill>
                  <a:srgbClr val="FF0000"/>
                </a:solidFill>
              </a:rPr>
              <a:t>Basically, assignment 7, due at end of semester</a:t>
            </a:r>
            <a:br>
              <a:rPr lang="en-US" sz="3200" dirty="0">
                <a:solidFill>
                  <a:srgbClr val="FF0000"/>
                </a:solidFill>
              </a:rPr>
            </a:br>
            <a:endParaRPr lang="en-US" sz="3200" dirty="0">
              <a:solidFill>
                <a:srgbClr val="FF0000"/>
              </a:solidFill>
            </a:endParaRPr>
          </a:p>
          <a:p>
            <a:pPr marL="920750" lvl="1" indent="-463550">
              <a:spcBef>
                <a:spcPts val="600"/>
              </a:spcBef>
              <a:buFont typeface="Wingdings" pitchFamily="2" charset="2"/>
              <a:buChar char="Ø"/>
            </a:pPr>
            <a:r>
              <a:rPr lang="en-US" sz="2800" dirty="0">
                <a:solidFill>
                  <a:prstClr val="black"/>
                </a:solidFill>
              </a:rPr>
              <a:t>Data analysis project </a:t>
            </a:r>
          </a:p>
          <a:p>
            <a:pPr marL="1377950" lvl="2" indent="-463550">
              <a:spcBef>
                <a:spcPts val="600"/>
              </a:spcBef>
              <a:spcAft>
                <a:spcPts val="600"/>
              </a:spcAft>
              <a:buFont typeface="Wingdings" pitchFamily="2" charset="2"/>
              <a:buChar char="Ø"/>
            </a:pPr>
            <a:r>
              <a:rPr lang="en-US" sz="2400" dirty="0">
                <a:solidFill>
                  <a:prstClr val="black"/>
                </a:solidFill>
              </a:rPr>
              <a:t>Group size of max 4</a:t>
            </a:r>
          </a:p>
          <a:p>
            <a:pPr marL="1377950" lvl="2" indent="-463550">
              <a:spcBef>
                <a:spcPts val="600"/>
              </a:spcBef>
              <a:spcAft>
                <a:spcPts val="600"/>
              </a:spcAft>
              <a:buFont typeface="Wingdings" pitchFamily="2" charset="2"/>
              <a:buChar char="Ø"/>
            </a:pPr>
            <a:r>
              <a:rPr lang="en-US" sz="2400" dirty="0">
                <a:solidFill>
                  <a:prstClr val="black"/>
                </a:solidFill>
              </a:rPr>
              <a:t>Same as assignment group (can change if needed)</a:t>
            </a:r>
          </a:p>
          <a:p>
            <a:pPr marL="1377950" lvl="2" indent="-463550">
              <a:spcBef>
                <a:spcPts val="600"/>
              </a:spcBef>
              <a:spcAft>
                <a:spcPts val="600"/>
              </a:spcAft>
              <a:buFont typeface="Wingdings" pitchFamily="2" charset="2"/>
              <a:buChar char="Ø"/>
            </a:pPr>
            <a:r>
              <a:rPr lang="en-US" sz="2400" dirty="0">
                <a:solidFill>
                  <a:prstClr val="black"/>
                </a:solidFill>
              </a:rPr>
              <a:t>Mostly programming</a:t>
            </a:r>
          </a:p>
          <a:p>
            <a:pPr marL="1377950" lvl="2" indent="-463550">
              <a:spcBef>
                <a:spcPts val="600"/>
              </a:spcBef>
              <a:spcAft>
                <a:spcPts val="600"/>
              </a:spcAft>
              <a:buFont typeface="Wingdings" pitchFamily="2" charset="2"/>
              <a:buChar char="Ø"/>
            </a:pPr>
            <a:r>
              <a:rPr lang="en-US" sz="2400" dirty="0">
                <a:solidFill>
                  <a:prstClr val="black"/>
                </a:solidFill>
              </a:rPr>
              <a:t>2</a:t>
            </a:r>
            <a:r>
              <a:rPr lang="en-US" sz="2400" baseline="30000" dirty="0">
                <a:solidFill>
                  <a:prstClr val="black"/>
                </a:solidFill>
              </a:rPr>
              <a:t>nd</a:t>
            </a:r>
            <a:r>
              <a:rPr lang="en-US" sz="2400" dirty="0">
                <a:solidFill>
                  <a:prstClr val="black"/>
                </a:solidFill>
              </a:rPr>
              <a:t> half of the semester</a:t>
            </a:r>
          </a:p>
          <a:p>
            <a:pPr marL="1377950" lvl="2" indent="-463550">
              <a:spcBef>
                <a:spcPts val="600"/>
              </a:spcBef>
              <a:spcAft>
                <a:spcPts val="600"/>
              </a:spcAft>
              <a:buFont typeface="Wingdings" pitchFamily="2" charset="2"/>
              <a:buChar char="Ø"/>
            </a:pPr>
            <a:r>
              <a:rPr lang="en-US" sz="2400" dirty="0">
                <a:solidFill>
                  <a:prstClr val="black"/>
                </a:solidFill>
              </a:rPr>
              <a:t>Will discuss details as we go along</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27</a:t>
            </a:fld>
            <a:endParaRPr lang="en-US">
              <a:solidFill>
                <a:prstClr val="black">
                  <a:tint val="75000"/>
                </a:prstClr>
              </a:solidFill>
            </a:endParaRPr>
          </a:p>
        </p:txBody>
      </p:sp>
    </p:spTree>
    <p:extLst>
      <p:ext uri="{BB962C8B-B14F-4D97-AF65-F5344CB8AC3E}">
        <p14:creationId xmlns:p14="http://schemas.microsoft.com/office/powerpoint/2010/main" val="32300132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solidFill>
                  <a:prstClr val="black"/>
                </a:solidFill>
              </a:rPr>
              <a:t>Grading – attendance</a:t>
            </a:r>
          </a:p>
        </p:txBody>
      </p:sp>
      <p:sp>
        <p:nvSpPr>
          <p:cNvPr id="6" name="TextBox 5"/>
          <p:cNvSpPr txBox="1"/>
          <p:nvPr/>
        </p:nvSpPr>
        <p:spPr>
          <a:xfrm>
            <a:off x="1981200" y="1219200"/>
            <a:ext cx="8686800" cy="3970318"/>
          </a:xfrm>
          <a:prstGeom prst="rect">
            <a:avLst/>
          </a:prstGeom>
          <a:noFill/>
        </p:spPr>
        <p:txBody>
          <a:bodyPr wrap="square" rtlCol="0">
            <a:spAutoFit/>
          </a:bodyPr>
          <a:lstStyle/>
          <a:p>
            <a:pPr marL="463550" indent="-463550">
              <a:spcBef>
                <a:spcPts val="600"/>
              </a:spcBef>
              <a:buFont typeface="Arial" pitchFamily="34" charset="0"/>
              <a:buChar char="•"/>
            </a:pPr>
            <a:r>
              <a:rPr lang="en-US" sz="3200" dirty="0">
                <a:solidFill>
                  <a:srgbClr val="FF0000"/>
                </a:solidFill>
              </a:rPr>
              <a:t>0%</a:t>
            </a:r>
            <a:br>
              <a:rPr lang="en-US" sz="3200" dirty="0">
                <a:solidFill>
                  <a:srgbClr val="FF0000"/>
                </a:solidFill>
              </a:rPr>
            </a:br>
            <a:endParaRPr lang="en-US" sz="3200" dirty="0">
              <a:solidFill>
                <a:srgbClr val="FF0000"/>
              </a:solidFill>
            </a:endParaRPr>
          </a:p>
          <a:p>
            <a:pPr marL="920750" lvl="1" indent="-463550">
              <a:spcBef>
                <a:spcPts val="600"/>
              </a:spcBef>
              <a:buFont typeface="Wingdings" pitchFamily="2" charset="2"/>
              <a:buChar char="Ø"/>
            </a:pPr>
            <a:r>
              <a:rPr lang="en-US" sz="2800" dirty="0">
                <a:solidFill>
                  <a:prstClr val="black"/>
                </a:solidFill>
              </a:rPr>
              <a:t>Attending class will be beneficial!</a:t>
            </a:r>
          </a:p>
          <a:p>
            <a:pPr marL="1377950" lvl="2" indent="-463550">
              <a:spcBef>
                <a:spcPts val="600"/>
              </a:spcBef>
              <a:spcAft>
                <a:spcPts val="600"/>
              </a:spcAft>
              <a:buFont typeface="Wingdings" pitchFamily="2" charset="2"/>
              <a:buChar char="Ø"/>
            </a:pPr>
            <a:r>
              <a:rPr lang="en-US" sz="2400" dirty="0">
                <a:solidFill>
                  <a:prstClr val="black"/>
                </a:solidFill>
              </a:rPr>
              <a:t>Exam questions centered around lecture material</a:t>
            </a:r>
          </a:p>
          <a:p>
            <a:pPr marL="1377950" lvl="2" indent="-463550">
              <a:spcBef>
                <a:spcPts val="600"/>
              </a:spcBef>
              <a:spcAft>
                <a:spcPts val="600"/>
              </a:spcAft>
              <a:buFont typeface="Wingdings" pitchFamily="2" charset="2"/>
              <a:buChar char="Ø"/>
            </a:pPr>
            <a:r>
              <a:rPr lang="en-US" sz="2400" dirty="0">
                <a:solidFill>
                  <a:prstClr val="black"/>
                </a:solidFill>
              </a:rPr>
              <a:t>Useful hints/questions posed in lectures</a:t>
            </a:r>
          </a:p>
          <a:p>
            <a:pPr marL="1377950" lvl="2" indent="-463550">
              <a:spcBef>
                <a:spcPts val="600"/>
              </a:spcBef>
              <a:spcAft>
                <a:spcPts val="600"/>
              </a:spcAft>
              <a:buFont typeface="Wingdings" pitchFamily="2" charset="2"/>
              <a:buChar char="Ø"/>
            </a:pPr>
            <a:r>
              <a:rPr lang="en-US" sz="2400" dirty="0">
                <a:solidFill>
                  <a:prstClr val="black"/>
                </a:solidFill>
              </a:rPr>
              <a:t>Practice questions in class will aid self-evaluation</a:t>
            </a:r>
          </a:p>
          <a:p>
            <a:pPr marL="1377950" lvl="2" indent="-463550">
              <a:spcBef>
                <a:spcPts val="600"/>
              </a:spcBef>
              <a:spcAft>
                <a:spcPts val="600"/>
              </a:spcAft>
              <a:buFont typeface="Wingdings" pitchFamily="2" charset="2"/>
              <a:buChar char="Ø"/>
            </a:pPr>
            <a:r>
              <a:rPr lang="en-US" sz="2400" dirty="0">
                <a:solidFill>
                  <a:prstClr val="black"/>
                </a:solidFill>
              </a:rPr>
              <a:t>Lectures not recorded to encourage attendance, though slides will be posted on website by end-of-day</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28</a:t>
            </a:fld>
            <a:endParaRPr lang="en-US">
              <a:solidFill>
                <a:prstClr val="black">
                  <a:tint val="75000"/>
                </a:prstClr>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solidFill>
                  <a:prstClr val="black"/>
                </a:solidFill>
              </a:rPr>
              <a:t>Grading - recap </a:t>
            </a:r>
          </a:p>
        </p:txBody>
      </p:sp>
      <p:sp>
        <p:nvSpPr>
          <p:cNvPr id="6" name="TextBox 5"/>
          <p:cNvSpPr txBox="1"/>
          <p:nvPr/>
        </p:nvSpPr>
        <p:spPr>
          <a:xfrm>
            <a:off x="1981200" y="1219201"/>
            <a:ext cx="8686800" cy="3354765"/>
          </a:xfrm>
          <a:prstGeom prst="rect">
            <a:avLst/>
          </a:prstGeom>
          <a:noFill/>
        </p:spPr>
        <p:txBody>
          <a:bodyPr wrap="square" rtlCol="0">
            <a:spAutoFit/>
          </a:bodyPr>
          <a:lstStyle/>
          <a:p>
            <a:pPr marL="463550" indent="-463550">
              <a:spcBef>
                <a:spcPts val="1200"/>
              </a:spcBef>
              <a:buFont typeface="Arial" pitchFamily="34" charset="0"/>
              <a:buChar char="•"/>
            </a:pPr>
            <a:r>
              <a:rPr lang="en-US" sz="2800" dirty="0">
                <a:solidFill>
                  <a:srgbClr val="C00000"/>
                </a:solidFill>
              </a:rPr>
              <a:t>30% </a:t>
            </a:r>
            <a:r>
              <a:rPr lang="en-US" sz="2800" dirty="0">
                <a:solidFill>
                  <a:prstClr val="black"/>
                </a:solidFill>
              </a:rPr>
              <a:t>assignments (6 assignments, in groups of max 4)</a:t>
            </a:r>
          </a:p>
          <a:p>
            <a:pPr marL="463550" indent="-463550">
              <a:spcBef>
                <a:spcPts val="1200"/>
              </a:spcBef>
              <a:buFont typeface="Arial" pitchFamily="34" charset="0"/>
              <a:buChar char="•"/>
            </a:pPr>
            <a:r>
              <a:rPr lang="en-US" sz="2800" dirty="0">
                <a:solidFill>
                  <a:srgbClr val="C00000"/>
                </a:solidFill>
              </a:rPr>
              <a:t>65% </a:t>
            </a:r>
            <a:r>
              <a:rPr lang="en-US" sz="2800" dirty="0">
                <a:solidFill>
                  <a:prstClr val="black"/>
                </a:solidFill>
              </a:rPr>
              <a:t>exams (2 in-class exams)</a:t>
            </a:r>
          </a:p>
          <a:p>
            <a:pPr marL="463550" indent="-463550">
              <a:spcBef>
                <a:spcPts val="1200"/>
              </a:spcBef>
              <a:buFont typeface="Arial" pitchFamily="34" charset="0"/>
              <a:buChar char="•"/>
            </a:pPr>
            <a:r>
              <a:rPr lang="en-US" sz="2800" dirty="0">
                <a:solidFill>
                  <a:srgbClr val="C00000"/>
                </a:solidFill>
              </a:rPr>
              <a:t>5% </a:t>
            </a:r>
            <a:r>
              <a:rPr lang="en-US" sz="2800" dirty="0">
                <a:solidFill>
                  <a:prstClr val="black"/>
                </a:solidFill>
              </a:rPr>
              <a:t>group mini-project</a:t>
            </a:r>
          </a:p>
          <a:p>
            <a:pPr marL="463550" indent="-463550">
              <a:spcBef>
                <a:spcPts val="1200"/>
              </a:spcBef>
              <a:buFont typeface="Arial" pitchFamily="34" charset="0"/>
              <a:buChar char="•"/>
            </a:pPr>
            <a:r>
              <a:rPr lang="en-US" sz="2800" dirty="0">
                <a:solidFill>
                  <a:srgbClr val="C00000"/>
                </a:solidFill>
              </a:rPr>
              <a:t>0% </a:t>
            </a:r>
            <a:r>
              <a:rPr lang="en-US" sz="2800" dirty="0">
                <a:solidFill>
                  <a:prstClr val="black"/>
                </a:solidFill>
              </a:rPr>
              <a:t>attendance</a:t>
            </a:r>
          </a:p>
          <a:p>
            <a:pPr marL="463550" indent="-463550">
              <a:spcBef>
                <a:spcPts val="1200"/>
              </a:spcBef>
              <a:buFont typeface="Arial" pitchFamily="34" charset="0"/>
              <a:buChar char="•"/>
            </a:pPr>
            <a:r>
              <a:rPr lang="en-US" sz="2800" dirty="0">
                <a:solidFill>
                  <a:prstClr val="black"/>
                </a:solidFill>
              </a:rPr>
              <a:t>Grading is on a curve</a:t>
            </a:r>
            <a:br>
              <a:rPr lang="en-US" sz="3200" dirty="0">
                <a:solidFill>
                  <a:prstClr val="black"/>
                </a:solidFill>
              </a:rPr>
            </a:br>
            <a:endParaRPr lang="en-US" sz="3200" dirty="0">
              <a:solidFill>
                <a:prstClr val="black"/>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29</a:t>
            </a:fld>
            <a:endParaRPr lang="en-US">
              <a:solidFill>
                <a:prstClr val="black">
                  <a:tint val="75000"/>
                </a:prst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57200"/>
            <a:ext cx="9144000" cy="3048000"/>
          </a:xfrm>
        </p:spPr>
        <p:txBody>
          <a:bodyPr>
            <a:normAutofit/>
          </a:bodyPr>
          <a:lstStyle/>
          <a:p>
            <a:r>
              <a:rPr lang="en-US" b="1" dirty="0">
                <a:solidFill>
                  <a:schemeClr val="tx2"/>
                </a:solidFill>
              </a:rPr>
              <a:t>CSE 544</a:t>
            </a:r>
            <a:br>
              <a:rPr lang="en-US" b="1" dirty="0">
                <a:solidFill>
                  <a:schemeClr val="tx2"/>
                </a:solidFill>
              </a:rPr>
            </a:br>
            <a:r>
              <a:rPr lang="en-US" b="1" dirty="0">
                <a:solidFill>
                  <a:schemeClr val="tx2"/>
                </a:solidFill>
              </a:rPr>
              <a:t> </a:t>
            </a:r>
            <a:r>
              <a:rPr lang="en-US" sz="4000" b="1" dirty="0">
                <a:solidFill>
                  <a:schemeClr val="tx2"/>
                </a:solidFill>
              </a:rPr>
              <a:t>Probability and Statistics for Data Science </a:t>
            </a:r>
            <a:br>
              <a:rPr lang="en-US" sz="4000" dirty="0">
                <a:solidFill>
                  <a:schemeClr val="tx2"/>
                </a:solidFill>
              </a:rPr>
            </a:br>
            <a:br>
              <a:rPr lang="en-US" dirty="0">
                <a:solidFill>
                  <a:schemeClr val="tx2"/>
                </a:solidFill>
              </a:rPr>
            </a:br>
            <a:br>
              <a:rPr lang="en-US" sz="1100" dirty="0">
                <a:solidFill>
                  <a:schemeClr val="tx2"/>
                </a:solidFill>
              </a:rPr>
            </a:br>
            <a:r>
              <a:rPr lang="en-US" sz="4000" b="1" i="1" dirty="0">
                <a:solidFill>
                  <a:srgbClr val="C00000"/>
                </a:solidFill>
              </a:rPr>
              <a:t> </a:t>
            </a:r>
            <a:endParaRPr lang="en-US" b="1" i="1" dirty="0">
              <a:solidFill>
                <a:srgbClr val="C0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
        <p:nvSpPr>
          <p:cNvPr id="7" name="Subtitle 2"/>
          <p:cNvSpPr>
            <a:spLocks noGrp="1"/>
          </p:cNvSpPr>
          <p:nvPr>
            <p:ph type="subTitle" idx="1"/>
          </p:nvPr>
        </p:nvSpPr>
        <p:spPr>
          <a:xfrm>
            <a:off x="1524000" y="2819400"/>
            <a:ext cx="9144000" cy="3200400"/>
          </a:xfrm>
        </p:spPr>
        <p:txBody>
          <a:bodyPr>
            <a:normAutofit fontScale="92500" lnSpcReduction="20000"/>
          </a:bodyPr>
          <a:lstStyle/>
          <a:p>
            <a:r>
              <a:rPr lang="en-US" b="1" dirty="0">
                <a:solidFill>
                  <a:srgbClr val="FF0000"/>
                </a:solidFill>
              </a:rPr>
              <a:t>Who is a Data Scientist</a:t>
            </a:r>
          </a:p>
          <a:p>
            <a:endParaRPr lang="en-US" dirty="0">
              <a:solidFill>
                <a:schemeClr val="tx1"/>
              </a:solidFill>
            </a:endParaRPr>
          </a:p>
          <a:p>
            <a:r>
              <a:rPr lang="en-US" dirty="0">
                <a:solidFill>
                  <a:schemeClr val="tx1"/>
                </a:solidFill>
              </a:rPr>
              <a:t>Statistics/Data Analysis + CS</a:t>
            </a:r>
          </a:p>
          <a:p>
            <a:endParaRPr lang="en-US" dirty="0">
              <a:solidFill>
                <a:schemeClr val="tx1"/>
              </a:solidFill>
            </a:endParaRPr>
          </a:p>
          <a:p>
            <a:r>
              <a:rPr lang="en-US" sz="3000" i="1" dirty="0">
                <a:solidFill>
                  <a:schemeClr val="tx1"/>
                </a:solidFill>
              </a:rPr>
              <a:t>Someone who is better at stats than the average CS person</a:t>
            </a:r>
          </a:p>
          <a:p>
            <a:r>
              <a:rPr lang="en-US" sz="3000" i="1" dirty="0">
                <a:solidFill>
                  <a:schemeClr val="tx1"/>
                </a:solidFill>
              </a:rPr>
              <a:t>and </a:t>
            </a:r>
          </a:p>
          <a:p>
            <a:r>
              <a:rPr lang="en-US" sz="3000" i="1" dirty="0">
                <a:solidFill>
                  <a:schemeClr val="tx1"/>
                </a:solidFill>
              </a:rPr>
              <a:t>someone who is better at CS than an average statistician.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dir="cw">
                                      <p:cBhvr override="childStyle">
                                        <p:cTn id="14" dur="500" fill="hold"/>
                                        <p:tgtEl>
                                          <p:spTgt spid="7">
                                            <p:txEl>
                                              <p:pRg st="4" end="4"/>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solidFill>
                  <a:prstClr val="black"/>
                </a:solidFill>
              </a:rPr>
              <a:t>Syllabus and Timeline</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30</a:t>
            </a:fld>
            <a:endParaRPr lang="en-US" dirty="0">
              <a:solidFill>
                <a:prstClr val="black">
                  <a:tint val="75000"/>
                </a:prstClr>
              </a:solidFill>
            </a:endParaRPr>
          </a:p>
        </p:txBody>
      </p:sp>
      <p:sp>
        <p:nvSpPr>
          <p:cNvPr id="12" name="Rectangle 11"/>
          <p:cNvSpPr/>
          <p:nvPr/>
        </p:nvSpPr>
        <p:spPr>
          <a:xfrm>
            <a:off x="1524000" y="5059680"/>
            <a:ext cx="9144000" cy="10668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dirty="0">
                <a:solidFill>
                  <a:prstClr val="black"/>
                </a:solidFill>
              </a:rPr>
              <a:t>Data Science Models </a:t>
            </a:r>
            <a:r>
              <a:rPr lang="en-US" sz="2400" dirty="0">
                <a:solidFill>
                  <a:prstClr val="black"/>
                </a:solidFill>
              </a:rPr>
              <a:t>(~3 lectures, 1 assignment)</a:t>
            </a:r>
            <a:endParaRPr lang="en-US" sz="2400" b="1" dirty="0">
              <a:solidFill>
                <a:prstClr val="black"/>
              </a:solidFill>
            </a:endParaRPr>
          </a:p>
          <a:p>
            <a:pPr lvl="1" indent="-220663">
              <a:spcAft>
                <a:spcPts val="300"/>
              </a:spcAft>
              <a:buFont typeface="Arial" pitchFamily="34" charset="0"/>
              <a:buChar char="•"/>
              <a:tabLst>
                <a:tab pos="457200" algn="l"/>
              </a:tabLst>
            </a:pPr>
            <a:r>
              <a:rPr lang="en-US" sz="2000" dirty="0">
                <a:solidFill>
                  <a:prstClr val="black"/>
                </a:solidFill>
              </a:rPr>
              <a:t>Regression (simple LR, multiple LR, non-linear regression)</a:t>
            </a:r>
          </a:p>
          <a:p>
            <a:pPr lvl="1" indent="-220663">
              <a:spcAft>
                <a:spcPts val="300"/>
              </a:spcAft>
              <a:buFont typeface="Arial" pitchFamily="34" charset="0"/>
              <a:buChar char="•"/>
              <a:tabLst>
                <a:tab pos="457200" algn="l"/>
              </a:tabLst>
            </a:pPr>
            <a:r>
              <a:rPr lang="en-US" sz="2000" dirty="0">
                <a:solidFill>
                  <a:prstClr val="black"/>
                </a:solidFill>
              </a:rPr>
              <a:t>Time series analysis (moving average, EWMA, AR, ARMA, ARIMA)</a:t>
            </a:r>
          </a:p>
          <a:p>
            <a:endParaRPr lang="en-US" sz="2800" b="1" dirty="0">
              <a:solidFill>
                <a:prstClr val="black"/>
              </a:solidFill>
            </a:endParaRPr>
          </a:p>
          <a:p>
            <a:endParaRPr lang="en-US" dirty="0">
              <a:solidFill>
                <a:prstClr val="white"/>
              </a:solidFill>
            </a:endParaRPr>
          </a:p>
        </p:txBody>
      </p:sp>
      <p:sp>
        <p:nvSpPr>
          <p:cNvPr id="13" name="Rectangle 12"/>
          <p:cNvSpPr/>
          <p:nvPr/>
        </p:nvSpPr>
        <p:spPr>
          <a:xfrm>
            <a:off x="1524000" y="2960340"/>
            <a:ext cx="9144000" cy="2101516"/>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dirty="0">
                <a:solidFill>
                  <a:prstClr val="black"/>
                </a:solidFill>
              </a:rPr>
              <a:t>Statistical Inference</a:t>
            </a:r>
            <a:r>
              <a:rPr lang="en-US" sz="2400" dirty="0">
                <a:solidFill>
                  <a:prstClr val="black"/>
                </a:solidFill>
              </a:rPr>
              <a:t> (~14 lectures, 3 assignments)</a:t>
            </a:r>
            <a:endParaRPr lang="en-US" sz="2400" b="1" dirty="0">
              <a:solidFill>
                <a:prstClr val="black"/>
              </a:solidFill>
            </a:endParaRPr>
          </a:p>
          <a:p>
            <a:pPr lvl="1" indent="-220663">
              <a:spcAft>
                <a:spcPts val="300"/>
              </a:spcAft>
              <a:buFont typeface="Arial" pitchFamily="34" charset="0"/>
              <a:buChar char="•"/>
              <a:tabLst>
                <a:tab pos="457200" algn="l"/>
              </a:tabLst>
            </a:pPr>
            <a:r>
              <a:rPr lang="en-US" sz="2000" dirty="0">
                <a:solidFill>
                  <a:prstClr val="black"/>
                </a:solidFill>
              </a:rPr>
              <a:t>Non-parametric inference (empirical PDF, bootstrap, bias, plug-in estimator)</a:t>
            </a:r>
          </a:p>
          <a:p>
            <a:pPr lvl="1" indent="-220663">
              <a:spcAft>
                <a:spcPts val="300"/>
              </a:spcAft>
              <a:buFont typeface="Arial" pitchFamily="34" charset="0"/>
              <a:buChar char="•"/>
              <a:tabLst>
                <a:tab pos="457200" algn="l"/>
              </a:tabLst>
            </a:pPr>
            <a:r>
              <a:rPr lang="en-US" sz="2000" dirty="0">
                <a:solidFill>
                  <a:prstClr val="black"/>
                </a:solidFill>
              </a:rPr>
              <a:t>Confidence intervals (percentiles, Normal-based CIs)</a:t>
            </a:r>
          </a:p>
          <a:p>
            <a:pPr lvl="1" indent="-220663">
              <a:spcAft>
                <a:spcPts val="300"/>
              </a:spcAft>
              <a:buFont typeface="Arial" pitchFamily="34" charset="0"/>
              <a:buChar char="•"/>
              <a:tabLst>
                <a:tab pos="457200" algn="l"/>
              </a:tabLst>
            </a:pPr>
            <a:r>
              <a:rPr lang="en-US" sz="2000" dirty="0">
                <a:solidFill>
                  <a:prstClr val="black"/>
                </a:solidFill>
              </a:rPr>
              <a:t>Parametric inference (method of moments, max likelihood estimator)</a:t>
            </a:r>
          </a:p>
          <a:p>
            <a:pPr lvl="1" indent="-220663">
              <a:spcAft>
                <a:spcPts val="300"/>
              </a:spcAft>
              <a:buFont typeface="Arial" pitchFamily="34" charset="0"/>
              <a:buChar char="•"/>
              <a:tabLst>
                <a:tab pos="457200" algn="l"/>
              </a:tabLst>
            </a:pPr>
            <a:r>
              <a:rPr lang="en-US" sz="2000" dirty="0">
                <a:solidFill>
                  <a:prstClr val="black"/>
                </a:solidFill>
              </a:rPr>
              <a:t>Hypothesis testing (Wald’s test, t-test, KS test, p-values, permutation test, etc.)</a:t>
            </a:r>
          </a:p>
          <a:p>
            <a:pPr lvl="1" indent="-220663">
              <a:spcAft>
                <a:spcPts val="300"/>
              </a:spcAft>
              <a:buFont typeface="Arial" pitchFamily="34" charset="0"/>
              <a:buChar char="•"/>
              <a:tabLst>
                <a:tab pos="457200" algn="l"/>
              </a:tabLst>
            </a:pPr>
            <a:r>
              <a:rPr lang="en-US" sz="2000" dirty="0">
                <a:solidFill>
                  <a:prstClr val="black"/>
                </a:solidFill>
              </a:rPr>
              <a:t>Bayesian inference (Bayesian reasoning, inference, etc.)</a:t>
            </a:r>
            <a:endParaRPr lang="en-US" sz="2800" b="1" dirty="0">
              <a:solidFill>
                <a:prstClr val="black"/>
              </a:solidFill>
            </a:endParaRPr>
          </a:p>
          <a:p>
            <a:endParaRPr lang="en-US" dirty="0">
              <a:solidFill>
                <a:prstClr val="white"/>
              </a:solidFill>
            </a:endParaRPr>
          </a:p>
        </p:txBody>
      </p:sp>
      <p:sp>
        <p:nvSpPr>
          <p:cNvPr id="14" name="Rectangle 13"/>
          <p:cNvSpPr/>
          <p:nvPr/>
        </p:nvSpPr>
        <p:spPr>
          <a:xfrm>
            <a:off x="1524000" y="838200"/>
            <a:ext cx="9144000" cy="17526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dirty="0">
                <a:solidFill>
                  <a:prstClr val="black"/>
                </a:solidFill>
              </a:rPr>
              <a:t>Probability Theory </a:t>
            </a:r>
            <a:r>
              <a:rPr lang="en-US" sz="2400" dirty="0">
                <a:solidFill>
                  <a:prstClr val="black"/>
                </a:solidFill>
              </a:rPr>
              <a:t>(7--8 lectures, 2 assignments)</a:t>
            </a:r>
          </a:p>
          <a:p>
            <a:pPr lvl="1" indent="-220663">
              <a:spcAft>
                <a:spcPts val="300"/>
              </a:spcAft>
              <a:buFont typeface="Arial" pitchFamily="34" charset="0"/>
              <a:buChar char="•"/>
              <a:tabLst>
                <a:tab pos="457200" algn="l"/>
              </a:tabLst>
            </a:pPr>
            <a:r>
              <a:rPr lang="en-US" sz="2000" dirty="0">
                <a:solidFill>
                  <a:prstClr val="black"/>
                </a:solidFill>
              </a:rPr>
              <a:t>Probability review (events, computing probability, conditional prob., </a:t>
            </a:r>
            <a:r>
              <a:rPr lang="en-US" sz="2000" dirty="0" err="1">
                <a:solidFill>
                  <a:prstClr val="black"/>
                </a:solidFill>
              </a:rPr>
              <a:t>Bayes</a:t>
            </a:r>
            <a:r>
              <a:rPr lang="en-US" sz="2000" dirty="0">
                <a:solidFill>
                  <a:prstClr val="black"/>
                </a:solidFill>
              </a:rPr>
              <a:t>’ </a:t>
            </a:r>
            <a:r>
              <a:rPr lang="en-US" sz="2000" dirty="0" err="1">
                <a:solidFill>
                  <a:prstClr val="black"/>
                </a:solidFill>
              </a:rPr>
              <a:t>thm</a:t>
            </a:r>
            <a:r>
              <a:rPr lang="en-US" sz="2000" dirty="0">
                <a:solidFill>
                  <a:prstClr val="black"/>
                </a:solidFill>
              </a:rPr>
              <a:t>.)</a:t>
            </a:r>
          </a:p>
          <a:p>
            <a:pPr lvl="1" indent="-220663">
              <a:spcAft>
                <a:spcPts val="300"/>
              </a:spcAft>
              <a:buFont typeface="Arial" pitchFamily="34" charset="0"/>
              <a:buChar char="•"/>
              <a:tabLst>
                <a:tab pos="457200" algn="l"/>
              </a:tabLst>
            </a:pPr>
            <a:r>
              <a:rPr lang="en-US" sz="2000" dirty="0">
                <a:solidFill>
                  <a:prstClr val="black"/>
                </a:solidFill>
              </a:rPr>
              <a:t>Random variables (Geometric, Exponential, Normal, expectation, moments, etc.)</a:t>
            </a:r>
          </a:p>
          <a:p>
            <a:pPr lvl="1" indent="-220663">
              <a:spcAft>
                <a:spcPts val="300"/>
              </a:spcAft>
              <a:buFont typeface="Arial" pitchFamily="34" charset="0"/>
              <a:buChar char="•"/>
              <a:tabLst>
                <a:tab pos="457200" algn="l"/>
              </a:tabLst>
            </a:pPr>
            <a:r>
              <a:rPr lang="en-US" sz="2000" dirty="0">
                <a:solidFill>
                  <a:prstClr val="black"/>
                </a:solidFill>
              </a:rPr>
              <a:t>Probability inequalities (Weak Law of Large Numbers, Central Limit </a:t>
            </a:r>
            <a:r>
              <a:rPr lang="en-US" sz="2000" dirty="0" err="1">
                <a:solidFill>
                  <a:prstClr val="black"/>
                </a:solidFill>
              </a:rPr>
              <a:t>thm</a:t>
            </a:r>
            <a:r>
              <a:rPr lang="en-US" sz="2000" dirty="0">
                <a:solidFill>
                  <a:prstClr val="black"/>
                </a:solidFill>
              </a:rPr>
              <a:t>., etc.)</a:t>
            </a:r>
          </a:p>
          <a:p>
            <a:pPr lvl="1" indent="-220663">
              <a:spcAft>
                <a:spcPts val="300"/>
              </a:spcAft>
              <a:buFont typeface="Arial" pitchFamily="34" charset="0"/>
              <a:buChar char="•"/>
              <a:tabLst>
                <a:tab pos="457200" algn="l"/>
              </a:tabLst>
            </a:pPr>
            <a:r>
              <a:rPr lang="en-US" sz="2000" dirty="0">
                <a:solidFill>
                  <a:prstClr val="black"/>
                </a:solidFill>
              </a:rPr>
              <a:t>Markov chains (stochastic processes, balance equations, etc.)</a:t>
            </a:r>
          </a:p>
        </p:txBody>
      </p:sp>
      <p:sp>
        <p:nvSpPr>
          <p:cNvPr id="16" name="TextBox 15"/>
          <p:cNvSpPr txBox="1"/>
          <p:nvPr/>
        </p:nvSpPr>
        <p:spPr>
          <a:xfrm>
            <a:off x="1066800" y="2590800"/>
            <a:ext cx="6629400" cy="461665"/>
          </a:xfrm>
          <a:prstGeom prst="rect">
            <a:avLst/>
          </a:prstGeom>
          <a:noFill/>
        </p:spPr>
        <p:txBody>
          <a:bodyPr wrap="square" rtlCol="0">
            <a:spAutoFit/>
          </a:bodyPr>
          <a:lstStyle/>
          <a:p>
            <a:r>
              <a:rPr lang="en-US" sz="2400" b="1" dirty="0">
                <a:solidFill>
                  <a:srgbClr val="FF0000"/>
                </a:solidFill>
              </a:rPr>
              <a:t>MID-TERM 1 (Early March, mostly </a:t>
            </a:r>
            <a:r>
              <a:rPr lang="en-US" sz="2400" b="1" dirty="0">
                <a:solidFill>
                  <a:srgbClr val="FF0000"/>
                </a:solidFill>
                <a:highlight>
                  <a:srgbClr val="FFFF00"/>
                </a:highlight>
              </a:rPr>
              <a:t>March 13th</a:t>
            </a:r>
            <a:r>
              <a:rPr lang="en-US" sz="2400" b="1" dirty="0">
                <a:solidFill>
                  <a:srgbClr val="FF0000"/>
                </a:solidFill>
              </a:rPr>
              <a:t>)</a:t>
            </a:r>
          </a:p>
        </p:txBody>
      </p:sp>
      <p:sp>
        <p:nvSpPr>
          <p:cNvPr id="17" name="TextBox 16"/>
          <p:cNvSpPr txBox="1"/>
          <p:nvPr/>
        </p:nvSpPr>
        <p:spPr>
          <a:xfrm>
            <a:off x="1066800" y="6096000"/>
            <a:ext cx="5867400" cy="461665"/>
          </a:xfrm>
          <a:prstGeom prst="rect">
            <a:avLst/>
          </a:prstGeom>
          <a:noFill/>
        </p:spPr>
        <p:txBody>
          <a:bodyPr wrap="square" rtlCol="0">
            <a:spAutoFit/>
          </a:bodyPr>
          <a:lstStyle/>
          <a:p>
            <a:r>
              <a:rPr lang="en-US" sz="2400" b="1" dirty="0">
                <a:solidFill>
                  <a:srgbClr val="FF0000"/>
                </a:solidFill>
              </a:rPr>
              <a:t>MID-TERM 2 (Early May, mostly </a:t>
            </a:r>
            <a:r>
              <a:rPr lang="en-US" sz="2400" b="1" dirty="0">
                <a:solidFill>
                  <a:srgbClr val="FF0000"/>
                </a:solidFill>
                <a:highlight>
                  <a:srgbClr val="FFFF00"/>
                </a:highlight>
              </a:rPr>
              <a:t>May 8th</a:t>
            </a:r>
            <a:r>
              <a:rPr lang="en-US" sz="2400" b="1" dirty="0">
                <a:solidFill>
                  <a:srgbClr val="FF0000"/>
                </a:solidFill>
              </a:rPr>
              <a:t>) </a:t>
            </a:r>
          </a:p>
        </p:txBody>
      </p:sp>
      <p:sp>
        <p:nvSpPr>
          <p:cNvPr id="18" name="TextBox 17"/>
          <p:cNvSpPr txBox="1"/>
          <p:nvPr/>
        </p:nvSpPr>
        <p:spPr>
          <a:xfrm>
            <a:off x="1066800" y="6499554"/>
            <a:ext cx="4038600" cy="369332"/>
          </a:xfrm>
          <a:prstGeom prst="rect">
            <a:avLst/>
          </a:prstGeom>
          <a:noFill/>
        </p:spPr>
        <p:txBody>
          <a:bodyPr wrap="square" rtlCol="0">
            <a:spAutoFit/>
          </a:bodyPr>
          <a:lstStyle/>
          <a:p>
            <a:r>
              <a:rPr lang="en-US" b="1" dirty="0">
                <a:solidFill>
                  <a:srgbClr val="FF0000"/>
                </a:solidFill>
              </a:rPr>
              <a:t>MINI-PROJECT (mid-May)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6" grpId="0"/>
      <p:bldP spid="17" grpId="0"/>
      <p:bldP spid="18"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solidFill>
                  <a:prstClr val="black"/>
                </a:solidFill>
              </a:rPr>
              <a:t>Key Takeaways</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31</a:t>
            </a:fld>
            <a:endParaRPr lang="en-US" dirty="0">
              <a:solidFill>
                <a:prstClr val="black">
                  <a:tint val="75000"/>
                </a:prstClr>
              </a:solidFill>
            </a:endParaRPr>
          </a:p>
        </p:txBody>
      </p:sp>
      <p:sp>
        <p:nvSpPr>
          <p:cNvPr id="7" name="TextBox 6"/>
          <p:cNvSpPr txBox="1"/>
          <p:nvPr/>
        </p:nvSpPr>
        <p:spPr>
          <a:xfrm>
            <a:off x="1981200" y="1219200"/>
            <a:ext cx="8686800" cy="4893647"/>
          </a:xfrm>
          <a:prstGeom prst="rect">
            <a:avLst/>
          </a:prstGeom>
          <a:noFill/>
        </p:spPr>
        <p:txBody>
          <a:bodyPr wrap="square" rtlCol="0">
            <a:spAutoFit/>
          </a:bodyPr>
          <a:lstStyle/>
          <a:p>
            <a:pPr marL="463550" indent="-463550">
              <a:spcBef>
                <a:spcPts val="1200"/>
              </a:spcBef>
              <a:buFont typeface="Arial" pitchFamily="34" charset="0"/>
              <a:buChar char="•"/>
            </a:pPr>
            <a:r>
              <a:rPr lang="en-US" sz="2800" dirty="0"/>
              <a:t>Useful course for data scientist or quantitative analyst positions or ML/DS researchers</a:t>
            </a:r>
            <a:br>
              <a:rPr lang="en-US" sz="2800" dirty="0"/>
            </a:br>
            <a:endParaRPr lang="en-US" sz="2800" dirty="0"/>
          </a:p>
          <a:p>
            <a:pPr marL="463550" indent="-463550">
              <a:spcBef>
                <a:spcPts val="1200"/>
              </a:spcBef>
              <a:buFont typeface="Arial" pitchFamily="34" charset="0"/>
              <a:buChar char="•"/>
            </a:pPr>
            <a:r>
              <a:rPr lang="en-US" sz="2800" dirty="0">
                <a:solidFill>
                  <a:srgbClr val="FF0000"/>
                </a:solidFill>
              </a:rPr>
              <a:t>Math-heavy course</a:t>
            </a:r>
          </a:p>
          <a:p>
            <a:pPr marL="463550" indent="-463550">
              <a:spcBef>
                <a:spcPts val="1200"/>
              </a:spcBef>
              <a:buFont typeface="Arial" pitchFamily="34" charset="0"/>
              <a:buChar char="•"/>
            </a:pPr>
            <a:r>
              <a:rPr lang="en-US" sz="2800" dirty="0">
                <a:solidFill>
                  <a:srgbClr val="FF0000"/>
                </a:solidFill>
              </a:rPr>
              <a:t>Exams have high weightage and are timed</a:t>
            </a:r>
          </a:p>
          <a:p>
            <a:pPr marL="463550" indent="-463550">
              <a:spcBef>
                <a:spcPts val="1200"/>
              </a:spcBef>
              <a:buFont typeface="Arial" pitchFamily="34" charset="0"/>
              <a:buChar char="•"/>
            </a:pPr>
            <a:r>
              <a:rPr lang="en-US" sz="2800" dirty="0">
                <a:solidFill>
                  <a:srgbClr val="FF0000"/>
                </a:solidFill>
              </a:rPr>
              <a:t>No extra credit opportunities</a:t>
            </a:r>
          </a:p>
          <a:p>
            <a:pPr marL="463550" indent="-463550">
              <a:spcBef>
                <a:spcPts val="1200"/>
              </a:spcBef>
              <a:buFont typeface="Arial" pitchFamily="34" charset="0"/>
              <a:buChar char="•"/>
            </a:pPr>
            <a:r>
              <a:rPr lang="en-US" sz="2800" dirty="0">
                <a:solidFill>
                  <a:srgbClr val="FF0000"/>
                </a:solidFill>
              </a:rPr>
              <a:t>Grading is final, non-negotiable</a:t>
            </a:r>
          </a:p>
          <a:p>
            <a:pPr marL="463550" indent="-463550">
              <a:spcBef>
                <a:spcPts val="1200"/>
              </a:spcBef>
              <a:buFont typeface="Arial" pitchFamily="34" charset="0"/>
              <a:buChar char="•"/>
            </a:pPr>
            <a:endParaRPr lang="en-US" sz="2800" dirty="0">
              <a:solidFill>
                <a:srgbClr val="FF0000"/>
              </a:solidFill>
            </a:endParaRPr>
          </a:p>
          <a:p>
            <a:pPr marL="463550" indent="-463550">
              <a:spcBef>
                <a:spcPts val="1200"/>
              </a:spcBef>
              <a:buFont typeface="Arial" pitchFamily="34" charset="0"/>
              <a:buChar char="•"/>
            </a:pPr>
            <a:r>
              <a:rPr lang="en-US" sz="2800" dirty="0"/>
              <a:t>All communications will be via piazza</a:t>
            </a:r>
            <a:endParaRPr lang="en-US" sz="2400" dirty="0"/>
          </a:p>
        </p:txBody>
      </p:sp>
    </p:spTree>
    <p:extLst>
      <p:ext uri="{BB962C8B-B14F-4D97-AF65-F5344CB8AC3E}">
        <p14:creationId xmlns:p14="http://schemas.microsoft.com/office/powerpoint/2010/main" val="35107466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solidFill>
                  <a:prstClr val="black"/>
                </a:solidFill>
              </a:rPr>
              <a:t>Syllabus</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32</a:t>
            </a:fld>
            <a:endParaRPr lang="en-US" dirty="0">
              <a:solidFill>
                <a:prstClr val="black">
                  <a:tint val="75000"/>
                </a:prstClr>
              </a:solidFill>
            </a:endParaRPr>
          </a:p>
        </p:txBody>
      </p:sp>
      <p:sp>
        <p:nvSpPr>
          <p:cNvPr id="6" name="TextBox 5"/>
          <p:cNvSpPr txBox="1"/>
          <p:nvPr/>
        </p:nvSpPr>
        <p:spPr>
          <a:xfrm>
            <a:off x="1752600" y="1143001"/>
            <a:ext cx="8610600" cy="461665"/>
          </a:xfrm>
          <a:prstGeom prst="rect">
            <a:avLst/>
          </a:prstGeom>
          <a:noFill/>
        </p:spPr>
        <p:txBody>
          <a:bodyPr wrap="square" rtlCol="0">
            <a:spAutoFit/>
          </a:bodyPr>
          <a:lstStyle/>
          <a:p>
            <a:r>
              <a:rPr lang="en-US" sz="2400" b="1" dirty="0"/>
              <a:t>www.cs.stonybrook.edu/~cse544</a:t>
            </a:r>
          </a:p>
        </p:txBody>
      </p:sp>
      <p:pic>
        <p:nvPicPr>
          <p:cNvPr id="9" name="Picture 8">
            <a:extLst>
              <a:ext uri="{FF2B5EF4-FFF2-40B4-BE49-F238E27FC236}">
                <a16:creationId xmlns:a16="http://schemas.microsoft.com/office/drawing/2014/main" id="{67DE4505-6BEE-450E-9D16-8AD4B9D3DFD9}"/>
              </a:ext>
            </a:extLst>
          </p:cNvPr>
          <p:cNvPicPr>
            <a:picLocks noChangeAspect="1"/>
          </p:cNvPicPr>
          <p:nvPr/>
        </p:nvPicPr>
        <p:blipFill>
          <a:blip r:embed="rId3"/>
          <a:stretch>
            <a:fillRect/>
          </a:stretch>
        </p:blipFill>
        <p:spPr>
          <a:xfrm>
            <a:off x="0" y="1937899"/>
            <a:ext cx="12192000" cy="4234301"/>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solidFill>
                  <a:prstClr val="black"/>
                </a:solidFill>
              </a:rPr>
              <a:t>Next class</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33</a:t>
            </a:fld>
            <a:endParaRPr lang="en-US" dirty="0">
              <a:solidFill>
                <a:prstClr val="black">
                  <a:tint val="75000"/>
                </a:prstClr>
              </a:solidFill>
            </a:endParaRPr>
          </a:p>
        </p:txBody>
      </p:sp>
      <p:sp>
        <p:nvSpPr>
          <p:cNvPr id="7" name="TextBox 6"/>
          <p:cNvSpPr txBox="1"/>
          <p:nvPr/>
        </p:nvSpPr>
        <p:spPr>
          <a:xfrm>
            <a:off x="1981200" y="1219201"/>
            <a:ext cx="8686800" cy="2092881"/>
          </a:xfrm>
          <a:prstGeom prst="rect">
            <a:avLst/>
          </a:prstGeom>
          <a:noFill/>
        </p:spPr>
        <p:txBody>
          <a:bodyPr wrap="square" rtlCol="0">
            <a:spAutoFit/>
          </a:bodyPr>
          <a:lstStyle/>
          <a:p>
            <a:pPr marL="463550" indent="-463550">
              <a:spcBef>
                <a:spcPts val="1200"/>
              </a:spcBef>
              <a:buFont typeface="Arial" pitchFamily="34" charset="0"/>
              <a:buChar char="•"/>
            </a:pPr>
            <a:r>
              <a:rPr lang="en-US" sz="2800" dirty="0"/>
              <a:t>Probability review - 1</a:t>
            </a:r>
          </a:p>
          <a:p>
            <a:pPr marL="920750" lvl="1" indent="-463550">
              <a:spcBef>
                <a:spcPts val="1200"/>
              </a:spcBef>
              <a:buFont typeface="Wingdings" pitchFamily="2" charset="2"/>
              <a:buChar char="Ø"/>
            </a:pPr>
            <a:r>
              <a:rPr lang="en-US" sz="2400" dirty="0"/>
              <a:t>Basics: sample space, outcomes, probability</a:t>
            </a:r>
          </a:p>
          <a:p>
            <a:pPr marL="920750" lvl="1" indent="-463550">
              <a:spcBef>
                <a:spcPts val="1200"/>
              </a:spcBef>
              <a:buFont typeface="Wingdings" pitchFamily="2" charset="2"/>
              <a:buChar char="Ø"/>
            </a:pPr>
            <a:r>
              <a:rPr lang="en-US" sz="2400" dirty="0"/>
              <a:t>Events: mutually exclusive, independent</a:t>
            </a:r>
          </a:p>
          <a:p>
            <a:pPr marL="920750" lvl="1" indent="-463550">
              <a:spcBef>
                <a:spcPts val="1200"/>
              </a:spcBef>
              <a:buFont typeface="Wingdings" pitchFamily="2" charset="2"/>
              <a:buChar char="Ø"/>
            </a:pPr>
            <a:r>
              <a:rPr lang="en-US" sz="2400" dirty="0"/>
              <a:t>Calculating probability: sets, counting, tree diagram</a:t>
            </a:r>
            <a:endParaRPr lang="en-US" sz="2400" dirty="0">
              <a:solidFill>
                <a:srgbClr val="FF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solidFill>
                  <a:prstClr val="black"/>
                </a:solidFill>
              </a:rPr>
              <a:t>Questions??</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34</a:t>
            </a:fld>
            <a:endParaRPr lang="en-US" dirty="0">
              <a:solidFill>
                <a:prstClr val="black">
                  <a:tint val="75000"/>
                </a:prstClr>
              </a:solidFill>
            </a:endParaRPr>
          </a:p>
        </p:txBody>
      </p:sp>
    </p:spTree>
    <p:extLst>
      <p:ext uri="{BB962C8B-B14F-4D97-AF65-F5344CB8AC3E}">
        <p14:creationId xmlns:p14="http://schemas.microsoft.com/office/powerpoint/2010/main" val="3718523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95600" y="1295400"/>
            <a:ext cx="7315200" cy="4724400"/>
          </a:xfrm>
        </p:spPr>
        <p:txBody>
          <a:bodyPr>
            <a:normAutofit fontScale="92500" lnSpcReduction="10000"/>
          </a:bodyPr>
          <a:lstStyle/>
          <a:p>
            <a:r>
              <a:rPr lang="en-US" b="1" dirty="0">
                <a:solidFill>
                  <a:schemeClr val="tx1"/>
                </a:solidFill>
              </a:rPr>
              <a:t>Contact Info:</a:t>
            </a:r>
          </a:p>
          <a:p>
            <a:endParaRPr lang="en-US" dirty="0">
              <a:solidFill>
                <a:schemeClr val="tx1"/>
              </a:solidFill>
            </a:endParaRPr>
          </a:p>
          <a:p>
            <a:pPr algn="l"/>
            <a:r>
              <a:rPr lang="en-US" dirty="0">
                <a:solidFill>
                  <a:schemeClr val="tx2"/>
                </a:solidFill>
              </a:rPr>
              <a:t>Anshul Gandhi</a:t>
            </a:r>
          </a:p>
          <a:p>
            <a:pPr algn="l"/>
            <a:r>
              <a:rPr lang="en-US" dirty="0">
                <a:solidFill>
                  <a:schemeClr val="tx2"/>
                </a:solidFill>
              </a:rPr>
              <a:t>347, New CS building</a:t>
            </a:r>
          </a:p>
          <a:p>
            <a:pPr algn="l"/>
            <a:r>
              <a:rPr lang="en-US" dirty="0">
                <a:solidFill>
                  <a:schemeClr val="tx2"/>
                </a:solidFill>
              </a:rPr>
              <a:t>anshul@cs.stonybrook.edu</a:t>
            </a:r>
          </a:p>
          <a:p>
            <a:pPr algn="l"/>
            <a:r>
              <a:rPr lang="en-US" dirty="0">
                <a:solidFill>
                  <a:schemeClr val="tx2"/>
                </a:solidFill>
                <a:hlinkClick r:id="rId3"/>
              </a:rPr>
              <a:t>anshul.gandhi@stonybrook.edu</a:t>
            </a:r>
            <a:endParaRPr lang="en-US" dirty="0">
              <a:solidFill>
                <a:schemeClr val="tx2"/>
              </a:solidFill>
            </a:endParaRPr>
          </a:p>
          <a:p>
            <a:pPr algn="l"/>
            <a:endParaRPr lang="en-US" dirty="0">
              <a:solidFill>
                <a:schemeClr val="tx2"/>
              </a:solidFill>
            </a:endParaRPr>
          </a:p>
          <a:p>
            <a:pPr algn="l"/>
            <a:r>
              <a:rPr lang="en-US" dirty="0">
                <a:solidFill>
                  <a:schemeClr val="tx2"/>
                </a:solidFill>
              </a:rPr>
              <a:t>PLEASE USE </a:t>
            </a:r>
            <a:r>
              <a:rPr lang="en-US" b="1" dirty="0">
                <a:solidFill>
                  <a:schemeClr val="tx2"/>
                </a:solidFill>
              </a:rPr>
              <a:t>PIAZZA</a:t>
            </a:r>
            <a:r>
              <a:rPr lang="en-US" dirty="0">
                <a:solidFill>
                  <a:schemeClr val="tx2"/>
                </a:solidFill>
              </a:rPr>
              <a:t> FOR ALL COMMUNICATION (more on this later)</a:t>
            </a:r>
          </a:p>
          <a:p>
            <a:endParaRPr lang="en-US" dirty="0">
              <a:solidFill>
                <a:schemeClr val="tx1"/>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t>Outline</a:t>
            </a:r>
          </a:p>
        </p:txBody>
      </p:sp>
      <p:sp>
        <p:nvSpPr>
          <p:cNvPr id="6" name="TextBox 5"/>
          <p:cNvSpPr txBox="1"/>
          <p:nvPr/>
        </p:nvSpPr>
        <p:spPr>
          <a:xfrm>
            <a:off x="1981200" y="1219201"/>
            <a:ext cx="7543800" cy="5078313"/>
          </a:xfrm>
          <a:prstGeom prst="rect">
            <a:avLst/>
          </a:prstGeom>
          <a:noFill/>
        </p:spPr>
        <p:txBody>
          <a:bodyPr wrap="square" rtlCol="0">
            <a:spAutoFit/>
          </a:bodyPr>
          <a:lstStyle/>
          <a:p>
            <a:pPr marL="463550" indent="-463550">
              <a:buAutoNum type="arabicPeriod"/>
            </a:pPr>
            <a:r>
              <a:rPr lang="en-US" sz="2800" dirty="0">
                <a:solidFill>
                  <a:srgbClr val="FF0000"/>
                </a:solidFill>
              </a:rPr>
              <a:t>Logistics</a:t>
            </a:r>
          </a:p>
          <a:p>
            <a:pPr marL="463550" indent="-463550">
              <a:buAutoNum type="arabicPeriod"/>
            </a:pPr>
            <a:endParaRPr lang="en-US" sz="1000" dirty="0"/>
          </a:p>
          <a:p>
            <a:pPr marL="920750" lvl="1" indent="-463550">
              <a:buFont typeface="Arial" pitchFamily="34" charset="0"/>
              <a:buChar char="•"/>
            </a:pPr>
            <a:r>
              <a:rPr lang="en-US" sz="2400" dirty="0"/>
              <a:t>Course info</a:t>
            </a:r>
          </a:p>
          <a:p>
            <a:pPr marL="920750" lvl="1" indent="-463550">
              <a:buFont typeface="Arial" pitchFamily="34" charset="0"/>
              <a:buChar char="•"/>
            </a:pPr>
            <a:r>
              <a:rPr lang="en-US" sz="2400" dirty="0"/>
              <a:t>Lectures</a:t>
            </a:r>
          </a:p>
          <a:p>
            <a:pPr marL="920750" lvl="1" indent="-463550">
              <a:buFont typeface="Arial" pitchFamily="34" charset="0"/>
              <a:buChar char="•"/>
            </a:pPr>
            <a:r>
              <a:rPr lang="en-US" sz="2400" dirty="0"/>
              <a:t>Office hours</a:t>
            </a:r>
          </a:p>
          <a:p>
            <a:pPr marL="920750" lvl="1" indent="-463550">
              <a:buFont typeface="Arial" pitchFamily="34" charset="0"/>
              <a:buChar char="•"/>
            </a:pPr>
            <a:r>
              <a:rPr lang="en-US" sz="2400" dirty="0"/>
              <a:t>Course webpage + resources</a:t>
            </a:r>
          </a:p>
          <a:p>
            <a:pPr marL="920750" lvl="1" indent="-463550">
              <a:buFont typeface="Arial" pitchFamily="34" charset="0"/>
              <a:buChar char="•"/>
            </a:pPr>
            <a:endParaRPr lang="en-US" sz="1000" dirty="0"/>
          </a:p>
          <a:p>
            <a:pPr marL="463550" indent="-463550">
              <a:buFontTx/>
              <a:buAutoNum type="arabicPeriod"/>
            </a:pPr>
            <a:r>
              <a:rPr lang="en-US" sz="2800" dirty="0">
                <a:solidFill>
                  <a:srgbClr val="FF0000"/>
                </a:solidFill>
              </a:rPr>
              <a:t>Grading</a:t>
            </a:r>
            <a:br>
              <a:rPr lang="en-US" sz="2800" dirty="0">
                <a:solidFill>
                  <a:prstClr val="black"/>
                </a:solidFill>
              </a:rPr>
            </a:br>
            <a:endParaRPr lang="en-US" sz="2800" dirty="0">
              <a:solidFill>
                <a:prstClr val="black"/>
              </a:solidFill>
            </a:endParaRPr>
          </a:p>
          <a:p>
            <a:pPr marL="463550" indent="-463550">
              <a:buAutoNum type="arabicPeriod"/>
            </a:pPr>
            <a:r>
              <a:rPr lang="en-US" sz="2800" dirty="0">
                <a:solidFill>
                  <a:srgbClr val="FF0000"/>
                </a:solidFill>
              </a:rPr>
              <a:t>Syllabus</a:t>
            </a:r>
          </a:p>
          <a:p>
            <a:pPr marL="463550" indent="-463550">
              <a:buAutoNum type="arabicPeriod"/>
            </a:pPr>
            <a:endParaRPr lang="en-US" sz="1000" dirty="0"/>
          </a:p>
          <a:p>
            <a:pPr marL="920750" lvl="1" indent="-463550">
              <a:buFont typeface="Arial" pitchFamily="34" charset="0"/>
              <a:buChar char="•"/>
            </a:pPr>
            <a:r>
              <a:rPr lang="en-US" sz="2400" dirty="0"/>
              <a:t>Tentative schedule</a:t>
            </a:r>
          </a:p>
          <a:p>
            <a:pPr marL="920750" lvl="1" indent="-463550">
              <a:buFont typeface="Arial" pitchFamily="34" charset="0"/>
              <a:buChar char="•"/>
            </a:pPr>
            <a:r>
              <a:rPr lang="en-US" sz="2400" dirty="0"/>
              <a:t>Exam dates</a:t>
            </a:r>
          </a:p>
          <a:p>
            <a:pPr marL="463550" indent="-463550">
              <a:buFontTx/>
              <a:buAutoNum type="arabicPeriod"/>
            </a:pPr>
            <a:endParaRPr lang="en-US" sz="1000" dirty="0">
              <a:solidFill>
                <a:srgbClr val="FF0000"/>
              </a:solidFill>
            </a:endParaRPr>
          </a:p>
          <a:p>
            <a:pPr marL="514350" indent="-514350">
              <a:buFont typeface="+mj-lt"/>
              <a:buAutoNum type="arabicPeriod"/>
            </a:pPr>
            <a:r>
              <a:rPr lang="en-US" sz="2800" dirty="0">
                <a:solidFill>
                  <a:srgbClr val="FF0000"/>
                </a:solidFill>
              </a:rPr>
              <a:t>Key Takeaways</a:t>
            </a:r>
            <a:endParaRPr lang="en-US" sz="1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2362200" y="5379720"/>
            <a:ext cx="2133600" cy="381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362200" y="3154680"/>
            <a:ext cx="2667000" cy="381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62200" y="1325880"/>
            <a:ext cx="2667000" cy="381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t>Course Info</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
        <p:nvSpPr>
          <p:cNvPr id="6" name="TextBox 5"/>
          <p:cNvSpPr txBox="1"/>
          <p:nvPr/>
        </p:nvSpPr>
        <p:spPr>
          <a:xfrm>
            <a:off x="1524000" y="609601"/>
            <a:ext cx="8839200" cy="6109365"/>
          </a:xfrm>
          <a:prstGeom prst="rect">
            <a:avLst/>
          </a:prstGeom>
          <a:noFill/>
        </p:spPr>
        <p:txBody>
          <a:bodyPr wrap="square" rtlCol="0">
            <a:spAutoFit/>
          </a:bodyPr>
          <a:lstStyle/>
          <a:p>
            <a:pPr marL="463550" indent="-463550"/>
            <a:r>
              <a:rPr lang="en-US" sz="2800" dirty="0"/>
              <a:t> </a:t>
            </a:r>
          </a:p>
          <a:p>
            <a:pPr marL="463550" indent="-463550">
              <a:buFont typeface="Arial" pitchFamily="34" charset="0"/>
              <a:buChar char="•"/>
            </a:pPr>
            <a:endParaRPr lang="en-US" sz="1000" dirty="0"/>
          </a:p>
          <a:p>
            <a:pPr marL="920750" lvl="1" indent="-463550">
              <a:spcBef>
                <a:spcPts val="600"/>
              </a:spcBef>
              <a:spcAft>
                <a:spcPts val="600"/>
              </a:spcAft>
              <a:buFont typeface="Wingdings" pitchFamily="2" charset="2"/>
              <a:buChar char="Ø"/>
            </a:pPr>
            <a:r>
              <a:rPr lang="en-US" sz="2400" i="1" dirty="0"/>
              <a:t>Probability theory</a:t>
            </a:r>
          </a:p>
          <a:p>
            <a:pPr marL="1082675" lvl="2" indent="-336550">
              <a:spcAft>
                <a:spcPts val="600"/>
              </a:spcAft>
              <a:buFont typeface="Wingdings" pitchFamily="2" charset="2"/>
              <a:buChar char="Ø"/>
            </a:pPr>
            <a:r>
              <a:rPr lang="en-US" sz="2400" dirty="0"/>
              <a:t>Probability review (basics, conditional </a:t>
            </a:r>
            <a:r>
              <a:rPr lang="en-US" sz="2400" dirty="0" err="1"/>
              <a:t>prob</a:t>
            </a:r>
            <a:r>
              <a:rPr lang="en-US" sz="2400" dirty="0"/>
              <a:t>, </a:t>
            </a:r>
            <a:r>
              <a:rPr lang="en-US" sz="2400" dirty="0" err="1"/>
              <a:t>Bayes</a:t>
            </a:r>
            <a:r>
              <a:rPr lang="en-US" sz="2400" dirty="0"/>
              <a:t>’ theorem)</a:t>
            </a:r>
          </a:p>
          <a:p>
            <a:pPr marL="1082675" lvl="2" indent="-336550">
              <a:spcAft>
                <a:spcPts val="600"/>
              </a:spcAft>
              <a:buFont typeface="Wingdings" pitchFamily="2" charset="2"/>
              <a:buChar char="Ø"/>
            </a:pPr>
            <a:r>
              <a:rPr lang="en-US" sz="2400" dirty="0"/>
              <a:t>Random variables (mean, variance, Geometric, Normal)</a:t>
            </a:r>
          </a:p>
          <a:p>
            <a:pPr marL="1082675" lvl="2" indent="-336550">
              <a:spcAft>
                <a:spcPts val="600"/>
              </a:spcAft>
              <a:buFont typeface="Wingdings" pitchFamily="2" charset="2"/>
              <a:buChar char="Ø"/>
            </a:pPr>
            <a:r>
              <a:rPr lang="en-US" sz="2400" dirty="0"/>
              <a:t> Stochastic processes (Markov chains, …)</a:t>
            </a:r>
          </a:p>
          <a:p>
            <a:pPr marL="920750" lvl="1" indent="-463550">
              <a:spcBef>
                <a:spcPts val="600"/>
              </a:spcBef>
              <a:spcAft>
                <a:spcPts val="600"/>
              </a:spcAft>
              <a:buFont typeface="Wingdings" pitchFamily="2" charset="2"/>
              <a:buChar char="Ø"/>
            </a:pPr>
            <a:r>
              <a:rPr lang="en-US" sz="2400" i="1" dirty="0"/>
              <a:t>Statistical inference</a:t>
            </a:r>
          </a:p>
          <a:p>
            <a:pPr marL="1082675" lvl="2" indent="-336550">
              <a:spcAft>
                <a:spcPts val="600"/>
              </a:spcAft>
              <a:buFont typeface="Wingdings" pitchFamily="2" charset="2"/>
              <a:buChar char="Ø"/>
            </a:pPr>
            <a:r>
              <a:rPr lang="en-US" sz="2400" dirty="0"/>
              <a:t>Non-parametric inference (empirical distribution, bootstrap, sample mean, bias, confidence intervals)</a:t>
            </a:r>
          </a:p>
          <a:p>
            <a:pPr marL="1082675" lvl="2" indent="-336550">
              <a:spcAft>
                <a:spcPts val="600"/>
              </a:spcAft>
              <a:buFont typeface="Wingdings" pitchFamily="2" charset="2"/>
              <a:buChar char="Ø"/>
            </a:pPr>
            <a:r>
              <a:rPr lang="en-US" sz="2400" dirty="0"/>
              <a:t>Parametric inference (method of moments, max. likelihood)</a:t>
            </a:r>
          </a:p>
          <a:p>
            <a:pPr marL="1082675" lvl="2" indent="-336550">
              <a:spcAft>
                <a:spcPts val="600"/>
              </a:spcAft>
              <a:buFont typeface="Wingdings" pitchFamily="2" charset="2"/>
              <a:buChar char="Ø"/>
            </a:pPr>
            <a:r>
              <a:rPr lang="en-US" sz="2400" dirty="0"/>
              <a:t>Hypothesis testing (truth table, various tests, p-values)</a:t>
            </a:r>
          </a:p>
          <a:p>
            <a:pPr marL="920750" lvl="1" indent="-463550">
              <a:spcBef>
                <a:spcPts val="600"/>
              </a:spcBef>
              <a:spcAft>
                <a:spcPts val="600"/>
              </a:spcAft>
              <a:buFont typeface="Wingdings" pitchFamily="2" charset="2"/>
              <a:buChar char="Ø"/>
            </a:pPr>
            <a:r>
              <a:rPr lang="en-US" sz="2400" i="1" dirty="0"/>
              <a:t>DS techniques</a:t>
            </a:r>
          </a:p>
          <a:p>
            <a:pPr marL="1082675" lvl="2" indent="-336550">
              <a:spcAft>
                <a:spcPts val="600"/>
              </a:spcAft>
              <a:buFont typeface="Wingdings" pitchFamily="2" charset="2"/>
              <a:buChar char="Ø"/>
            </a:pPr>
            <a:r>
              <a:rPr lang="en-US" sz="2400" dirty="0"/>
              <a:t>Bayesian inference (Bayesian reasoning, conjugate priors)</a:t>
            </a:r>
          </a:p>
          <a:p>
            <a:pPr marL="1082675" lvl="2" indent="-336550">
              <a:spcAft>
                <a:spcPts val="600"/>
              </a:spcAft>
              <a:buFont typeface="Wingdings" pitchFamily="2" charset="2"/>
              <a:buChar char="Ø"/>
            </a:pPr>
            <a:r>
              <a:rPr lang="en-US" sz="2400" dirty="0"/>
              <a:t>Regression analysis (linear regression, time series analysis)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0" end="1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
                                            <p:txEl>
                                              <p:pRg st="7" end="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
                                            <p:txEl>
                                              <p:pRg st="11" end="1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t>Course Info</a:t>
            </a:r>
          </a:p>
        </p:txBody>
      </p:sp>
      <p:sp>
        <p:nvSpPr>
          <p:cNvPr id="6" name="TextBox 5"/>
          <p:cNvSpPr txBox="1"/>
          <p:nvPr/>
        </p:nvSpPr>
        <p:spPr>
          <a:xfrm>
            <a:off x="1981200" y="990601"/>
            <a:ext cx="8077200" cy="4447371"/>
          </a:xfrm>
          <a:prstGeom prst="rect">
            <a:avLst/>
          </a:prstGeom>
          <a:noFill/>
        </p:spPr>
        <p:txBody>
          <a:bodyPr wrap="square" rtlCol="0">
            <a:spAutoFit/>
          </a:bodyPr>
          <a:lstStyle/>
          <a:p>
            <a:pPr marL="463550" indent="-463550">
              <a:spcBef>
                <a:spcPts val="1200"/>
              </a:spcBef>
              <a:spcAft>
                <a:spcPts val="600"/>
              </a:spcAft>
              <a:buFont typeface="Arial" pitchFamily="34" charset="0"/>
              <a:buChar char="•"/>
            </a:pPr>
            <a:r>
              <a:rPr lang="en-US" sz="2800" dirty="0"/>
              <a:t>Prerequisites:</a:t>
            </a:r>
          </a:p>
          <a:p>
            <a:pPr marL="920750" lvl="1" indent="-463550">
              <a:spcAft>
                <a:spcPts val="600"/>
              </a:spcAft>
              <a:buFont typeface="Wingdings" pitchFamily="2" charset="2"/>
              <a:buChar char="Ø"/>
            </a:pPr>
            <a:r>
              <a:rPr lang="en-US" sz="2400" dirty="0"/>
              <a:t>Probability and Statistics</a:t>
            </a:r>
          </a:p>
          <a:p>
            <a:pPr marL="1377950" lvl="2" indent="-463550">
              <a:spcAft>
                <a:spcPts val="600"/>
              </a:spcAft>
              <a:buFont typeface="Wingdings" pitchFamily="2" charset="2"/>
              <a:buChar char="Ø"/>
            </a:pPr>
            <a:r>
              <a:rPr lang="en-US" sz="2400" b="1" i="1" dirty="0">
                <a:solidFill>
                  <a:srgbClr val="C00000"/>
                </a:solidFill>
              </a:rPr>
              <a:t>Will greatly help!</a:t>
            </a:r>
          </a:p>
          <a:p>
            <a:pPr marL="920750" lvl="1" indent="-463550">
              <a:spcAft>
                <a:spcPts val="600"/>
              </a:spcAft>
              <a:buFont typeface="Wingdings" pitchFamily="2" charset="2"/>
              <a:buChar char="Ø"/>
            </a:pPr>
            <a:r>
              <a:rPr lang="en-US" sz="2400" dirty="0"/>
              <a:t>Basic  CS + programming background</a:t>
            </a:r>
          </a:p>
          <a:p>
            <a:pPr marL="1377950" lvl="2" indent="-463550">
              <a:spcAft>
                <a:spcPts val="600"/>
              </a:spcAft>
              <a:buFont typeface="Wingdings" pitchFamily="2" charset="2"/>
              <a:buChar char="Ø"/>
            </a:pPr>
            <a:r>
              <a:rPr lang="en-US" sz="2400" dirty="0"/>
              <a:t>We will exclusively use Python (no exceptions)</a:t>
            </a:r>
          </a:p>
          <a:p>
            <a:pPr marL="920750" lvl="1" indent="-463550">
              <a:buFont typeface="Wingdings" pitchFamily="2" charset="2"/>
              <a:buChar char="Ø"/>
            </a:pPr>
            <a:endParaRPr lang="en-US" sz="2400" dirty="0"/>
          </a:p>
          <a:p>
            <a:pPr marL="463550" indent="-463550">
              <a:spcBef>
                <a:spcPts val="1200"/>
              </a:spcBef>
              <a:spcAft>
                <a:spcPts val="600"/>
              </a:spcAft>
              <a:buFont typeface="Arial" pitchFamily="34" charset="0"/>
              <a:buChar char="•"/>
            </a:pPr>
            <a:r>
              <a:rPr lang="en-US" sz="2800" dirty="0"/>
              <a:t>This is NOT a systems course</a:t>
            </a:r>
          </a:p>
          <a:p>
            <a:pPr marL="463550" indent="-463550">
              <a:spcBef>
                <a:spcPts val="1200"/>
              </a:spcBef>
              <a:spcAft>
                <a:spcPts val="600"/>
              </a:spcAft>
              <a:buFont typeface="Arial" pitchFamily="34" charset="0"/>
              <a:buChar char="•"/>
            </a:pPr>
            <a:r>
              <a:rPr lang="en-US" sz="2800" dirty="0"/>
              <a:t>More of a theory + algorithms course</a:t>
            </a:r>
          </a:p>
          <a:p>
            <a:pPr marL="463550" indent="-463550">
              <a:buFont typeface="Arial" pitchFamily="34" charset="0"/>
              <a:buChar char="•"/>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rgbClr val="00B050"/>
          </a:solidFill>
        </p:spPr>
        <p:txBody>
          <a:bodyPr wrap="square" rtlCol="0" anchor="ctr">
            <a:noAutofit/>
          </a:bodyPr>
          <a:lstStyle/>
          <a:p>
            <a:pPr algn="ctr"/>
            <a:r>
              <a:rPr lang="en-US" sz="4000" dirty="0"/>
              <a:t>Course Info</a:t>
            </a:r>
          </a:p>
        </p:txBody>
      </p:sp>
      <p:sp>
        <p:nvSpPr>
          <p:cNvPr id="6" name="TextBox 5"/>
          <p:cNvSpPr txBox="1"/>
          <p:nvPr/>
        </p:nvSpPr>
        <p:spPr>
          <a:xfrm>
            <a:off x="1981200" y="990601"/>
            <a:ext cx="8077200" cy="5601533"/>
          </a:xfrm>
          <a:prstGeom prst="rect">
            <a:avLst/>
          </a:prstGeom>
          <a:noFill/>
        </p:spPr>
        <p:txBody>
          <a:bodyPr wrap="square" rtlCol="0">
            <a:spAutoFit/>
          </a:bodyPr>
          <a:lstStyle/>
          <a:p>
            <a:pPr marL="463550" indent="-463550">
              <a:spcBef>
                <a:spcPts val="1200"/>
              </a:spcBef>
              <a:spcAft>
                <a:spcPts val="600"/>
              </a:spcAft>
              <a:buFont typeface="Arial" pitchFamily="34" charset="0"/>
              <a:buChar char="•"/>
            </a:pPr>
            <a:r>
              <a:rPr lang="en-US" sz="2800" dirty="0"/>
              <a:t>Required and recommended texts:</a:t>
            </a:r>
          </a:p>
          <a:p>
            <a:pPr marL="463550" indent="-463550">
              <a:spcBef>
                <a:spcPts val="1200"/>
              </a:spcBef>
              <a:spcAft>
                <a:spcPts val="600"/>
              </a:spcAft>
              <a:buFont typeface="Arial" pitchFamily="34" charset="0"/>
              <a:buChar char="•"/>
            </a:pPr>
            <a:endParaRPr lang="en-US" sz="2800" dirty="0"/>
          </a:p>
          <a:p>
            <a:pPr marL="463550" indent="-463550">
              <a:spcBef>
                <a:spcPts val="1200"/>
              </a:spcBef>
              <a:spcAft>
                <a:spcPts val="600"/>
              </a:spcAft>
              <a:buFont typeface="Arial" pitchFamily="34" charset="0"/>
              <a:buChar char="•"/>
            </a:pPr>
            <a:endParaRPr lang="en-US" sz="2800" dirty="0"/>
          </a:p>
          <a:p>
            <a:pPr marL="463550" indent="-463550">
              <a:spcBef>
                <a:spcPts val="1200"/>
              </a:spcBef>
              <a:spcAft>
                <a:spcPts val="600"/>
              </a:spcAft>
              <a:buFont typeface="Arial" pitchFamily="34" charset="0"/>
              <a:buChar char="•"/>
            </a:pPr>
            <a:endParaRPr lang="en-US" sz="2800" dirty="0"/>
          </a:p>
          <a:p>
            <a:pPr marL="463550" indent="-463550">
              <a:spcBef>
                <a:spcPts val="1200"/>
              </a:spcBef>
              <a:spcAft>
                <a:spcPts val="600"/>
              </a:spcAft>
              <a:buFont typeface="Arial" pitchFamily="34" charset="0"/>
              <a:buChar char="•"/>
            </a:pPr>
            <a:endParaRPr lang="en-US" sz="2800" dirty="0"/>
          </a:p>
          <a:p>
            <a:pPr marL="463550" indent="-463550">
              <a:spcBef>
                <a:spcPts val="1200"/>
              </a:spcBef>
              <a:spcAft>
                <a:spcPts val="600"/>
              </a:spcAft>
            </a:pPr>
            <a:endParaRPr lang="en-US" sz="2800" dirty="0"/>
          </a:p>
          <a:p>
            <a:pPr marL="463550" indent="-463550">
              <a:spcBef>
                <a:spcPts val="1200"/>
              </a:spcBef>
              <a:spcAft>
                <a:spcPts val="600"/>
              </a:spcAft>
              <a:buFont typeface="Arial" pitchFamily="34" charset="0"/>
              <a:buChar char="•"/>
            </a:pPr>
            <a:r>
              <a:rPr lang="en-US" sz="2800" dirty="0"/>
              <a:t>Software:</a:t>
            </a:r>
            <a:endParaRPr lang="en-US" sz="1200" dirty="0"/>
          </a:p>
          <a:p>
            <a:pPr marL="920750" lvl="1" indent="-463550">
              <a:spcBef>
                <a:spcPts val="1200"/>
              </a:spcBef>
              <a:spcAft>
                <a:spcPts val="600"/>
              </a:spcAft>
              <a:buFont typeface="Wingdings" pitchFamily="2" charset="2"/>
              <a:buChar char="Ø"/>
            </a:pPr>
            <a:r>
              <a:rPr lang="en-US" sz="2800" dirty="0"/>
              <a:t>Available from </a:t>
            </a:r>
            <a:r>
              <a:rPr lang="en-US" sz="2800" dirty="0" err="1"/>
              <a:t>DoIT</a:t>
            </a:r>
            <a:endParaRPr lang="en-US" sz="2800" dirty="0"/>
          </a:p>
          <a:p>
            <a:pPr marL="463550" indent="-463550">
              <a:buFont typeface="Arial" pitchFamily="34" charset="0"/>
              <a:buChar char="•"/>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pic>
        <p:nvPicPr>
          <p:cNvPr id="2050" name="Picture 2" descr="https://images-na.ssl-images-amazon.com/images/I/41TqRwQfEML.jpg"/>
          <p:cNvPicPr>
            <a:picLocks noChangeAspect="1" noChangeArrowheads="1"/>
          </p:cNvPicPr>
          <p:nvPr/>
        </p:nvPicPr>
        <p:blipFill>
          <a:blip r:embed="rId3" cstate="print"/>
          <a:srcRect/>
          <a:stretch>
            <a:fillRect/>
          </a:stretch>
        </p:blipFill>
        <p:spPr bwMode="auto">
          <a:xfrm>
            <a:off x="1828801" y="1676400"/>
            <a:ext cx="1821485" cy="2743200"/>
          </a:xfrm>
          <a:prstGeom prst="rect">
            <a:avLst/>
          </a:prstGeom>
          <a:noFill/>
          <a:ln w="127000">
            <a:solidFill>
              <a:srgbClr val="92D050"/>
            </a:solidFill>
          </a:ln>
        </p:spPr>
      </p:pic>
      <p:pic>
        <p:nvPicPr>
          <p:cNvPr id="2052" name="Picture 4" descr="https://images-na.ssl-images-amazon.com/images/I/51FYtXdp4RL._SX350_BO1,204,203,200_.jpg"/>
          <p:cNvPicPr>
            <a:picLocks noChangeAspect="1" noChangeArrowheads="1"/>
          </p:cNvPicPr>
          <p:nvPr/>
        </p:nvPicPr>
        <p:blipFill>
          <a:blip r:embed="rId4" cstate="print"/>
          <a:srcRect/>
          <a:stretch>
            <a:fillRect/>
          </a:stretch>
        </p:blipFill>
        <p:spPr bwMode="auto">
          <a:xfrm>
            <a:off x="4267201" y="1676400"/>
            <a:ext cx="1935083" cy="2743200"/>
          </a:xfrm>
          <a:prstGeom prst="rect">
            <a:avLst/>
          </a:prstGeom>
          <a:noFill/>
        </p:spPr>
      </p:pic>
      <p:sp>
        <p:nvSpPr>
          <p:cNvPr id="39938" name="AutoShape 2" descr="Image result for python logo"/>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9942" name="Picture 6" descr="Image result for python logo"/>
          <p:cNvPicPr>
            <a:picLocks noChangeAspect="1" noChangeArrowheads="1"/>
          </p:cNvPicPr>
          <p:nvPr/>
        </p:nvPicPr>
        <p:blipFill>
          <a:blip r:embed="rId5" cstate="print"/>
          <a:srcRect/>
          <a:stretch>
            <a:fillRect/>
          </a:stretch>
        </p:blipFill>
        <p:spPr bwMode="auto">
          <a:xfrm>
            <a:off x="4114800" y="4648200"/>
            <a:ext cx="3086166" cy="1042416"/>
          </a:xfrm>
          <a:prstGeom prst="rect">
            <a:avLst/>
          </a:prstGeom>
          <a:noFill/>
        </p:spPr>
      </p:pic>
      <p:pic>
        <p:nvPicPr>
          <p:cNvPr id="39944" name="Picture 8" descr="Image result for data science manual steve skiena"/>
          <p:cNvPicPr>
            <a:picLocks noChangeAspect="1" noChangeArrowheads="1"/>
          </p:cNvPicPr>
          <p:nvPr/>
        </p:nvPicPr>
        <p:blipFill>
          <a:blip r:embed="rId6" cstate="print"/>
          <a:srcRect/>
          <a:stretch>
            <a:fillRect/>
          </a:stretch>
        </p:blipFill>
        <p:spPr bwMode="auto">
          <a:xfrm>
            <a:off x="8458201" y="1676400"/>
            <a:ext cx="2088107" cy="2743200"/>
          </a:xfrm>
          <a:prstGeom prst="rect">
            <a:avLst/>
          </a:prstGeom>
          <a:noFill/>
        </p:spPr>
      </p:pic>
      <p:pic>
        <p:nvPicPr>
          <p:cNvPr id="1026" name="Picture 2" descr=" ">
            <a:extLst>
              <a:ext uri="{FF2B5EF4-FFF2-40B4-BE49-F238E27FC236}">
                <a16:creationId xmlns:a16="http://schemas.microsoft.com/office/drawing/2014/main" id="{516E2357-2C07-16FF-DAA0-48E0086125B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00800" y="1676400"/>
            <a:ext cx="1901952" cy="27467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99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994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0"/>
            <a:ext cx="9144000" cy="838200"/>
          </a:xfrm>
          <a:prstGeom prst="rect">
            <a:avLst/>
          </a:prstGeom>
          <a:solidFill>
            <a:schemeClr val="accent6"/>
          </a:solidFill>
        </p:spPr>
        <p:txBody>
          <a:bodyPr wrap="square" rtlCol="0" anchor="ctr">
            <a:noAutofit/>
          </a:bodyPr>
          <a:lstStyle/>
          <a:p>
            <a:pPr algn="ctr"/>
            <a:r>
              <a:rPr lang="en-US" sz="4000" dirty="0"/>
              <a:t>Example 1a: Simple stats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6" name="TextBox 5"/>
          <p:cNvSpPr txBox="1"/>
          <p:nvPr/>
        </p:nvSpPr>
        <p:spPr>
          <a:xfrm>
            <a:off x="1981200" y="990601"/>
            <a:ext cx="9829800" cy="3816429"/>
          </a:xfrm>
          <a:prstGeom prst="rect">
            <a:avLst/>
          </a:prstGeom>
          <a:noFill/>
        </p:spPr>
        <p:txBody>
          <a:bodyPr wrap="square" rtlCol="0">
            <a:spAutoFit/>
          </a:bodyPr>
          <a:lstStyle/>
          <a:p>
            <a:pPr>
              <a:spcBef>
                <a:spcPts val="1200"/>
              </a:spcBef>
              <a:spcAft>
                <a:spcPts val="600"/>
              </a:spcAft>
            </a:pPr>
            <a:r>
              <a:rPr lang="en-US" sz="2800" dirty="0"/>
              <a:t>X is a collection of 99 integers (positive and negative)</a:t>
            </a:r>
          </a:p>
          <a:p>
            <a:pPr marL="463550" indent="-463550">
              <a:spcBef>
                <a:spcPts val="1200"/>
              </a:spcBef>
              <a:spcAft>
                <a:spcPts val="600"/>
              </a:spcAft>
              <a:buFont typeface="Arial" pitchFamily="34" charset="0"/>
              <a:buChar char="•"/>
            </a:pPr>
            <a:r>
              <a:rPr lang="en-US" sz="2800" dirty="0"/>
              <a:t>(Q1) </a:t>
            </a:r>
            <a:br>
              <a:rPr lang="en-US" sz="2800" dirty="0"/>
            </a:br>
            <a:r>
              <a:rPr lang="en-US" sz="2800" dirty="0"/>
              <a:t>Given that mean(X) &gt; 0, </a:t>
            </a:r>
            <a:r>
              <a:rPr lang="en-US" sz="2800" dirty="0">
                <a:solidFill>
                  <a:srgbClr val="FF0000"/>
                </a:solidFill>
              </a:rPr>
              <a:t>how many elements of X are &gt; 0?</a:t>
            </a:r>
          </a:p>
          <a:p>
            <a:pPr marL="463550" indent="-463550">
              <a:spcBef>
                <a:spcPts val="1200"/>
              </a:spcBef>
              <a:spcAft>
                <a:spcPts val="600"/>
              </a:spcAft>
              <a:buFont typeface="Arial" pitchFamily="34" charset="0"/>
              <a:buChar char="•"/>
            </a:pPr>
            <a:endParaRPr lang="en-US" sz="2800" dirty="0">
              <a:solidFill>
                <a:srgbClr val="FF0000"/>
              </a:solidFill>
            </a:endParaRPr>
          </a:p>
          <a:p>
            <a:pPr marL="463550" indent="-463550">
              <a:spcBef>
                <a:spcPts val="1200"/>
              </a:spcBef>
              <a:spcAft>
                <a:spcPts val="600"/>
              </a:spcAft>
              <a:buFont typeface="Arial" pitchFamily="34" charset="0"/>
              <a:buChar char="•"/>
            </a:pPr>
            <a:r>
              <a:rPr lang="en-US" sz="2800" dirty="0"/>
              <a:t>(Q2) </a:t>
            </a:r>
            <a:br>
              <a:rPr lang="en-US" sz="2800" dirty="0"/>
            </a:br>
            <a:r>
              <a:rPr lang="en-US" sz="2800" dirty="0"/>
              <a:t>Instead, if median(X) &gt; 0, </a:t>
            </a:r>
            <a:r>
              <a:rPr lang="en-US" sz="2800" dirty="0">
                <a:solidFill>
                  <a:srgbClr val="FF0000"/>
                </a:solidFill>
              </a:rPr>
              <a:t>how many elements of X are &gt; 0?</a:t>
            </a:r>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xit" presetSubtype="0" fill="hold"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2450</TotalTime>
  <Words>1821</Words>
  <Application>Microsoft Office PowerPoint</Application>
  <PresentationFormat>Widescreen</PresentationFormat>
  <Paragraphs>342</Paragraphs>
  <Slides>34</Slides>
  <Notes>34</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34</vt:i4>
      </vt:variant>
    </vt:vector>
  </HeadingPairs>
  <TitlesOfParts>
    <vt:vector size="40" baseType="lpstr">
      <vt:lpstr>Arial</vt:lpstr>
      <vt:lpstr>Calibri</vt:lpstr>
      <vt:lpstr>Wingdings</vt:lpstr>
      <vt:lpstr>Office Theme</vt:lpstr>
      <vt:lpstr>1_Office Theme</vt:lpstr>
      <vt:lpstr>2_Office Theme</vt:lpstr>
      <vt:lpstr>CSE 544, Spring 2025 Probability and Statistics for Data Science    Lecture 1: Intro and Logistics</vt:lpstr>
      <vt:lpstr>CSE 544  Probability and Statistics for Data Science     </vt:lpstr>
      <vt:lpstr>CSE 544  Probability and Statistics for Data Science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544</dc:title>
  <dc:creator>anshul</dc:creator>
  <cp:lastModifiedBy>Anshul Gandhi</cp:lastModifiedBy>
  <cp:revision>232</cp:revision>
  <dcterms:created xsi:type="dcterms:W3CDTF">2006-08-16T00:00:00Z</dcterms:created>
  <dcterms:modified xsi:type="dcterms:W3CDTF">2025-01-23T17:58:01Z</dcterms:modified>
</cp:coreProperties>
</file>