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0"/>
  </p:notesMasterIdLst>
  <p:sldIdLst>
    <p:sldId id="256" r:id="rId2"/>
    <p:sldId id="378" r:id="rId3"/>
    <p:sldId id="379" r:id="rId4"/>
    <p:sldId id="365" r:id="rId5"/>
    <p:sldId id="366" r:id="rId6"/>
    <p:sldId id="358" r:id="rId7"/>
    <p:sldId id="360" r:id="rId8"/>
    <p:sldId id="361" r:id="rId9"/>
    <p:sldId id="373" r:id="rId10"/>
    <p:sldId id="374" r:id="rId11"/>
    <p:sldId id="375" r:id="rId12"/>
    <p:sldId id="357" r:id="rId13"/>
    <p:sldId id="363" r:id="rId14"/>
    <p:sldId id="376" r:id="rId15"/>
    <p:sldId id="391" r:id="rId16"/>
    <p:sldId id="258" r:id="rId17"/>
    <p:sldId id="259" r:id="rId18"/>
    <p:sldId id="403" r:id="rId19"/>
    <p:sldId id="387" r:id="rId20"/>
    <p:sldId id="410" r:id="rId21"/>
    <p:sldId id="389" r:id="rId22"/>
    <p:sldId id="390" r:id="rId23"/>
    <p:sldId id="405" r:id="rId24"/>
    <p:sldId id="409" r:id="rId25"/>
    <p:sldId id="310" r:id="rId26"/>
    <p:sldId id="260" r:id="rId27"/>
    <p:sldId id="261" r:id="rId28"/>
    <p:sldId id="266" r:id="rId29"/>
    <p:sldId id="319" r:id="rId30"/>
    <p:sldId id="318" r:id="rId31"/>
    <p:sldId id="320" r:id="rId32"/>
    <p:sldId id="321" r:id="rId33"/>
    <p:sldId id="322" r:id="rId34"/>
    <p:sldId id="326" r:id="rId35"/>
    <p:sldId id="327" r:id="rId36"/>
    <p:sldId id="329" r:id="rId37"/>
    <p:sldId id="377" r:id="rId38"/>
    <p:sldId id="38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76284" autoAdjust="0"/>
  </p:normalViewPr>
  <p:slideViewPr>
    <p:cSldViewPr snapToGrid="0">
      <p:cViewPr varScale="1">
        <p:scale>
          <a:sx n="63" d="100"/>
          <a:sy n="63" d="100"/>
        </p:scale>
        <p:origin x="12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0AA70-72FF-4ABC-923B-C9D2F414D0B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C5F59B-BA35-4125-A742-CA9AA7A8803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Identify areas where statistics can be used in medicine. </a:t>
          </a:r>
        </a:p>
      </dgm:t>
    </dgm:pt>
    <dgm:pt modelId="{A20A5105-60F9-48C6-8FDC-FA3F2D60BFD6}" type="parTrans" cxnId="{E3622CE9-578D-48B8-A5D4-0B7AF8BF8CB7}">
      <dgm:prSet/>
      <dgm:spPr/>
      <dgm:t>
        <a:bodyPr/>
        <a:lstStyle/>
        <a:p>
          <a:endParaRPr lang="en-US"/>
        </a:p>
      </dgm:t>
    </dgm:pt>
    <dgm:pt modelId="{05238D01-0C3C-46C6-A426-BE3CCCB48B3E}" type="sibTrans" cxnId="{E3622CE9-578D-48B8-A5D4-0B7AF8BF8CB7}">
      <dgm:prSet/>
      <dgm:spPr/>
      <dgm:t>
        <a:bodyPr/>
        <a:lstStyle/>
        <a:p>
          <a:endParaRPr lang="en-US"/>
        </a:p>
      </dgm:t>
    </dgm:pt>
    <dgm:pt modelId="{F7DBA5F3-7513-4598-A5A6-F7AC8E36A0F4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Exploring statistical methods in diagnosing a patient. </a:t>
          </a:r>
        </a:p>
      </dgm:t>
    </dgm:pt>
    <dgm:pt modelId="{A524A99B-4828-4F4E-B91E-7E31FE40D3EB}" type="parTrans" cxnId="{AC526453-082E-48DE-87DF-61549282695D}">
      <dgm:prSet/>
      <dgm:spPr/>
      <dgm:t>
        <a:bodyPr/>
        <a:lstStyle/>
        <a:p>
          <a:endParaRPr lang="en-US"/>
        </a:p>
      </dgm:t>
    </dgm:pt>
    <dgm:pt modelId="{93A229E2-ACC8-4254-944A-FAC7B3621BC1}" type="sibTrans" cxnId="{AC526453-082E-48DE-87DF-61549282695D}">
      <dgm:prSet/>
      <dgm:spPr/>
      <dgm:t>
        <a:bodyPr/>
        <a:lstStyle/>
        <a:p>
          <a:endParaRPr lang="en-US"/>
        </a:p>
      </dgm:t>
    </dgm:pt>
    <dgm:pt modelId="{F176E19A-7172-425F-84FA-3B01473FDAF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Define sensitivity, specificity, positive predictive value and negative predictive value</a:t>
          </a:r>
        </a:p>
      </dgm:t>
    </dgm:pt>
    <dgm:pt modelId="{3237CF4D-9629-4303-BA88-1C2F5AD93F14}" type="parTrans" cxnId="{CAAC096E-2675-4B7F-99EF-C5EA08919788}">
      <dgm:prSet/>
      <dgm:spPr/>
      <dgm:t>
        <a:bodyPr/>
        <a:lstStyle/>
        <a:p>
          <a:endParaRPr lang="en-US"/>
        </a:p>
      </dgm:t>
    </dgm:pt>
    <dgm:pt modelId="{76A03C50-811E-473A-8FC4-E6521C4CA029}" type="sibTrans" cxnId="{CAAC096E-2675-4B7F-99EF-C5EA08919788}">
      <dgm:prSet/>
      <dgm:spPr/>
      <dgm:t>
        <a:bodyPr/>
        <a:lstStyle/>
        <a:p>
          <a:endParaRPr lang="en-US"/>
        </a:p>
      </dgm:t>
    </dgm:pt>
    <dgm:pt modelId="{CF7D2667-15E1-4482-B132-1CA4529ACB1C}" type="pres">
      <dgm:prSet presAssocID="{5D80AA70-72FF-4ABC-923B-C9D2F414D0B0}" presName="linear" presStyleCnt="0">
        <dgm:presLayoutVars>
          <dgm:animLvl val="lvl"/>
          <dgm:resizeHandles val="exact"/>
        </dgm:presLayoutVars>
      </dgm:prSet>
      <dgm:spPr/>
    </dgm:pt>
    <dgm:pt modelId="{920F3F54-9F85-4C8E-97BE-1E40DCB15386}" type="pres">
      <dgm:prSet presAssocID="{F7C5F59B-BA35-4125-A742-CA9AA7A8803F}" presName="parentText" presStyleLbl="node1" presStyleIdx="0" presStyleCnt="3" custLinFactNeighborY="-24236">
        <dgm:presLayoutVars>
          <dgm:chMax val="0"/>
          <dgm:bulletEnabled val="1"/>
        </dgm:presLayoutVars>
      </dgm:prSet>
      <dgm:spPr/>
    </dgm:pt>
    <dgm:pt modelId="{CC1FC0AA-8A3D-44C6-A5E7-520A5AAB523B}" type="pres">
      <dgm:prSet presAssocID="{05238D01-0C3C-46C6-A426-BE3CCCB48B3E}" presName="spacer" presStyleCnt="0"/>
      <dgm:spPr/>
    </dgm:pt>
    <dgm:pt modelId="{DD0688B2-C8B8-4B78-890D-08EDC8957FBC}" type="pres">
      <dgm:prSet presAssocID="{F7DBA5F3-7513-4598-A5A6-F7AC8E36A0F4}" presName="parentText" presStyleLbl="node1" presStyleIdx="1" presStyleCnt="3" custLinFactNeighborY="-24236">
        <dgm:presLayoutVars>
          <dgm:chMax val="0"/>
          <dgm:bulletEnabled val="1"/>
        </dgm:presLayoutVars>
      </dgm:prSet>
      <dgm:spPr/>
    </dgm:pt>
    <dgm:pt modelId="{F6F012AB-BD81-4DCC-B0C9-E6EFFBBAED28}" type="pres">
      <dgm:prSet presAssocID="{93A229E2-ACC8-4254-944A-FAC7B3621BC1}" presName="spacer" presStyleCnt="0"/>
      <dgm:spPr/>
    </dgm:pt>
    <dgm:pt modelId="{52A2C551-09FC-47E6-98A1-4528C4BDFC81}" type="pres">
      <dgm:prSet presAssocID="{F176E19A-7172-425F-84FA-3B01473FDA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C45F48-BE42-49CB-934A-C65672444566}" type="presOf" srcId="{F7DBA5F3-7513-4598-A5A6-F7AC8E36A0F4}" destId="{DD0688B2-C8B8-4B78-890D-08EDC8957FBC}" srcOrd="0" destOrd="0" presId="urn:microsoft.com/office/officeart/2005/8/layout/vList2"/>
    <dgm:cxn modelId="{89BFEC6B-67B4-4A8B-BB69-33C67D180965}" type="presOf" srcId="{F176E19A-7172-425F-84FA-3B01473FDAF8}" destId="{52A2C551-09FC-47E6-98A1-4528C4BDFC81}" srcOrd="0" destOrd="0" presId="urn:microsoft.com/office/officeart/2005/8/layout/vList2"/>
    <dgm:cxn modelId="{CAAC096E-2675-4B7F-99EF-C5EA08919788}" srcId="{5D80AA70-72FF-4ABC-923B-C9D2F414D0B0}" destId="{F176E19A-7172-425F-84FA-3B01473FDAF8}" srcOrd="2" destOrd="0" parTransId="{3237CF4D-9629-4303-BA88-1C2F5AD93F14}" sibTransId="{76A03C50-811E-473A-8FC4-E6521C4CA029}"/>
    <dgm:cxn modelId="{AC526453-082E-48DE-87DF-61549282695D}" srcId="{5D80AA70-72FF-4ABC-923B-C9D2F414D0B0}" destId="{F7DBA5F3-7513-4598-A5A6-F7AC8E36A0F4}" srcOrd="1" destOrd="0" parTransId="{A524A99B-4828-4F4E-B91E-7E31FE40D3EB}" sibTransId="{93A229E2-ACC8-4254-944A-FAC7B3621BC1}"/>
    <dgm:cxn modelId="{788306D6-1D85-4BC6-BCB2-13852B7E8414}" type="presOf" srcId="{5D80AA70-72FF-4ABC-923B-C9D2F414D0B0}" destId="{CF7D2667-15E1-4482-B132-1CA4529ACB1C}" srcOrd="0" destOrd="0" presId="urn:microsoft.com/office/officeart/2005/8/layout/vList2"/>
    <dgm:cxn modelId="{E3622CE9-578D-48B8-A5D4-0B7AF8BF8CB7}" srcId="{5D80AA70-72FF-4ABC-923B-C9D2F414D0B0}" destId="{F7C5F59B-BA35-4125-A742-CA9AA7A8803F}" srcOrd="0" destOrd="0" parTransId="{A20A5105-60F9-48C6-8FDC-FA3F2D60BFD6}" sibTransId="{05238D01-0C3C-46C6-A426-BE3CCCB48B3E}"/>
    <dgm:cxn modelId="{DC60B5EB-AFA0-44EC-B3A3-47CEB1E5605E}" type="presOf" srcId="{F7C5F59B-BA35-4125-A742-CA9AA7A8803F}" destId="{920F3F54-9F85-4C8E-97BE-1E40DCB15386}" srcOrd="0" destOrd="0" presId="urn:microsoft.com/office/officeart/2005/8/layout/vList2"/>
    <dgm:cxn modelId="{064ED8B8-4D45-48D0-9F06-FCBC422BB115}" type="presParOf" srcId="{CF7D2667-15E1-4482-B132-1CA4529ACB1C}" destId="{920F3F54-9F85-4C8E-97BE-1E40DCB15386}" srcOrd="0" destOrd="0" presId="urn:microsoft.com/office/officeart/2005/8/layout/vList2"/>
    <dgm:cxn modelId="{627E5C21-6219-4C0D-B1DA-B1EAABF95449}" type="presParOf" srcId="{CF7D2667-15E1-4482-B132-1CA4529ACB1C}" destId="{CC1FC0AA-8A3D-44C6-A5E7-520A5AAB523B}" srcOrd="1" destOrd="0" presId="urn:microsoft.com/office/officeart/2005/8/layout/vList2"/>
    <dgm:cxn modelId="{543716A5-ACA8-44C9-90EB-9256C0A55FEB}" type="presParOf" srcId="{CF7D2667-15E1-4482-B132-1CA4529ACB1C}" destId="{DD0688B2-C8B8-4B78-890D-08EDC8957FBC}" srcOrd="2" destOrd="0" presId="urn:microsoft.com/office/officeart/2005/8/layout/vList2"/>
    <dgm:cxn modelId="{F5AC3E35-BD98-46C3-88E5-28656CAE55CB}" type="presParOf" srcId="{CF7D2667-15E1-4482-B132-1CA4529ACB1C}" destId="{F6F012AB-BD81-4DCC-B0C9-E6EFFBBAED28}" srcOrd="3" destOrd="0" presId="urn:microsoft.com/office/officeart/2005/8/layout/vList2"/>
    <dgm:cxn modelId="{7B47D009-422F-452D-8772-7F726E2D1A1C}" type="presParOf" srcId="{CF7D2667-15E1-4482-B132-1CA4529ACB1C}" destId="{52A2C551-09FC-47E6-98A1-4528C4BDFC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F79CF-9A07-45EC-B86E-FD2F81054D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AE40CD-5A77-4711-BFE2-CA28C751DA0B}">
      <dgm:prSet/>
      <dgm:spPr/>
      <dgm:t>
        <a:bodyPr/>
        <a:lstStyle/>
        <a:p>
          <a:r>
            <a:rPr lang="en-US"/>
            <a:t>Clinical Trials</a:t>
          </a:r>
        </a:p>
      </dgm:t>
    </dgm:pt>
    <dgm:pt modelId="{5DFAC57D-3ED1-468B-B52D-AD1E5949A7B3}" type="parTrans" cxnId="{63C3870F-489E-4547-B323-31C5BCD414BD}">
      <dgm:prSet/>
      <dgm:spPr/>
      <dgm:t>
        <a:bodyPr/>
        <a:lstStyle/>
        <a:p>
          <a:endParaRPr lang="en-US"/>
        </a:p>
      </dgm:t>
    </dgm:pt>
    <dgm:pt modelId="{6C84F2F7-F826-45E1-ABEE-E43ACFFB78B8}" type="sibTrans" cxnId="{63C3870F-489E-4547-B323-31C5BCD414BD}">
      <dgm:prSet/>
      <dgm:spPr/>
      <dgm:t>
        <a:bodyPr/>
        <a:lstStyle/>
        <a:p>
          <a:endParaRPr lang="en-US"/>
        </a:p>
      </dgm:t>
    </dgm:pt>
    <dgm:pt modelId="{9AF18BE9-AB77-4837-872A-32D591360880}">
      <dgm:prSet/>
      <dgm:spPr/>
      <dgm:t>
        <a:bodyPr/>
        <a:lstStyle/>
        <a:p>
          <a:r>
            <a:rPr lang="en-US"/>
            <a:t>Epidemiology and public health</a:t>
          </a:r>
        </a:p>
      </dgm:t>
    </dgm:pt>
    <dgm:pt modelId="{774F5B21-477C-49EA-9BCF-ADC61B84148E}" type="parTrans" cxnId="{42F8D81D-5BAC-4FF0-9E04-551724179288}">
      <dgm:prSet/>
      <dgm:spPr/>
      <dgm:t>
        <a:bodyPr/>
        <a:lstStyle/>
        <a:p>
          <a:endParaRPr lang="en-US"/>
        </a:p>
      </dgm:t>
    </dgm:pt>
    <dgm:pt modelId="{F23C8802-6FCE-4259-A243-A4C5D7CB8214}" type="sibTrans" cxnId="{42F8D81D-5BAC-4FF0-9E04-551724179288}">
      <dgm:prSet/>
      <dgm:spPr/>
      <dgm:t>
        <a:bodyPr/>
        <a:lstStyle/>
        <a:p>
          <a:endParaRPr lang="en-US"/>
        </a:p>
      </dgm:t>
    </dgm:pt>
    <dgm:pt modelId="{BC818438-C8C2-4C53-B3A9-3D2839F7DAC5}">
      <dgm:prSet/>
      <dgm:spPr/>
      <dgm:t>
        <a:bodyPr/>
        <a:lstStyle/>
        <a:p>
          <a:r>
            <a:rPr lang="en-US"/>
            <a:t>Clinical decision making and diagnosis</a:t>
          </a:r>
        </a:p>
      </dgm:t>
    </dgm:pt>
    <dgm:pt modelId="{C9EC7014-F74B-4B64-90F0-26FD03C8C284}" type="parTrans" cxnId="{FD6C6E40-00EC-41B7-BF5B-74B193A11186}">
      <dgm:prSet/>
      <dgm:spPr/>
      <dgm:t>
        <a:bodyPr/>
        <a:lstStyle/>
        <a:p>
          <a:endParaRPr lang="en-US"/>
        </a:p>
      </dgm:t>
    </dgm:pt>
    <dgm:pt modelId="{7571C45C-4232-4561-AC59-971F90042257}" type="sibTrans" cxnId="{FD6C6E40-00EC-41B7-BF5B-74B193A11186}">
      <dgm:prSet/>
      <dgm:spPr/>
      <dgm:t>
        <a:bodyPr/>
        <a:lstStyle/>
        <a:p>
          <a:endParaRPr lang="en-US"/>
        </a:p>
      </dgm:t>
    </dgm:pt>
    <dgm:pt modelId="{9F16F94A-B803-4B1D-A05E-2FA8C72BF47E}">
      <dgm:prSet/>
      <dgm:spPr/>
      <dgm:t>
        <a:bodyPr/>
        <a:lstStyle/>
        <a:p>
          <a:r>
            <a:rPr lang="en-US"/>
            <a:t>Medical research</a:t>
          </a:r>
        </a:p>
      </dgm:t>
    </dgm:pt>
    <dgm:pt modelId="{79CF4FE2-2922-4198-97C5-197AF53F4B3E}" type="parTrans" cxnId="{5174E2A6-93A3-401F-9409-551E042B018A}">
      <dgm:prSet/>
      <dgm:spPr/>
      <dgm:t>
        <a:bodyPr/>
        <a:lstStyle/>
        <a:p>
          <a:endParaRPr lang="en-US"/>
        </a:p>
      </dgm:t>
    </dgm:pt>
    <dgm:pt modelId="{E66EED59-281D-41F9-97D1-9040E5F7A959}" type="sibTrans" cxnId="{5174E2A6-93A3-401F-9409-551E042B018A}">
      <dgm:prSet/>
      <dgm:spPr/>
      <dgm:t>
        <a:bodyPr/>
        <a:lstStyle/>
        <a:p>
          <a:endParaRPr lang="en-US"/>
        </a:p>
      </dgm:t>
    </dgm:pt>
    <dgm:pt modelId="{E2902AE0-4264-468A-953D-E27BC43C8EF3}">
      <dgm:prSet/>
      <dgm:spPr/>
      <dgm:t>
        <a:bodyPr/>
        <a:lstStyle/>
        <a:p>
          <a:r>
            <a:rPr lang="en-US"/>
            <a:t>Precision and personalized medicine</a:t>
          </a:r>
        </a:p>
      </dgm:t>
    </dgm:pt>
    <dgm:pt modelId="{7945AD8F-64A9-407D-A8D9-F5E7D91552A9}" type="parTrans" cxnId="{32429CF0-DBC8-457C-8B50-C0734B885867}">
      <dgm:prSet/>
      <dgm:spPr/>
      <dgm:t>
        <a:bodyPr/>
        <a:lstStyle/>
        <a:p>
          <a:endParaRPr lang="en-US"/>
        </a:p>
      </dgm:t>
    </dgm:pt>
    <dgm:pt modelId="{E5D31876-6B90-4AD4-9CC9-2E3E6EC0C7F5}" type="sibTrans" cxnId="{32429CF0-DBC8-457C-8B50-C0734B885867}">
      <dgm:prSet/>
      <dgm:spPr/>
      <dgm:t>
        <a:bodyPr/>
        <a:lstStyle/>
        <a:p>
          <a:endParaRPr lang="en-US"/>
        </a:p>
      </dgm:t>
    </dgm:pt>
    <dgm:pt modelId="{B1868F1D-FE63-4EF4-9A74-0F327517F4BF}" type="pres">
      <dgm:prSet presAssocID="{DADF79CF-9A07-45EC-B86E-FD2F81054D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4D873D-1684-4E85-923C-F56724C429CF}" type="pres">
      <dgm:prSet presAssocID="{02AE40CD-5A77-4711-BFE2-CA28C751DA0B}" presName="hierRoot1" presStyleCnt="0"/>
      <dgm:spPr/>
    </dgm:pt>
    <dgm:pt modelId="{6604AA58-9511-44D2-868E-FFF9A94D69FA}" type="pres">
      <dgm:prSet presAssocID="{02AE40CD-5A77-4711-BFE2-CA28C751DA0B}" presName="composite" presStyleCnt="0"/>
      <dgm:spPr/>
    </dgm:pt>
    <dgm:pt modelId="{7FB587AD-1B48-46E8-B478-BFC3CDD275D4}" type="pres">
      <dgm:prSet presAssocID="{02AE40CD-5A77-4711-BFE2-CA28C751DA0B}" presName="background" presStyleLbl="node0" presStyleIdx="0" presStyleCnt="5"/>
      <dgm:spPr/>
    </dgm:pt>
    <dgm:pt modelId="{7DFD80E0-62B7-4EE9-ADDE-7A22049A590C}" type="pres">
      <dgm:prSet presAssocID="{02AE40CD-5A77-4711-BFE2-CA28C751DA0B}" presName="text" presStyleLbl="fgAcc0" presStyleIdx="0" presStyleCnt="5">
        <dgm:presLayoutVars>
          <dgm:chPref val="3"/>
        </dgm:presLayoutVars>
      </dgm:prSet>
      <dgm:spPr/>
    </dgm:pt>
    <dgm:pt modelId="{A61BADAD-9913-4927-A492-DCA58FCC23F0}" type="pres">
      <dgm:prSet presAssocID="{02AE40CD-5A77-4711-BFE2-CA28C751DA0B}" presName="hierChild2" presStyleCnt="0"/>
      <dgm:spPr/>
    </dgm:pt>
    <dgm:pt modelId="{65BD7674-AB9B-400A-BF23-795B6A8A3E9A}" type="pres">
      <dgm:prSet presAssocID="{9AF18BE9-AB77-4837-872A-32D591360880}" presName="hierRoot1" presStyleCnt="0"/>
      <dgm:spPr/>
    </dgm:pt>
    <dgm:pt modelId="{74E42FEC-A99A-4439-A644-3D4FC050DCC8}" type="pres">
      <dgm:prSet presAssocID="{9AF18BE9-AB77-4837-872A-32D591360880}" presName="composite" presStyleCnt="0"/>
      <dgm:spPr/>
    </dgm:pt>
    <dgm:pt modelId="{8E23647A-7C15-4ACF-B81E-8B5103FE909B}" type="pres">
      <dgm:prSet presAssocID="{9AF18BE9-AB77-4837-872A-32D591360880}" presName="background" presStyleLbl="node0" presStyleIdx="1" presStyleCnt="5"/>
      <dgm:spPr/>
    </dgm:pt>
    <dgm:pt modelId="{00D6EA61-9B73-4AF8-92A3-A052DE59BD0F}" type="pres">
      <dgm:prSet presAssocID="{9AF18BE9-AB77-4837-872A-32D591360880}" presName="text" presStyleLbl="fgAcc0" presStyleIdx="1" presStyleCnt="5">
        <dgm:presLayoutVars>
          <dgm:chPref val="3"/>
        </dgm:presLayoutVars>
      </dgm:prSet>
      <dgm:spPr/>
    </dgm:pt>
    <dgm:pt modelId="{10ED0259-F49B-45B1-8B83-769265CC6D94}" type="pres">
      <dgm:prSet presAssocID="{9AF18BE9-AB77-4837-872A-32D591360880}" presName="hierChild2" presStyleCnt="0"/>
      <dgm:spPr/>
    </dgm:pt>
    <dgm:pt modelId="{EE87DD79-9A46-4DA7-B426-F9BF054B9AA6}" type="pres">
      <dgm:prSet presAssocID="{BC818438-C8C2-4C53-B3A9-3D2839F7DAC5}" presName="hierRoot1" presStyleCnt="0"/>
      <dgm:spPr/>
    </dgm:pt>
    <dgm:pt modelId="{328B4D5F-BCAA-4327-B331-369327B613E8}" type="pres">
      <dgm:prSet presAssocID="{BC818438-C8C2-4C53-B3A9-3D2839F7DAC5}" presName="composite" presStyleCnt="0"/>
      <dgm:spPr/>
    </dgm:pt>
    <dgm:pt modelId="{580120B9-3203-4F40-8CA9-1EC26FD8C803}" type="pres">
      <dgm:prSet presAssocID="{BC818438-C8C2-4C53-B3A9-3D2839F7DAC5}" presName="background" presStyleLbl="node0" presStyleIdx="2" presStyleCnt="5"/>
      <dgm:spPr/>
    </dgm:pt>
    <dgm:pt modelId="{6E4C1006-08FB-4311-9212-804D093A036C}" type="pres">
      <dgm:prSet presAssocID="{BC818438-C8C2-4C53-B3A9-3D2839F7DAC5}" presName="text" presStyleLbl="fgAcc0" presStyleIdx="2" presStyleCnt="5">
        <dgm:presLayoutVars>
          <dgm:chPref val="3"/>
        </dgm:presLayoutVars>
      </dgm:prSet>
      <dgm:spPr/>
    </dgm:pt>
    <dgm:pt modelId="{DE12AC3D-3E55-4C60-8B3B-AA29AE6BA0F5}" type="pres">
      <dgm:prSet presAssocID="{BC818438-C8C2-4C53-B3A9-3D2839F7DAC5}" presName="hierChild2" presStyleCnt="0"/>
      <dgm:spPr/>
    </dgm:pt>
    <dgm:pt modelId="{FEBD3363-A256-4B64-AA06-D785F1ACCA7F}" type="pres">
      <dgm:prSet presAssocID="{9F16F94A-B803-4B1D-A05E-2FA8C72BF47E}" presName="hierRoot1" presStyleCnt="0"/>
      <dgm:spPr/>
    </dgm:pt>
    <dgm:pt modelId="{4710E649-E121-4DB2-B7B9-22492310285B}" type="pres">
      <dgm:prSet presAssocID="{9F16F94A-B803-4B1D-A05E-2FA8C72BF47E}" presName="composite" presStyleCnt="0"/>
      <dgm:spPr/>
    </dgm:pt>
    <dgm:pt modelId="{C9A8E641-7B0D-4312-8B77-D83C63145EAC}" type="pres">
      <dgm:prSet presAssocID="{9F16F94A-B803-4B1D-A05E-2FA8C72BF47E}" presName="background" presStyleLbl="node0" presStyleIdx="3" presStyleCnt="5"/>
      <dgm:spPr/>
    </dgm:pt>
    <dgm:pt modelId="{3C445250-F71F-4970-80FA-F59B56838E7D}" type="pres">
      <dgm:prSet presAssocID="{9F16F94A-B803-4B1D-A05E-2FA8C72BF47E}" presName="text" presStyleLbl="fgAcc0" presStyleIdx="3" presStyleCnt="5">
        <dgm:presLayoutVars>
          <dgm:chPref val="3"/>
        </dgm:presLayoutVars>
      </dgm:prSet>
      <dgm:spPr/>
    </dgm:pt>
    <dgm:pt modelId="{B3C95A72-EB9E-453C-BAEF-1062C81A763E}" type="pres">
      <dgm:prSet presAssocID="{9F16F94A-B803-4B1D-A05E-2FA8C72BF47E}" presName="hierChild2" presStyleCnt="0"/>
      <dgm:spPr/>
    </dgm:pt>
    <dgm:pt modelId="{B0166990-8AA4-46D3-8347-07F488CBB8EE}" type="pres">
      <dgm:prSet presAssocID="{E2902AE0-4264-468A-953D-E27BC43C8EF3}" presName="hierRoot1" presStyleCnt="0"/>
      <dgm:spPr/>
    </dgm:pt>
    <dgm:pt modelId="{DC73613D-B238-4479-A4C3-E41F7F4F6ADE}" type="pres">
      <dgm:prSet presAssocID="{E2902AE0-4264-468A-953D-E27BC43C8EF3}" presName="composite" presStyleCnt="0"/>
      <dgm:spPr/>
    </dgm:pt>
    <dgm:pt modelId="{B55919FF-FD1B-42F9-AD59-07CE5C1E27F0}" type="pres">
      <dgm:prSet presAssocID="{E2902AE0-4264-468A-953D-E27BC43C8EF3}" presName="background" presStyleLbl="node0" presStyleIdx="4" presStyleCnt="5"/>
      <dgm:spPr/>
    </dgm:pt>
    <dgm:pt modelId="{13D71AF7-5927-46E7-B9B3-2DD33D7B0FF5}" type="pres">
      <dgm:prSet presAssocID="{E2902AE0-4264-468A-953D-E27BC43C8EF3}" presName="text" presStyleLbl="fgAcc0" presStyleIdx="4" presStyleCnt="5">
        <dgm:presLayoutVars>
          <dgm:chPref val="3"/>
        </dgm:presLayoutVars>
      </dgm:prSet>
      <dgm:spPr/>
    </dgm:pt>
    <dgm:pt modelId="{687E25D2-2139-4FD9-B07B-0066C454C032}" type="pres">
      <dgm:prSet presAssocID="{E2902AE0-4264-468A-953D-E27BC43C8EF3}" presName="hierChild2" presStyleCnt="0"/>
      <dgm:spPr/>
    </dgm:pt>
  </dgm:ptLst>
  <dgm:cxnLst>
    <dgm:cxn modelId="{AE279403-99FA-4837-BEFA-3B68CC136074}" type="presOf" srcId="{02AE40CD-5A77-4711-BFE2-CA28C751DA0B}" destId="{7DFD80E0-62B7-4EE9-ADDE-7A22049A590C}" srcOrd="0" destOrd="0" presId="urn:microsoft.com/office/officeart/2005/8/layout/hierarchy1"/>
    <dgm:cxn modelId="{63C3870F-489E-4547-B323-31C5BCD414BD}" srcId="{DADF79CF-9A07-45EC-B86E-FD2F81054D10}" destId="{02AE40CD-5A77-4711-BFE2-CA28C751DA0B}" srcOrd="0" destOrd="0" parTransId="{5DFAC57D-3ED1-468B-B52D-AD1E5949A7B3}" sibTransId="{6C84F2F7-F826-45E1-ABEE-E43ACFFB78B8}"/>
    <dgm:cxn modelId="{42F8D81D-5BAC-4FF0-9E04-551724179288}" srcId="{DADF79CF-9A07-45EC-B86E-FD2F81054D10}" destId="{9AF18BE9-AB77-4837-872A-32D591360880}" srcOrd="1" destOrd="0" parTransId="{774F5B21-477C-49EA-9BCF-ADC61B84148E}" sibTransId="{F23C8802-6FCE-4259-A243-A4C5D7CB8214}"/>
    <dgm:cxn modelId="{ECF07E22-730A-42B0-91EC-F66B26F916A7}" type="presOf" srcId="{BC818438-C8C2-4C53-B3A9-3D2839F7DAC5}" destId="{6E4C1006-08FB-4311-9212-804D093A036C}" srcOrd="0" destOrd="0" presId="urn:microsoft.com/office/officeart/2005/8/layout/hierarchy1"/>
    <dgm:cxn modelId="{74D30A40-23B3-4DDA-A91F-A8584CAD918C}" type="presOf" srcId="{E2902AE0-4264-468A-953D-E27BC43C8EF3}" destId="{13D71AF7-5927-46E7-B9B3-2DD33D7B0FF5}" srcOrd="0" destOrd="0" presId="urn:microsoft.com/office/officeart/2005/8/layout/hierarchy1"/>
    <dgm:cxn modelId="{FD6C6E40-00EC-41B7-BF5B-74B193A11186}" srcId="{DADF79CF-9A07-45EC-B86E-FD2F81054D10}" destId="{BC818438-C8C2-4C53-B3A9-3D2839F7DAC5}" srcOrd="2" destOrd="0" parTransId="{C9EC7014-F74B-4B64-90F0-26FD03C8C284}" sibTransId="{7571C45C-4232-4561-AC59-971F90042257}"/>
    <dgm:cxn modelId="{65D3628A-629E-4213-987D-8F6CA536B141}" type="presOf" srcId="{9F16F94A-B803-4B1D-A05E-2FA8C72BF47E}" destId="{3C445250-F71F-4970-80FA-F59B56838E7D}" srcOrd="0" destOrd="0" presId="urn:microsoft.com/office/officeart/2005/8/layout/hierarchy1"/>
    <dgm:cxn modelId="{5174E2A6-93A3-401F-9409-551E042B018A}" srcId="{DADF79CF-9A07-45EC-B86E-FD2F81054D10}" destId="{9F16F94A-B803-4B1D-A05E-2FA8C72BF47E}" srcOrd="3" destOrd="0" parTransId="{79CF4FE2-2922-4198-97C5-197AF53F4B3E}" sibTransId="{E66EED59-281D-41F9-97D1-9040E5F7A959}"/>
    <dgm:cxn modelId="{7AC6BDB2-7A91-446C-83BB-0540C522D5F6}" type="presOf" srcId="{9AF18BE9-AB77-4837-872A-32D591360880}" destId="{00D6EA61-9B73-4AF8-92A3-A052DE59BD0F}" srcOrd="0" destOrd="0" presId="urn:microsoft.com/office/officeart/2005/8/layout/hierarchy1"/>
    <dgm:cxn modelId="{877251BD-8F70-4627-8939-F389FBD8F7B7}" type="presOf" srcId="{DADF79CF-9A07-45EC-B86E-FD2F81054D10}" destId="{B1868F1D-FE63-4EF4-9A74-0F327517F4BF}" srcOrd="0" destOrd="0" presId="urn:microsoft.com/office/officeart/2005/8/layout/hierarchy1"/>
    <dgm:cxn modelId="{32429CF0-DBC8-457C-8B50-C0734B885867}" srcId="{DADF79CF-9A07-45EC-B86E-FD2F81054D10}" destId="{E2902AE0-4264-468A-953D-E27BC43C8EF3}" srcOrd="4" destOrd="0" parTransId="{7945AD8F-64A9-407D-A8D9-F5E7D91552A9}" sibTransId="{E5D31876-6B90-4AD4-9CC9-2E3E6EC0C7F5}"/>
    <dgm:cxn modelId="{BC6BFE54-B06A-412E-9DF7-A69CE13CEFF5}" type="presParOf" srcId="{B1868F1D-FE63-4EF4-9A74-0F327517F4BF}" destId="{964D873D-1684-4E85-923C-F56724C429CF}" srcOrd="0" destOrd="0" presId="urn:microsoft.com/office/officeart/2005/8/layout/hierarchy1"/>
    <dgm:cxn modelId="{783035E0-CCA1-4D29-BCEB-06C70017A4FA}" type="presParOf" srcId="{964D873D-1684-4E85-923C-F56724C429CF}" destId="{6604AA58-9511-44D2-868E-FFF9A94D69FA}" srcOrd="0" destOrd="0" presId="urn:microsoft.com/office/officeart/2005/8/layout/hierarchy1"/>
    <dgm:cxn modelId="{7EE0DF93-5876-4480-925E-29FD66EB6C60}" type="presParOf" srcId="{6604AA58-9511-44D2-868E-FFF9A94D69FA}" destId="{7FB587AD-1B48-46E8-B478-BFC3CDD275D4}" srcOrd="0" destOrd="0" presId="urn:microsoft.com/office/officeart/2005/8/layout/hierarchy1"/>
    <dgm:cxn modelId="{5AC94FF2-4382-434D-B597-4134E4C9C5A2}" type="presParOf" srcId="{6604AA58-9511-44D2-868E-FFF9A94D69FA}" destId="{7DFD80E0-62B7-4EE9-ADDE-7A22049A590C}" srcOrd="1" destOrd="0" presId="urn:microsoft.com/office/officeart/2005/8/layout/hierarchy1"/>
    <dgm:cxn modelId="{B4301752-E91A-4774-B876-562C81A2A6B8}" type="presParOf" srcId="{964D873D-1684-4E85-923C-F56724C429CF}" destId="{A61BADAD-9913-4927-A492-DCA58FCC23F0}" srcOrd="1" destOrd="0" presId="urn:microsoft.com/office/officeart/2005/8/layout/hierarchy1"/>
    <dgm:cxn modelId="{2286EB7F-4337-48C8-B3BE-E907B92BA8A0}" type="presParOf" srcId="{B1868F1D-FE63-4EF4-9A74-0F327517F4BF}" destId="{65BD7674-AB9B-400A-BF23-795B6A8A3E9A}" srcOrd="1" destOrd="0" presId="urn:microsoft.com/office/officeart/2005/8/layout/hierarchy1"/>
    <dgm:cxn modelId="{FEFF6B54-7A8D-4362-93C8-EC970217AEDB}" type="presParOf" srcId="{65BD7674-AB9B-400A-BF23-795B6A8A3E9A}" destId="{74E42FEC-A99A-4439-A644-3D4FC050DCC8}" srcOrd="0" destOrd="0" presId="urn:microsoft.com/office/officeart/2005/8/layout/hierarchy1"/>
    <dgm:cxn modelId="{69FA20F5-5DEF-4611-9B05-20321A0D090D}" type="presParOf" srcId="{74E42FEC-A99A-4439-A644-3D4FC050DCC8}" destId="{8E23647A-7C15-4ACF-B81E-8B5103FE909B}" srcOrd="0" destOrd="0" presId="urn:microsoft.com/office/officeart/2005/8/layout/hierarchy1"/>
    <dgm:cxn modelId="{E5431D07-1D81-42F5-9844-56CEDC9E550C}" type="presParOf" srcId="{74E42FEC-A99A-4439-A644-3D4FC050DCC8}" destId="{00D6EA61-9B73-4AF8-92A3-A052DE59BD0F}" srcOrd="1" destOrd="0" presId="urn:microsoft.com/office/officeart/2005/8/layout/hierarchy1"/>
    <dgm:cxn modelId="{6D07C5F2-D4AF-4ECB-A0FE-0E44CCF4F0CF}" type="presParOf" srcId="{65BD7674-AB9B-400A-BF23-795B6A8A3E9A}" destId="{10ED0259-F49B-45B1-8B83-769265CC6D94}" srcOrd="1" destOrd="0" presId="urn:microsoft.com/office/officeart/2005/8/layout/hierarchy1"/>
    <dgm:cxn modelId="{792A35B0-42F9-4BAD-A495-84DDD2A808B1}" type="presParOf" srcId="{B1868F1D-FE63-4EF4-9A74-0F327517F4BF}" destId="{EE87DD79-9A46-4DA7-B426-F9BF054B9AA6}" srcOrd="2" destOrd="0" presId="urn:microsoft.com/office/officeart/2005/8/layout/hierarchy1"/>
    <dgm:cxn modelId="{B3BA1545-C86A-47ED-BCC8-5AC52512DA31}" type="presParOf" srcId="{EE87DD79-9A46-4DA7-B426-F9BF054B9AA6}" destId="{328B4D5F-BCAA-4327-B331-369327B613E8}" srcOrd="0" destOrd="0" presId="urn:microsoft.com/office/officeart/2005/8/layout/hierarchy1"/>
    <dgm:cxn modelId="{BD6207EC-AAA7-44C3-B42E-1983A1B50476}" type="presParOf" srcId="{328B4D5F-BCAA-4327-B331-369327B613E8}" destId="{580120B9-3203-4F40-8CA9-1EC26FD8C803}" srcOrd="0" destOrd="0" presId="urn:microsoft.com/office/officeart/2005/8/layout/hierarchy1"/>
    <dgm:cxn modelId="{18209D93-6FD6-4402-80FD-FABCF8E06D43}" type="presParOf" srcId="{328B4D5F-BCAA-4327-B331-369327B613E8}" destId="{6E4C1006-08FB-4311-9212-804D093A036C}" srcOrd="1" destOrd="0" presId="urn:microsoft.com/office/officeart/2005/8/layout/hierarchy1"/>
    <dgm:cxn modelId="{9313372D-0093-48F6-AB5F-5B162864C941}" type="presParOf" srcId="{EE87DD79-9A46-4DA7-B426-F9BF054B9AA6}" destId="{DE12AC3D-3E55-4C60-8B3B-AA29AE6BA0F5}" srcOrd="1" destOrd="0" presId="urn:microsoft.com/office/officeart/2005/8/layout/hierarchy1"/>
    <dgm:cxn modelId="{540E6830-221D-4AD4-B791-4965A0F73667}" type="presParOf" srcId="{B1868F1D-FE63-4EF4-9A74-0F327517F4BF}" destId="{FEBD3363-A256-4B64-AA06-D785F1ACCA7F}" srcOrd="3" destOrd="0" presId="urn:microsoft.com/office/officeart/2005/8/layout/hierarchy1"/>
    <dgm:cxn modelId="{B4C987FF-48F3-48D3-A0EB-4B9BACFBF4E3}" type="presParOf" srcId="{FEBD3363-A256-4B64-AA06-D785F1ACCA7F}" destId="{4710E649-E121-4DB2-B7B9-22492310285B}" srcOrd="0" destOrd="0" presId="urn:microsoft.com/office/officeart/2005/8/layout/hierarchy1"/>
    <dgm:cxn modelId="{D412FF8B-DB0A-4224-84B4-8CDFE8D49E5A}" type="presParOf" srcId="{4710E649-E121-4DB2-B7B9-22492310285B}" destId="{C9A8E641-7B0D-4312-8B77-D83C63145EAC}" srcOrd="0" destOrd="0" presId="urn:microsoft.com/office/officeart/2005/8/layout/hierarchy1"/>
    <dgm:cxn modelId="{6FBF8B56-4C5F-4C4B-9B32-3F9AC8BAA760}" type="presParOf" srcId="{4710E649-E121-4DB2-B7B9-22492310285B}" destId="{3C445250-F71F-4970-80FA-F59B56838E7D}" srcOrd="1" destOrd="0" presId="urn:microsoft.com/office/officeart/2005/8/layout/hierarchy1"/>
    <dgm:cxn modelId="{4FFA5E9F-7A50-4C0F-8BE6-D0D9C2B32042}" type="presParOf" srcId="{FEBD3363-A256-4B64-AA06-D785F1ACCA7F}" destId="{B3C95A72-EB9E-453C-BAEF-1062C81A763E}" srcOrd="1" destOrd="0" presId="urn:microsoft.com/office/officeart/2005/8/layout/hierarchy1"/>
    <dgm:cxn modelId="{E0DC687E-7F40-4794-9899-64AE8E88A51B}" type="presParOf" srcId="{B1868F1D-FE63-4EF4-9A74-0F327517F4BF}" destId="{B0166990-8AA4-46D3-8347-07F488CBB8EE}" srcOrd="4" destOrd="0" presId="urn:microsoft.com/office/officeart/2005/8/layout/hierarchy1"/>
    <dgm:cxn modelId="{EDC9E99F-93D1-459A-827F-A85B9901065E}" type="presParOf" srcId="{B0166990-8AA4-46D3-8347-07F488CBB8EE}" destId="{DC73613D-B238-4479-A4C3-E41F7F4F6ADE}" srcOrd="0" destOrd="0" presId="urn:microsoft.com/office/officeart/2005/8/layout/hierarchy1"/>
    <dgm:cxn modelId="{9F68D4B4-97C5-4F36-BB84-A6FA14153256}" type="presParOf" srcId="{DC73613D-B238-4479-A4C3-E41F7F4F6ADE}" destId="{B55919FF-FD1B-42F9-AD59-07CE5C1E27F0}" srcOrd="0" destOrd="0" presId="urn:microsoft.com/office/officeart/2005/8/layout/hierarchy1"/>
    <dgm:cxn modelId="{7AF2C193-99D3-4F13-BFFA-138849EC3E29}" type="presParOf" srcId="{DC73613D-B238-4479-A4C3-E41F7F4F6ADE}" destId="{13D71AF7-5927-46E7-B9B3-2DD33D7B0FF5}" srcOrd="1" destOrd="0" presId="urn:microsoft.com/office/officeart/2005/8/layout/hierarchy1"/>
    <dgm:cxn modelId="{C79CB6D6-6F61-493A-9491-8F019B44CD16}" type="presParOf" srcId="{B0166990-8AA4-46D3-8347-07F488CBB8EE}" destId="{687E25D2-2139-4FD9-B07B-0066C454C0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FD72D-94AF-4480-BA23-3859C222C3B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388872-84D3-4C37-9CE5-4FC8D7BAB4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Study Design</a:t>
          </a:r>
          <a:endParaRPr lang="en-US"/>
        </a:p>
      </dgm:t>
    </dgm:pt>
    <dgm:pt modelId="{36218603-C4E2-4A43-A5BE-D31A66867080}" type="parTrans" cxnId="{0BF68E5B-B4AC-4C3E-8573-74B29C10A339}">
      <dgm:prSet/>
      <dgm:spPr/>
      <dgm:t>
        <a:bodyPr/>
        <a:lstStyle/>
        <a:p>
          <a:endParaRPr lang="en-US"/>
        </a:p>
      </dgm:t>
    </dgm:pt>
    <dgm:pt modelId="{9B4D1F2A-DBB9-4D51-BC15-29DA584F02E6}" type="sibTrans" cxnId="{0BF68E5B-B4AC-4C3E-8573-74B29C10A339}">
      <dgm:prSet/>
      <dgm:spPr/>
      <dgm:t>
        <a:bodyPr/>
        <a:lstStyle/>
        <a:p>
          <a:endParaRPr lang="en-US"/>
        </a:p>
      </dgm:t>
    </dgm:pt>
    <dgm:pt modelId="{614F5480-35F8-414F-A03C-2F65502826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Efficacy and Safety Assessment</a:t>
          </a:r>
          <a:endParaRPr lang="en-US"/>
        </a:p>
      </dgm:t>
    </dgm:pt>
    <dgm:pt modelId="{1F6B00B1-F90D-4E8C-9A45-DE26D6333B41}" type="parTrans" cxnId="{121DB988-8996-4907-815C-7C21FD75EFB2}">
      <dgm:prSet/>
      <dgm:spPr/>
      <dgm:t>
        <a:bodyPr/>
        <a:lstStyle/>
        <a:p>
          <a:endParaRPr lang="en-US"/>
        </a:p>
      </dgm:t>
    </dgm:pt>
    <dgm:pt modelId="{90BA7801-DF92-4EC5-9953-AF3AEF01202A}" type="sibTrans" cxnId="{121DB988-8996-4907-815C-7C21FD75EFB2}">
      <dgm:prSet/>
      <dgm:spPr/>
      <dgm:t>
        <a:bodyPr/>
        <a:lstStyle/>
        <a:p>
          <a:endParaRPr lang="en-US"/>
        </a:p>
      </dgm:t>
    </dgm:pt>
    <dgm:pt modelId="{D7B3E33D-F8C2-49F1-874D-A4364811B7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Interim Monitoring</a:t>
          </a:r>
          <a:endParaRPr lang="en-US" dirty="0"/>
        </a:p>
      </dgm:t>
    </dgm:pt>
    <dgm:pt modelId="{104349C8-8D44-4182-9178-8BAA655789B3}" type="parTrans" cxnId="{44BDA383-10E5-47E4-84EE-FCF7872737E0}">
      <dgm:prSet/>
      <dgm:spPr/>
      <dgm:t>
        <a:bodyPr/>
        <a:lstStyle/>
        <a:p>
          <a:endParaRPr lang="en-US"/>
        </a:p>
      </dgm:t>
    </dgm:pt>
    <dgm:pt modelId="{6DB94765-A7A1-457D-805A-75C7E01B5371}" type="sibTrans" cxnId="{44BDA383-10E5-47E4-84EE-FCF7872737E0}">
      <dgm:prSet/>
      <dgm:spPr/>
      <dgm:t>
        <a:bodyPr/>
        <a:lstStyle/>
        <a:p>
          <a:endParaRPr lang="en-US"/>
        </a:p>
      </dgm:t>
    </dgm:pt>
    <dgm:pt modelId="{1FA1C93F-EAED-451E-B019-BCF0F41D18CF}" type="pres">
      <dgm:prSet presAssocID="{0B7FD72D-94AF-4480-BA23-3859C222C3B5}" presName="root" presStyleCnt="0">
        <dgm:presLayoutVars>
          <dgm:dir/>
          <dgm:resizeHandles val="exact"/>
        </dgm:presLayoutVars>
      </dgm:prSet>
      <dgm:spPr/>
    </dgm:pt>
    <dgm:pt modelId="{6292B7AB-D805-47BE-AD47-B19072159FC4}" type="pres">
      <dgm:prSet presAssocID="{BC388872-84D3-4C37-9CE5-4FC8D7BAB40C}" presName="compNode" presStyleCnt="0"/>
      <dgm:spPr/>
    </dgm:pt>
    <dgm:pt modelId="{F869F4E2-C624-4065-9825-251F9A67C8AB}" type="pres">
      <dgm:prSet presAssocID="{BC388872-84D3-4C37-9CE5-4FC8D7BAB4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AF98622-E176-43F1-96BA-C7057CD03EEE}" type="pres">
      <dgm:prSet presAssocID="{BC388872-84D3-4C37-9CE5-4FC8D7BAB40C}" presName="spaceRect" presStyleCnt="0"/>
      <dgm:spPr/>
    </dgm:pt>
    <dgm:pt modelId="{D87C418C-78D8-4267-A558-D0DC6CC3607B}" type="pres">
      <dgm:prSet presAssocID="{BC388872-84D3-4C37-9CE5-4FC8D7BAB40C}" presName="textRect" presStyleLbl="revTx" presStyleIdx="0" presStyleCnt="3">
        <dgm:presLayoutVars>
          <dgm:chMax val="1"/>
          <dgm:chPref val="1"/>
        </dgm:presLayoutVars>
      </dgm:prSet>
      <dgm:spPr/>
    </dgm:pt>
    <dgm:pt modelId="{819D9079-1FBC-4A9F-845C-9F44B0FEE306}" type="pres">
      <dgm:prSet presAssocID="{9B4D1F2A-DBB9-4D51-BC15-29DA584F02E6}" presName="sibTrans" presStyleCnt="0"/>
      <dgm:spPr/>
    </dgm:pt>
    <dgm:pt modelId="{AFEBB6D6-F9C6-4C2B-BCE2-B795C2EE69F1}" type="pres">
      <dgm:prSet presAssocID="{614F5480-35F8-414F-A03C-2F655028261D}" presName="compNode" presStyleCnt="0"/>
      <dgm:spPr/>
    </dgm:pt>
    <dgm:pt modelId="{14A3D51E-9716-4DD3-A11D-C068DAD364A5}" type="pres">
      <dgm:prSet presAssocID="{614F5480-35F8-414F-A03C-2F65502826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D1641D8-9E9C-4A7F-A0DC-39AFF93AE92C}" type="pres">
      <dgm:prSet presAssocID="{614F5480-35F8-414F-A03C-2F655028261D}" presName="spaceRect" presStyleCnt="0"/>
      <dgm:spPr/>
    </dgm:pt>
    <dgm:pt modelId="{3FF0E62F-7C27-4321-80CD-35C90C66E293}" type="pres">
      <dgm:prSet presAssocID="{614F5480-35F8-414F-A03C-2F655028261D}" presName="textRect" presStyleLbl="revTx" presStyleIdx="1" presStyleCnt="3">
        <dgm:presLayoutVars>
          <dgm:chMax val="1"/>
          <dgm:chPref val="1"/>
        </dgm:presLayoutVars>
      </dgm:prSet>
      <dgm:spPr/>
    </dgm:pt>
    <dgm:pt modelId="{ED829464-EBC9-4235-A642-FB1D87833415}" type="pres">
      <dgm:prSet presAssocID="{90BA7801-DF92-4EC5-9953-AF3AEF01202A}" presName="sibTrans" presStyleCnt="0"/>
      <dgm:spPr/>
    </dgm:pt>
    <dgm:pt modelId="{BA7FDDB5-2552-4D05-899A-2FD84A5A77C1}" type="pres">
      <dgm:prSet presAssocID="{D7B3E33D-F8C2-49F1-874D-A4364811B7F3}" presName="compNode" presStyleCnt="0"/>
      <dgm:spPr/>
    </dgm:pt>
    <dgm:pt modelId="{1603D5CA-D37B-40BC-BA9A-B0ED1208E6B9}" type="pres">
      <dgm:prSet presAssocID="{D7B3E33D-F8C2-49F1-874D-A4364811B7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D85E12-C440-41D7-B246-8B2BF5B039FC}" type="pres">
      <dgm:prSet presAssocID="{D7B3E33D-F8C2-49F1-874D-A4364811B7F3}" presName="spaceRect" presStyleCnt="0"/>
      <dgm:spPr/>
    </dgm:pt>
    <dgm:pt modelId="{8E82F18D-41DB-427E-A801-3C72B7E5AE3D}" type="pres">
      <dgm:prSet presAssocID="{D7B3E33D-F8C2-49F1-874D-A4364811B7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4596A14-57F7-4157-A770-B0F1DA563E67}" type="presOf" srcId="{614F5480-35F8-414F-A03C-2F655028261D}" destId="{3FF0E62F-7C27-4321-80CD-35C90C66E293}" srcOrd="0" destOrd="0" presId="urn:microsoft.com/office/officeart/2018/2/layout/IconLabelList"/>
    <dgm:cxn modelId="{A792DA3E-5391-4073-8036-F2F19D8E15AF}" type="presOf" srcId="{BC388872-84D3-4C37-9CE5-4FC8D7BAB40C}" destId="{D87C418C-78D8-4267-A558-D0DC6CC3607B}" srcOrd="0" destOrd="0" presId="urn:microsoft.com/office/officeart/2018/2/layout/IconLabelList"/>
    <dgm:cxn modelId="{0BF68E5B-B4AC-4C3E-8573-74B29C10A339}" srcId="{0B7FD72D-94AF-4480-BA23-3859C222C3B5}" destId="{BC388872-84D3-4C37-9CE5-4FC8D7BAB40C}" srcOrd="0" destOrd="0" parTransId="{36218603-C4E2-4A43-A5BE-D31A66867080}" sibTransId="{9B4D1F2A-DBB9-4D51-BC15-29DA584F02E6}"/>
    <dgm:cxn modelId="{44BDA383-10E5-47E4-84EE-FCF7872737E0}" srcId="{0B7FD72D-94AF-4480-BA23-3859C222C3B5}" destId="{D7B3E33D-F8C2-49F1-874D-A4364811B7F3}" srcOrd="2" destOrd="0" parTransId="{104349C8-8D44-4182-9178-8BAA655789B3}" sibTransId="{6DB94765-A7A1-457D-805A-75C7E01B5371}"/>
    <dgm:cxn modelId="{121DB988-8996-4907-815C-7C21FD75EFB2}" srcId="{0B7FD72D-94AF-4480-BA23-3859C222C3B5}" destId="{614F5480-35F8-414F-A03C-2F655028261D}" srcOrd="1" destOrd="0" parTransId="{1F6B00B1-F90D-4E8C-9A45-DE26D6333B41}" sibTransId="{90BA7801-DF92-4EC5-9953-AF3AEF01202A}"/>
    <dgm:cxn modelId="{222E31A2-EBD5-4339-8E10-E99458695868}" type="presOf" srcId="{D7B3E33D-F8C2-49F1-874D-A4364811B7F3}" destId="{8E82F18D-41DB-427E-A801-3C72B7E5AE3D}" srcOrd="0" destOrd="0" presId="urn:microsoft.com/office/officeart/2018/2/layout/IconLabelList"/>
    <dgm:cxn modelId="{3BD54ADA-0641-4F43-861C-7A20F2615AC5}" type="presOf" srcId="{0B7FD72D-94AF-4480-BA23-3859C222C3B5}" destId="{1FA1C93F-EAED-451E-B019-BCF0F41D18CF}" srcOrd="0" destOrd="0" presId="urn:microsoft.com/office/officeart/2018/2/layout/IconLabelList"/>
    <dgm:cxn modelId="{8603DDE9-A9DE-4A50-9C59-AC23B02BC804}" type="presParOf" srcId="{1FA1C93F-EAED-451E-B019-BCF0F41D18CF}" destId="{6292B7AB-D805-47BE-AD47-B19072159FC4}" srcOrd="0" destOrd="0" presId="urn:microsoft.com/office/officeart/2018/2/layout/IconLabelList"/>
    <dgm:cxn modelId="{67F118E6-8010-4FA8-95E2-E4EA19A6BDF0}" type="presParOf" srcId="{6292B7AB-D805-47BE-AD47-B19072159FC4}" destId="{F869F4E2-C624-4065-9825-251F9A67C8AB}" srcOrd="0" destOrd="0" presId="urn:microsoft.com/office/officeart/2018/2/layout/IconLabelList"/>
    <dgm:cxn modelId="{D117952E-BE81-4C7A-B224-01F517E51428}" type="presParOf" srcId="{6292B7AB-D805-47BE-AD47-B19072159FC4}" destId="{5AF98622-E176-43F1-96BA-C7057CD03EEE}" srcOrd="1" destOrd="0" presId="urn:microsoft.com/office/officeart/2018/2/layout/IconLabelList"/>
    <dgm:cxn modelId="{FBE59FBA-5B71-4C17-9369-B9C687805BEB}" type="presParOf" srcId="{6292B7AB-D805-47BE-AD47-B19072159FC4}" destId="{D87C418C-78D8-4267-A558-D0DC6CC3607B}" srcOrd="2" destOrd="0" presId="urn:microsoft.com/office/officeart/2018/2/layout/IconLabelList"/>
    <dgm:cxn modelId="{E567DFBC-E64A-4E51-8DD3-798A2BA75ED8}" type="presParOf" srcId="{1FA1C93F-EAED-451E-B019-BCF0F41D18CF}" destId="{819D9079-1FBC-4A9F-845C-9F44B0FEE306}" srcOrd="1" destOrd="0" presId="urn:microsoft.com/office/officeart/2018/2/layout/IconLabelList"/>
    <dgm:cxn modelId="{A0154689-B314-4641-8C15-0CA21B6B8BA3}" type="presParOf" srcId="{1FA1C93F-EAED-451E-B019-BCF0F41D18CF}" destId="{AFEBB6D6-F9C6-4C2B-BCE2-B795C2EE69F1}" srcOrd="2" destOrd="0" presId="urn:microsoft.com/office/officeart/2018/2/layout/IconLabelList"/>
    <dgm:cxn modelId="{4D13F286-D846-44D6-8C6B-8552FAEBA214}" type="presParOf" srcId="{AFEBB6D6-F9C6-4C2B-BCE2-B795C2EE69F1}" destId="{14A3D51E-9716-4DD3-A11D-C068DAD364A5}" srcOrd="0" destOrd="0" presId="urn:microsoft.com/office/officeart/2018/2/layout/IconLabelList"/>
    <dgm:cxn modelId="{FA4E1B2A-318B-4F7A-A9CE-920DAB48C34E}" type="presParOf" srcId="{AFEBB6D6-F9C6-4C2B-BCE2-B795C2EE69F1}" destId="{3D1641D8-9E9C-4A7F-A0DC-39AFF93AE92C}" srcOrd="1" destOrd="0" presId="urn:microsoft.com/office/officeart/2018/2/layout/IconLabelList"/>
    <dgm:cxn modelId="{FBB1779B-F06F-4B3A-A963-7B4DAD4CE888}" type="presParOf" srcId="{AFEBB6D6-F9C6-4C2B-BCE2-B795C2EE69F1}" destId="{3FF0E62F-7C27-4321-80CD-35C90C66E293}" srcOrd="2" destOrd="0" presId="urn:microsoft.com/office/officeart/2018/2/layout/IconLabelList"/>
    <dgm:cxn modelId="{9E071ABA-4840-4AC9-98D9-1AC40F85DDB1}" type="presParOf" srcId="{1FA1C93F-EAED-451E-B019-BCF0F41D18CF}" destId="{ED829464-EBC9-4235-A642-FB1D87833415}" srcOrd="3" destOrd="0" presId="urn:microsoft.com/office/officeart/2018/2/layout/IconLabelList"/>
    <dgm:cxn modelId="{7BCCB7DE-9FD4-4A8A-B08C-CC37EB7BC53F}" type="presParOf" srcId="{1FA1C93F-EAED-451E-B019-BCF0F41D18CF}" destId="{BA7FDDB5-2552-4D05-899A-2FD84A5A77C1}" srcOrd="4" destOrd="0" presId="urn:microsoft.com/office/officeart/2018/2/layout/IconLabelList"/>
    <dgm:cxn modelId="{E1EFEC84-3092-4B3D-8FF6-966783AFD7F0}" type="presParOf" srcId="{BA7FDDB5-2552-4D05-899A-2FD84A5A77C1}" destId="{1603D5CA-D37B-40BC-BA9A-B0ED1208E6B9}" srcOrd="0" destOrd="0" presId="urn:microsoft.com/office/officeart/2018/2/layout/IconLabelList"/>
    <dgm:cxn modelId="{7788ADC8-B936-4B12-942D-5F0C400EA444}" type="presParOf" srcId="{BA7FDDB5-2552-4D05-899A-2FD84A5A77C1}" destId="{C0D85E12-C440-41D7-B246-8B2BF5B039FC}" srcOrd="1" destOrd="0" presId="urn:microsoft.com/office/officeart/2018/2/layout/IconLabelList"/>
    <dgm:cxn modelId="{078CCBD0-6674-43C2-837D-4239758EB98B}" type="presParOf" srcId="{BA7FDDB5-2552-4D05-899A-2FD84A5A77C1}" destId="{8E82F18D-41DB-427E-A801-3C72B7E5AE3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2C0768-5664-4F45-8EB4-33078556F99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028C5-958F-4C83-8A76-6D2C9C1E9F3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altLang="en-US">
              <a:solidFill>
                <a:srgbClr val="0A0A0A"/>
              </a:solidFill>
              <a:latin typeface="Verdana" panose="020B0604030504040204" pitchFamily="34" charset="0"/>
            </a:rPr>
            <a:t>Disease Tracking</a:t>
          </a:r>
          <a:endParaRPr lang="en-US"/>
        </a:p>
      </dgm:t>
    </dgm:pt>
    <dgm:pt modelId="{01BC7653-C207-4249-871E-753CBEBD73C1}" type="parTrans" cxnId="{A2886CC2-EC83-4985-8725-1DD1EB2B131A}">
      <dgm:prSet/>
      <dgm:spPr/>
      <dgm:t>
        <a:bodyPr/>
        <a:lstStyle/>
        <a:p>
          <a:endParaRPr lang="en-US"/>
        </a:p>
      </dgm:t>
    </dgm:pt>
    <dgm:pt modelId="{BD85410D-CC23-4E23-8CB9-2CF88B3A6B74}" type="sibTrans" cxnId="{A2886CC2-EC83-4985-8725-1DD1EB2B131A}">
      <dgm:prSet/>
      <dgm:spPr/>
      <dgm:t>
        <a:bodyPr/>
        <a:lstStyle/>
        <a:p>
          <a:endParaRPr lang="en-US"/>
        </a:p>
      </dgm:t>
    </dgm:pt>
    <dgm:pt modelId="{200CE666-E6E6-4AAA-A595-7D08D99133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 b="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rPr>
            <a:t>Policy Making</a:t>
          </a:r>
          <a:endParaRPr lang="en-US" altLang="en-US" b="0" dirty="0">
            <a:solidFill>
              <a:srgbClr val="0A0A0A"/>
            </a:solidFill>
            <a:latin typeface="Verdana" panose="020B0604030504040204" pitchFamily="34" charset="0"/>
          </a:endParaRPr>
        </a:p>
      </dgm:t>
    </dgm:pt>
    <dgm:pt modelId="{2D490FE4-C4F3-47E9-922E-404D1D1CC29C}" type="parTrans" cxnId="{728A316D-26DE-4B4F-B61D-8B5DE8224ABA}">
      <dgm:prSet/>
      <dgm:spPr/>
      <dgm:t>
        <a:bodyPr/>
        <a:lstStyle/>
        <a:p>
          <a:endParaRPr lang="en-US"/>
        </a:p>
      </dgm:t>
    </dgm:pt>
    <dgm:pt modelId="{5FACD59A-5040-4B5F-9658-824546B1771C}" type="sibTrans" cxnId="{728A316D-26DE-4B4F-B61D-8B5DE8224ABA}">
      <dgm:prSet/>
      <dgm:spPr/>
      <dgm:t>
        <a:bodyPr/>
        <a:lstStyle/>
        <a:p>
          <a:endParaRPr lang="en-US"/>
        </a:p>
      </dgm:t>
    </dgm:pt>
    <dgm:pt modelId="{4168E444-1585-4204-8198-1AEDE251D2F4}" type="pres">
      <dgm:prSet presAssocID="{2F2C0768-5664-4F45-8EB4-33078556F990}" presName="root" presStyleCnt="0">
        <dgm:presLayoutVars>
          <dgm:dir/>
          <dgm:resizeHandles val="exact"/>
        </dgm:presLayoutVars>
      </dgm:prSet>
      <dgm:spPr/>
    </dgm:pt>
    <dgm:pt modelId="{3D0BC773-8520-49F1-A077-6A5027C40652}" type="pres">
      <dgm:prSet presAssocID="{85A028C5-958F-4C83-8A76-6D2C9C1E9F31}" presName="compNode" presStyleCnt="0"/>
      <dgm:spPr/>
    </dgm:pt>
    <dgm:pt modelId="{DED14B9F-38F9-43A1-AAFD-F5AEA6D8DAA5}" type="pres">
      <dgm:prSet presAssocID="{85A028C5-958F-4C83-8A76-6D2C9C1E9F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4A6DB338-440C-4397-BBE1-CEF35042F8A2}" type="pres">
      <dgm:prSet presAssocID="{85A028C5-958F-4C83-8A76-6D2C9C1E9F31}" presName="spaceRect" presStyleCnt="0"/>
      <dgm:spPr/>
    </dgm:pt>
    <dgm:pt modelId="{FF7C2549-E875-441D-BA76-272BA94BFC05}" type="pres">
      <dgm:prSet presAssocID="{85A028C5-958F-4C83-8A76-6D2C9C1E9F31}" presName="textRect" presStyleLbl="revTx" presStyleIdx="0" presStyleCnt="2">
        <dgm:presLayoutVars>
          <dgm:chMax val="1"/>
          <dgm:chPref val="1"/>
        </dgm:presLayoutVars>
      </dgm:prSet>
      <dgm:spPr/>
    </dgm:pt>
    <dgm:pt modelId="{506EF928-E146-43AC-AC89-152117A62567}" type="pres">
      <dgm:prSet presAssocID="{BD85410D-CC23-4E23-8CB9-2CF88B3A6B74}" presName="sibTrans" presStyleCnt="0"/>
      <dgm:spPr/>
    </dgm:pt>
    <dgm:pt modelId="{E938CE18-C187-491E-86B1-EAD986BD9290}" type="pres">
      <dgm:prSet presAssocID="{200CE666-E6E6-4AAA-A595-7D08D99133CD}" presName="compNode" presStyleCnt="0"/>
      <dgm:spPr/>
    </dgm:pt>
    <dgm:pt modelId="{CC4226A7-FF66-49A8-AA94-71F5F4C2C5AE}" type="pres">
      <dgm:prSet presAssocID="{200CE666-E6E6-4AAA-A595-7D08D99133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1B20F68-2403-4982-919F-CE198558F159}" type="pres">
      <dgm:prSet presAssocID="{200CE666-E6E6-4AAA-A595-7D08D99133CD}" presName="spaceRect" presStyleCnt="0"/>
      <dgm:spPr/>
    </dgm:pt>
    <dgm:pt modelId="{F19F79DC-E11F-4F9B-ADFF-B42E24843E46}" type="pres">
      <dgm:prSet presAssocID="{200CE666-E6E6-4AAA-A595-7D08D99133C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6CA130F-8B60-4C23-8F5C-C491C4E87F64}" type="presOf" srcId="{2F2C0768-5664-4F45-8EB4-33078556F990}" destId="{4168E444-1585-4204-8198-1AEDE251D2F4}" srcOrd="0" destOrd="0" presId="urn:microsoft.com/office/officeart/2018/2/layout/IconLabelList"/>
    <dgm:cxn modelId="{C958B73E-529F-4EE2-AA1B-082404D0217F}" type="presOf" srcId="{85A028C5-958F-4C83-8A76-6D2C9C1E9F31}" destId="{FF7C2549-E875-441D-BA76-272BA94BFC05}" srcOrd="0" destOrd="0" presId="urn:microsoft.com/office/officeart/2018/2/layout/IconLabelList"/>
    <dgm:cxn modelId="{728A316D-26DE-4B4F-B61D-8B5DE8224ABA}" srcId="{2F2C0768-5664-4F45-8EB4-33078556F990}" destId="{200CE666-E6E6-4AAA-A595-7D08D99133CD}" srcOrd="1" destOrd="0" parTransId="{2D490FE4-C4F3-47E9-922E-404D1D1CC29C}" sibTransId="{5FACD59A-5040-4B5F-9658-824546B1771C}"/>
    <dgm:cxn modelId="{A2886CC2-EC83-4985-8725-1DD1EB2B131A}" srcId="{2F2C0768-5664-4F45-8EB4-33078556F990}" destId="{85A028C5-958F-4C83-8A76-6D2C9C1E9F31}" srcOrd="0" destOrd="0" parTransId="{01BC7653-C207-4249-871E-753CBEBD73C1}" sibTransId="{BD85410D-CC23-4E23-8CB9-2CF88B3A6B74}"/>
    <dgm:cxn modelId="{409F90CC-7B4B-4913-A453-F8B3ED01E1B2}" type="presOf" srcId="{200CE666-E6E6-4AAA-A595-7D08D99133CD}" destId="{F19F79DC-E11F-4F9B-ADFF-B42E24843E46}" srcOrd="0" destOrd="0" presId="urn:microsoft.com/office/officeart/2018/2/layout/IconLabelList"/>
    <dgm:cxn modelId="{D555F5E6-BC0D-4D00-843C-254C756C4761}" type="presParOf" srcId="{4168E444-1585-4204-8198-1AEDE251D2F4}" destId="{3D0BC773-8520-49F1-A077-6A5027C40652}" srcOrd="0" destOrd="0" presId="urn:microsoft.com/office/officeart/2018/2/layout/IconLabelList"/>
    <dgm:cxn modelId="{CA07A53E-B27C-4E8C-90A1-B7FBD0AE4C60}" type="presParOf" srcId="{3D0BC773-8520-49F1-A077-6A5027C40652}" destId="{DED14B9F-38F9-43A1-AAFD-F5AEA6D8DAA5}" srcOrd="0" destOrd="0" presId="urn:microsoft.com/office/officeart/2018/2/layout/IconLabelList"/>
    <dgm:cxn modelId="{A76CEC1F-898A-4B33-B9B1-A72A831D31CE}" type="presParOf" srcId="{3D0BC773-8520-49F1-A077-6A5027C40652}" destId="{4A6DB338-440C-4397-BBE1-CEF35042F8A2}" srcOrd="1" destOrd="0" presId="urn:microsoft.com/office/officeart/2018/2/layout/IconLabelList"/>
    <dgm:cxn modelId="{730C931B-9BE1-47D9-8C07-9073549DBE71}" type="presParOf" srcId="{3D0BC773-8520-49F1-A077-6A5027C40652}" destId="{FF7C2549-E875-441D-BA76-272BA94BFC05}" srcOrd="2" destOrd="0" presId="urn:microsoft.com/office/officeart/2018/2/layout/IconLabelList"/>
    <dgm:cxn modelId="{B962EEDB-912F-416C-9BAD-884B9ABC0E58}" type="presParOf" srcId="{4168E444-1585-4204-8198-1AEDE251D2F4}" destId="{506EF928-E146-43AC-AC89-152117A62567}" srcOrd="1" destOrd="0" presId="urn:microsoft.com/office/officeart/2018/2/layout/IconLabelList"/>
    <dgm:cxn modelId="{D2F2C805-4580-47F1-B01E-4981B067C2D0}" type="presParOf" srcId="{4168E444-1585-4204-8198-1AEDE251D2F4}" destId="{E938CE18-C187-491E-86B1-EAD986BD9290}" srcOrd="2" destOrd="0" presId="urn:microsoft.com/office/officeart/2018/2/layout/IconLabelList"/>
    <dgm:cxn modelId="{B0EBB9FE-59FB-4F37-8310-6332506FA2BB}" type="presParOf" srcId="{E938CE18-C187-491E-86B1-EAD986BD9290}" destId="{CC4226A7-FF66-49A8-AA94-71F5F4C2C5AE}" srcOrd="0" destOrd="0" presId="urn:microsoft.com/office/officeart/2018/2/layout/IconLabelList"/>
    <dgm:cxn modelId="{47F132F7-C4BD-4BDC-8E00-759A510D90C6}" type="presParOf" srcId="{E938CE18-C187-491E-86B1-EAD986BD9290}" destId="{71B20F68-2403-4982-919F-CE198558F159}" srcOrd="1" destOrd="0" presId="urn:microsoft.com/office/officeart/2018/2/layout/IconLabelList"/>
    <dgm:cxn modelId="{A089E8F1-E687-42F0-9D19-86C4BB51C148}" type="presParOf" srcId="{E938CE18-C187-491E-86B1-EAD986BD9290}" destId="{F19F79DC-E11F-4F9B-ADFF-B42E24843E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16DC1-F16F-421C-B20E-477AF6AA6D7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AD6E86-BE69-4012-AC8E-050D492863C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altLang="en-US"/>
            <a:t>Reference Ranges and Scoring Systems</a:t>
          </a:r>
          <a:endParaRPr lang="en-US"/>
        </a:p>
      </dgm:t>
    </dgm:pt>
    <dgm:pt modelId="{F0358338-7B23-49BA-BAEA-5D33E5D5A079}" type="parTrans" cxnId="{61AB0098-9F01-4064-8C3F-1557A44559C5}">
      <dgm:prSet/>
      <dgm:spPr/>
      <dgm:t>
        <a:bodyPr/>
        <a:lstStyle/>
        <a:p>
          <a:endParaRPr lang="en-US"/>
        </a:p>
      </dgm:t>
    </dgm:pt>
    <dgm:pt modelId="{2F14F135-9C18-43A6-8429-DBC12245DB3C}" type="sibTrans" cxnId="{61AB0098-9F01-4064-8C3F-1557A44559C5}">
      <dgm:prSet/>
      <dgm:spPr/>
      <dgm:t>
        <a:bodyPr/>
        <a:lstStyle/>
        <a:p>
          <a:endParaRPr lang="en-US"/>
        </a:p>
      </dgm:t>
    </dgm:pt>
    <dgm:pt modelId="{A40B0060-C7AA-49C2-837C-205E106F16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en-US"/>
            <a:t>Prognosis and Risk Assessment</a:t>
          </a:r>
          <a:endParaRPr lang="en-US"/>
        </a:p>
      </dgm:t>
    </dgm:pt>
    <dgm:pt modelId="{8A41AC03-684B-4EB6-81E8-C77563D8B315}" type="parTrans" cxnId="{255732B2-E210-45A3-B1E8-DFD131BCCB90}">
      <dgm:prSet/>
      <dgm:spPr/>
      <dgm:t>
        <a:bodyPr/>
        <a:lstStyle/>
        <a:p>
          <a:endParaRPr lang="en-US"/>
        </a:p>
      </dgm:t>
    </dgm:pt>
    <dgm:pt modelId="{E8384384-AFC0-4A22-93FD-9BCC8BF1FAF3}" type="sibTrans" cxnId="{255732B2-E210-45A3-B1E8-DFD131BCCB90}">
      <dgm:prSet/>
      <dgm:spPr/>
      <dgm:t>
        <a:bodyPr/>
        <a:lstStyle/>
        <a:p>
          <a:endParaRPr lang="en-US"/>
        </a:p>
      </dgm:t>
    </dgm:pt>
    <dgm:pt modelId="{F31F6091-61BC-4F00-BF8A-991E36532A07}" type="pres">
      <dgm:prSet presAssocID="{AB916DC1-F16F-421C-B20E-477AF6AA6D72}" presName="cycle" presStyleCnt="0">
        <dgm:presLayoutVars>
          <dgm:dir/>
          <dgm:resizeHandles val="exact"/>
        </dgm:presLayoutVars>
      </dgm:prSet>
      <dgm:spPr/>
    </dgm:pt>
    <dgm:pt modelId="{D0D9073D-6EFC-4DEE-A868-1E1E3A016EDC}" type="pres">
      <dgm:prSet presAssocID="{29AD6E86-BE69-4012-AC8E-050D492863C8}" presName="node" presStyleLbl="node1" presStyleIdx="0" presStyleCnt="2">
        <dgm:presLayoutVars>
          <dgm:bulletEnabled val="1"/>
        </dgm:presLayoutVars>
      </dgm:prSet>
      <dgm:spPr/>
    </dgm:pt>
    <dgm:pt modelId="{1CEE5300-9386-4C03-B24F-8FEDFE905A26}" type="pres">
      <dgm:prSet presAssocID="{29AD6E86-BE69-4012-AC8E-050D492863C8}" presName="spNode" presStyleCnt="0"/>
      <dgm:spPr/>
    </dgm:pt>
    <dgm:pt modelId="{3793FAA1-65B3-49B9-A2B3-ADF5FEEF9BF1}" type="pres">
      <dgm:prSet presAssocID="{2F14F135-9C18-43A6-8429-DBC12245DB3C}" presName="sibTrans" presStyleLbl="sibTrans1D1" presStyleIdx="0" presStyleCnt="2"/>
      <dgm:spPr/>
    </dgm:pt>
    <dgm:pt modelId="{1926B87D-32DB-4CEB-9303-D9B2131F2D73}" type="pres">
      <dgm:prSet presAssocID="{A40B0060-C7AA-49C2-837C-205E106F167E}" presName="node" presStyleLbl="node1" presStyleIdx="1" presStyleCnt="2">
        <dgm:presLayoutVars>
          <dgm:bulletEnabled val="1"/>
        </dgm:presLayoutVars>
      </dgm:prSet>
      <dgm:spPr/>
    </dgm:pt>
    <dgm:pt modelId="{E588CB8D-51FA-4FB0-A696-97FC7BABB4F0}" type="pres">
      <dgm:prSet presAssocID="{A40B0060-C7AA-49C2-837C-205E106F167E}" presName="spNode" presStyleCnt="0"/>
      <dgm:spPr/>
    </dgm:pt>
    <dgm:pt modelId="{BCE8F323-932A-46B4-B8E1-EEAC40F3F201}" type="pres">
      <dgm:prSet presAssocID="{E8384384-AFC0-4A22-93FD-9BCC8BF1FAF3}" presName="sibTrans" presStyleLbl="sibTrans1D1" presStyleIdx="1" presStyleCnt="2"/>
      <dgm:spPr/>
    </dgm:pt>
  </dgm:ptLst>
  <dgm:cxnLst>
    <dgm:cxn modelId="{6E40946F-7E42-4581-9544-1B9576646D21}" type="presOf" srcId="{AB916DC1-F16F-421C-B20E-477AF6AA6D72}" destId="{F31F6091-61BC-4F00-BF8A-991E36532A07}" srcOrd="0" destOrd="0" presId="urn:microsoft.com/office/officeart/2005/8/layout/cycle6"/>
    <dgm:cxn modelId="{7D062484-C47A-4767-A01C-9ECD42B844B4}" type="presOf" srcId="{2F14F135-9C18-43A6-8429-DBC12245DB3C}" destId="{3793FAA1-65B3-49B9-A2B3-ADF5FEEF9BF1}" srcOrd="0" destOrd="0" presId="urn:microsoft.com/office/officeart/2005/8/layout/cycle6"/>
    <dgm:cxn modelId="{61AB0098-9F01-4064-8C3F-1557A44559C5}" srcId="{AB916DC1-F16F-421C-B20E-477AF6AA6D72}" destId="{29AD6E86-BE69-4012-AC8E-050D492863C8}" srcOrd="0" destOrd="0" parTransId="{F0358338-7B23-49BA-BAEA-5D33E5D5A079}" sibTransId="{2F14F135-9C18-43A6-8429-DBC12245DB3C}"/>
    <dgm:cxn modelId="{255732B2-E210-45A3-B1E8-DFD131BCCB90}" srcId="{AB916DC1-F16F-421C-B20E-477AF6AA6D72}" destId="{A40B0060-C7AA-49C2-837C-205E106F167E}" srcOrd="1" destOrd="0" parTransId="{8A41AC03-684B-4EB6-81E8-C77563D8B315}" sibTransId="{E8384384-AFC0-4A22-93FD-9BCC8BF1FAF3}"/>
    <dgm:cxn modelId="{6585ADB9-F639-4378-A114-2B7EBE98D120}" type="presOf" srcId="{E8384384-AFC0-4A22-93FD-9BCC8BF1FAF3}" destId="{BCE8F323-932A-46B4-B8E1-EEAC40F3F201}" srcOrd="0" destOrd="0" presId="urn:microsoft.com/office/officeart/2005/8/layout/cycle6"/>
    <dgm:cxn modelId="{AE5C68C3-9B45-4749-8E35-BE495F0F21D8}" type="presOf" srcId="{A40B0060-C7AA-49C2-837C-205E106F167E}" destId="{1926B87D-32DB-4CEB-9303-D9B2131F2D73}" srcOrd="0" destOrd="0" presId="urn:microsoft.com/office/officeart/2005/8/layout/cycle6"/>
    <dgm:cxn modelId="{D77157C5-DA2D-4BEE-8E49-A6BB93775CE4}" type="presOf" srcId="{29AD6E86-BE69-4012-AC8E-050D492863C8}" destId="{D0D9073D-6EFC-4DEE-A868-1E1E3A016EDC}" srcOrd="0" destOrd="0" presId="urn:microsoft.com/office/officeart/2005/8/layout/cycle6"/>
    <dgm:cxn modelId="{449E3AB1-1EAA-4119-8F6F-12B459E3E8C1}" type="presParOf" srcId="{F31F6091-61BC-4F00-BF8A-991E36532A07}" destId="{D0D9073D-6EFC-4DEE-A868-1E1E3A016EDC}" srcOrd="0" destOrd="0" presId="urn:microsoft.com/office/officeart/2005/8/layout/cycle6"/>
    <dgm:cxn modelId="{1948F73D-B336-4B35-A0A1-F472B2CE3E6D}" type="presParOf" srcId="{F31F6091-61BC-4F00-BF8A-991E36532A07}" destId="{1CEE5300-9386-4C03-B24F-8FEDFE905A26}" srcOrd="1" destOrd="0" presId="urn:microsoft.com/office/officeart/2005/8/layout/cycle6"/>
    <dgm:cxn modelId="{C23A9264-8A03-457C-A306-136A776CB712}" type="presParOf" srcId="{F31F6091-61BC-4F00-BF8A-991E36532A07}" destId="{3793FAA1-65B3-49B9-A2B3-ADF5FEEF9BF1}" srcOrd="2" destOrd="0" presId="urn:microsoft.com/office/officeart/2005/8/layout/cycle6"/>
    <dgm:cxn modelId="{421B5870-FE8F-41AA-A419-F6A2D375A034}" type="presParOf" srcId="{F31F6091-61BC-4F00-BF8A-991E36532A07}" destId="{1926B87D-32DB-4CEB-9303-D9B2131F2D73}" srcOrd="3" destOrd="0" presId="urn:microsoft.com/office/officeart/2005/8/layout/cycle6"/>
    <dgm:cxn modelId="{B7B1BEF0-E753-4C66-BE51-191100F55D97}" type="presParOf" srcId="{F31F6091-61BC-4F00-BF8A-991E36532A07}" destId="{E588CB8D-51FA-4FB0-A696-97FC7BABB4F0}" srcOrd="4" destOrd="0" presId="urn:microsoft.com/office/officeart/2005/8/layout/cycle6"/>
    <dgm:cxn modelId="{435545C0-9168-4BDA-B8AD-A5109E997373}" type="presParOf" srcId="{F31F6091-61BC-4F00-BF8A-991E36532A07}" destId="{BCE8F323-932A-46B4-B8E1-EEAC40F3F201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76B5CC-807F-415F-BD53-FCFBD7E083F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9DE542-E1F6-49A9-8EEF-EA4E4928B892}">
      <dgm:prSet/>
      <dgm:spPr/>
      <dgm:t>
        <a:bodyPr/>
        <a:lstStyle/>
        <a:p>
          <a:r>
            <a:rPr lang="en-US" dirty="0"/>
            <a:t>Stages of scientific knowledge</a:t>
          </a:r>
        </a:p>
      </dgm:t>
    </dgm:pt>
    <dgm:pt modelId="{6F19F507-C6FD-4360-AD81-6891505860AE}" type="parTrans" cxnId="{EAF8D14A-71CC-496A-AB6E-AAB3E12924F3}">
      <dgm:prSet/>
      <dgm:spPr/>
      <dgm:t>
        <a:bodyPr/>
        <a:lstStyle/>
        <a:p>
          <a:endParaRPr lang="en-US"/>
        </a:p>
      </dgm:t>
    </dgm:pt>
    <dgm:pt modelId="{B5B18E34-9876-4CD0-A58C-A03C0FC7EB80}" type="sibTrans" cxnId="{EAF8D14A-71CC-496A-AB6E-AAB3E12924F3}">
      <dgm:prSet/>
      <dgm:spPr/>
      <dgm:t>
        <a:bodyPr/>
        <a:lstStyle/>
        <a:p>
          <a:endParaRPr lang="en-US"/>
        </a:p>
      </dgm:t>
    </dgm:pt>
    <dgm:pt modelId="{05983C3D-3A55-4FAE-A89E-3178748BA027}">
      <dgm:prSet/>
      <dgm:spPr/>
      <dgm:t>
        <a:bodyPr/>
        <a:lstStyle/>
        <a:p>
          <a:r>
            <a:rPr lang="en-US"/>
            <a:t>Phase I </a:t>
          </a:r>
        </a:p>
      </dgm:t>
    </dgm:pt>
    <dgm:pt modelId="{7DEC5D8D-C502-49C5-86C5-970C42F37D85}" type="parTrans" cxnId="{CEB7F6F0-A2FF-4A51-8F8D-233AFFD4426C}">
      <dgm:prSet/>
      <dgm:spPr/>
      <dgm:t>
        <a:bodyPr/>
        <a:lstStyle/>
        <a:p>
          <a:endParaRPr lang="en-US"/>
        </a:p>
      </dgm:t>
    </dgm:pt>
    <dgm:pt modelId="{9F118B35-BE6C-423B-9238-F2BB9F04040F}" type="sibTrans" cxnId="{CEB7F6F0-A2FF-4A51-8F8D-233AFFD4426C}">
      <dgm:prSet/>
      <dgm:spPr/>
      <dgm:t>
        <a:bodyPr/>
        <a:lstStyle/>
        <a:p>
          <a:endParaRPr lang="en-US"/>
        </a:p>
      </dgm:t>
    </dgm:pt>
    <dgm:pt modelId="{ED0535EF-0993-4318-BDF0-71FF40274213}">
      <dgm:prSet/>
      <dgm:spPr/>
      <dgm:t>
        <a:bodyPr/>
        <a:lstStyle/>
        <a:p>
          <a:r>
            <a:rPr lang="en-US"/>
            <a:t>Increase knowledge, is this drug safe?  design next steps. </a:t>
          </a:r>
        </a:p>
      </dgm:t>
    </dgm:pt>
    <dgm:pt modelId="{F2E54B36-3782-4AB6-9962-52F7B4665295}" type="parTrans" cxnId="{EEEBC7F1-8B05-4754-8C9F-6A5F42C63E0A}">
      <dgm:prSet/>
      <dgm:spPr/>
      <dgm:t>
        <a:bodyPr/>
        <a:lstStyle/>
        <a:p>
          <a:endParaRPr lang="en-US"/>
        </a:p>
      </dgm:t>
    </dgm:pt>
    <dgm:pt modelId="{B06D48F2-E17D-43E8-BA50-8D69D74B5033}" type="sibTrans" cxnId="{EEEBC7F1-8B05-4754-8C9F-6A5F42C63E0A}">
      <dgm:prSet/>
      <dgm:spPr/>
      <dgm:t>
        <a:bodyPr/>
        <a:lstStyle/>
        <a:p>
          <a:endParaRPr lang="en-US"/>
        </a:p>
      </dgm:t>
    </dgm:pt>
    <dgm:pt modelId="{74E84DE9-EFD3-4FD7-8138-1096B08719B6}">
      <dgm:prSet/>
      <dgm:spPr/>
      <dgm:t>
        <a:bodyPr/>
        <a:lstStyle/>
        <a:p>
          <a:r>
            <a:rPr lang="en-US"/>
            <a:t>Phase II </a:t>
          </a:r>
        </a:p>
      </dgm:t>
    </dgm:pt>
    <dgm:pt modelId="{9F54E73D-E683-418F-8721-FD23F2D6E39B}" type="parTrans" cxnId="{CFB301B3-DE85-49B2-8016-E6A033217D3E}">
      <dgm:prSet/>
      <dgm:spPr/>
      <dgm:t>
        <a:bodyPr/>
        <a:lstStyle/>
        <a:p>
          <a:endParaRPr lang="en-US"/>
        </a:p>
      </dgm:t>
    </dgm:pt>
    <dgm:pt modelId="{1F38D6DD-2845-4560-BAAA-947FD105B479}" type="sibTrans" cxnId="{CFB301B3-DE85-49B2-8016-E6A033217D3E}">
      <dgm:prSet/>
      <dgm:spPr/>
      <dgm:t>
        <a:bodyPr/>
        <a:lstStyle/>
        <a:p>
          <a:endParaRPr lang="en-US"/>
        </a:p>
      </dgm:t>
    </dgm:pt>
    <dgm:pt modelId="{E41EE7B5-B90C-4D21-80A2-BC59C8CB0D59}">
      <dgm:prSet/>
      <dgm:spPr/>
      <dgm:t>
        <a:bodyPr/>
        <a:lstStyle/>
        <a:p>
          <a:r>
            <a:rPr lang="en-US"/>
            <a:t>Is this drug more effective than other drugs?</a:t>
          </a:r>
        </a:p>
      </dgm:t>
    </dgm:pt>
    <dgm:pt modelId="{8D968E77-4B44-4733-9E6A-5378E97842C0}" type="parTrans" cxnId="{D55763A7-4F59-4548-A4CD-8B2CB18CFDE5}">
      <dgm:prSet/>
      <dgm:spPr/>
      <dgm:t>
        <a:bodyPr/>
        <a:lstStyle/>
        <a:p>
          <a:endParaRPr lang="en-US"/>
        </a:p>
      </dgm:t>
    </dgm:pt>
    <dgm:pt modelId="{1042C8CE-9EE9-47D0-AB89-89DEDD0EDF1F}" type="sibTrans" cxnId="{D55763A7-4F59-4548-A4CD-8B2CB18CFDE5}">
      <dgm:prSet/>
      <dgm:spPr/>
      <dgm:t>
        <a:bodyPr/>
        <a:lstStyle/>
        <a:p>
          <a:endParaRPr lang="en-US"/>
        </a:p>
      </dgm:t>
    </dgm:pt>
    <dgm:pt modelId="{B7A861F8-55B8-4998-86AA-2F41D26DC509}">
      <dgm:prSet/>
      <dgm:spPr/>
      <dgm:t>
        <a:bodyPr/>
        <a:lstStyle/>
        <a:p>
          <a:r>
            <a:rPr lang="en-US"/>
            <a:t>Phase III </a:t>
          </a:r>
        </a:p>
      </dgm:t>
    </dgm:pt>
    <dgm:pt modelId="{7B1AF98C-8CFB-40E6-9883-F3A25422872A}" type="parTrans" cxnId="{DF8C81D4-AC92-444F-B6BC-E92C3F4DF8D3}">
      <dgm:prSet/>
      <dgm:spPr/>
      <dgm:t>
        <a:bodyPr/>
        <a:lstStyle/>
        <a:p>
          <a:endParaRPr lang="en-US"/>
        </a:p>
      </dgm:t>
    </dgm:pt>
    <dgm:pt modelId="{A17EF1CB-93FA-4777-B191-78D63BDB751E}" type="sibTrans" cxnId="{DF8C81D4-AC92-444F-B6BC-E92C3F4DF8D3}">
      <dgm:prSet/>
      <dgm:spPr/>
      <dgm:t>
        <a:bodyPr/>
        <a:lstStyle/>
        <a:p>
          <a:endParaRPr lang="en-US"/>
        </a:p>
      </dgm:t>
    </dgm:pt>
    <dgm:pt modelId="{385584FC-3B00-4AC4-987A-506960C51B08}">
      <dgm:prSet/>
      <dgm:spPr/>
      <dgm:t>
        <a:bodyPr/>
        <a:lstStyle/>
        <a:p>
          <a:r>
            <a:rPr lang="en-US"/>
            <a:t>Large scale verification of early findings. Will this drug work on &gt; 10,000 patients?</a:t>
          </a:r>
        </a:p>
      </dgm:t>
    </dgm:pt>
    <dgm:pt modelId="{5703E73F-AC58-4324-BC8C-D984C71A92AC}" type="parTrans" cxnId="{00EB556A-2EA8-4C51-9572-7E2F44B745B9}">
      <dgm:prSet/>
      <dgm:spPr/>
      <dgm:t>
        <a:bodyPr/>
        <a:lstStyle/>
        <a:p>
          <a:endParaRPr lang="en-US"/>
        </a:p>
      </dgm:t>
    </dgm:pt>
    <dgm:pt modelId="{83AF6C04-6EDE-41A0-B5C2-4AC36ED8EE23}" type="sibTrans" cxnId="{00EB556A-2EA8-4C51-9572-7E2F44B745B9}">
      <dgm:prSet/>
      <dgm:spPr/>
      <dgm:t>
        <a:bodyPr/>
        <a:lstStyle/>
        <a:p>
          <a:endParaRPr lang="en-US"/>
        </a:p>
      </dgm:t>
    </dgm:pt>
    <dgm:pt modelId="{B590CE34-6CB5-4A63-B585-8AD4AC674BB2}">
      <dgm:prSet/>
      <dgm:spPr/>
      <dgm:t>
        <a:bodyPr/>
        <a:lstStyle/>
        <a:p>
          <a:r>
            <a:rPr lang="en-US"/>
            <a:t>Phase IV </a:t>
          </a:r>
        </a:p>
      </dgm:t>
    </dgm:pt>
    <dgm:pt modelId="{3F1B5DC9-1B57-43F7-91F7-2C869FFF966D}" type="parTrans" cxnId="{B14054A4-319E-4D12-8F22-47D40B65E580}">
      <dgm:prSet/>
      <dgm:spPr/>
      <dgm:t>
        <a:bodyPr/>
        <a:lstStyle/>
        <a:p>
          <a:endParaRPr lang="en-US"/>
        </a:p>
      </dgm:t>
    </dgm:pt>
    <dgm:pt modelId="{E19B0316-9624-496D-8E70-FFFA0DEABED9}" type="sibTrans" cxnId="{B14054A4-319E-4D12-8F22-47D40B65E580}">
      <dgm:prSet/>
      <dgm:spPr/>
      <dgm:t>
        <a:bodyPr/>
        <a:lstStyle/>
        <a:p>
          <a:endParaRPr lang="en-US"/>
        </a:p>
      </dgm:t>
    </dgm:pt>
    <dgm:pt modelId="{25BF1196-21FF-4837-9A08-74A5236BDC54}">
      <dgm:prSet/>
      <dgm:spPr/>
      <dgm:t>
        <a:bodyPr/>
        <a:lstStyle/>
        <a:p>
          <a:r>
            <a:rPr lang="en-US"/>
            <a:t>Are there any long-term effects? </a:t>
          </a:r>
        </a:p>
      </dgm:t>
    </dgm:pt>
    <dgm:pt modelId="{81340E98-F75A-406A-9012-38DFA7574B81}" type="parTrans" cxnId="{B8E9DA71-B8B1-4252-BC3C-CAD0C941CA87}">
      <dgm:prSet/>
      <dgm:spPr/>
      <dgm:t>
        <a:bodyPr/>
        <a:lstStyle/>
        <a:p>
          <a:endParaRPr lang="en-US"/>
        </a:p>
      </dgm:t>
    </dgm:pt>
    <dgm:pt modelId="{FC2B174E-27D0-428B-AC05-35D1DEEEC058}" type="sibTrans" cxnId="{B8E9DA71-B8B1-4252-BC3C-CAD0C941CA87}">
      <dgm:prSet/>
      <dgm:spPr/>
      <dgm:t>
        <a:bodyPr/>
        <a:lstStyle/>
        <a:p>
          <a:endParaRPr lang="en-US"/>
        </a:p>
      </dgm:t>
    </dgm:pt>
    <dgm:pt modelId="{215D5A58-0802-4E21-8416-6914A50EE277}" type="pres">
      <dgm:prSet presAssocID="{0F76B5CC-807F-415F-BD53-FCFBD7E083FD}" presName="Name0" presStyleCnt="0">
        <dgm:presLayoutVars>
          <dgm:dir/>
          <dgm:animLvl val="lvl"/>
          <dgm:resizeHandles val="exact"/>
        </dgm:presLayoutVars>
      </dgm:prSet>
      <dgm:spPr/>
    </dgm:pt>
    <dgm:pt modelId="{752874AF-F4FD-43A4-B0FA-B214B817F4B0}" type="pres">
      <dgm:prSet presAssocID="{319DE542-E1F6-49A9-8EEF-EA4E4928B892}" presName="linNode" presStyleCnt="0"/>
      <dgm:spPr/>
    </dgm:pt>
    <dgm:pt modelId="{CEFDA615-819A-4378-A352-14B9BF95B983}" type="pres">
      <dgm:prSet presAssocID="{319DE542-E1F6-49A9-8EEF-EA4E4928B892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7C69D79B-3C3A-4EF0-B8E6-9F6299FE6B91}" type="pres">
      <dgm:prSet presAssocID="{319DE542-E1F6-49A9-8EEF-EA4E4928B892}" presName="descendantText" presStyleLbl="alignAccFollowNode1" presStyleIdx="0" presStyleCnt="5">
        <dgm:presLayoutVars>
          <dgm:bulletEnabled/>
        </dgm:presLayoutVars>
      </dgm:prSet>
      <dgm:spPr/>
    </dgm:pt>
    <dgm:pt modelId="{B249B401-D8C5-4305-962A-C274D88644EA}" type="pres">
      <dgm:prSet presAssocID="{B5B18E34-9876-4CD0-A58C-A03C0FC7EB80}" presName="sp" presStyleCnt="0"/>
      <dgm:spPr/>
    </dgm:pt>
    <dgm:pt modelId="{9FE5262C-32EA-434D-A006-F141A681563E}" type="pres">
      <dgm:prSet presAssocID="{05983C3D-3A55-4FAE-A89E-3178748BA027}" presName="linNode" presStyleCnt="0"/>
      <dgm:spPr/>
    </dgm:pt>
    <dgm:pt modelId="{71E6F6D5-C1FB-4AFD-A48C-A610A211DF56}" type="pres">
      <dgm:prSet presAssocID="{05983C3D-3A55-4FAE-A89E-3178748BA027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3FAB2239-8F10-46E3-82A5-79AA760EE3F7}" type="pres">
      <dgm:prSet presAssocID="{05983C3D-3A55-4FAE-A89E-3178748BA027}" presName="descendantText" presStyleLbl="alignAccFollowNode1" presStyleIdx="1" presStyleCnt="5">
        <dgm:presLayoutVars>
          <dgm:bulletEnabled/>
        </dgm:presLayoutVars>
      </dgm:prSet>
      <dgm:spPr/>
    </dgm:pt>
    <dgm:pt modelId="{74788E71-531E-4B44-BEBC-3D90CC31E80E}" type="pres">
      <dgm:prSet presAssocID="{9F118B35-BE6C-423B-9238-F2BB9F04040F}" presName="sp" presStyleCnt="0"/>
      <dgm:spPr/>
    </dgm:pt>
    <dgm:pt modelId="{4E34F3C4-0A43-4DA5-BCB8-BAB2E71EC4DA}" type="pres">
      <dgm:prSet presAssocID="{74E84DE9-EFD3-4FD7-8138-1096B08719B6}" presName="linNode" presStyleCnt="0"/>
      <dgm:spPr/>
    </dgm:pt>
    <dgm:pt modelId="{355F155C-17A6-4019-B9F3-0938E8563653}" type="pres">
      <dgm:prSet presAssocID="{74E84DE9-EFD3-4FD7-8138-1096B08719B6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B7816A58-7D23-40BD-BFB2-6E906370BA84}" type="pres">
      <dgm:prSet presAssocID="{74E84DE9-EFD3-4FD7-8138-1096B08719B6}" presName="descendantText" presStyleLbl="alignAccFollowNode1" presStyleIdx="2" presStyleCnt="5">
        <dgm:presLayoutVars>
          <dgm:bulletEnabled/>
        </dgm:presLayoutVars>
      </dgm:prSet>
      <dgm:spPr/>
    </dgm:pt>
    <dgm:pt modelId="{9FF047B7-84CD-4B13-99DD-85DCDA6512EC}" type="pres">
      <dgm:prSet presAssocID="{1F38D6DD-2845-4560-BAAA-947FD105B479}" presName="sp" presStyleCnt="0"/>
      <dgm:spPr/>
    </dgm:pt>
    <dgm:pt modelId="{532658A4-6A89-4E19-AEDC-2391EA7404AE}" type="pres">
      <dgm:prSet presAssocID="{B7A861F8-55B8-4998-86AA-2F41D26DC509}" presName="linNode" presStyleCnt="0"/>
      <dgm:spPr/>
    </dgm:pt>
    <dgm:pt modelId="{0BFE78F3-E665-46BD-97E5-E22FBD86D5FE}" type="pres">
      <dgm:prSet presAssocID="{B7A861F8-55B8-4998-86AA-2F41D26DC509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6E5F2E5A-A73D-4E63-BA7F-24EA395EE193}" type="pres">
      <dgm:prSet presAssocID="{B7A861F8-55B8-4998-86AA-2F41D26DC509}" presName="descendantText" presStyleLbl="alignAccFollowNode1" presStyleIdx="3" presStyleCnt="5">
        <dgm:presLayoutVars>
          <dgm:bulletEnabled/>
        </dgm:presLayoutVars>
      </dgm:prSet>
      <dgm:spPr/>
    </dgm:pt>
    <dgm:pt modelId="{71AF211F-57BF-49A9-8636-026533A130C9}" type="pres">
      <dgm:prSet presAssocID="{A17EF1CB-93FA-4777-B191-78D63BDB751E}" presName="sp" presStyleCnt="0"/>
      <dgm:spPr/>
    </dgm:pt>
    <dgm:pt modelId="{061108EE-22FD-4DFD-9ED9-1766A6F15E9D}" type="pres">
      <dgm:prSet presAssocID="{B590CE34-6CB5-4A63-B585-8AD4AC674BB2}" presName="linNode" presStyleCnt="0"/>
      <dgm:spPr/>
    </dgm:pt>
    <dgm:pt modelId="{7FC2F80C-EDEA-457F-BDB4-E3A500C1B2A7}" type="pres">
      <dgm:prSet presAssocID="{B590CE34-6CB5-4A63-B585-8AD4AC674BB2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E7DC8ADE-202C-4F88-83DB-4CA38568DAE9}" type="pres">
      <dgm:prSet presAssocID="{B590CE34-6CB5-4A63-B585-8AD4AC674BB2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08B9E028-3E90-4424-B8DD-1FE4FD67A22E}" type="presOf" srcId="{B7A861F8-55B8-4998-86AA-2F41D26DC509}" destId="{0BFE78F3-E665-46BD-97E5-E22FBD86D5FE}" srcOrd="0" destOrd="0" presId="urn:microsoft.com/office/officeart/2016/7/layout/VerticalSolidActionList"/>
    <dgm:cxn modelId="{9245F35B-6417-46B3-82C8-4B7F6A0E210D}" type="presOf" srcId="{05983C3D-3A55-4FAE-A89E-3178748BA027}" destId="{71E6F6D5-C1FB-4AFD-A48C-A610A211DF56}" srcOrd="0" destOrd="0" presId="urn:microsoft.com/office/officeart/2016/7/layout/VerticalSolidActionList"/>
    <dgm:cxn modelId="{00EB556A-2EA8-4C51-9572-7E2F44B745B9}" srcId="{B7A861F8-55B8-4998-86AA-2F41D26DC509}" destId="{385584FC-3B00-4AC4-987A-506960C51B08}" srcOrd="0" destOrd="0" parTransId="{5703E73F-AC58-4324-BC8C-D984C71A92AC}" sibTransId="{83AF6C04-6EDE-41A0-B5C2-4AC36ED8EE23}"/>
    <dgm:cxn modelId="{EAF8D14A-71CC-496A-AB6E-AAB3E12924F3}" srcId="{0F76B5CC-807F-415F-BD53-FCFBD7E083FD}" destId="{319DE542-E1F6-49A9-8EEF-EA4E4928B892}" srcOrd="0" destOrd="0" parTransId="{6F19F507-C6FD-4360-AD81-6891505860AE}" sibTransId="{B5B18E34-9876-4CD0-A58C-A03C0FC7EB80}"/>
    <dgm:cxn modelId="{B8E9DA71-B8B1-4252-BC3C-CAD0C941CA87}" srcId="{B590CE34-6CB5-4A63-B585-8AD4AC674BB2}" destId="{25BF1196-21FF-4837-9A08-74A5236BDC54}" srcOrd="0" destOrd="0" parTransId="{81340E98-F75A-406A-9012-38DFA7574B81}" sibTransId="{FC2B174E-27D0-428B-AC05-35D1DEEEC058}"/>
    <dgm:cxn modelId="{66E0A357-888F-4542-9AEF-716AE71D5D9E}" type="presOf" srcId="{74E84DE9-EFD3-4FD7-8138-1096B08719B6}" destId="{355F155C-17A6-4019-B9F3-0938E8563653}" srcOrd="0" destOrd="0" presId="urn:microsoft.com/office/officeart/2016/7/layout/VerticalSolidActionList"/>
    <dgm:cxn modelId="{A460FC86-8219-49D5-ACC4-B7B80353A4EB}" type="presOf" srcId="{319DE542-E1F6-49A9-8EEF-EA4E4928B892}" destId="{CEFDA615-819A-4378-A352-14B9BF95B983}" srcOrd="0" destOrd="0" presId="urn:microsoft.com/office/officeart/2016/7/layout/VerticalSolidActionList"/>
    <dgm:cxn modelId="{4D6AB6A0-5570-4F14-AE0D-2A4023BBEBF9}" type="presOf" srcId="{25BF1196-21FF-4837-9A08-74A5236BDC54}" destId="{E7DC8ADE-202C-4F88-83DB-4CA38568DAE9}" srcOrd="0" destOrd="0" presId="urn:microsoft.com/office/officeart/2016/7/layout/VerticalSolidActionList"/>
    <dgm:cxn modelId="{C71006A4-2488-4392-9F57-0906E3D35851}" type="presOf" srcId="{ED0535EF-0993-4318-BDF0-71FF40274213}" destId="{3FAB2239-8F10-46E3-82A5-79AA760EE3F7}" srcOrd="0" destOrd="0" presId="urn:microsoft.com/office/officeart/2016/7/layout/VerticalSolidActionList"/>
    <dgm:cxn modelId="{B14054A4-319E-4D12-8F22-47D40B65E580}" srcId="{0F76B5CC-807F-415F-BD53-FCFBD7E083FD}" destId="{B590CE34-6CB5-4A63-B585-8AD4AC674BB2}" srcOrd="4" destOrd="0" parTransId="{3F1B5DC9-1B57-43F7-91F7-2C869FFF966D}" sibTransId="{E19B0316-9624-496D-8E70-FFFA0DEABED9}"/>
    <dgm:cxn modelId="{D55763A7-4F59-4548-A4CD-8B2CB18CFDE5}" srcId="{74E84DE9-EFD3-4FD7-8138-1096B08719B6}" destId="{E41EE7B5-B90C-4D21-80A2-BC59C8CB0D59}" srcOrd="0" destOrd="0" parTransId="{8D968E77-4B44-4733-9E6A-5378E97842C0}" sibTransId="{1042C8CE-9EE9-47D0-AB89-89DEDD0EDF1F}"/>
    <dgm:cxn modelId="{CFB301B3-DE85-49B2-8016-E6A033217D3E}" srcId="{0F76B5CC-807F-415F-BD53-FCFBD7E083FD}" destId="{74E84DE9-EFD3-4FD7-8138-1096B08719B6}" srcOrd="2" destOrd="0" parTransId="{9F54E73D-E683-418F-8721-FD23F2D6E39B}" sibTransId="{1F38D6DD-2845-4560-BAAA-947FD105B479}"/>
    <dgm:cxn modelId="{702DDAC3-9E37-435D-B041-4A80942F721C}" type="presOf" srcId="{E41EE7B5-B90C-4D21-80A2-BC59C8CB0D59}" destId="{B7816A58-7D23-40BD-BFB2-6E906370BA84}" srcOrd="0" destOrd="0" presId="urn:microsoft.com/office/officeart/2016/7/layout/VerticalSolidActionList"/>
    <dgm:cxn modelId="{21A419D1-0AB3-479C-A95C-B122651E12CC}" type="presOf" srcId="{B590CE34-6CB5-4A63-B585-8AD4AC674BB2}" destId="{7FC2F80C-EDEA-457F-BDB4-E3A500C1B2A7}" srcOrd="0" destOrd="0" presId="urn:microsoft.com/office/officeart/2016/7/layout/VerticalSolidActionList"/>
    <dgm:cxn modelId="{DF8C81D4-AC92-444F-B6BC-E92C3F4DF8D3}" srcId="{0F76B5CC-807F-415F-BD53-FCFBD7E083FD}" destId="{B7A861F8-55B8-4998-86AA-2F41D26DC509}" srcOrd="3" destOrd="0" parTransId="{7B1AF98C-8CFB-40E6-9883-F3A25422872A}" sibTransId="{A17EF1CB-93FA-4777-B191-78D63BDB751E}"/>
    <dgm:cxn modelId="{26C687D5-370A-4122-83FD-E478A14F1C82}" type="presOf" srcId="{385584FC-3B00-4AC4-987A-506960C51B08}" destId="{6E5F2E5A-A73D-4E63-BA7F-24EA395EE193}" srcOrd="0" destOrd="0" presId="urn:microsoft.com/office/officeart/2016/7/layout/VerticalSolidActionList"/>
    <dgm:cxn modelId="{1C13C1F0-9989-498F-A77E-9939E38BC8C8}" type="presOf" srcId="{0F76B5CC-807F-415F-BD53-FCFBD7E083FD}" destId="{215D5A58-0802-4E21-8416-6914A50EE277}" srcOrd="0" destOrd="0" presId="urn:microsoft.com/office/officeart/2016/7/layout/VerticalSolidActionList"/>
    <dgm:cxn modelId="{CEB7F6F0-A2FF-4A51-8F8D-233AFFD4426C}" srcId="{0F76B5CC-807F-415F-BD53-FCFBD7E083FD}" destId="{05983C3D-3A55-4FAE-A89E-3178748BA027}" srcOrd="1" destOrd="0" parTransId="{7DEC5D8D-C502-49C5-86C5-970C42F37D85}" sibTransId="{9F118B35-BE6C-423B-9238-F2BB9F04040F}"/>
    <dgm:cxn modelId="{EEEBC7F1-8B05-4754-8C9F-6A5F42C63E0A}" srcId="{05983C3D-3A55-4FAE-A89E-3178748BA027}" destId="{ED0535EF-0993-4318-BDF0-71FF40274213}" srcOrd="0" destOrd="0" parTransId="{F2E54B36-3782-4AB6-9962-52F7B4665295}" sibTransId="{B06D48F2-E17D-43E8-BA50-8D69D74B5033}"/>
    <dgm:cxn modelId="{AAA69857-4295-4873-98D0-4E88BF6F0305}" type="presParOf" srcId="{215D5A58-0802-4E21-8416-6914A50EE277}" destId="{752874AF-F4FD-43A4-B0FA-B214B817F4B0}" srcOrd="0" destOrd="0" presId="urn:microsoft.com/office/officeart/2016/7/layout/VerticalSolidActionList"/>
    <dgm:cxn modelId="{4DBC1C56-5527-419D-A75B-927FE8051FD1}" type="presParOf" srcId="{752874AF-F4FD-43A4-B0FA-B214B817F4B0}" destId="{CEFDA615-819A-4378-A352-14B9BF95B983}" srcOrd="0" destOrd="0" presId="urn:microsoft.com/office/officeart/2016/7/layout/VerticalSolidActionList"/>
    <dgm:cxn modelId="{D792163D-488E-4C87-A231-AC74880220A5}" type="presParOf" srcId="{752874AF-F4FD-43A4-B0FA-B214B817F4B0}" destId="{7C69D79B-3C3A-4EF0-B8E6-9F6299FE6B91}" srcOrd="1" destOrd="0" presId="urn:microsoft.com/office/officeart/2016/7/layout/VerticalSolidActionList"/>
    <dgm:cxn modelId="{DCCC7679-7B8B-4B84-862E-36008209B99C}" type="presParOf" srcId="{215D5A58-0802-4E21-8416-6914A50EE277}" destId="{B249B401-D8C5-4305-962A-C274D88644EA}" srcOrd="1" destOrd="0" presId="urn:microsoft.com/office/officeart/2016/7/layout/VerticalSolidActionList"/>
    <dgm:cxn modelId="{502AD3DF-DB62-49D1-A5ED-EFEB99870025}" type="presParOf" srcId="{215D5A58-0802-4E21-8416-6914A50EE277}" destId="{9FE5262C-32EA-434D-A006-F141A681563E}" srcOrd="2" destOrd="0" presId="urn:microsoft.com/office/officeart/2016/7/layout/VerticalSolidActionList"/>
    <dgm:cxn modelId="{605FCA05-B8EB-4C2B-858C-EB8181020223}" type="presParOf" srcId="{9FE5262C-32EA-434D-A006-F141A681563E}" destId="{71E6F6D5-C1FB-4AFD-A48C-A610A211DF56}" srcOrd="0" destOrd="0" presId="urn:microsoft.com/office/officeart/2016/7/layout/VerticalSolidActionList"/>
    <dgm:cxn modelId="{DBAB25FD-3990-4F69-91F6-DF9C33B45E02}" type="presParOf" srcId="{9FE5262C-32EA-434D-A006-F141A681563E}" destId="{3FAB2239-8F10-46E3-82A5-79AA760EE3F7}" srcOrd="1" destOrd="0" presId="urn:microsoft.com/office/officeart/2016/7/layout/VerticalSolidActionList"/>
    <dgm:cxn modelId="{A820C97C-054C-49ED-B623-D1CCC6F40C8A}" type="presParOf" srcId="{215D5A58-0802-4E21-8416-6914A50EE277}" destId="{74788E71-531E-4B44-BEBC-3D90CC31E80E}" srcOrd="3" destOrd="0" presId="urn:microsoft.com/office/officeart/2016/7/layout/VerticalSolidActionList"/>
    <dgm:cxn modelId="{1D69C652-F467-4C3C-A95A-8E98559DE348}" type="presParOf" srcId="{215D5A58-0802-4E21-8416-6914A50EE277}" destId="{4E34F3C4-0A43-4DA5-BCB8-BAB2E71EC4DA}" srcOrd="4" destOrd="0" presId="urn:microsoft.com/office/officeart/2016/7/layout/VerticalSolidActionList"/>
    <dgm:cxn modelId="{FCC8C5FE-F98C-49D9-BCC1-FB01524038B5}" type="presParOf" srcId="{4E34F3C4-0A43-4DA5-BCB8-BAB2E71EC4DA}" destId="{355F155C-17A6-4019-B9F3-0938E8563653}" srcOrd="0" destOrd="0" presId="urn:microsoft.com/office/officeart/2016/7/layout/VerticalSolidActionList"/>
    <dgm:cxn modelId="{37AC0B6D-42AF-45E7-BBE9-B8F150C43292}" type="presParOf" srcId="{4E34F3C4-0A43-4DA5-BCB8-BAB2E71EC4DA}" destId="{B7816A58-7D23-40BD-BFB2-6E906370BA84}" srcOrd="1" destOrd="0" presId="urn:microsoft.com/office/officeart/2016/7/layout/VerticalSolidActionList"/>
    <dgm:cxn modelId="{B9F05024-36FB-44C5-A900-D6EE0C2467BF}" type="presParOf" srcId="{215D5A58-0802-4E21-8416-6914A50EE277}" destId="{9FF047B7-84CD-4B13-99DD-85DCDA6512EC}" srcOrd="5" destOrd="0" presId="urn:microsoft.com/office/officeart/2016/7/layout/VerticalSolidActionList"/>
    <dgm:cxn modelId="{2A40F558-A7FD-4AD0-B210-E48526095048}" type="presParOf" srcId="{215D5A58-0802-4E21-8416-6914A50EE277}" destId="{532658A4-6A89-4E19-AEDC-2391EA7404AE}" srcOrd="6" destOrd="0" presId="urn:microsoft.com/office/officeart/2016/7/layout/VerticalSolidActionList"/>
    <dgm:cxn modelId="{A38DC5E9-AE21-4637-8730-1211AFA24C2B}" type="presParOf" srcId="{532658A4-6A89-4E19-AEDC-2391EA7404AE}" destId="{0BFE78F3-E665-46BD-97E5-E22FBD86D5FE}" srcOrd="0" destOrd="0" presId="urn:microsoft.com/office/officeart/2016/7/layout/VerticalSolidActionList"/>
    <dgm:cxn modelId="{6F2B4F45-1D2D-4046-A257-EDFBD5C0B689}" type="presParOf" srcId="{532658A4-6A89-4E19-AEDC-2391EA7404AE}" destId="{6E5F2E5A-A73D-4E63-BA7F-24EA395EE193}" srcOrd="1" destOrd="0" presId="urn:microsoft.com/office/officeart/2016/7/layout/VerticalSolidActionList"/>
    <dgm:cxn modelId="{BAF696FD-19F2-4AEE-B3DF-0C7035E7D134}" type="presParOf" srcId="{215D5A58-0802-4E21-8416-6914A50EE277}" destId="{71AF211F-57BF-49A9-8636-026533A130C9}" srcOrd="7" destOrd="0" presId="urn:microsoft.com/office/officeart/2016/7/layout/VerticalSolidActionList"/>
    <dgm:cxn modelId="{1D1D2222-894F-4C89-B0F0-E505F039AC4E}" type="presParOf" srcId="{215D5A58-0802-4E21-8416-6914A50EE277}" destId="{061108EE-22FD-4DFD-9ED9-1766A6F15E9D}" srcOrd="8" destOrd="0" presId="urn:microsoft.com/office/officeart/2016/7/layout/VerticalSolidActionList"/>
    <dgm:cxn modelId="{DB458D26-32A8-4F88-9527-979142BE7A8F}" type="presParOf" srcId="{061108EE-22FD-4DFD-9ED9-1766A6F15E9D}" destId="{7FC2F80C-EDEA-457F-BDB4-E3A500C1B2A7}" srcOrd="0" destOrd="0" presId="urn:microsoft.com/office/officeart/2016/7/layout/VerticalSolidActionList"/>
    <dgm:cxn modelId="{0DA445F6-C056-43C4-A49D-C4EB56E536F7}" type="presParOf" srcId="{061108EE-22FD-4DFD-9ED9-1766A6F15E9D}" destId="{E7DC8ADE-202C-4F88-83DB-4CA38568DAE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F3F54-9F85-4C8E-97BE-1E40DCB15386}">
      <dsp:nvSpPr>
        <dsp:cNvPr id="0" name=""/>
        <dsp:cNvSpPr/>
      </dsp:nvSpPr>
      <dsp:spPr>
        <a:xfrm>
          <a:off x="0" y="0"/>
          <a:ext cx="6581776" cy="151039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Identify areas where statistics can be used in medicine. </a:t>
          </a:r>
        </a:p>
      </dsp:txBody>
      <dsp:txXfrm>
        <a:off x="73731" y="73731"/>
        <a:ext cx="6434314" cy="1362934"/>
      </dsp:txXfrm>
    </dsp:sp>
    <dsp:sp modelId="{DD0688B2-C8B8-4B78-890D-08EDC8957FBC}">
      <dsp:nvSpPr>
        <dsp:cNvPr id="0" name=""/>
        <dsp:cNvSpPr/>
      </dsp:nvSpPr>
      <dsp:spPr>
        <a:xfrm>
          <a:off x="0" y="1588155"/>
          <a:ext cx="6581776" cy="151039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tx1"/>
              </a:solidFill>
            </a:rPr>
            <a:t>Exploring statistical methods in diagnosing a patient. </a:t>
          </a:r>
        </a:p>
      </dsp:txBody>
      <dsp:txXfrm>
        <a:off x="73731" y="1661886"/>
        <a:ext cx="6434314" cy="1362934"/>
      </dsp:txXfrm>
    </dsp:sp>
    <dsp:sp modelId="{52A2C551-09FC-47E6-98A1-4528C4BDFC81}">
      <dsp:nvSpPr>
        <dsp:cNvPr id="0" name=""/>
        <dsp:cNvSpPr/>
      </dsp:nvSpPr>
      <dsp:spPr>
        <a:xfrm>
          <a:off x="0" y="3195158"/>
          <a:ext cx="6581776" cy="151039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Define sensitivity, specificity, positive predictive value and negative predictive value</a:t>
          </a:r>
        </a:p>
      </dsp:txBody>
      <dsp:txXfrm>
        <a:off x="73731" y="3268889"/>
        <a:ext cx="6434314" cy="1362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587AD-1B48-46E8-B478-BFC3CDD275D4}">
      <dsp:nvSpPr>
        <dsp:cNvPr id="0" name=""/>
        <dsp:cNvSpPr/>
      </dsp:nvSpPr>
      <dsp:spPr>
        <a:xfrm>
          <a:off x="3437" y="1208490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D80E0-62B7-4EE9-ADDE-7A22049A590C}">
      <dsp:nvSpPr>
        <dsp:cNvPr id="0" name=""/>
        <dsp:cNvSpPr/>
      </dsp:nvSpPr>
      <dsp:spPr>
        <a:xfrm>
          <a:off x="189577" y="1385323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Clinical Trials</a:t>
          </a:r>
        </a:p>
      </dsp:txBody>
      <dsp:txXfrm>
        <a:off x="220734" y="1416480"/>
        <a:ext cx="1612940" cy="1001472"/>
      </dsp:txXfrm>
    </dsp:sp>
    <dsp:sp modelId="{8E23647A-7C15-4ACF-B81E-8B5103FE909B}">
      <dsp:nvSpPr>
        <dsp:cNvPr id="0" name=""/>
        <dsp:cNvSpPr/>
      </dsp:nvSpPr>
      <dsp:spPr>
        <a:xfrm>
          <a:off x="2050970" y="1208490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6EA61-9B73-4AF8-92A3-A052DE59BD0F}">
      <dsp:nvSpPr>
        <dsp:cNvPr id="0" name=""/>
        <dsp:cNvSpPr/>
      </dsp:nvSpPr>
      <dsp:spPr>
        <a:xfrm>
          <a:off x="2237109" y="1385323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Epidemiology and public health</a:t>
          </a:r>
        </a:p>
      </dsp:txBody>
      <dsp:txXfrm>
        <a:off x="2268266" y="1416480"/>
        <a:ext cx="1612940" cy="1001472"/>
      </dsp:txXfrm>
    </dsp:sp>
    <dsp:sp modelId="{580120B9-3203-4F40-8CA9-1EC26FD8C803}">
      <dsp:nvSpPr>
        <dsp:cNvPr id="0" name=""/>
        <dsp:cNvSpPr/>
      </dsp:nvSpPr>
      <dsp:spPr>
        <a:xfrm>
          <a:off x="4098503" y="1208490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1006-08FB-4311-9212-804D093A036C}">
      <dsp:nvSpPr>
        <dsp:cNvPr id="0" name=""/>
        <dsp:cNvSpPr/>
      </dsp:nvSpPr>
      <dsp:spPr>
        <a:xfrm>
          <a:off x="4284642" y="1385323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Clinical decision making and diagnosis</a:t>
          </a:r>
        </a:p>
      </dsp:txBody>
      <dsp:txXfrm>
        <a:off x="4315799" y="1416480"/>
        <a:ext cx="1612940" cy="1001472"/>
      </dsp:txXfrm>
    </dsp:sp>
    <dsp:sp modelId="{C9A8E641-7B0D-4312-8B77-D83C63145EAC}">
      <dsp:nvSpPr>
        <dsp:cNvPr id="0" name=""/>
        <dsp:cNvSpPr/>
      </dsp:nvSpPr>
      <dsp:spPr>
        <a:xfrm>
          <a:off x="6146036" y="1208490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45250-F71F-4970-80FA-F59B56838E7D}">
      <dsp:nvSpPr>
        <dsp:cNvPr id="0" name=""/>
        <dsp:cNvSpPr/>
      </dsp:nvSpPr>
      <dsp:spPr>
        <a:xfrm>
          <a:off x="6332175" y="1385323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Medical research</a:t>
          </a:r>
        </a:p>
      </dsp:txBody>
      <dsp:txXfrm>
        <a:off x="6363332" y="1416480"/>
        <a:ext cx="1612940" cy="1001472"/>
      </dsp:txXfrm>
    </dsp:sp>
    <dsp:sp modelId="{B55919FF-FD1B-42F9-AD59-07CE5C1E27F0}">
      <dsp:nvSpPr>
        <dsp:cNvPr id="0" name=""/>
        <dsp:cNvSpPr/>
      </dsp:nvSpPr>
      <dsp:spPr>
        <a:xfrm>
          <a:off x="8193568" y="1208490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71AF7-5927-46E7-B9B3-2DD33D7B0FF5}">
      <dsp:nvSpPr>
        <dsp:cNvPr id="0" name=""/>
        <dsp:cNvSpPr/>
      </dsp:nvSpPr>
      <dsp:spPr>
        <a:xfrm>
          <a:off x="8379708" y="1385323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Precision and personalized medicine</a:t>
          </a:r>
        </a:p>
      </dsp:txBody>
      <dsp:txXfrm>
        <a:off x="8410865" y="1416480"/>
        <a:ext cx="1612940" cy="1001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F4E2-C624-4065-9825-251F9A67C8AB}">
      <dsp:nvSpPr>
        <dsp:cNvPr id="0" name=""/>
        <dsp:cNvSpPr/>
      </dsp:nvSpPr>
      <dsp:spPr>
        <a:xfrm>
          <a:off x="1262100" y="484478"/>
          <a:ext cx="1308824" cy="1308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C418C-78D8-4267-A558-D0DC6CC3607B}">
      <dsp:nvSpPr>
        <dsp:cNvPr id="0" name=""/>
        <dsp:cNvSpPr/>
      </dsp:nvSpPr>
      <dsp:spPr>
        <a:xfrm>
          <a:off x="462262" y="2151369"/>
          <a:ext cx="29084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Study Design</a:t>
          </a:r>
          <a:endParaRPr lang="en-US" sz="2300" kern="1200"/>
        </a:p>
      </dsp:txBody>
      <dsp:txXfrm>
        <a:off x="462262" y="2151369"/>
        <a:ext cx="2908499" cy="720000"/>
      </dsp:txXfrm>
    </dsp:sp>
    <dsp:sp modelId="{14A3D51E-9716-4DD3-A11D-C068DAD364A5}">
      <dsp:nvSpPr>
        <dsp:cNvPr id="0" name=""/>
        <dsp:cNvSpPr/>
      </dsp:nvSpPr>
      <dsp:spPr>
        <a:xfrm>
          <a:off x="4679587" y="484478"/>
          <a:ext cx="1308824" cy="1308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0E62F-7C27-4321-80CD-35C90C66E293}">
      <dsp:nvSpPr>
        <dsp:cNvPr id="0" name=""/>
        <dsp:cNvSpPr/>
      </dsp:nvSpPr>
      <dsp:spPr>
        <a:xfrm>
          <a:off x="3879750" y="2151369"/>
          <a:ext cx="29084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Efficacy and Safety Assessment</a:t>
          </a:r>
          <a:endParaRPr lang="en-US" sz="2300" kern="1200"/>
        </a:p>
      </dsp:txBody>
      <dsp:txXfrm>
        <a:off x="3879750" y="2151369"/>
        <a:ext cx="2908499" cy="720000"/>
      </dsp:txXfrm>
    </dsp:sp>
    <dsp:sp modelId="{1603D5CA-D37B-40BC-BA9A-B0ED1208E6B9}">
      <dsp:nvSpPr>
        <dsp:cNvPr id="0" name=""/>
        <dsp:cNvSpPr/>
      </dsp:nvSpPr>
      <dsp:spPr>
        <a:xfrm>
          <a:off x="8097075" y="484478"/>
          <a:ext cx="1308824" cy="1308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2F18D-41DB-427E-A801-3C72B7E5AE3D}">
      <dsp:nvSpPr>
        <dsp:cNvPr id="0" name=""/>
        <dsp:cNvSpPr/>
      </dsp:nvSpPr>
      <dsp:spPr>
        <a:xfrm>
          <a:off x="7297237" y="2151369"/>
          <a:ext cx="29084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Interim Monitoring</a:t>
          </a:r>
          <a:endParaRPr lang="en-US" sz="2300" kern="1200" dirty="0"/>
        </a:p>
      </dsp:txBody>
      <dsp:txXfrm>
        <a:off x="7297237" y="2151369"/>
        <a:ext cx="2908499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14B9F-38F9-43A1-AAFD-F5AEA6D8DAA5}">
      <dsp:nvSpPr>
        <dsp:cNvPr id="0" name=""/>
        <dsp:cNvSpPr/>
      </dsp:nvSpPr>
      <dsp:spPr>
        <a:xfrm>
          <a:off x="1065874" y="1308898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C2549-E875-441D-BA76-272BA94BFC05}">
      <dsp:nvSpPr>
        <dsp:cNvPr id="0" name=""/>
        <dsp:cNvSpPr/>
      </dsp:nvSpPr>
      <dsp:spPr>
        <a:xfrm>
          <a:off x="51124" y="3389768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400" kern="1200">
              <a:solidFill>
                <a:srgbClr val="0A0A0A"/>
              </a:solidFill>
              <a:latin typeface="Verdana" panose="020B0604030504040204" pitchFamily="34" charset="0"/>
            </a:rPr>
            <a:t>Disease Tracking</a:t>
          </a:r>
          <a:endParaRPr lang="en-US" sz="3400" kern="1200"/>
        </a:p>
      </dsp:txBody>
      <dsp:txXfrm>
        <a:off x="51124" y="3389768"/>
        <a:ext cx="3690000" cy="720000"/>
      </dsp:txXfrm>
    </dsp:sp>
    <dsp:sp modelId="{CC4226A7-FF66-49A8-AA94-71F5F4C2C5AE}">
      <dsp:nvSpPr>
        <dsp:cNvPr id="0" name=""/>
        <dsp:cNvSpPr/>
      </dsp:nvSpPr>
      <dsp:spPr>
        <a:xfrm>
          <a:off x="5401625" y="1308898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F79DC-E11F-4F9B-ADFF-B42E24843E46}">
      <dsp:nvSpPr>
        <dsp:cNvPr id="0" name=""/>
        <dsp:cNvSpPr/>
      </dsp:nvSpPr>
      <dsp:spPr>
        <a:xfrm>
          <a:off x="4386875" y="3389768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400" b="0" kern="120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rPr>
            <a:t>Policy Making</a:t>
          </a:r>
          <a:endParaRPr lang="en-US" altLang="en-US" sz="3400" b="0" kern="1200" dirty="0">
            <a:solidFill>
              <a:srgbClr val="0A0A0A"/>
            </a:solidFill>
            <a:latin typeface="Verdana" panose="020B0604030504040204" pitchFamily="34" charset="0"/>
          </a:endParaRPr>
        </a:p>
      </dsp:txBody>
      <dsp:txXfrm>
        <a:off x="4386875" y="3389768"/>
        <a:ext cx="369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9073D-6EFC-4DEE-A868-1E1E3A016EDC}">
      <dsp:nvSpPr>
        <dsp:cNvPr id="0" name=""/>
        <dsp:cNvSpPr/>
      </dsp:nvSpPr>
      <dsp:spPr>
        <a:xfrm>
          <a:off x="1493" y="2168761"/>
          <a:ext cx="3235328" cy="2102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kern="1200"/>
            <a:t>Reference Ranges and Scoring Systems</a:t>
          </a:r>
          <a:endParaRPr lang="en-US" sz="3000" kern="1200"/>
        </a:p>
      </dsp:txBody>
      <dsp:txXfrm>
        <a:off x="104151" y="2271419"/>
        <a:ext cx="3030012" cy="1897647"/>
      </dsp:txXfrm>
    </dsp:sp>
    <dsp:sp modelId="{3793FAA1-65B3-49B9-A2B3-ADF5FEEF9BF1}">
      <dsp:nvSpPr>
        <dsp:cNvPr id="0" name=""/>
        <dsp:cNvSpPr/>
      </dsp:nvSpPr>
      <dsp:spPr>
        <a:xfrm>
          <a:off x="1619157" y="1434492"/>
          <a:ext cx="3571502" cy="3571502"/>
        </a:xfrm>
        <a:custGeom>
          <a:avLst/>
          <a:gdLst/>
          <a:ahLst/>
          <a:cxnLst/>
          <a:rect l="0" t="0" r="0" b="0"/>
          <a:pathLst>
            <a:path>
              <a:moveTo>
                <a:pt x="359574" y="711075"/>
              </a:moveTo>
              <a:arcTo wR="1785751" hR="1785751" stAng="13019961" swAng="636007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6B87D-32DB-4CEB-9303-D9B2131F2D73}">
      <dsp:nvSpPr>
        <dsp:cNvPr id="0" name=""/>
        <dsp:cNvSpPr/>
      </dsp:nvSpPr>
      <dsp:spPr>
        <a:xfrm>
          <a:off x="3572996" y="2168761"/>
          <a:ext cx="3235328" cy="2102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kern="1200"/>
            <a:t>Prognosis and Risk Assessment</a:t>
          </a:r>
          <a:endParaRPr lang="en-US" sz="3000" kern="1200"/>
        </a:p>
      </dsp:txBody>
      <dsp:txXfrm>
        <a:off x="3675654" y="2271419"/>
        <a:ext cx="3030012" cy="1897647"/>
      </dsp:txXfrm>
    </dsp:sp>
    <dsp:sp modelId="{BCE8F323-932A-46B4-B8E1-EEAC40F3F201}">
      <dsp:nvSpPr>
        <dsp:cNvPr id="0" name=""/>
        <dsp:cNvSpPr/>
      </dsp:nvSpPr>
      <dsp:spPr>
        <a:xfrm>
          <a:off x="1619157" y="1434492"/>
          <a:ext cx="3571502" cy="3571502"/>
        </a:xfrm>
        <a:custGeom>
          <a:avLst/>
          <a:gdLst/>
          <a:ahLst/>
          <a:cxnLst/>
          <a:rect l="0" t="0" r="0" b="0"/>
          <a:pathLst>
            <a:path>
              <a:moveTo>
                <a:pt x="3211927" y="2860427"/>
              </a:moveTo>
              <a:arcTo wR="1785751" hR="1785751" stAng="2219961" swAng="636007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9D79B-3C3A-4EF0-B8E6-9F6299FE6B91}">
      <dsp:nvSpPr>
        <dsp:cNvPr id="0" name=""/>
        <dsp:cNvSpPr/>
      </dsp:nvSpPr>
      <dsp:spPr>
        <a:xfrm>
          <a:off x="2103120" y="1891"/>
          <a:ext cx="8412480" cy="8299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DA615-819A-4378-A352-14B9BF95B983}">
      <dsp:nvSpPr>
        <dsp:cNvPr id="0" name=""/>
        <dsp:cNvSpPr/>
      </dsp:nvSpPr>
      <dsp:spPr>
        <a:xfrm>
          <a:off x="0" y="1891"/>
          <a:ext cx="2103120" cy="8299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Stages of scientific knowledge</a:t>
          </a:r>
        </a:p>
      </dsp:txBody>
      <dsp:txXfrm>
        <a:off x="0" y="1891"/>
        <a:ext cx="2103120" cy="829916"/>
      </dsp:txXfrm>
    </dsp:sp>
    <dsp:sp modelId="{3FAB2239-8F10-46E3-82A5-79AA760EE3F7}">
      <dsp:nvSpPr>
        <dsp:cNvPr id="0" name=""/>
        <dsp:cNvSpPr/>
      </dsp:nvSpPr>
      <dsp:spPr>
        <a:xfrm>
          <a:off x="2103120" y="881602"/>
          <a:ext cx="8412480" cy="829916"/>
        </a:xfrm>
        <a:prstGeom prst="rect">
          <a:avLst/>
        </a:prstGeom>
        <a:solidFill>
          <a:schemeClr val="accent5">
            <a:tint val="40000"/>
            <a:alpha val="90000"/>
            <a:hueOff val="-2986166"/>
            <a:satOff val="667"/>
            <a:lumOff val="1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986166"/>
              <a:satOff val="667"/>
              <a:lumOff val="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 knowledge, is this drug safe?  design next steps. </a:t>
          </a:r>
        </a:p>
      </dsp:txBody>
      <dsp:txXfrm>
        <a:off x="2103120" y="881602"/>
        <a:ext cx="8412480" cy="829916"/>
      </dsp:txXfrm>
    </dsp:sp>
    <dsp:sp modelId="{71E6F6D5-C1FB-4AFD-A48C-A610A211DF56}">
      <dsp:nvSpPr>
        <dsp:cNvPr id="0" name=""/>
        <dsp:cNvSpPr/>
      </dsp:nvSpPr>
      <dsp:spPr>
        <a:xfrm>
          <a:off x="0" y="881602"/>
          <a:ext cx="2103120" cy="829916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Phase I </a:t>
          </a:r>
        </a:p>
      </dsp:txBody>
      <dsp:txXfrm>
        <a:off x="0" y="881602"/>
        <a:ext cx="2103120" cy="829916"/>
      </dsp:txXfrm>
    </dsp:sp>
    <dsp:sp modelId="{B7816A58-7D23-40BD-BFB2-6E906370BA84}">
      <dsp:nvSpPr>
        <dsp:cNvPr id="0" name=""/>
        <dsp:cNvSpPr/>
      </dsp:nvSpPr>
      <dsp:spPr>
        <a:xfrm>
          <a:off x="2103120" y="1761313"/>
          <a:ext cx="8412480" cy="829916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Is this drug more effective than other drugs?</a:t>
          </a:r>
        </a:p>
      </dsp:txBody>
      <dsp:txXfrm>
        <a:off x="2103120" y="1761313"/>
        <a:ext cx="8412480" cy="829916"/>
      </dsp:txXfrm>
    </dsp:sp>
    <dsp:sp modelId="{355F155C-17A6-4019-B9F3-0938E8563653}">
      <dsp:nvSpPr>
        <dsp:cNvPr id="0" name=""/>
        <dsp:cNvSpPr/>
      </dsp:nvSpPr>
      <dsp:spPr>
        <a:xfrm>
          <a:off x="0" y="1761313"/>
          <a:ext cx="2103120" cy="829916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Phase II </a:t>
          </a:r>
        </a:p>
      </dsp:txBody>
      <dsp:txXfrm>
        <a:off x="0" y="1761313"/>
        <a:ext cx="2103120" cy="829916"/>
      </dsp:txXfrm>
    </dsp:sp>
    <dsp:sp modelId="{6E5F2E5A-A73D-4E63-BA7F-24EA395EE193}">
      <dsp:nvSpPr>
        <dsp:cNvPr id="0" name=""/>
        <dsp:cNvSpPr/>
      </dsp:nvSpPr>
      <dsp:spPr>
        <a:xfrm>
          <a:off x="2103120" y="2641025"/>
          <a:ext cx="8412480" cy="829916"/>
        </a:xfrm>
        <a:prstGeom prst="rect">
          <a:avLst/>
        </a:prstGeom>
        <a:solidFill>
          <a:schemeClr val="accent5">
            <a:tint val="40000"/>
            <a:alpha val="90000"/>
            <a:hueOff val="-8958499"/>
            <a:satOff val="2000"/>
            <a:lumOff val="3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958499"/>
              <a:satOff val="2000"/>
              <a:lumOff val="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Large scale verification of early findings. Will this drug work on &gt; 10,000 patients?</a:t>
          </a:r>
        </a:p>
      </dsp:txBody>
      <dsp:txXfrm>
        <a:off x="2103120" y="2641025"/>
        <a:ext cx="8412480" cy="829916"/>
      </dsp:txXfrm>
    </dsp:sp>
    <dsp:sp modelId="{0BFE78F3-E665-46BD-97E5-E22FBD86D5FE}">
      <dsp:nvSpPr>
        <dsp:cNvPr id="0" name=""/>
        <dsp:cNvSpPr/>
      </dsp:nvSpPr>
      <dsp:spPr>
        <a:xfrm>
          <a:off x="0" y="2641025"/>
          <a:ext cx="2103120" cy="829916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Phase III </a:t>
          </a:r>
        </a:p>
      </dsp:txBody>
      <dsp:txXfrm>
        <a:off x="0" y="2641025"/>
        <a:ext cx="2103120" cy="829916"/>
      </dsp:txXfrm>
    </dsp:sp>
    <dsp:sp modelId="{E7DC8ADE-202C-4F88-83DB-4CA38568DAE9}">
      <dsp:nvSpPr>
        <dsp:cNvPr id="0" name=""/>
        <dsp:cNvSpPr/>
      </dsp:nvSpPr>
      <dsp:spPr>
        <a:xfrm>
          <a:off x="2103120" y="3520736"/>
          <a:ext cx="8412480" cy="829916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99" rIns="163225" bIns="21079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Are there any long-term effects? </a:t>
          </a:r>
        </a:p>
      </dsp:txBody>
      <dsp:txXfrm>
        <a:off x="2103120" y="3520736"/>
        <a:ext cx="8412480" cy="829916"/>
      </dsp:txXfrm>
    </dsp:sp>
    <dsp:sp modelId="{7FC2F80C-EDEA-457F-BDB4-E3A500C1B2A7}">
      <dsp:nvSpPr>
        <dsp:cNvPr id="0" name=""/>
        <dsp:cNvSpPr/>
      </dsp:nvSpPr>
      <dsp:spPr>
        <a:xfrm>
          <a:off x="0" y="3520736"/>
          <a:ext cx="2103120" cy="82991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77" rIns="111290" bIns="8197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Phase IV </a:t>
          </a:r>
        </a:p>
      </dsp:txBody>
      <dsp:txXfrm>
        <a:off x="0" y="3520736"/>
        <a:ext cx="2103120" cy="82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BB87E-5617-4805-BB66-788E6111B83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E7011-9D32-4CC6-9C64-07565FCE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8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5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805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09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11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7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89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011-9D32-4CC6-9C64-07565FCEE6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4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fd843ecc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fd843ecc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85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fd843ecc1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fd843ecc1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79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fd843ecc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fd843ecc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51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9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9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9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25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011-9D32-4CC6-9C64-07565FCEE6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6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48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3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2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9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E7011-9D32-4CC6-9C64-07565FCEE6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4E9F-488E-06D0-7370-A01010CC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7554-8470-B7D6-A612-7FDE99CE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B626-5327-1E73-C486-745B4E01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AF76-798F-E9DA-8816-3AF9517C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2C14-CB4F-2EEC-111B-E19D49C5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D179-3778-8C95-11D5-DB6A8DA6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765CA-498A-73AB-572C-D5494B60A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C25E-7045-D3FA-1F50-E26561B2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0E793-C4A2-4727-3AFF-72BDD9BA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DD8D-F214-F4D4-49AC-0C9764CF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977C9-56DF-56CB-C3AE-2DFD9FE17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E49C2-86B2-9E33-57F5-9AD67B12C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797A-8BC8-8E77-6C36-2DBE9841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3EA6-55AE-6FC9-CECE-4EFA9FDF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9F346-29F8-CE8C-4A23-18C4E6AC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244760"/>
            <a:ext cx="304800" cy="365125"/>
          </a:xfrm>
          <a:prstGeom prst="rect">
            <a:avLst/>
          </a:prstGeom>
        </p:spPr>
        <p:txBody>
          <a:bodyPr anchor="ctr"/>
          <a:lstStyle>
            <a:lvl1pPr algn="r">
              <a:defRPr sz="1333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267200" y="6244760"/>
            <a:ext cx="7315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178832"/>
            <a:ext cx="11074400" cy="9133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2pPr>
            <a:lvl3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3pPr>
            <a:lvl4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4pPr>
            <a:lvl5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5pPr>
          </a:lstStyle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04320"/>
            <a:ext cx="10668000" cy="4056681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2667" b="1" i="0">
                <a:solidFill>
                  <a:srgbClr val="A71E23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tabLst/>
              <a:defRPr sz="24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8466" indent="-8466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FontTx/>
              <a:buNone/>
              <a:tabLst/>
              <a:defRPr sz="24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8466" indent="-8466">
              <a:lnSpc>
                <a:spcPct val="90000"/>
              </a:lnSpc>
              <a:spcBef>
                <a:spcPts val="400"/>
              </a:spcBef>
              <a:buFontTx/>
              <a:buNone/>
              <a:tabLst/>
              <a:defRPr sz="24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8466" indent="-8466">
              <a:lnSpc>
                <a:spcPct val="90000"/>
              </a:lnSpc>
              <a:spcBef>
                <a:spcPts val="400"/>
              </a:spcBef>
              <a:buFontTx/>
              <a:buNone/>
              <a:tabLst/>
              <a:defRPr sz="24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</a:t>
            </a:r>
          </a:p>
          <a:p>
            <a:pPr lvl="0"/>
            <a:r>
              <a:rPr lang="en-US" dirty="0"/>
              <a:t>Choose a point size.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2293601" y="36854"/>
            <a:ext cx="3043767" cy="64401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07422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Slide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600200"/>
            <a:ext cx="10668000" cy="35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244760"/>
            <a:ext cx="304800" cy="365125"/>
          </a:xfrm>
          <a:prstGeom prst="rect">
            <a:avLst/>
          </a:prstGeom>
        </p:spPr>
        <p:txBody>
          <a:bodyPr anchor="ctr"/>
          <a:lstStyle>
            <a:lvl1pPr algn="r">
              <a:defRPr sz="1333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267200" y="6236580"/>
            <a:ext cx="7315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189163"/>
            <a:ext cx="11074400" cy="903037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2pPr>
            <a:lvl3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3pPr>
            <a:lvl4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4pPr>
            <a:lvl5pPr marL="10584" indent="0">
              <a:lnSpc>
                <a:spcPts val="4800"/>
              </a:lnSpc>
              <a:spcBef>
                <a:spcPts val="0"/>
              </a:spcBef>
              <a:buFontTx/>
              <a:buNone/>
              <a:tabLst/>
              <a:defRPr sz="4800" b="1"/>
            </a:lvl5pPr>
          </a:lstStyle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9200" y="1498600"/>
            <a:ext cx="10058400" cy="36576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133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tabLst/>
              <a:defRPr sz="24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8466" indent="-8466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FontTx/>
              <a:buNone/>
              <a:tabLst/>
              <a:defRPr sz="24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8466" indent="-8466">
              <a:lnSpc>
                <a:spcPct val="90000"/>
              </a:lnSpc>
              <a:spcBef>
                <a:spcPts val="400"/>
              </a:spcBef>
              <a:buFontTx/>
              <a:buNone/>
              <a:tabLst/>
              <a:defRPr sz="24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8466" indent="-8466">
              <a:lnSpc>
                <a:spcPct val="90000"/>
              </a:lnSpc>
              <a:spcBef>
                <a:spcPts val="400"/>
              </a:spcBef>
              <a:buFontTx/>
              <a:buNone/>
              <a:tabLst/>
              <a:defRPr sz="24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or flush left red text here. </a:t>
            </a:r>
          </a:p>
          <a:p>
            <a:pPr lvl="0"/>
            <a:r>
              <a:rPr lang="en-US" dirty="0"/>
              <a:t>Use ”Shift return” within paragraph, </a:t>
            </a:r>
            <a:br>
              <a:rPr lang="en-US" dirty="0"/>
            </a:br>
            <a:r>
              <a:rPr lang="en-US" dirty="0"/>
              <a:t>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2503201" y="1904400"/>
            <a:ext cx="3145367" cy="159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2503201" y="3580800"/>
            <a:ext cx="3145367" cy="2317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396" indent="-143930">
              <a:tabLst/>
              <a:defRPr/>
            </a:lvl2pPr>
            <a:lvl3pPr marL="152396" indent="-143930">
              <a:tabLst/>
              <a:defRPr/>
            </a:lvl3pPr>
            <a:lvl4pPr marL="152396" indent="-143930">
              <a:tabLst/>
              <a:defRPr/>
            </a:lvl4pPr>
            <a:lvl5pPr marL="152396" indent="-14393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92577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184856"/>
            <a:ext cx="11074400" cy="9073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402667" y="6208889"/>
            <a:ext cx="7179733" cy="4009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582400" y="5969000"/>
            <a:ext cx="406400" cy="8890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600200"/>
            <a:ext cx="10668000" cy="43434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6250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108267" y="-514003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108267" y="2069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53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12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4E3C-A6A8-8444-4C17-820F33CC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6E0F-7282-8D57-1A46-49061AC18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6C0A-DA10-0574-9AA0-AAFB7195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3DC8-737B-F6EC-E31A-690B6781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A5EA-F78F-3BCF-CFE8-30C4E751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9AE6-613F-4649-7A58-191D3A4F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D814F-3081-6450-6F8B-75FD26DB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1C3A-EB23-C0CC-7E5E-66FF0589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6D2C4-9E2E-B993-33AC-DAD90106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34FB6-C693-DB59-002E-6949593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D2CC-4EC3-84D8-8A1B-FF51DC7E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7FCA-BF42-EFC6-A13C-C7429D4C5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376A2-9967-C6A2-8C96-F55169A5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262B-E4A6-24A7-5C1E-95991A20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0EA1-8D47-5C99-C4FB-04218A36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64370-AF51-4C74-1BC5-5B66BE78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8930-3196-E20D-BF7A-20F5CB37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69388-02CB-7140-58F8-CAECCC5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D1DAB-B5CC-EAEA-BACD-554A33CB0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31AAD-A317-4732-11F0-7DB5D5281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9B15D-6BAB-50F6-A3A2-50C77AEAB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6786D-45A2-DA78-A124-853C6F2C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A38AB-6AFF-728A-A1E2-DE48A2B6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FD52F-013C-825B-11B0-58B5DFE5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9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324B-150B-313D-BB2E-F89C05D9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0A387-AAFB-9525-31B9-DA6E9CEE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493F5-093B-7314-2FF1-6F2CD3B0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8644C-BF7B-2A1C-E2FF-1AD9BB73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79A1C-458C-5895-25AE-CB84ED43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B3BB7-F03F-0CAA-7600-AF533B9C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EAD36-3334-057B-DAC6-F4660EDF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F5C3-40DA-FB15-3043-AFD91062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25E5-41F4-3C5B-321C-910360BE7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18D07-8CCD-C337-0271-1CAC0456A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7857E-1BCB-9934-66FC-A09A06EB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93435-F94F-EFA1-352C-1B66B98A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9AFAB-FFF9-6DED-31F4-D1DBBF79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7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193B-EA2F-FB5A-51AE-14D68BE8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5F692-B88B-674F-11FA-71AE15A6A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A61B2-59A5-D437-5FA1-913721212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0A552-2E24-7B1E-668C-49FCE0C8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CA7D-09AC-5B5B-7E64-5B490058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0402E-D332-8FBF-2E24-CF2B9F73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AEAF2-4C71-C0C5-A6C9-DAECA8B4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03441-F6CB-42B4-A333-C40587554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27A0-4393-B024-A8FF-1F62656DA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D9D36-561D-DC2F-3658-10AE5F547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9E30-6170-A890-BD7A-BF608D2D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4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105B0623-8F5E-7EC7-3DEA-EA4E734D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83" b="1359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D610A-F83F-6A6C-172F-FC82FC669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71759"/>
            <a:ext cx="5067300" cy="349704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>
                <a:solidFill>
                  <a:srgbClr val="FFFFFF"/>
                </a:solidFill>
              </a:rPr>
              <a:t>Statistics in Medicine</a:t>
            </a:r>
            <a:br>
              <a:rPr lang="en-US" b="1">
                <a:solidFill>
                  <a:srgbClr val="FFFFFF"/>
                </a:solidFill>
              </a:rPr>
            </a:b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November 2025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71F2B-F96F-9E72-0A4A-BC89F4DA6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7" y="5157694"/>
            <a:ext cx="6055941" cy="15587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/>
              <a:t>Sneha Shrivastava MD, MSEd</a:t>
            </a:r>
          </a:p>
          <a:p>
            <a:pPr>
              <a:lnSpc>
                <a:spcPct val="100000"/>
              </a:lnSpc>
            </a:pPr>
            <a:r>
              <a:rPr lang="en-US" sz="2000" b="1"/>
              <a:t>Visting Associate Professor of Clinical Medicine</a:t>
            </a:r>
          </a:p>
          <a:p>
            <a:pPr>
              <a:lnSpc>
                <a:spcPct val="100000"/>
              </a:lnSpc>
            </a:pPr>
            <a:r>
              <a:rPr lang="en-US" sz="2000" b="1"/>
              <a:t>Associate Program Director, Internal Medicine Residency Program 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563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254B02-B956-BC18-4DD3-F54B08B9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85D08-98D6-6050-5F40-C9620B99A7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730225"/>
            <a:ext cx="11074400" cy="91336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A0A0A"/>
                </a:solidFill>
                <a:latin typeface="Google Sans"/>
              </a:rPr>
              <a:t>Clinical Decision Making and Diagnosis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DA5DA-8882-B24C-35D1-7DE8DAD6AE4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1200" y="1776956"/>
            <a:ext cx="10668000" cy="4056681"/>
          </a:xfrm>
        </p:spPr>
        <p:txBody>
          <a:bodyPr anchor="t"/>
          <a:lstStyle/>
          <a:p>
            <a:pPr marL="0" indent="0" algn="l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33" b="0" dirty="0">
                <a:solidFill>
                  <a:srgbClr val="0A0A0A"/>
                </a:solidFill>
                <a:latin typeface="Google Sans"/>
              </a:rPr>
              <a:t>Statistical tools are integrated into daily clinical activities.</a:t>
            </a:r>
          </a:p>
          <a:p>
            <a:pPr marL="609585" lvl="1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600" b="1" dirty="0">
              <a:solidFill>
                <a:srgbClr val="0A0A0A"/>
              </a:solidFill>
              <a:latin typeface="Google Sans"/>
            </a:endParaRPr>
          </a:p>
          <a:p>
            <a:pPr marL="609585" lvl="1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600" b="1" dirty="0">
              <a:solidFill>
                <a:srgbClr val="0A0A0A"/>
              </a:solidFill>
              <a:latin typeface="Google Sans"/>
            </a:endParaRPr>
          </a:p>
          <a:p>
            <a:pPr marL="609585" lvl="1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600" b="1" dirty="0">
              <a:solidFill>
                <a:srgbClr val="0A0A0A"/>
              </a:solidFill>
              <a:latin typeface="Google Sans"/>
            </a:endParaRPr>
          </a:p>
          <a:p>
            <a:pPr marL="609585" lvl="1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600" b="1" dirty="0">
              <a:solidFill>
                <a:srgbClr val="0A0A0A"/>
              </a:solidFill>
              <a:latin typeface="Google Sans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A7957DE-E857-D9D0-ACF4-77CBFD3E9DFE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2623874197"/>
              </p:ext>
            </p:extLst>
          </p:nvPr>
        </p:nvGraphicFramePr>
        <p:xfrm>
          <a:off x="2524682" y="1024363"/>
          <a:ext cx="6809818" cy="644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84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CD9CC-036C-76F2-9B08-033AB91D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393FA-82B3-5F62-219F-4025DD6DFE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2000" y="667790"/>
            <a:ext cx="11074400" cy="91336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A0A0A"/>
                </a:solidFill>
                <a:latin typeface="Google Sans"/>
              </a:rPr>
              <a:t>Medical Research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99A12-D6AF-8FBE-E88A-F0CCE64A9D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2000" y="1760936"/>
            <a:ext cx="10668000" cy="4056681"/>
          </a:xfrm>
        </p:spPr>
        <p:txBody>
          <a:bodyPr anchor="t"/>
          <a:lstStyle/>
          <a:p>
            <a:pPr marL="0" indent="0" algn="l">
              <a:buNone/>
            </a:pPr>
            <a:r>
              <a:rPr lang="en-US" altLang="en-US" b="0" dirty="0">
                <a:solidFill>
                  <a:srgbClr val="0A0A0A"/>
                </a:solidFill>
                <a:latin typeface="Google Sans"/>
              </a:rPr>
              <a:t>Statistics provide an objective framework for all stages of medical research, from planning an investigation to interpreting results. </a:t>
            </a:r>
          </a:p>
          <a:p>
            <a:pPr algn="l"/>
            <a:endParaRPr lang="en-US" b="0" dirty="0">
              <a:solidFill>
                <a:srgbClr val="0A0A0A"/>
              </a:solidFill>
              <a:latin typeface="Google Sans"/>
            </a:endParaRPr>
          </a:p>
          <a:p>
            <a:pPr marL="0" indent="0" algn="l">
              <a:buNone/>
            </a:pPr>
            <a:r>
              <a:rPr lang="en-US" b="0" dirty="0">
                <a:solidFill>
                  <a:srgbClr val="0A0A0A"/>
                </a:solidFill>
                <a:latin typeface="Google Sans"/>
              </a:rPr>
              <a:t>Medical education research!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D2FED-A7C3-AF52-99D3-A6CFE967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EEED2-41A2-6EE4-2ED4-3DA7D0EA97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2104" y="731798"/>
            <a:ext cx="11074400" cy="91336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A0A0A"/>
                </a:solidFill>
                <a:latin typeface="Google Sans"/>
              </a:rPr>
              <a:t>Precision and Personalized Medicine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2489524-1F26-2AEC-8392-9B2E2F931D1E}"/>
              </a:ext>
            </a:extLst>
          </p:cNvPr>
          <p:cNvSpPr>
            <a:spLocks noGrp="1" noChangeArrowheads="1"/>
          </p:cNvSpPr>
          <p:nvPr>
            <p:ph type="body" sz="quarter" idx="28"/>
          </p:nvPr>
        </p:nvSpPr>
        <p:spPr bwMode="auto">
          <a:xfrm>
            <a:off x="914400" y="2048119"/>
            <a:ext cx="10769600" cy="27690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988" rIns="0" bIns="90988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defTabSz="1219170">
              <a:buNone/>
            </a:pPr>
            <a:r>
              <a:rPr lang="en-US" altLang="en-US" sz="2400" b="0" dirty="0">
                <a:solidFill>
                  <a:srgbClr val="0A0A0A"/>
                </a:solidFill>
                <a:latin typeface="Verdana" panose="020B0604030504040204" pitchFamily="34" charset="0"/>
              </a:rPr>
              <a:t>In this emerging field, statistics helps analyze large amounts of genetic and molecular data to develop predictive models and tailor treatment approaches to a patient's individual characteristics. </a:t>
            </a:r>
          </a:p>
          <a:p>
            <a:pPr marL="0" indent="0" algn="l" defTabSz="1219170">
              <a:buNone/>
            </a:pPr>
            <a:endParaRPr lang="en-US" altLang="en-US" sz="2400" b="0" dirty="0">
              <a:solidFill>
                <a:srgbClr val="0A0A0A"/>
              </a:solidFill>
              <a:latin typeface="Verdana" panose="020B0604030504040204" pitchFamily="34" charset="0"/>
            </a:endParaRPr>
          </a:p>
          <a:p>
            <a:pPr marL="0" indent="0" algn="l" defTabSz="1219170">
              <a:buNone/>
            </a:pPr>
            <a:r>
              <a:rPr lang="en-US" altLang="en-US" sz="2400" b="0" dirty="0">
                <a:solidFill>
                  <a:srgbClr val="0A0A0A"/>
                </a:solidFill>
                <a:latin typeface="Verdana" panose="020B0604030504040204" pitchFamily="34" charset="0"/>
              </a:rPr>
              <a:t>In essence, statistics ensures the </a:t>
            </a:r>
            <a:r>
              <a:rPr lang="en-US" altLang="en-US" sz="2400" dirty="0">
                <a:solidFill>
                  <a:srgbClr val="0A0A0A"/>
                </a:solidFill>
                <a:latin typeface="Verdana" panose="020B0604030504040204" pitchFamily="34" charset="0"/>
              </a:rPr>
              <a:t>reliability, validity, and integrity</a:t>
            </a:r>
            <a:r>
              <a:rPr lang="en-US" altLang="en-US" sz="2400" b="0" dirty="0">
                <a:solidFill>
                  <a:srgbClr val="0A0A0A"/>
                </a:solidFill>
                <a:latin typeface="Verdana" panose="020B0604030504040204" pitchFamily="34" charset="0"/>
              </a:rPr>
              <a:t> of medical research and practice, enabling continuous improvement in patient care and health outcomes</a:t>
            </a:r>
            <a:endParaRPr lang="en-US" altLang="en-US" sz="2400" b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1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863EA-4CA9-019C-2978-D2C47F81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 Studies: From design to publication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FD941-3DD4-E62B-9E97-661EA6B3CAA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</a:pPr>
            <a:fld id="{935F4044-894B-B74C-BA70-A76DFBF02618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8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ext Placeholder 4">
            <a:extLst>
              <a:ext uri="{FF2B5EF4-FFF2-40B4-BE49-F238E27FC236}">
                <a16:creationId xmlns:a16="http://schemas.microsoft.com/office/drawing/2014/main" id="{C7A8E3AD-1041-9014-2019-BEF3DF72F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2536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20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D81D7-89CD-D2D8-EB77-DF6A1B42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Types of studies </a:t>
            </a:r>
          </a:p>
        </p:txBody>
      </p:sp>
      <p:pic>
        <p:nvPicPr>
          <p:cNvPr id="1026" name="Picture 2" descr="Types of Research Studies and How To Interpret Them – amystest">
            <a:extLst>
              <a:ext uri="{FF2B5EF4-FFF2-40B4-BE49-F238E27FC236}">
                <a16:creationId xmlns:a16="http://schemas.microsoft.com/office/drawing/2014/main" id="{808E0898-3A45-6939-0AD6-2877596F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3985" y="1845426"/>
            <a:ext cx="6180976" cy="445030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7D324-F89E-AB06-A856-E33D34E92B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</a:pPr>
            <a:fld id="{935F4044-894B-B74C-BA70-A76DFBF02618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8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6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00F0C-C56F-D8BA-D774-A55BA795338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/>
          <a:srcRect l="1909" r="1904"/>
          <a:stretch>
            <a:fillRect/>
          </a:stretch>
        </p:blipFill>
        <p:spPr>
          <a:xfrm>
            <a:off x="800100" y="1066801"/>
            <a:ext cx="10629900" cy="47243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0665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6619875" y="1966912"/>
            <a:ext cx="5250656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Key Inclusion Criteria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6619875" y="4167187"/>
            <a:ext cx="5250656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Baseline Characteristics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6619875" y="4700587"/>
            <a:ext cx="5000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Mean age was ~51 years. Groups were well-balanced for demographics and endocrine therapy type (55% Tamoxifen, 45% AI).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71500" y="1966912"/>
            <a:ext cx="5286375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474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571500" y="3395662"/>
            <a:ext cx="528637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Total Women Randomized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571500" y="4071937"/>
            <a:ext cx="5286375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~11.5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571500" y="5500687"/>
            <a:ext cx="528637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Mean Daily VMS at Baseline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800850" y="2452687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6858000" y="2452687"/>
            <a:ext cx="47625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Women aged 18-70 years.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6800850" y="2852737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6858000" y="2852737"/>
            <a:ext cx="47625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Receiving endocrine therapy (tamoxifen or aromatase inhibitor) for HR+ breast cancer.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6800850" y="3509962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6858000" y="3509962"/>
            <a:ext cx="47625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Experiencing moderate-to-severe VMS (≥35 episodes per week).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P: Population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651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88118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571500" y="1881187"/>
            <a:ext cx="555069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Intervention (I)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571500" y="2414587"/>
            <a:ext cx="5286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Elinzanetant 120 mg, taken once daily (N=316).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71500" y="2890837"/>
            <a:ext cx="5286375" cy="9525"/>
          </a:xfrm>
          <a:prstGeom prst="rect">
            <a:avLst/>
          </a:prstGeom>
          <a:solidFill>
            <a:srgbClr val="CDD6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571500" y="3090862"/>
            <a:ext cx="555069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Comparison (C)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571500" y="3624262"/>
            <a:ext cx="5286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Identical-appearing placebo, taken once daily (N=158).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571500" y="4100512"/>
            <a:ext cx="5286375" cy="9525"/>
          </a:xfrm>
          <a:prstGeom prst="rect">
            <a:avLst/>
          </a:prstGeom>
          <a:solidFill>
            <a:srgbClr val="CDD6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71500" y="4300537"/>
            <a:ext cx="555069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Time (T)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571500" y="4833937"/>
            <a:ext cx="5286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This was a 52-week trial. The primary efficacy endpoints were measured during the </a:t>
            </a:r>
            <a:r>
              <a:rPr lang="en-US" sz="1500" b="1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12-week placebo-controlled period</a:t>
            </a: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I, C, T: Study Design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F919E-A027-5600-34EE-AA620BE7D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25" y="1369286"/>
            <a:ext cx="6255204" cy="45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69964-FC20-D8C5-6E55-85BCC7E1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508"/>
          <a:stretch>
            <a:fillRect/>
          </a:stretch>
        </p:blipFill>
        <p:spPr>
          <a:xfrm>
            <a:off x="2083264" y="185058"/>
            <a:ext cx="7507050" cy="64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1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76375"/>
            <a:ext cx="11049000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571500" y="2690812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Mean change in daily moderate-to-severe VMS frequency from baseline to Week 12.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3376612" y="4500562"/>
            <a:ext cx="54387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Least-Squares Mean Difference: -3.4 episodes (p &lt; 0.001).</a:t>
            </a:r>
            <a:r>
              <a:rPr lang="en-US" sz="1500" b="0" i="1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1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The benefit was seen early (at Week 4: -6.5 vs -3.0 episodes).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O: Primary Outcome (VMS Frequency)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057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3C5A-AC9B-C6E5-26DA-429B8EFD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660776" cy="4404064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F42A75-A7B8-6CC9-0CE8-0DB2FC149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369788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22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747FD-060D-EB11-45D5-A8DF36AD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778"/>
          <a:stretch>
            <a:fillRect/>
          </a:stretch>
        </p:blipFill>
        <p:spPr>
          <a:xfrm>
            <a:off x="1285317" y="185057"/>
            <a:ext cx="9894312" cy="64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85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2528887"/>
            <a:ext cx="2286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2228850" y="2481262"/>
            <a:ext cx="8153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Any Adverse Event (AE):</a:t>
            </a: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Rates were similar. (69.8% Elinzanetant vs. 62.0% Placebo).</a:t>
            </a:r>
            <a:endParaRPr/>
          </a:p>
        </p:txBody>
      </p:sp>
      <p:pic>
        <p:nvPicPr>
          <p:cNvPr id="179" name="Google Shape;17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3119437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2305050" y="3071812"/>
            <a:ext cx="8077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Serious AEs:</a:t>
            </a: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Low in both groups (2.5% Elinzanetant vs. 0.6% Placebo).</a:t>
            </a:r>
            <a:endParaRPr/>
          </a:p>
        </p:txBody>
      </p:sp>
      <p:pic>
        <p:nvPicPr>
          <p:cNvPr id="181" name="Google Shape;181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750" y="3709987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2381250" y="3662362"/>
            <a:ext cx="800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Most Common AEs:</a:t>
            </a: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Headache, fatigue, and somnolence were reported more frequently with elinzanetant.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2000250" y="4471987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Liver Safety:</a:t>
            </a:r>
            <a:r>
              <a:rPr lang="en-US" sz="1500" b="0" i="0" u="none" strike="noStrike" cap="none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No substantive hepatotoxicity signal was identified by the liver safety monitoring board.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O: Safety Outcomes (Weeks 1-12)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435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2057400" y="2852737"/>
            <a:ext cx="8077200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Elinzanetant led to a significantly lower frequency of vasomotor symptoms associated with endocrine therapy than placebo.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4681537" y="4681537"/>
            <a:ext cx="28289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Cardoso F, et al. N Engl J Med 2025.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1581150" y="3138487"/>
            <a:ext cx="4762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CDD6E2"/>
                </a:solidFill>
                <a:latin typeface="Merriweather"/>
                <a:ea typeface="Merriweather"/>
                <a:cs typeface="Merriweather"/>
                <a:sym typeface="Merriweather"/>
              </a:rPr>
              <a:t>"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10134600" y="4300537"/>
            <a:ext cx="4762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>
                <a:solidFill>
                  <a:srgbClr val="CDD6E2"/>
                </a:solidFill>
                <a:latin typeface="Merriweather"/>
                <a:ea typeface="Merriweather"/>
                <a:cs typeface="Merriweather"/>
                <a:sym typeface="Merriweather"/>
              </a:rPr>
              <a:t>"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141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15DAE-7668-0817-646A-70DDA5474316}"/>
              </a:ext>
            </a:extLst>
          </p:cNvPr>
          <p:cNvSpPr txBox="1"/>
          <p:nvPr/>
        </p:nvSpPr>
        <p:spPr>
          <a:xfrm>
            <a:off x="7085532" y="640080"/>
            <a:ext cx="4420668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Can I use this medication for my patient? </a:t>
            </a:r>
          </a:p>
        </p:txBody>
      </p:sp>
      <p:pic>
        <p:nvPicPr>
          <p:cNvPr id="1026" name="Picture 2" descr="289,800+ Happy Patient Stock Photos, Pictures &amp; Royalty-Free ...">
            <a:extLst>
              <a:ext uri="{FF2B5EF4-FFF2-40B4-BE49-F238E27FC236}">
                <a16:creationId xmlns:a16="http://schemas.microsoft.com/office/drawing/2014/main" id="{1C79317E-E3C0-E13E-4B5C-A777D68A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r="-1" b="-1"/>
          <a:stretch>
            <a:fillRect/>
          </a:stretch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1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B0045-4AD3-DE83-F69F-0342DF411C1F}"/>
              </a:ext>
            </a:extLst>
          </p:cNvPr>
          <p:cNvSpPr txBox="1"/>
          <p:nvPr/>
        </p:nvSpPr>
        <p:spPr>
          <a:xfrm>
            <a:off x="7631933" y="365125"/>
            <a:ext cx="3952071" cy="553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Break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5 minutes</a:t>
            </a:r>
          </a:p>
        </p:txBody>
      </p:sp>
      <p:pic>
        <p:nvPicPr>
          <p:cNvPr id="4" name="Picture 3" descr="Hot drink on table">
            <a:extLst>
              <a:ext uri="{FF2B5EF4-FFF2-40B4-BE49-F238E27FC236}">
                <a16:creationId xmlns:a16="http://schemas.microsoft.com/office/drawing/2014/main" id="{C9FF0069-7BEB-9023-CDCF-3AE4A123FC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06" r="5181" b="-1"/>
          <a:stretch>
            <a:fillRect/>
          </a:stretch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05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119" y="891540"/>
            <a:ext cx="4589493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/>
              <a:t>Use of Statistics in Diagnosis</a:t>
            </a:r>
          </a:p>
        </p:txBody>
      </p:sp>
      <p:pic>
        <p:nvPicPr>
          <p:cNvPr id="5" name="Picture 4" descr="A picture of an electromagnetic radiation">
            <a:extLst>
              <a:ext uri="{FF2B5EF4-FFF2-40B4-BE49-F238E27FC236}">
                <a16:creationId xmlns:a16="http://schemas.microsoft.com/office/drawing/2014/main" id="{45D55F1A-ABAE-B583-6627-C07B2C29D1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80" r="16069" b="2"/>
          <a:stretch>
            <a:fillRect/>
          </a:stretch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A2536D9E-3687-8415-003C-CCB1FD7AE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9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960000" y="2369733"/>
            <a:ext cx="2251200" cy="225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/>
          </a:p>
        </p:txBody>
      </p:sp>
      <p:cxnSp>
        <p:nvCxnSpPr>
          <p:cNvPr id="166" name="Google Shape;166;p23"/>
          <p:cNvCxnSpPr/>
          <p:nvPr/>
        </p:nvCxnSpPr>
        <p:spPr>
          <a:xfrm>
            <a:off x="2261500" y="2281733"/>
            <a:ext cx="15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7" name="Google Shape;167;p23"/>
          <p:cNvCxnSpPr/>
          <p:nvPr/>
        </p:nvCxnSpPr>
        <p:spPr>
          <a:xfrm>
            <a:off x="2426972" y="4709333"/>
            <a:ext cx="1477209" cy="2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21677" y="246117"/>
            <a:ext cx="7419564" cy="116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" sz="2667" dirty="0">
                <a:latin typeface="+mn-lt"/>
              </a:rPr>
              <a:t>“Excessively hungry, thirsty, and urinating a lot”</a:t>
            </a:r>
            <a:endParaRPr sz="2667" dirty="0">
              <a:latin typeface="+mn-lt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807" y="1998834"/>
            <a:ext cx="1387597" cy="4342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3"/>
          <p:cNvCxnSpPr/>
          <p:nvPr/>
        </p:nvCxnSpPr>
        <p:spPr>
          <a:xfrm>
            <a:off x="6906701" y="2369733"/>
            <a:ext cx="15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3904180" y="1442337"/>
            <a:ext cx="3378584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Age: 26</a:t>
            </a:r>
          </a:p>
          <a:p>
            <a:r>
              <a:rPr lang="en-US" sz="2667" dirty="0"/>
              <a:t>Gender: Female</a:t>
            </a:r>
          </a:p>
          <a:p>
            <a:r>
              <a:rPr lang="en-US" sz="2667" dirty="0"/>
              <a:t>Allergies: None</a:t>
            </a:r>
          </a:p>
          <a:p>
            <a:r>
              <a:rPr lang="en-US" sz="2667" dirty="0"/>
              <a:t>Medications: None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6832" y="4174662"/>
            <a:ext cx="3802624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HR: 80 (60-100)</a:t>
            </a:r>
          </a:p>
          <a:p>
            <a:r>
              <a:rPr lang="en-US" sz="2667" dirty="0"/>
              <a:t>BP: 122/78 </a:t>
            </a:r>
          </a:p>
          <a:p>
            <a:r>
              <a:rPr lang="en-US" sz="2667" dirty="0"/>
              <a:t>(100-140/70-90)</a:t>
            </a:r>
          </a:p>
          <a:p>
            <a:r>
              <a:rPr lang="en-US" sz="2667" dirty="0"/>
              <a:t>BMI: 35 (18-25) </a:t>
            </a:r>
          </a:p>
          <a:p>
            <a:r>
              <a:rPr lang="en-US" sz="2667" dirty="0"/>
              <a:t>Exam: unremarkable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4221" y="1273996"/>
            <a:ext cx="3457780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Habits</a:t>
            </a:r>
          </a:p>
          <a:p>
            <a:pPr marL="457189" indent="-457189">
              <a:buFontTx/>
              <a:buChar char="-"/>
            </a:pPr>
            <a:r>
              <a:rPr lang="en-US" sz="2667" dirty="0"/>
              <a:t>Snacks on chips</a:t>
            </a:r>
          </a:p>
          <a:p>
            <a:pPr marL="457189" indent="-457189">
              <a:buFontTx/>
              <a:buChar char="-"/>
            </a:pPr>
            <a:r>
              <a:rPr lang="en-US" sz="2667" dirty="0"/>
              <a:t>Soda (not diet)</a:t>
            </a:r>
          </a:p>
          <a:p>
            <a:pPr marL="457189" indent="-457189">
              <a:buFontTx/>
              <a:buChar char="-"/>
            </a:pPr>
            <a:r>
              <a:rPr lang="en-US" sz="2667" dirty="0"/>
              <a:t>No exercise</a:t>
            </a:r>
          </a:p>
          <a:p>
            <a:pPr marL="457189" indent="-457189">
              <a:buFontTx/>
              <a:buChar char="-"/>
            </a:pPr>
            <a:r>
              <a:rPr lang="en-US" sz="2667" dirty="0"/>
              <a:t>No smoking</a:t>
            </a:r>
          </a:p>
          <a:p>
            <a:pPr marL="457189" indent="-457189">
              <a:buFontTx/>
              <a:buChar char="-"/>
            </a:pPr>
            <a:r>
              <a:rPr lang="en-US" sz="2667" dirty="0"/>
              <a:t>Drinks beer</a:t>
            </a:r>
          </a:p>
        </p:txBody>
      </p:sp>
      <p:cxnSp>
        <p:nvCxnSpPr>
          <p:cNvPr id="25" name="Google Shape;167;p23"/>
          <p:cNvCxnSpPr/>
          <p:nvPr/>
        </p:nvCxnSpPr>
        <p:spPr>
          <a:xfrm>
            <a:off x="6150793" y="4912533"/>
            <a:ext cx="1477209" cy="2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8205626" y="4174662"/>
            <a:ext cx="2082229" cy="165217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2" grpId="0"/>
      <p:bldP spid="3" grpId="0"/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827618" y="573483"/>
            <a:ext cx="4679329" cy="116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" sz="3200" dirty="0">
                <a:latin typeface="+mn-lt"/>
              </a:rPr>
              <a:t>FAMILY </a:t>
            </a:r>
            <a:br>
              <a:rPr lang="es" sz="3200" dirty="0">
                <a:latin typeface="+mn-lt"/>
              </a:rPr>
            </a:br>
            <a:r>
              <a:rPr lang="es" sz="3200" dirty="0">
                <a:latin typeface="+mn-lt"/>
              </a:rPr>
              <a:t>HISTORY</a:t>
            </a:r>
            <a:endParaRPr sz="3200" dirty="0">
              <a:latin typeface="+mn-lt"/>
            </a:endParaRPr>
          </a:p>
        </p:txBody>
      </p:sp>
      <p:cxnSp>
        <p:nvCxnSpPr>
          <p:cNvPr id="189" name="Google Shape;189;p24"/>
          <p:cNvCxnSpPr/>
          <p:nvPr/>
        </p:nvCxnSpPr>
        <p:spPr>
          <a:xfrm flipV="1">
            <a:off x="5240267" y="2187432"/>
            <a:ext cx="0" cy="966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0" name="Google Shape;190;p24"/>
          <p:cNvCxnSpPr/>
          <p:nvPr/>
        </p:nvCxnSpPr>
        <p:spPr>
          <a:xfrm flipV="1">
            <a:off x="6411421" y="1273997"/>
            <a:ext cx="13352" cy="187943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93" name="Google Shape;193;p24"/>
          <p:cNvSpPr txBox="1"/>
          <p:nvPr/>
        </p:nvSpPr>
        <p:spPr>
          <a:xfrm>
            <a:off x="4002967" y="1081595"/>
            <a:ext cx="2627467" cy="123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Stroke Diabetes</a:t>
            </a:r>
            <a:endParaRPr sz="2667" dirty="0">
              <a:solidFill>
                <a:schemeClr val="accent1"/>
              </a:solidFill>
              <a:ea typeface="Lexend Deca"/>
              <a:cs typeface="Lexend Deca"/>
              <a:sym typeface="Lexend Deca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5438453" y="147091"/>
            <a:ext cx="1948595" cy="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Diabetes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Obesity</a:t>
            </a:r>
            <a:endParaRPr sz="2667" dirty="0">
              <a:solidFill>
                <a:schemeClr val="accent1"/>
              </a:solidFill>
              <a:ea typeface="Lexend Deca"/>
              <a:cs typeface="Lexend Deca"/>
              <a:sym typeface="Lexend Deca"/>
            </a:endParaRPr>
          </a:p>
          <a:p>
            <a:pPr algn="ctr">
              <a:spcBef>
                <a:spcPts val="2133"/>
              </a:spcBef>
            </a:pPr>
            <a:endParaRPr lang="en-US" sz="2667" dirty="0">
              <a:solidFill>
                <a:schemeClr val="accent1"/>
              </a:solidFill>
              <a:ea typeface="Lexend Deca"/>
              <a:cs typeface="Lexend Deca"/>
              <a:sym typeface="Lexend Deca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6631403" y="901973"/>
            <a:ext cx="2643887" cy="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Hypertension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Diabetes</a:t>
            </a:r>
            <a:endParaRPr sz="2667" dirty="0">
              <a:solidFill>
                <a:schemeClr val="accent1"/>
              </a:solidFill>
              <a:ea typeface="Lexend Deca"/>
              <a:cs typeface="Lexend Deca"/>
              <a:sym typeface="Lexend Deca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9275290" y="1190373"/>
            <a:ext cx="2407484" cy="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Stroke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Diabetes </a:t>
            </a:r>
            <a:endParaRPr sz="2667" dirty="0">
              <a:solidFill>
                <a:schemeClr val="accent1"/>
              </a:solidFill>
              <a:ea typeface="Lexend Deca"/>
              <a:cs typeface="Lexend Deca"/>
              <a:sym typeface="Lexend Deca"/>
            </a:endParaRPr>
          </a:p>
          <a:p>
            <a:pPr algn="ctr">
              <a:spcBef>
                <a:spcPts val="2133"/>
              </a:spcBef>
            </a:pPr>
            <a:endParaRPr sz="1600" dirty="0">
              <a:solidFill>
                <a:schemeClr val="accen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367" y="2493167"/>
            <a:ext cx="7022525" cy="3941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190;p24"/>
          <p:cNvCxnSpPr/>
          <p:nvPr/>
        </p:nvCxnSpPr>
        <p:spPr>
          <a:xfrm flipV="1">
            <a:off x="4083161" y="2400904"/>
            <a:ext cx="1" cy="52577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" name="Rectangle 15"/>
          <p:cNvSpPr/>
          <p:nvPr/>
        </p:nvSpPr>
        <p:spPr>
          <a:xfrm>
            <a:off x="535403" y="1346601"/>
            <a:ext cx="6096000" cy="9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CAD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667" dirty="0">
                <a:solidFill>
                  <a:schemeClr val="accent1"/>
                </a:solidFill>
                <a:ea typeface="Lexend Deca"/>
                <a:cs typeface="Lexend Deca"/>
                <a:sym typeface="Lexend Deca"/>
              </a:rPr>
              <a:t>Diabetes </a:t>
            </a:r>
          </a:p>
        </p:txBody>
      </p:sp>
      <p:cxnSp>
        <p:nvCxnSpPr>
          <p:cNvPr id="33" name="Google Shape;190;p24"/>
          <p:cNvCxnSpPr/>
          <p:nvPr/>
        </p:nvCxnSpPr>
        <p:spPr>
          <a:xfrm flipV="1">
            <a:off x="9945133" y="2541168"/>
            <a:ext cx="1" cy="28770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190;p24"/>
          <p:cNvCxnSpPr/>
          <p:nvPr/>
        </p:nvCxnSpPr>
        <p:spPr>
          <a:xfrm flipV="1">
            <a:off x="7952376" y="2137767"/>
            <a:ext cx="1939" cy="34533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" sz="3200"/>
              <a:t>RESULTS</a:t>
            </a:r>
            <a:endParaRPr sz="3200"/>
          </a:p>
        </p:txBody>
      </p:sp>
      <p:graphicFrame>
        <p:nvGraphicFramePr>
          <p:cNvPr id="351" name="Google Shape;351;p29"/>
          <p:cNvGraphicFramePr/>
          <p:nvPr/>
        </p:nvGraphicFramePr>
        <p:xfrm>
          <a:off x="1575372" y="1786704"/>
          <a:ext cx="8575497" cy="2438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4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1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200" dirty="0">
                          <a:solidFill>
                            <a:schemeClr val="accent1"/>
                          </a:solidFill>
                          <a:latin typeface="+mn-lt"/>
                          <a:ea typeface="Lexend Deca"/>
                          <a:cs typeface="Lexend Deca"/>
                          <a:sym typeface="Lexend Deca"/>
                        </a:rPr>
                        <a:t>NORMAL RANGE</a:t>
                      </a:r>
                      <a:endParaRPr sz="3200" dirty="0">
                        <a:solidFill>
                          <a:schemeClr val="accent1"/>
                        </a:solidFill>
                        <a:latin typeface="+mn-lt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200" dirty="0">
                          <a:solidFill>
                            <a:schemeClr val="accent1"/>
                          </a:solidFill>
                          <a:latin typeface="+mn-lt"/>
                          <a:ea typeface="Lexend Deca"/>
                          <a:cs typeface="Lexend Deca"/>
                          <a:sym typeface="Lexend Deca"/>
                        </a:rPr>
                        <a:t>PATIENT’S VALUE</a:t>
                      </a:r>
                      <a:endParaRPr sz="3200" dirty="0">
                        <a:solidFill>
                          <a:schemeClr val="accent1"/>
                        </a:solidFill>
                        <a:latin typeface="+mn-lt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121900" marR="121900" marT="121900" marB="121900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200" dirty="0">
                          <a:solidFill>
                            <a:schemeClr val="accent1"/>
                          </a:solidFill>
                          <a:latin typeface="+mn-lt"/>
                          <a:ea typeface="Lexend Deca"/>
                          <a:cs typeface="Lexend Deca"/>
                          <a:sym typeface="Lexend Deca"/>
                        </a:rPr>
                        <a:t>Hemoblobin A1C</a:t>
                      </a:r>
                      <a:endParaRPr sz="3200" dirty="0">
                        <a:solidFill>
                          <a:schemeClr val="accent1"/>
                        </a:solidFill>
                        <a:latin typeface="+mn-lt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2"/>
                          </a:solidFill>
                          <a:latin typeface="+mn-lt"/>
                          <a:ea typeface="Assistant Light"/>
                          <a:cs typeface="Assistant Light"/>
                          <a:sym typeface="Assistant Light"/>
                        </a:rPr>
                        <a:t>L</a:t>
                      </a:r>
                      <a:r>
                        <a:rPr lang="es" sz="3200" dirty="0">
                          <a:solidFill>
                            <a:schemeClr val="dk2"/>
                          </a:solidFill>
                          <a:latin typeface="+mn-lt"/>
                          <a:ea typeface="Assistant Light"/>
                          <a:cs typeface="Assistant Light"/>
                          <a:sym typeface="Assistant Light"/>
                        </a:rPr>
                        <a:t>ess</a:t>
                      </a:r>
                      <a:r>
                        <a:rPr lang="es" sz="3200" baseline="0" dirty="0">
                          <a:solidFill>
                            <a:schemeClr val="dk2"/>
                          </a:solidFill>
                          <a:latin typeface="+mn-lt"/>
                          <a:ea typeface="Assistant Light"/>
                          <a:cs typeface="Assistant Light"/>
                          <a:sym typeface="Assistant Light"/>
                        </a:rPr>
                        <a:t> than 6.5%</a:t>
                      </a:r>
                      <a:endParaRPr sz="3200" dirty="0">
                        <a:solidFill>
                          <a:schemeClr val="dk2"/>
                        </a:solidFill>
                        <a:latin typeface="+mn-l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200" dirty="0">
                          <a:solidFill>
                            <a:schemeClr val="dk2"/>
                          </a:solidFill>
                          <a:latin typeface="+mn-lt"/>
                          <a:ea typeface="Assistant Light"/>
                          <a:cs typeface="Assistant Light"/>
                          <a:sym typeface="Assistant Light"/>
                        </a:rPr>
                        <a:t>9%</a:t>
                      </a:r>
                      <a:endParaRPr sz="3200" dirty="0">
                        <a:solidFill>
                          <a:schemeClr val="dk2"/>
                        </a:solidFill>
                        <a:latin typeface="+mn-lt"/>
                        <a:ea typeface="Assistant Light"/>
                        <a:cs typeface="Assistant Light"/>
                        <a:sym typeface="Assistant Light"/>
                      </a:endParaRPr>
                    </a:p>
                  </a:txBody>
                  <a:tcPr marL="121900" marR="121900" marT="121900" marB="121900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52" name="Google Shape;352;p29"/>
          <p:cNvCxnSpPr/>
          <p:nvPr/>
        </p:nvCxnSpPr>
        <p:spPr>
          <a:xfrm rot="10800000">
            <a:off x="532272" y="3004888"/>
            <a:ext cx="2524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53" name="Google Shape;353;p29"/>
          <p:cNvGrpSpPr/>
          <p:nvPr/>
        </p:nvGrpSpPr>
        <p:grpSpPr>
          <a:xfrm>
            <a:off x="2571419" y="2005157"/>
            <a:ext cx="616140" cy="695188"/>
            <a:chOff x="2164513" y="3472475"/>
            <a:chExt cx="372575" cy="420375"/>
          </a:xfrm>
        </p:grpSpPr>
        <p:sp>
          <p:nvSpPr>
            <p:cNvPr id="354" name="Google Shape;354;p29"/>
            <p:cNvSpPr/>
            <p:nvPr/>
          </p:nvSpPr>
          <p:spPr>
            <a:xfrm>
              <a:off x="2164513" y="3472475"/>
              <a:ext cx="228875" cy="225125"/>
            </a:xfrm>
            <a:custGeom>
              <a:avLst/>
              <a:gdLst/>
              <a:ahLst/>
              <a:cxnLst/>
              <a:rect l="l" t="t" r="r" b="b"/>
              <a:pathLst>
                <a:path w="9155" h="9005" extrusionOk="0">
                  <a:moveTo>
                    <a:pt x="946" y="0"/>
                  </a:moveTo>
                  <a:cubicBezTo>
                    <a:pt x="417" y="0"/>
                    <a:pt x="0" y="455"/>
                    <a:pt x="52" y="984"/>
                  </a:cubicBezTo>
                  <a:lnTo>
                    <a:pt x="726" y="7801"/>
                  </a:lnTo>
                  <a:cubicBezTo>
                    <a:pt x="815" y="8733"/>
                    <a:pt x="1598" y="9005"/>
                    <a:pt x="2530" y="9005"/>
                  </a:cubicBezTo>
                  <a:lnTo>
                    <a:pt x="6625" y="9005"/>
                  </a:lnTo>
                  <a:cubicBezTo>
                    <a:pt x="7557" y="9005"/>
                    <a:pt x="8339" y="8733"/>
                    <a:pt x="8428" y="7801"/>
                  </a:cubicBezTo>
                  <a:lnTo>
                    <a:pt x="9103" y="984"/>
                  </a:lnTo>
                  <a:cubicBezTo>
                    <a:pt x="9154" y="455"/>
                    <a:pt x="8738" y="0"/>
                    <a:pt x="8208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2277163" y="3472475"/>
              <a:ext cx="116325" cy="225125"/>
            </a:xfrm>
            <a:custGeom>
              <a:avLst/>
              <a:gdLst/>
              <a:ahLst/>
              <a:cxnLst/>
              <a:rect l="l" t="t" r="r" b="b"/>
              <a:pathLst>
                <a:path w="4653" h="9005" extrusionOk="0">
                  <a:moveTo>
                    <a:pt x="3710" y="0"/>
                  </a:moveTo>
                  <a:cubicBezTo>
                    <a:pt x="3708" y="0"/>
                    <a:pt x="3705" y="0"/>
                    <a:pt x="3702" y="0"/>
                  </a:cubicBezTo>
                  <a:lnTo>
                    <a:pt x="1585" y="0"/>
                  </a:lnTo>
                  <a:cubicBezTo>
                    <a:pt x="2119" y="0"/>
                    <a:pt x="2531" y="455"/>
                    <a:pt x="2479" y="984"/>
                  </a:cubicBezTo>
                  <a:lnTo>
                    <a:pt x="1805" y="7801"/>
                  </a:lnTo>
                  <a:cubicBezTo>
                    <a:pt x="1716" y="8733"/>
                    <a:pt x="933" y="9005"/>
                    <a:pt x="1" y="9005"/>
                  </a:cubicBezTo>
                  <a:lnTo>
                    <a:pt x="2119" y="9005"/>
                  </a:lnTo>
                  <a:cubicBezTo>
                    <a:pt x="3051" y="9005"/>
                    <a:pt x="3833" y="8733"/>
                    <a:pt x="3927" y="7801"/>
                  </a:cubicBezTo>
                  <a:lnTo>
                    <a:pt x="4602" y="984"/>
                  </a:lnTo>
                  <a:cubicBezTo>
                    <a:pt x="4653" y="458"/>
                    <a:pt x="4240" y="0"/>
                    <a:pt x="3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167663" y="3517800"/>
              <a:ext cx="222325" cy="179925"/>
            </a:xfrm>
            <a:custGeom>
              <a:avLst/>
              <a:gdLst/>
              <a:ahLst/>
              <a:cxnLst/>
              <a:rect l="l" t="t" r="r" b="b"/>
              <a:pathLst>
                <a:path w="8893" h="7197" extrusionOk="0">
                  <a:moveTo>
                    <a:pt x="24" y="1"/>
                  </a:moveTo>
                  <a:lnTo>
                    <a:pt x="1" y="24"/>
                  </a:lnTo>
                  <a:lnTo>
                    <a:pt x="591" y="5988"/>
                  </a:lnTo>
                  <a:cubicBezTo>
                    <a:pt x="685" y="6920"/>
                    <a:pt x="1467" y="7192"/>
                    <a:pt x="2399" y="7192"/>
                  </a:cubicBezTo>
                  <a:lnTo>
                    <a:pt x="6499" y="7192"/>
                  </a:lnTo>
                  <a:lnTo>
                    <a:pt x="6499" y="7197"/>
                  </a:lnTo>
                  <a:cubicBezTo>
                    <a:pt x="7431" y="7197"/>
                    <a:pt x="8213" y="6925"/>
                    <a:pt x="8302" y="5993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416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2277288" y="3517800"/>
              <a:ext cx="112925" cy="179925"/>
            </a:xfrm>
            <a:custGeom>
              <a:avLst/>
              <a:gdLst/>
              <a:ahLst/>
              <a:cxnLst/>
              <a:rect l="l" t="t" r="r" b="b"/>
              <a:pathLst>
                <a:path w="4517" h="7197" extrusionOk="0">
                  <a:moveTo>
                    <a:pt x="2395" y="1"/>
                  </a:moveTo>
                  <a:lnTo>
                    <a:pt x="1809" y="5993"/>
                  </a:lnTo>
                  <a:cubicBezTo>
                    <a:pt x="1715" y="6925"/>
                    <a:pt x="933" y="7197"/>
                    <a:pt x="1" y="7197"/>
                  </a:cubicBezTo>
                  <a:lnTo>
                    <a:pt x="2118" y="7197"/>
                  </a:lnTo>
                  <a:cubicBezTo>
                    <a:pt x="3051" y="7197"/>
                    <a:pt x="3833" y="6925"/>
                    <a:pt x="3927" y="5993"/>
                  </a:cubicBezTo>
                  <a:lnTo>
                    <a:pt x="4517" y="1"/>
                  </a:lnTo>
                  <a:close/>
                </a:path>
              </a:pathLst>
            </a:custGeom>
            <a:solidFill>
              <a:srgbClr val="2658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2226113" y="3697700"/>
              <a:ext cx="105900" cy="34700"/>
            </a:xfrm>
            <a:custGeom>
              <a:avLst/>
              <a:gdLst/>
              <a:ahLst/>
              <a:cxnLst/>
              <a:rect l="l" t="t" r="r" b="b"/>
              <a:pathLst>
                <a:path w="4236" h="1388" extrusionOk="0">
                  <a:moveTo>
                    <a:pt x="0" y="1"/>
                  </a:moveTo>
                  <a:lnTo>
                    <a:pt x="0" y="680"/>
                  </a:lnTo>
                  <a:cubicBezTo>
                    <a:pt x="0" y="1069"/>
                    <a:pt x="319" y="1387"/>
                    <a:pt x="708" y="1387"/>
                  </a:cubicBezTo>
                  <a:lnTo>
                    <a:pt x="3519" y="1387"/>
                  </a:lnTo>
                  <a:cubicBezTo>
                    <a:pt x="3912" y="1387"/>
                    <a:pt x="4231" y="1069"/>
                    <a:pt x="4236" y="680"/>
                  </a:cubicBezTo>
                  <a:lnTo>
                    <a:pt x="4236" y="1"/>
                  </a:lnTo>
                  <a:close/>
                </a:path>
              </a:pathLst>
            </a:custGeom>
            <a:solidFill>
              <a:srgbClr val="416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2276588" y="3697700"/>
              <a:ext cx="55425" cy="34700"/>
            </a:xfrm>
            <a:custGeom>
              <a:avLst/>
              <a:gdLst/>
              <a:ahLst/>
              <a:cxnLst/>
              <a:rect l="l" t="t" r="r" b="b"/>
              <a:pathLst>
                <a:path w="2217" h="1388" extrusionOk="0">
                  <a:moveTo>
                    <a:pt x="722" y="1"/>
                  </a:moveTo>
                  <a:lnTo>
                    <a:pt x="722" y="666"/>
                  </a:lnTo>
                  <a:cubicBezTo>
                    <a:pt x="722" y="1064"/>
                    <a:pt x="399" y="1387"/>
                    <a:pt x="1" y="1387"/>
                  </a:cubicBezTo>
                  <a:lnTo>
                    <a:pt x="1490" y="1387"/>
                  </a:lnTo>
                  <a:cubicBezTo>
                    <a:pt x="1889" y="1387"/>
                    <a:pt x="2212" y="1064"/>
                    <a:pt x="2217" y="666"/>
                  </a:cubicBezTo>
                  <a:lnTo>
                    <a:pt x="2217" y="1"/>
                  </a:lnTo>
                  <a:close/>
                </a:path>
              </a:pathLst>
            </a:custGeom>
            <a:solidFill>
              <a:srgbClr val="2658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2502638" y="3523900"/>
              <a:ext cx="16900" cy="65950"/>
            </a:xfrm>
            <a:custGeom>
              <a:avLst/>
              <a:gdLst/>
              <a:ahLst/>
              <a:cxnLst/>
              <a:rect l="l" t="t" r="r" b="b"/>
              <a:pathLst>
                <a:path w="676" h="2638" extrusionOk="0">
                  <a:moveTo>
                    <a:pt x="338" y="0"/>
                  </a:moveTo>
                  <a:cubicBezTo>
                    <a:pt x="155" y="0"/>
                    <a:pt x="1" y="150"/>
                    <a:pt x="1" y="337"/>
                  </a:cubicBezTo>
                  <a:lnTo>
                    <a:pt x="1" y="2300"/>
                  </a:lnTo>
                  <a:cubicBezTo>
                    <a:pt x="1" y="2488"/>
                    <a:pt x="155" y="2638"/>
                    <a:pt x="338" y="2638"/>
                  </a:cubicBezTo>
                  <a:cubicBezTo>
                    <a:pt x="341" y="2638"/>
                    <a:pt x="343" y="2638"/>
                    <a:pt x="346" y="2638"/>
                  </a:cubicBezTo>
                  <a:cubicBezTo>
                    <a:pt x="530" y="2638"/>
                    <a:pt x="675" y="2485"/>
                    <a:pt x="675" y="2300"/>
                  </a:cubicBezTo>
                  <a:lnTo>
                    <a:pt x="675" y="337"/>
                  </a:lnTo>
                  <a:cubicBezTo>
                    <a:pt x="675" y="150"/>
                    <a:pt x="525" y="0"/>
                    <a:pt x="338" y="0"/>
                  </a:cubicBez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2485188" y="3564875"/>
              <a:ext cx="51800" cy="110125"/>
            </a:xfrm>
            <a:custGeom>
              <a:avLst/>
              <a:gdLst/>
              <a:ahLst/>
              <a:cxnLst/>
              <a:rect l="l" t="t" r="r" b="b"/>
              <a:pathLst>
                <a:path w="2072" h="4405" extrusionOk="0">
                  <a:moveTo>
                    <a:pt x="446" y="1"/>
                  </a:moveTo>
                  <a:cubicBezTo>
                    <a:pt x="197" y="1"/>
                    <a:pt x="0" y="202"/>
                    <a:pt x="0" y="446"/>
                  </a:cubicBezTo>
                  <a:lnTo>
                    <a:pt x="0" y="2498"/>
                  </a:lnTo>
                  <a:lnTo>
                    <a:pt x="0" y="3960"/>
                  </a:lnTo>
                  <a:cubicBezTo>
                    <a:pt x="0" y="4208"/>
                    <a:pt x="197" y="4405"/>
                    <a:pt x="446" y="4405"/>
                  </a:cubicBezTo>
                  <a:lnTo>
                    <a:pt x="1626" y="4405"/>
                  </a:lnTo>
                  <a:cubicBezTo>
                    <a:pt x="1874" y="4405"/>
                    <a:pt x="2071" y="4208"/>
                    <a:pt x="2071" y="3960"/>
                  </a:cubicBezTo>
                  <a:lnTo>
                    <a:pt x="2071" y="446"/>
                  </a:lnTo>
                  <a:cubicBezTo>
                    <a:pt x="2071" y="202"/>
                    <a:pt x="1874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2499938" y="3564775"/>
              <a:ext cx="37150" cy="110225"/>
            </a:xfrm>
            <a:custGeom>
              <a:avLst/>
              <a:gdLst/>
              <a:ahLst/>
              <a:cxnLst/>
              <a:rect l="l" t="t" r="r" b="b"/>
              <a:pathLst>
                <a:path w="1486" h="4409" extrusionOk="0">
                  <a:moveTo>
                    <a:pt x="1" y="0"/>
                  </a:moveTo>
                  <a:cubicBezTo>
                    <a:pt x="249" y="0"/>
                    <a:pt x="446" y="202"/>
                    <a:pt x="446" y="450"/>
                  </a:cubicBezTo>
                  <a:lnTo>
                    <a:pt x="446" y="3964"/>
                  </a:lnTo>
                  <a:cubicBezTo>
                    <a:pt x="446" y="4207"/>
                    <a:pt x="249" y="4409"/>
                    <a:pt x="1" y="4409"/>
                  </a:cubicBezTo>
                  <a:lnTo>
                    <a:pt x="1041" y="4409"/>
                  </a:lnTo>
                  <a:cubicBezTo>
                    <a:pt x="1284" y="4409"/>
                    <a:pt x="1486" y="4207"/>
                    <a:pt x="1486" y="3964"/>
                  </a:cubicBezTo>
                  <a:lnTo>
                    <a:pt x="1486" y="450"/>
                  </a:lnTo>
                  <a:cubicBezTo>
                    <a:pt x="1486" y="202"/>
                    <a:pt x="1284" y="0"/>
                    <a:pt x="1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2270613" y="3675100"/>
              <a:ext cx="247500" cy="217750"/>
            </a:xfrm>
            <a:custGeom>
              <a:avLst/>
              <a:gdLst/>
              <a:ahLst/>
              <a:cxnLst/>
              <a:rect l="l" t="t" r="r" b="b"/>
              <a:pathLst>
                <a:path w="9900" h="8710" extrusionOk="0">
                  <a:moveTo>
                    <a:pt x="9230" y="0"/>
                  </a:moveTo>
                  <a:lnTo>
                    <a:pt x="9230" y="5271"/>
                  </a:lnTo>
                  <a:cubicBezTo>
                    <a:pt x="9230" y="6798"/>
                    <a:pt x="7993" y="8035"/>
                    <a:pt x="6466" y="8040"/>
                  </a:cubicBezTo>
                  <a:lnTo>
                    <a:pt x="3435" y="8040"/>
                  </a:lnTo>
                  <a:cubicBezTo>
                    <a:pt x="1907" y="8035"/>
                    <a:pt x="671" y="6798"/>
                    <a:pt x="671" y="5271"/>
                  </a:cubicBezTo>
                  <a:lnTo>
                    <a:pt x="671" y="2296"/>
                  </a:lnTo>
                  <a:lnTo>
                    <a:pt x="1" y="2296"/>
                  </a:lnTo>
                  <a:lnTo>
                    <a:pt x="1" y="5271"/>
                  </a:lnTo>
                  <a:cubicBezTo>
                    <a:pt x="1" y="7168"/>
                    <a:pt x="1537" y="8705"/>
                    <a:pt x="3435" y="8710"/>
                  </a:cubicBezTo>
                  <a:lnTo>
                    <a:pt x="6466" y="8710"/>
                  </a:lnTo>
                  <a:cubicBezTo>
                    <a:pt x="8363" y="8705"/>
                    <a:pt x="9900" y="7168"/>
                    <a:pt x="9900" y="5271"/>
                  </a:cubicBezTo>
                  <a:lnTo>
                    <a:pt x="9900" y="0"/>
                  </a:lnTo>
                  <a:close/>
                </a:path>
              </a:pathLst>
            </a:custGeom>
            <a:solidFill>
              <a:srgbClr val="57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2351538" y="3509375"/>
              <a:ext cx="39400" cy="16875"/>
            </a:xfrm>
            <a:custGeom>
              <a:avLst/>
              <a:gdLst/>
              <a:ahLst/>
              <a:cxnLst/>
              <a:rect l="l" t="t" r="r" b="b"/>
              <a:pathLst>
                <a:path w="1576" h="675" extrusionOk="0">
                  <a:moveTo>
                    <a:pt x="338" y="0"/>
                  </a:moveTo>
                  <a:cubicBezTo>
                    <a:pt x="151" y="0"/>
                    <a:pt x="1" y="150"/>
                    <a:pt x="1" y="338"/>
                  </a:cubicBezTo>
                  <a:cubicBezTo>
                    <a:pt x="1" y="520"/>
                    <a:pt x="151" y="675"/>
                    <a:pt x="338" y="675"/>
                  </a:cubicBezTo>
                  <a:lnTo>
                    <a:pt x="1510" y="675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314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2326238" y="3568175"/>
              <a:ext cx="58825" cy="16875"/>
            </a:xfrm>
            <a:custGeom>
              <a:avLst/>
              <a:gdLst/>
              <a:ahLst/>
              <a:cxnLst/>
              <a:rect l="l" t="t" r="r" b="b"/>
              <a:pathLst>
                <a:path w="2353" h="675" extrusionOk="0">
                  <a:moveTo>
                    <a:pt x="338" y="0"/>
                  </a:moveTo>
                  <a:cubicBezTo>
                    <a:pt x="156" y="0"/>
                    <a:pt x="1" y="150"/>
                    <a:pt x="1" y="337"/>
                  </a:cubicBezTo>
                  <a:cubicBezTo>
                    <a:pt x="1" y="520"/>
                    <a:pt x="156" y="675"/>
                    <a:pt x="338" y="675"/>
                  </a:cubicBezTo>
                  <a:lnTo>
                    <a:pt x="2287" y="670"/>
                  </a:lnTo>
                  <a:lnTo>
                    <a:pt x="2353" y="0"/>
                  </a:lnTo>
                  <a:close/>
                </a:path>
              </a:pathLst>
            </a:custGeom>
            <a:solidFill>
              <a:srgbClr val="314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2351538" y="3538775"/>
              <a:ext cx="36575" cy="16875"/>
            </a:xfrm>
            <a:custGeom>
              <a:avLst/>
              <a:gdLst/>
              <a:ahLst/>
              <a:cxnLst/>
              <a:rect l="l" t="t" r="r" b="b"/>
              <a:pathLst>
                <a:path w="1463" h="675" extrusionOk="0">
                  <a:moveTo>
                    <a:pt x="338" y="0"/>
                  </a:moveTo>
                  <a:cubicBezTo>
                    <a:pt x="151" y="0"/>
                    <a:pt x="1" y="150"/>
                    <a:pt x="1" y="337"/>
                  </a:cubicBezTo>
                  <a:cubicBezTo>
                    <a:pt x="1" y="525"/>
                    <a:pt x="151" y="675"/>
                    <a:pt x="338" y="675"/>
                  </a:cubicBezTo>
                  <a:lnTo>
                    <a:pt x="1392" y="6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314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2351663" y="3597450"/>
              <a:ext cx="30600" cy="16875"/>
            </a:xfrm>
            <a:custGeom>
              <a:avLst/>
              <a:gdLst/>
              <a:ahLst/>
              <a:cxnLst/>
              <a:rect l="l" t="t" r="r" b="b"/>
              <a:pathLst>
                <a:path w="1224" h="675" extrusionOk="0">
                  <a:moveTo>
                    <a:pt x="338" y="0"/>
                  </a:moveTo>
                  <a:cubicBezTo>
                    <a:pt x="151" y="0"/>
                    <a:pt x="1" y="150"/>
                    <a:pt x="1" y="338"/>
                  </a:cubicBezTo>
                  <a:cubicBezTo>
                    <a:pt x="1" y="525"/>
                    <a:pt x="151" y="675"/>
                    <a:pt x="338" y="675"/>
                  </a:cubicBezTo>
                  <a:lnTo>
                    <a:pt x="1158" y="675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314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2326363" y="3626850"/>
              <a:ext cx="53075" cy="16875"/>
            </a:xfrm>
            <a:custGeom>
              <a:avLst/>
              <a:gdLst/>
              <a:ahLst/>
              <a:cxnLst/>
              <a:rect l="l" t="t" r="r" b="b"/>
              <a:pathLst>
                <a:path w="2123" h="675" extrusionOk="0">
                  <a:moveTo>
                    <a:pt x="338" y="0"/>
                  </a:moveTo>
                  <a:cubicBezTo>
                    <a:pt x="151" y="0"/>
                    <a:pt x="1" y="150"/>
                    <a:pt x="1" y="338"/>
                  </a:cubicBezTo>
                  <a:cubicBezTo>
                    <a:pt x="1" y="520"/>
                    <a:pt x="151" y="675"/>
                    <a:pt x="338" y="675"/>
                  </a:cubicBezTo>
                  <a:lnTo>
                    <a:pt x="2053" y="670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314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62401" y="4648201"/>
            <a:ext cx="8575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can we be sure that she has diabetes?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Is this test accurate?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How accurate is this test?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922" y="205482"/>
            <a:ext cx="1042484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/>
              <a:t>What are the possibilities? </a:t>
            </a:r>
          </a:p>
        </p:txBody>
      </p:sp>
      <p:grpSp>
        <p:nvGrpSpPr>
          <p:cNvPr id="32" name="Google Shape;1770;p47"/>
          <p:cNvGrpSpPr/>
          <p:nvPr/>
        </p:nvGrpSpPr>
        <p:grpSpPr>
          <a:xfrm>
            <a:off x="1262294" y="4790085"/>
            <a:ext cx="630233" cy="1170167"/>
            <a:chOff x="5124588" y="3472425"/>
            <a:chExt cx="336875" cy="420425"/>
          </a:xfrm>
        </p:grpSpPr>
        <p:sp>
          <p:nvSpPr>
            <p:cNvPr id="33" name="Google Shape;1771;p47"/>
            <p:cNvSpPr/>
            <p:nvPr/>
          </p:nvSpPr>
          <p:spPr>
            <a:xfrm>
              <a:off x="5203288" y="3760125"/>
              <a:ext cx="194325" cy="97000"/>
            </a:xfrm>
            <a:custGeom>
              <a:avLst/>
              <a:gdLst/>
              <a:ahLst/>
              <a:cxnLst/>
              <a:rect l="l" t="t" r="r" b="b"/>
              <a:pathLst>
                <a:path w="7773" h="3880" extrusionOk="0">
                  <a:moveTo>
                    <a:pt x="3721" y="1"/>
                  </a:moveTo>
                  <a:cubicBezTo>
                    <a:pt x="1668" y="1"/>
                    <a:pt x="0" y="1667"/>
                    <a:pt x="5" y="3725"/>
                  </a:cubicBezTo>
                  <a:lnTo>
                    <a:pt x="5" y="3880"/>
                  </a:lnTo>
                  <a:lnTo>
                    <a:pt x="7773" y="3880"/>
                  </a:lnTo>
                  <a:lnTo>
                    <a:pt x="7773" y="3725"/>
                  </a:lnTo>
                  <a:cubicBezTo>
                    <a:pt x="7773" y="1668"/>
                    <a:pt x="6105" y="1"/>
                    <a:pt x="4048" y="1"/>
                  </a:cubicBezTo>
                  <a:lnTo>
                    <a:pt x="3730" y="1"/>
                  </a:lnTo>
                  <a:cubicBezTo>
                    <a:pt x="3727" y="1"/>
                    <a:pt x="3724" y="1"/>
                    <a:pt x="3721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772;p47"/>
            <p:cNvSpPr/>
            <p:nvPr/>
          </p:nvSpPr>
          <p:spPr>
            <a:xfrm>
              <a:off x="5286788" y="3760125"/>
              <a:ext cx="110950" cy="97125"/>
            </a:xfrm>
            <a:custGeom>
              <a:avLst/>
              <a:gdLst/>
              <a:ahLst/>
              <a:cxnLst/>
              <a:rect l="l" t="t" r="r" b="b"/>
              <a:pathLst>
                <a:path w="4438" h="3885" extrusionOk="0">
                  <a:moveTo>
                    <a:pt x="558" y="1"/>
                  </a:moveTo>
                  <a:cubicBezTo>
                    <a:pt x="555" y="1"/>
                    <a:pt x="552" y="1"/>
                    <a:pt x="549" y="1"/>
                  </a:cubicBezTo>
                  <a:cubicBezTo>
                    <a:pt x="362" y="1"/>
                    <a:pt x="179" y="10"/>
                    <a:pt x="1" y="38"/>
                  </a:cubicBezTo>
                  <a:cubicBezTo>
                    <a:pt x="1917" y="310"/>
                    <a:pt x="3337" y="1950"/>
                    <a:pt x="3337" y="3884"/>
                  </a:cubicBezTo>
                  <a:lnTo>
                    <a:pt x="4437" y="3884"/>
                  </a:lnTo>
                  <a:cubicBezTo>
                    <a:pt x="4437" y="1742"/>
                    <a:pt x="2699" y="1"/>
                    <a:pt x="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773;p47"/>
            <p:cNvSpPr/>
            <p:nvPr/>
          </p:nvSpPr>
          <p:spPr>
            <a:xfrm>
              <a:off x="5124588" y="3726175"/>
              <a:ext cx="121825" cy="28600"/>
            </a:xfrm>
            <a:custGeom>
              <a:avLst/>
              <a:gdLst/>
              <a:ahLst/>
              <a:cxnLst/>
              <a:rect l="l" t="t" r="r" b="b"/>
              <a:pathLst>
                <a:path w="4873" h="1144" extrusionOk="0">
                  <a:moveTo>
                    <a:pt x="361" y="0"/>
                  </a:moveTo>
                  <a:cubicBezTo>
                    <a:pt x="164" y="0"/>
                    <a:pt x="0" y="159"/>
                    <a:pt x="0" y="361"/>
                  </a:cubicBezTo>
                  <a:lnTo>
                    <a:pt x="0" y="782"/>
                  </a:lnTo>
                  <a:cubicBezTo>
                    <a:pt x="0" y="979"/>
                    <a:pt x="164" y="1143"/>
                    <a:pt x="361" y="1143"/>
                  </a:cubicBezTo>
                  <a:lnTo>
                    <a:pt x="4512" y="1143"/>
                  </a:lnTo>
                  <a:cubicBezTo>
                    <a:pt x="4713" y="1143"/>
                    <a:pt x="4873" y="979"/>
                    <a:pt x="4873" y="782"/>
                  </a:cubicBezTo>
                  <a:lnTo>
                    <a:pt x="4873" y="361"/>
                  </a:lnTo>
                  <a:cubicBezTo>
                    <a:pt x="4873" y="159"/>
                    <a:pt x="4713" y="0"/>
                    <a:pt x="451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774;p47"/>
            <p:cNvSpPr/>
            <p:nvPr/>
          </p:nvSpPr>
          <p:spPr>
            <a:xfrm>
              <a:off x="5209488" y="3726150"/>
              <a:ext cx="36925" cy="28500"/>
            </a:xfrm>
            <a:custGeom>
              <a:avLst/>
              <a:gdLst/>
              <a:ahLst/>
              <a:cxnLst/>
              <a:rect l="l" t="t" r="r" b="b"/>
              <a:pathLst>
                <a:path w="1477" h="1140" extrusionOk="0">
                  <a:moveTo>
                    <a:pt x="9" y="1"/>
                  </a:moveTo>
                  <a:cubicBezTo>
                    <a:pt x="6" y="1"/>
                    <a:pt x="4" y="1"/>
                    <a:pt x="1" y="1"/>
                  </a:cubicBezTo>
                  <a:lnTo>
                    <a:pt x="18" y="1"/>
                  </a:lnTo>
                  <a:cubicBezTo>
                    <a:pt x="15" y="1"/>
                    <a:pt x="12" y="1"/>
                    <a:pt x="9" y="1"/>
                  </a:cubicBezTo>
                  <a:close/>
                  <a:moveTo>
                    <a:pt x="1106" y="1"/>
                  </a:moveTo>
                  <a:cubicBezTo>
                    <a:pt x="1103" y="1"/>
                    <a:pt x="1100" y="1"/>
                    <a:pt x="1097" y="1"/>
                  </a:cubicBezTo>
                  <a:lnTo>
                    <a:pt x="18" y="1"/>
                  </a:lnTo>
                  <a:cubicBezTo>
                    <a:pt x="216" y="6"/>
                    <a:pt x="376" y="171"/>
                    <a:pt x="376" y="376"/>
                  </a:cubicBezTo>
                  <a:lnTo>
                    <a:pt x="376" y="765"/>
                  </a:lnTo>
                  <a:cubicBezTo>
                    <a:pt x="376" y="971"/>
                    <a:pt x="207" y="1139"/>
                    <a:pt x="1" y="1139"/>
                  </a:cubicBezTo>
                  <a:lnTo>
                    <a:pt x="1097" y="1139"/>
                  </a:lnTo>
                  <a:cubicBezTo>
                    <a:pt x="1308" y="1139"/>
                    <a:pt x="1477" y="971"/>
                    <a:pt x="1477" y="765"/>
                  </a:cubicBezTo>
                  <a:lnTo>
                    <a:pt x="1477" y="376"/>
                  </a:lnTo>
                  <a:cubicBezTo>
                    <a:pt x="1477" y="168"/>
                    <a:pt x="1312" y="1"/>
                    <a:pt x="1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775;p47"/>
            <p:cNvSpPr/>
            <p:nvPr/>
          </p:nvSpPr>
          <p:spPr>
            <a:xfrm>
              <a:off x="5153163" y="3754750"/>
              <a:ext cx="78600" cy="61975"/>
            </a:xfrm>
            <a:custGeom>
              <a:avLst/>
              <a:gdLst/>
              <a:ahLst/>
              <a:cxnLst/>
              <a:rect l="l" t="t" r="r" b="b"/>
              <a:pathLst>
                <a:path w="3144" h="2479" extrusionOk="0">
                  <a:moveTo>
                    <a:pt x="0" y="0"/>
                  </a:moveTo>
                  <a:cubicBezTo>
                    <a:pt x="14" y="52"/>
                    <a:pt x="38" y="103"/>
                    <a:pt x="66" y="155"/>
                  </a:cubicBezTo>
                  <a:cubicBezTo>
                    <a:pt x="614" y="1115"/>
                    <a:pt x="1401" y="1921"/>
                    <a:pt x="2357" y="2478"/>
                  </a:cubicBezTo>
                  <a:cubicBezTo>
                    <a:pt x="2554" y="2062"/>
                    <a:pt x="2816" y="1677"/>
                    <a:pt x="3144" y="1349"/>
                  </a:cubicBezTo>
                  <a:cubicBezTo>
                    <a:pt x="2540" y="1012"/>
                    <a:pt x="2015" y="553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776;p47"/>
            <p:cNvSpPr/>
            <p:nvPr/>
          </p:nvSpPr>
          <p:spPr>
            <a:xfrm>
              <a:off x="5276263" y="3790475"/>
              <a:ext cx="42300" cy="36250"/>
            </a:xfrm>
            <a:custGeom>
              <a:avLst/>
              <a:gdLst/>
              <a:ahLst/>
              <a:cxnLst/>
              <a:rect l="l" t="t" r="r" b="b"/>
              <a:pathLst>
                <a:path w="1692" h="1450" extrusionOk="0">
                  <a:moveTo>
                    <a:pt x="970" y="0"/>
                  </a:moveTo>
                  <a:cubicBezTo>
                    <a:pt x="323" y="0"/>
                    <a:pt x="0" y="778"/>
                    <a:pt x="455" y="1237"/>
                  </a:cubicBezTo>
                  <a:cubicBezTo>
                    <a:pt x="601" y="1384"/>
                    <a:pt x="782" y="1449"/>
                    <a:pt x="960" y="1449"/>
                  </a:cubicBezTo>
                  <a:cubicBezTo>
                    <a:pt x="1333" y="1449"/>
                    <a:pt x="1691" y="1161"/>
                    <a:pt x="1691" y="726"/>
                  </a:cubicBezTo>
                  <a:cubicBezTo>
                    <a:pt x="1691" y="323"/>
                    <a:pt x="1368" y="0"/>
                    <a:pt x="970" y="0"/>
                  </a:cubicBezTo>
                  <a:close/>
                </a:path>
              </a:pathLst>
            </a:custGeom>
            <a:solidFill>
              <a:srgbClr val="3362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777;p47"/>
            <p:cNvSpPr/>
            <p:nvPr/>
          </p:nvSpPr>
          <p:spPr>
            <a:xfrm>
              <a:off x="5361763" y="3552350"/>
              <a:ext cx="86450" cy="255475"/>
            </a:xfrm>
            <a:custGeom>
              <a:avLst/>
              <a:gdLst/>
              <a:ahLst/>
              <a:cxnLst/>
              <a:rect l="l" t="t" r="r" b="b"/>
              <a:pathLst>
                <a:path w="3458" h="10219" extrusionOk="0">
                  <a:moveTo>
                    <a:pt x="684" y="1"/>
                  </a:moveTo>
                  <a:lnTo>
                    <a:pt x="108" y="1214"/>
                  </a:lnTo>
                  <a:cubicBezTo>
                    <a:pt x="2802" y="3205"/>
                    <a:pt x="2750" y="7258"/>
                    <a:pt x="0" y="9174"/>
                  </a:cubicBezTo>
                  <a:cubicBezTo>
                    <a:pt x="356" y="9469"/>
                    <a:pt x="661" y="9820"/>
                    <a:pt x="900" y="10218"/>
                  </a:cubicBezTo>
                  <a:cubicBezTo>
                    <a:pt x="2413" y="9108"/>
                    <a:pt x="3355" y="7379"/>
                    <a:pt x="3458" y="5505"/>
                  </a:cubicBezTo>
                  <a:lnTo>
                    <a:pt x="3448" y="4709"/>
                  </a:lnTo>
                  <a:cubicBezTo>
                    <a:pt x="3322" y="2882"/>
                    <a:pt x="2394" y="1200"/>
                    <a:pt x="918" y="113"/>
                  </a:cubicBezTo>
                  <a:cubicBezTo>
                    <a:pt x="848" y="62"/>
                    <a:pt x="769" y="19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778;p47"/>
            <p:cNvSpPr/>
            <p:nvPr/>
          </p:nvSpPr>
          <p:spPr>
            <a:xfrm>
              <a:off x="5374638" y="3552350"/>
              <a:ext cx="73475" cy="255600"/>
            </a:xfrm>
            <a:custGeom>
              <a:avLst/>
              <a:gdLst/>
              <a:ahLst/>
              <a:cxnLst/>
              <a:rect l="l" t="t" r="r" b="b"/>
              <a:pathLst>
                <a:path w="2939" h="10224" extrusionOk="0">
                  <a:moveTo>
                    <a:pt x="169" y="1"/>
                  </a:moveTo>
                  <a:lnTo>
                    <a:pt x="1" y="357"/>
                  </a:lnTo>
                  <a:cubicBezTo>
                    <a:pt x="638" y="895"/>
                    <a:pt x="1167" y="1551"/>
                    <a:pt x="1551" y="2292"/>
                  </a:cubicBezTo>
                  <a:cubicBezTo>
                    <a:pt x="1935" y="3046"/>
                    <a:pt x="2165" y="3870"/>
                    <a:pt x="2226" y="4714"/>
                  </a:cubicBezTo>
                  <a:lnTo>
                    <a:pt x="2235" y="5510"/>
                  </a:lnTo>
                  <a:cubicBezTo>
                    <a:pt x="2142" y="7178"/>
                    <a:pt x="1383" y="8743"/>
                    <a:pt x="132" y="9848"/>
                  </a:cubicBezTo>
                  <a:cubicBezTo>
                    <a:pt x="221" y="9970"/>
                    <a:pt x="305" y="10092"/>
                    <a:pt x="380" y="10223"/>
                  </a:cubicBezTo>
                  <a:cubicBezTo>
                    <a:pt x="1898" y="9113"/>
                    <a:pt x="2835" y="7384"/>
                    <a:pt x="2938" y="5510"/>
                  </a:cubicBezTo>
                  <a:lnTo>
                    <a:pt x="2933" y="4709"/>
                  </a:lnTo>
                  <a:cubicBezTo>
                    <a:pt x="2807" y="2882"/>
                    <a:pt x="1879" y="1200"/>
                    <a:pt x="403" y="113"/>
                  </a:cubicBezTo>
                  <a:cubicBezTo>
                    <a:pt x="333" y="62"/>
                    <a:pt x="254" y="19"/>
                    <a:pt x="169" y="1"/>
                  </a:cubicBezTo>
                  <a:close/>
                </a:path>
              </a:pathLst>
            </a:custGeom>
            <a:solidFill>
              <a:srgbClr val="5E7C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779;p47"/>
            <p:cNvSpPr/>
            <p:nvPr/>
          </p:nvSpPr>
          <p:spPr>
            <a:xfrm>
              <a:off x="5139563" y="3857225"/>
              <a:ext cx="321900" cy="35625"/>
            </a:xfrm>
            <a:custGeom>
              <a:avLst/>
              <a:gdLst/>
              <a:ahLst/>
              <a:cxnLst/>
              <a:rect l="l" t="t" r="r" b="b"/>
              <a:pathLst>
                <a:path w="12876" h="1425" extrusionOk="0">
                  <a:moveTo>
                    <a:pt x="1074" y="0"/>
                  </a:moveTo>
                  <a:cubicBezTo>
                    <a:pt x="722" y="0"/>
                    <a:pt x="408" y="216"/>
                    <a:pt x="277" y="544"/>
                  </a:cubicBezTo>
                  <a:lnTo>
                    <a:pt x="66" y="1073"/>
                  </a:lnTo>
                  <a:cubicBezTo>
                    <a:pt x="1" y="1242"/>
                    <a:pt x="127" y="1425"/>
                    <a:pt x="305" y="1425"/>
                  </a:cubicBezTo>
                  <a:lnTo>
                    <a:pt x="12571" y="1425"/>
                  </a:lnTo>
                  <a:cubicBezTo>
                    <a:pt x="12753" y="1425"/>
                    <a:pt x="12875" y="1242"/>
                    <a:pt x="12810" y="1073"/>
                  </a:cubicBezTo>
                  <a:lnTo>
                    <a:pt x="12599" y="544"/>
                  </a:lnTo>
                  <a:cubicBezTo>
                    <a:pt x="12472" y="216"/>
                    <a:pt x="12154" y="0"/>
                    <a:pt x="11802" y="0"/>
                  </a:cubicBezTo>
                  <a:close/>
                </a:path>
              </a:pathLst>
            </a:custGeom>
            <a:solidFill>
              <a:srgbClr val="416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780;p47"/>
            <p:cNvSpPr/>
            <p:nvPr/>
          </p:nvSpPr>
          <p:spPr>
            <a:xfrm>
              <a:off x="5424538" y="3857100"/>
              <a:ext cx="36925" cy="35625"/>
            </a:xfrm>
            <a:custGeom>
              <a:avLst/>
              <a:gdLst/>
              <a:ahLst/>
              <a:cxnLst/>
              <a:rect l="l" t="t" r="r" b="b"/>
              <a:pathLst>
                <a:path w="1477" h="1425" extrusionOk="0">
                  <a:moveTo>
                    <a:pt x="0" y="1"/>
                  </a:moveTo>
                  <a:lnTo>
                    <a:pt x="567" y="1425"/>
                  </a:lnTo>
                  <a:lnTo>
                    <a:pt x="1172" y="1425"/>
                  </a:lnTo>
                  <a:cubicBezTo>
                    <a:pt x="1354" y="1425"/>
                    <a:pt x="1476" y="1242"/>
                    <a:pt x="1411" y="1078"/>
                  </a:cubicBezTo>
                  <a:lnTo>
                    <a:pt x="1200" y="544"/>
                  </a:lnTo>
                  <a:cubicBezTo>
                    <a:pt x="1069" y="216"/>
                    <a:pt x="755" y="1"/>
                    <a:pt x="403" y="1"/>
                  </a:cubicBezTo>
                  <a:close/>
                </a:path>
              </a:pathLst>
            </a:custGeom>
            <a:solidFill>
              <a:srgbClr val="1C5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781;p47"/>
            <p:cNvSpPr/>
            <p:nvPr/>
          </p:nvSpPr>
          <p:spPr>
            <a:xfrm>
              <a:off x="5365263" y="3472425"/>
              <a:ext cx="68200" cy="66400"/>
            </a:xfrm>
            <a:custGeom>
              <a:avLst/>
              <a:gdLst/>
              <a:ahLst/>
              <a:cxnLst/>
              <a:rect l="l" t="t" r="r" b="b"/>
              <a:pathLst>
                <a:path w="2728" h="2656" extrusionOk="0">
                  <a:moveTo>
                    <a:pt x="653" y="0"/>
                  </a:moveTo>
                  <a:cubicBezTo>
                    <a:pt x="558" y="0"/>
                    <a:pt x="465" y="35"/>
                    <a:pt x="394" y="106"/>
                  </a:cubicBezTo>
                  <a:lnTo>
                    <a:pt x="146" y="359"/>
                  </a:lnTo>
                  <a:cubicBezTo>
                    <a:pt x="1" y="499"/>
                    <a:pt x="1" y="733"/>
                    <a:pt x="146" y="874"/>
                  </a:cubicBezTo>
                  <a:lnTo>
                    <a:pt x="1814" y="2546"/>
                  </a:lnTo>
                  <a:cubicBezTo>
                    <a:pt x="1886" y="2619"/>
                    <a:pt x="1980" y="2655"/>
                    <a:pt x="2074" y="2655"/>
                  </a:cubicBezTo>
                  <a:cubicBezTo>
                    <a:pt x="2168" y="2655"/>
                    <a:pt x="2261" y="2619"/>
                    <a:pt x="2334" y="2546"/>
                  </a:cubicBezTo>
                  <a:lnTo>
                    <a:pt x="2582" y="2298"/>
                  </a:lnTo>
                  <a:cubicBezTo>
                    <a:pt x="2727" y="2153"/>
                    <a:pt x="2727" y="1919"/>
                    <a:pt x="2582" y="1778"/>
                  </a:cubicBezTo>
                  <a:lnTo>
                    <a:pt x="914" y="106"/>
                  </a:lnTo>
                  <a:cubicBezTo>
                    <a:pt x="842" y="35"/>
                    <a:pt x="747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782;p47"/>
            <p:cNvSpPr/>
            <p:nvPr/>
          </p:nvSpPr>
          <p:spPr>
            <a:xfrm>
              <a:off x="5394788" y="3496025"/>
              <a:ext cx="38550" cy="42675"/>
            </a:xfrm>
            <a:custGeom>
              <a:avLst/>
              <a:gdLst/>
              <a:ahLst/>
              <a:cxnLst/>
              <a:rect l="l" t="t" r="r" b="b"/>
              <a:pathLst>
                <a:path w="1542" h="1707" extrusionOk="0">
                  <a:moveTo>
                    <a:pt x="567" y="0"/>
                  </a:moveTo>
                  <a:lnTo>
                    <a:pt x="579" y="12"/>
                  </a:lnTo>
                  <a:lnTo>
                    <a:pt x="567" y="0"/>
                  </a:lnTo>
                  <a:close/>
                  <a:moveTo>
                    <a:pt x="579" y="12"/>
                  </a:moveTo>
                  <a:lnTo>
                    <a:pt x="769" y="202"/>
                  </a:lnTo>
                  <a:lnTo>
                    <a:pt x="769" y="202"/>
                  </a:lnTo>
                  <a:lnTo>
                    <a:pt x="579" y="12"/>
                  </a:lnTo>
                  <a:close/>
                  <a:moveTo>
                    <a:pt x="769" y="202"/>
                  </a:moveTo>
                  <a:cubicBezTo>
                    <a:pt x="919" y="352"/>
                    <a:pt x="919" y="590"/>
                    <a:pt x="769" y="740"/>
                  </a:cubicBezTo>
                  <a:lnTo>
                    <a:pt x="544" y="970"/>
                  </a:lnTo>
                  <a:cubicBezTo>
                    <a:pt x="469" y="1043"/>
                    <a:pt x="370" y="1079"/>
                    <a:pt x="272" y="1079"/>
                  </a:cubicBezTo>
                  <a:cubicBezTo>
                    <a:pt x="174" y="1079"/>
                    <a:pt x="75" y="1043"/>
                    <a:pt x="0" y="970"/>
                  </a:cubicBezTo>
                  <a:lnTo>
                    <a:pt x="0" y="970"/>
                  </a:lnTo>
                  <a:lnTo>
                    <a:pt x="628" y="1598"/>
                  </a:lnTo>
                  <a:cubicBezTo>
                    <a:pt x="703" y="1670"/>
                    <a:pt x="800" y="1707"/>
                    <a:pt x="898" y="1707"/>
                  </a:cubicBezTo>
                  <a:cubicBezTo>
                    <a:pt x="995" y="1707"/>
                    <a:pt x="1092" y="1670"/>
                    <a:pt x="1167" y="1598"/>
                  </a:cubicBezTo>
                  <a:lnTo>
                    <a:pt x="1396" y="1368"/>
                  </a:lnTo>
                  <a:cubicBezTo>
                    <a:pt x="1542" y="1214"/>
                    <a:pt x="1537" y="975"/>
                    <a:pt x="1392" y="825"/>
                  </a:cubicBezTo>
                  <a:lnTo>
                    <a:pt x="769" y="202"/>
                  </a:lnTo>
                  <a:close/>
                </a:path>
              </a:pathLst>
            </a:custGeom>
            <a:solidFill>
              <a:srgbClr val="7C95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783;p47"/>
            <p:cNvSpPr/>
            <p:nvPr/>
          </p:nvSpPr>
          <p:spPr>
            <a:xfrm>
              <a:off x="5200363" y="3611700"/>
              <a:ext cx="93825" cy="92275"/>
            </a:xfrm>
            <a:custGeom>
              <a:avLst/>
              <a:gdLst/>
              <a:ahLst/>
              <a:cxnLst/>
              <a:rect l="l" t="t" r="r" b="b"/>
              <a:pathLst>
                <a:path w="3753" h="3691" extrusionOk="0">
                  <a:moveTo>
                    <a:pt x="755" y="1"/>
                  </a:moveTo>
                  <a:cubicBezTo>
                    <a:pt x="682" y="1"/>
                    <a:pt x="609" y="28"/>
                    <a:pt x="553" y="82"/>
                  </a:cubicBezTo>
                  <a:lnTo>
                    <a:pt x="108" y="527"/>
                  </a:lnTo>
                  <a:cubicBezTo>
                    <a:pt x="0" y="639"/>
                    <a:pt x="0" y="817"/>
                    <a:pt x="108" y="929"/>
                  </a:cubicBezTo>
                  <a:lnTo>
                    <a:pt x="2788" y="3609"/>
                  </a:lnTo>
                  <a:cubicBezTo>
                    <a:pt x="2844" y="3663"/>
                    <a:pt x="2917" y="3690"/>
                    <a:pt x="2989" y="3690"/>
                  </a:cubicBezTo>
                  <a:cubicBezTo>
                    <a:pt x="3062" y="3690"/>
                    <a:pt x="3135" y="3663"/>
                    <a:pt x="3191" y="3609"/>
                  </a:cubicBezTo>
                  <a:lnTo>
                    <a:pt x="3641" y="3159"/>
                  </a:lnTo>
                  <a:cubicBezTo>
                    <a:pt x="3753" y="3052"/>
                    <a:pt x="3748" y="2869"/>
                    <a:pt x="3636" y="2761"/>
                  </a:cubicBezTo>
                  <a:lnTo>
                    <a:pt x="956" y="82"/>
                  </a:lnTo>
                  <a:cubicBezTo>
                    <a:pt x="900" y="28"/>
                    <a:pt x="827" y="1"/>
                    <a:pt x="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784;p47"/>
            <p:cNvSpPr/>
            <p:nvPr/>
          </p:nvSpPr>
          <p:spPr>
            <a:xfrm>
              <a:off x="5254363" y="3664800"/>
              <a:ext cx="39725" cy="39100"/>
            </a:xfrm>
            <a:custGeom>
              <a:avLst/>
              <a:gdLst/>
              <a:ahLst/>
              <a:cxnLst/>
              <a:rect l="l" t="t" r="r" b="b"/>
              <a:pathLst>
                <a:path w="1589" h="1564" extrusionOk="0">
                  <a:moveTo>
                    <a:pt x="848" y="0"/>
                  </a:moveTo>
                  <a:lnTo>
                    <a:pt x="850" y="2"/>
                  </a:lnTo>
                  <a:lnTo>
                    <a:pt x="850" y="2"/>
                  </a:lnTo>
                  <a:cubicBezTo>
                    <a:pt x="849" y="1"/>
                    <a:pt x="849" y="1"/>
                    <a:pt x="848" y="0"/>
                  </a:cubicBezTo>
                  <a:close/>
                  <a:moveTo>
                    <a:pt x="0" y="848"/>
                  </a:moveTo>
                  <a:cubicBezTo>
                    <a:pt x="2" y="850"/>
                    <a:pt x="5" y="853"/>
                    <a:pt x="7" y="855"/>
                  </a:cubicBezTo>
                  <a:lnTo>
                    <a:pt x="7" y="855"/>
                  </a:lnTo>
                  <a:lnTo>
                    <a:pt x="0" y="848"/>
                  </a:lnTo>
                  <a:close/>
                  <a:moveTo>
                    <a:pt x="850" y="2"/>
                  </a:moveTo>
                  <a:lnTo>
                    <a:pt x="850" y="2"/>
                  </a:lnTo>
                  <a:cubicBezTo>
                    <a:pt x="965" y="119"/>
                    <a:pt x="965" y="305"/>
                    <a:pt x="848" y="417"/>
                  </a:cubicBezTo>
                  <a:lnTo>
                    <a:pt x="417" y="848"/>
                  </a:lnTo>
                  <a:cubicBezTo>
                    <a:pt x="358" y="907"/>
                    <a:pt x="282" y="936"/>
                    <a:pt x="207" y="936"/>
                  </a:cubicBezTo>
                  <a:cubicBezTo>
                    <a:pt x="134" y="936"/>
                    <a:pt x="62" y="909"/>
                    <a:pt x="7" y="855"/>
                  </a:cubicBezTo>
                  <a:lnTo>
                    <a:pt x="7" y="855"/>
                  </a:lnTo>
                  <a:lnTo>
                    <a:pt x="623" y="1476"/>
                  </a:lnTo>
                  <a:cubicBezTo>
                    <a:pt x="679" y="1534"/>
                    <a:pt x="756" y="1564"/>
                    <a:pt x="832" y="1564"/>
                  </a:cubicBezTo>
                  <a:cubicBezTo>
                    <a:pt x="908" y="1564"/>
                    <a:pt x="984" y="1534"/>
                    <a:pt x="1040" y="1476"/>
                  </a:cubicBezTo>
                  <a:lnTo>
                    <a:pt x="1471" y="1045"/>
                  </a:lnTo>
                  <a:cubicBezTo>
                    <a:pt x="1588" y="928"/>
                    <a:pt x="1588" y="740"/>
                    <a:pt x="1471" y="628"/>
                  </a:cubicBezTo>
                  <a:lnTo>
                    <a:pt x="850" y="2"/>
                  </a:lnTo>
                  <a:close/>
                </a:path>
              </a:pathLst>
            </a:custGeom>
            <a:solidFill>
              <a:srgbClr val="7C95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785;p47"/>
            <p:cNvSpPr/>
            <p:nvPr/>
          </p:nvSpPr>
          <p:spPr>
            <a:xfrm>
              <a:off x="5191688" y="3640900"/>
              <a:ext cx="38200" cy="37175"/>
            </a:xfrm>
            <a:custGeom>
              <a:avLst/>
              <a:gdLst/>
              <a:ahLst/>
              <a:cxnLst/>
              <a:rect l="l" t="t" r="r" b="b"/>
              <a:pathLst>
                <a:path w="1528" h="1487" extrusionOk="0">
                  <a:moveTo>
                    <a:pt x="703" y="0"/>
                  </a:moveTo>
                  <a:lnTo>
                    <a:pt x="146" y="553"/>
                  </a:lnTo>
                  <a:cubicBezTo>
                    <a:pt x="1" y="703"/>
                    <a:pt x="1" y="942"/>
                    <a:pt x="146" y="1092"/>
                  </a:cubicBezTo>
                  <a:lnTo>
                    <a:pt x="436" y="1378"/>
                  </a:lnTo>
                  <a:cubicBezTo>
                    <a:pt x="509" y="1450"/>
                    <a:pt x="606" y="1487"/>
                    <a:pt x="703" y="1487"/>
                  </a:cubicBezTo>
                  <a:cubicBezTo>
                    <a:pt x="801" y="1487"/>
                    <a:pt x="898" y="1450"/>
                    <a:pt x="970" y="1378"/>
                  </a:cubicBezTo>
                  <a:lnTo>
                    <a:pt x="1528" y="825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786;p47"/>
            <p:cNvSpPr/>
            <p:nvPr/>
          </p:nvSpPr>
          <p:spPr>
            <a:xfrm>
              <a:off x="5225763" y="3675100"/>
              <a:ext cx="38225" cy="37275"/>
            </a:xfrm>
            <a:custGeom>
              <a:avLst/>
              <a:gdLst/>
              <a:ahLst/>
              <a:cxnLst/>
              <a:rect l="l" t="t" r="r" b="b"/>
              <a:pathLst>
                <a:path w="1529" h="1491" extrusionOk="0">
                  <a:moveTo>
                    <a:pt x="704" y="0"/>
                  </a:moveTo>
                  <a:lnTo>
                    <a:pt x="146" y="553"/>
                  </a:lnTo>
                  <a:cubicBezTo>
                    <a:pt x="1" y="703"/>
                    <a:pt x="1" y="942"/>
                    <a:pt x="146" y="1092"/>
                  </a:cubicBezTo>
                  <a:lnTo>
                    <a:pt x="437" y="1378"/>
                  </a:lnTo>
                  <a:cubicBezTo>
                    <a:pt x="512" y="1453"/>
                    <a:pt x="609" y="1490"/>
                    <a:pt x="705" y="1490"/>
                  </a:cubicBezTo>
                  <a:cubicBezTo>
                    <a:pt x="802" y="1490"/>
                    <a:pt x="898" y="1453"/>
                    <a:pt x="971" y="1378"/>
                  </a:cubicBezTo>
                  <a:lnTo>
                    <a:pt x="1528" y="825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787;p47"/>
            <p:cNvSpPr/>
            <p:nvPr/>
          </p:nvSpPr>
          <p:spPr>
            <a:xfrm>
              <a:off x="5337638" y="3498000"/>
              <a:ext cx="71800" cy="71825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1406" y="1"/>
                  </a:moveTo>
                  <a:lnTo>
                    <a:pt x="0" y="1406"/>
                  </a:lnTo>
                  <a:lnTo>
                    <a:pt x="1467" y="2873"/>
                  </a:lnTo>
                  <a:lnTo>
                    <a:pt x="2872" y="1467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788;p47"/>
            <p:cNvSpPr/>
            <p:nvPr/>
          </p:nvSpPr>
          <p:spPr>
            <a:xfrm>
              <a:off x="5345838" y="3519200"/>
              <a:ext cx="63600" cy="50750"/>
            </a:xfrm>
            <a:custGeom>
              <a:avLst/>
              <a:gdLst/>
              <a:ahLst/>
              <a:cxnLst/>
              <a:rect l="l" t="t" r="r" b="b"/>
              <a:pathLst>
                <a:path w="2544" h="2030" extrusionOk="0">
                  <a:moveTo>
                    <a:pt x="0" y="891"/>
                  </a:moveTo>
                  <a:lnTo>
                    <a:pt x="515" y="1406"/>
                  </a:lnTo>
                  <a:lnTo>
                    <a:pt x="515" y="1406"/>
                  </a:lnTo>
                  <a:lnTo>
                    <a:pt x="0" y="891"/>
                  </a:lnTo>
                  <a:close/>
                  <a:moveTo>
                    <a:pt x="1921" y="1"/>
                  </a:moveTo>
                  <a:lnTo>
                    <a:pt x="515" y="1406"/>
                  </a:lnTo>
                  <a:lnTo>
                    <a:pt x="515" y="1406"/>
                  </a:lnTo>
                  <a:lnTo>
                    <a:pt x="1139" y="2029"/>
                  </a:lnTo>
                  <a:lnTo>
                    <a:pt x="2544" y="624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5E7C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789;p47"/>
            <p:cNvSpPr/>
            <p:nvPr/>
          </p:nvSpPr>
          <p:spPr>
            <a:xfrm>
              <a:off x="5230463" y="3525625"/>
              <a:ext cx="149225" cy="148800"/>
            </a:xfrm>
            <a:custGeom>
              <a:avLst/>
              <a:gdLst/>
              <a:ahLst/>
              <a:cxnLst/>
              <a:rect l="l" t="t" r="r" b="b"/>
              <a:pathLst>
                <a:path w="5969" h="5952" extrusionOk="0">
                  <a:moveTo>
                    <a:pt x="3870" y="0"/>
                  </a:moveTo>
                  <a:cubicBezTo>
                    <a:pt x="3801" y="0"/>
                    <a:pt x="3732" y="27"/>
                    <a:pt x="3678" y="81"/>
                  </a:cubicBezTo>
                  <a:lnTo>
                    <a:pt x="2230" y="1529"/>
                  </a:lnTo>
                  <a:lnTo>
                    <a:pt x="1490" y="2274"/>
                  </a:lnTo>
                  <a:lnTo>
                    <a:pt x="0" y="3763"/>
                  </a:lnTo>
                  <a:lnTo>
                    <a:pt x="2188" y="5951"/>
                  </a:lnTo>
                  <a:lnTo>
                    <a:pt x="5866" y="2269"/>
                  </a:lnTo>
                  <a:cubicBezTo>
                    <a:pt x="5969" y="2161"/>
                    <a:pt x="5969" y="1993"/>
                    <a:pt x="5866" y="1885"/>
                  </a:cubicBezTo>
                  <a:lnTo>
                    <a:pt x="4062" y="81"/>
                  </a:lnTo>
                  <a:cubicBezTo>
                    <a:pt x="4008" y="27"/>
                    <a:pt x="3939" y="0"/>
                    <a:pt x="3870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790;p47"/>
            <p:cNvSpPr/>
            <p:nvPr/>
          </p:nvSpPr>
          <p:spPr>
            <a:xfrm>
              <a:off x="5269588" y="3562075"/>
              <a:ext cx="110225" cy="112450"/>
            </a:xfrm>
            <a:custGeom>
              <a:avLst/>
              <a:gdLst/>
              <a:ahLst/>
              <a:cxnLst/>
              <a:rect l="l" t="t" r="r" b="b"/>
              <a:pathLst>
                <a:path w="4409" h="4498" extrusionOk="0">
                  <a:moveTo>
                    <a:pt x="3875" y="0"/>
                  </a:moveTo>
                  <a:lnTo>
                    <a:pt x="0" y="3875"/>
                  </a:lnTo>
                  <a:lnTo>
                    <a:pt x="623" y="4498"/>
                  </a:lnTo>
                  <a:lnTo>
                    <a:pt x="4306" y="820"/>
                  </a:lnTo>
                  <a:cubicBezTo>
                    <a:pt x="4409" y="713"/>
                    <a:pt x="4409" y="539"/>
                    <a:pt x="4306" y="436"/>
                  </a:cubicBezTo>
                  <a:lnTo>
                    <a:pt x="3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9" name="Plus 68"/>
          <p:cNvSpPr/>
          <p:nvPr/>
        </p:nvSpPr>
        <p:spPr>
          <a:xfrm>
            <a:off x="5191043" y="2579181"/>
            <a:ext cx="1219200" cy="1219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Minus 69"/>
          <p:cNvSpPr/>
          <p:nvPr/>
        </p:nvSpPr>
        <p:spPr>
          <a:xfrm>
            <a:off x="8644448" y="2526405"/>
            <a:ext cx="1219200" cy="1219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Plus 70"/>
          <p:cNvSpPr/>
          <p:nvPr/>
        </p:nvSpPr>
        <p:spPr>
          <a:xfrm>
            <a:off x="2397919" y="3981848"/>
            <a:ext cx="1219200" cy="1219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Minus 71"/>
          <p:cNvSpPr/>
          <p:nvPr/>
        </p:nvSpPr>
        <p:spPr>
          <a:xfrm>
            <a:off x="2397919" y="5266339"/>
            <a:ext cx="1219200" cy="1219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3844684" y="3981849"/>
          <a:ext cx="7428610" cy="2933316"/>
        </p:xfrm>
        <a:graphic>
          <a:graphicData uri="http://schemas.openxmlformats.org/drawingml/2006/table">
            <a:tbl>
              <a:tblPr firstRow="1" bandRow="1"/>
              <a:tblGrid>
                <a:gridCol w="371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True </a:t>
                      </a:r>
                    </a:p>
                    <a:p>
                      <a:pPr algn="ctr"/>
                      <a:r>
                        <a:rPr lang="en-US" sz="3200" dirty="0"/>
                        <a:t>Positive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False </a:t>
                      </a:r>
                    </a:p>
                    <a:p>
                      <a:pPr algn="ctr"/>
                      <a:r>
                        <a:rPr lang="en-US" sz="3200" dirty="0"/>
                        <a:t>Positive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3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False Negative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True </a:t>
                      </a:r>
                    </a:p>
                    <a:p>
                      <a:pPr algn="ctr"/>
                      <a:r>
                        <a:rPr lang="en-US" sz="3200" dirty="0"/>
                        <a:t>Negative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E0A44C-6A94-7EE4-4CC6-6847AE97F10E}"/>
              </a:ext>
            </a:extLst>
          </p:cNvPr>
          <p:cNvSpPr txBox="1"/>
          <p:nvPr/>
        </p:nvSpPr>
        <p:spPr>
          <a:xfrm>
            <a:off x="6807200" y="1826925"/>
            <a:ext cx="406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71E23"/>
                </a:solidFill>
              </a:rPr>
              <a:t>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9C2E2-2E02-44C6-837E-BEE8AC9313F3}"/>
              </a:ext>
            </a:extLst>
          </p:cNvPr>
          <p:cNvSpPr txBox="1"/>
          <p:nvPr/>
        </p:nvSpPr>
        <p:spPr>
          <a:xfrm>
            <a:off x="524687" y="4505921"/>
            <a:ext cx="393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71E23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760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rful pills stacked to make a bar graph">
            <a:extLst>
              <a:ext uri="{FF2B5EF4-FFF2-40B4-BE49-F238E27FC236}">
                <a16:creationId xmlns:a16="http://schemas.microsoft.com/office/drawing/2014/main" id="{C30A1352-109E-C41B-4342-A300FDB9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8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22AFE-9B19-2C02-BEE3-0F8A07A9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02710"/>
            <a:ext cx="7983068" cy="97434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Use of Statistics in Medicine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3D5-6A59-A98D-FCA6-8FBB0F1E9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3108" y="5702710"/>
            <a:ext cx="3633535" cy="974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9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57305" y="301708"/>
          <a:ext cx="7136033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Condition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 rowSpan="2">
                  <a:txBody>
                    <a:bodyPr/>
                    <a:lstStyle/>
                    <a:p>
                      <a:pPr algn="r"/>
                      <a:r>
                        <a:rPr lang="en-US" sz="3700" dirty="0"/>
                        <a:t>Test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5075" y="301708"/>
            <a:ext cx="410966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/>
              <a:t>Definitions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075" y="1917849"/>
            <a:ext cx="11657743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u="sng" dirty="0"/>
              <a:t>Sensitivity</a:t>
            </a:r>
          </a:p>
          <a:p>
            <a:endParaRPr lang="en-US" sz="3733" dirty="0"/>
          </a:p>
          <a:p>
            <a:r>
              <a:rPr lang="en-US" sz="3733" dirty="0"/>
              <a:t>Mathematically:</a:t>
            </a:r>
          </a:p>
          <a:p>
            <a:r>
              <a:rPr lang="en-US" sz="3733" dirty="0"/>
              <a:t>	TP / (TP + FN)</a:t>
            </a:r>
          </a:p>
          <a:p>
            <a:endParaRPr lang="en-US" sz="3733" dirty="0"/>
          </a:p>
          <a:p>
            <a:r>
              <a:rPr lang="en-US" sz="3733" dirty="0"/>
              <a:t>Conceptually: If the </a:t>
            </a:r>
            <a:r>
              <a:rPr lang="en-US" sz="3733" i="1" u="sng" dirty="0"/>
              <a:t>_______</a:t>
            </a:r>
            <a:r>
              <a:rPr lang="en-US" sz="3733" dirty="0"/>
              <a:t> is </a:t>
            </a:r>
            <a:r>
              <a:rPr lang="en-US" sz="3733" i="1" u="sng" dirty="0"/>
              <a:t>________</a:t>
            </a:r>
            <a:r>
              <a:rPr lang="en-US" sz="3733" dirty="0"/>
              <a:t>,</a:t>
            </a:r>
          </a:p>
          <a:p>
            <a:r>
              <a:rPr lang="en-US" sz="3733" dirty="0"/>
              <a:t>What is the chance that the </a:t>
            </a:r>
            <a:r>
              <a:rPr lang="en-US" sz="3733" i="1" u="sng" dirty="0"/>
              <a:t>_______</a:t>
            </a:r>
            <a:r>
              <a:rPr lang="en-US" sz="3733" dirty="0"/>
              <a:t> will be </a:t>
            </a:r>
            <a:r>
              <a:rPr lang="en-US" sz="3733" i="1" u="sng" dirty="0"/>
              <a:t>______</a:t>
            </a:r>
            <a:r>
              <a:rPr lang="en-US" sz="3733" dirty="0"/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2668" y="4681369"/>
            <a:ext cx="145103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patient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6475" y="4684821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positive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07611" y="5250288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positive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2549" y="5327264"/>
            <a:ext cx="15220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0854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57305" y="301708"/>
          <a:ext cx="7136033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Condition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 rowSpan="2">
                  <a:txBody>
                    <a:bodyPr/>
                    <a:lstStyle/>
                    <a:p>
                      <a:pPr algn="r"/>
                      <a:r>
                        <a:rPr lang="en-US" sz="3700" dirty="0"/>
                        <a:t>Test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075" y="301708"/>
            <a:ext cx="410966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/>
              <a:t>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075" y="1917849"/>
            <a:ext cx="11657743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u="sng" dirty="0"/>
              <a:t>Specificity</a:t>
            </a:r>
          </a:p>
          <a:p>
            <a:endParaRPr lang="en-US" sz="3733" dirty="0"/>
          </a:p>
          <a:p>
            <a:r>
              <a:rPr lang="en-US" sz="3733" dirty="0"/>
              <a:t>Mathematically:</a:t>
            </a:r>
          </a:p>
          <a:p>
            <a:r>
              <a:rPr lang="en-US" sz="3733" dirty="0"/>
              <a:t>	TN / (TN + FP)</a:t>
            </a:r>
          </a:p>
          <a:p>
            <a:endParaRPr lang="en-US" sz="3733" dirty="0"/>
          </a:p>
          <a:p>
            <a:r>
              <a:rPr lang="en-US" sz="3733" dirty="0"/>
              <a:t>Conceptually: If the </a:t>
            </a:r>
            <a:r>
              <a:rPr lang="en-US" sz="3733" i="1" u="sng" dirty="0"/>
              <a:t>_______</a:t>
            </a:r>
            <a:r>
              <a:rPr lang="en-US" sz="3733" dirty="0"/>
              <a:t> is </a:t>
            </a:r>
            <a:r>
              <a:rPr lang="en-US" sz="3733" i="1" u="sng" dirty="0"/>
              <a:t>________</a:t>
            </a:r>
            <a:r>
              <a:rPr lang="en-US" sz="3733" dirty="0"/>
              <a:t>,</a:t>
            </a:r>
          </a:p>
          <a:p>
            <a:r>
              <a:rPr lang="en-US" sz="3733" dirty="0"/>
              <a:t>What is the chance that the </a:t>
            </a:r>
            <a:r>
              <a:rPr lang="en-US" sz="3733" i="1" u="sng" dirty="0"/>
              <a:t>_______</a:t>
            </a:r>
            <a:r>
              <a:rPr lang="en-US" sz="3733" dirty="0"/>
              <a:t> will be </a:t>
            </a:r>
            <a:r>
              <a:rPr lang="en-US" sz="3733" i="1" u="sng" dirty="0"/>
              <a:t>______</a:t>
            </a:r>
            <a:r>
              <a:rPr lang="en-US" sz="3733" dirty="0"/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8435" y="4681369"/>
            <a:ext cx="145103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patient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222" y="4652057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0264" y="5277447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0318" y="5299899"/>
            <a:ext cx="15220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9901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57305" y="301708"/>
          <a:ext cx="7136033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Condition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 rowSpan="2">
                  <a:txBody>
                    <a:bodyPr/>
                    <a:lstStyle/>
                    <a:p>
                      <a:pPr algn="r"/>
                      <a:r>
                        <a:rPr lang="en-US" sz="3700" dirty="0"/>
                        <a:t>Test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5075" y="301708"/>
            <a:ext cx="410966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/>
              <a:t>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075" y="1857622"/>
            <a:ext cx="11657743" cy="468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u="sng" dirty="0"/>
              <a:t>Positive predictive value/ </a:t>
            </a:r>
          </a:p>
          <a:p>
            <a:r>
              <a:rPr lang="en-US" sz="3733" u="sng" dirty="0"/>
              <a:t>PPV</a:t>
            </a:r>
          </a:p>
          <a:p>
            <a:endParaRPr lang="en-US" sz="3733" dirty="0"/>
          </a:p>
          <a:p>
            <a:r>
              <a:rPr lang="en-US" sz="3733" dirty="0"/>
              <a:t>Mathematically:</a:t>
            </a:r>
          </a:p>
          <a:p>
            <a:r>
              <a:rPr lang="en-US" sz="3733" dirty="0"/>
              <a:t>	TP / (TP + FP)</a:t>
            </a:r>
          </a:p>
          <a:p>
            <a:endParaRPr lang="en-US" sz="3733" dirty="0"/>
          </a:p>
          <a:p>
            <a:r>
              <a:rPr lang="en-US" sz="3733" dirty="0"/>
              <a:t>Conceptually: If the </a:t>
            </a:r>
            <a:r>
              <a:rPr lang="en-US" sz="3733" i="1" u="sng" dirty="0"/>
              <a:t>_______</a:t>
            </a:r>
            <a:r>
              <a:rPr lang="en-US" sz="3733" dirty="0"/>
              <a:t> is </a:t>
            </a:r>
            <a:r>
              <a:rPr lang="en-US" sz="3733" i="1" u="sng" dirty="0"/>
              <a:t>________</a:t>
            </a:r>
            <a:r>
              <a:rPr lang="en-US" sz="3733" dirty="0"/>
              <a:t>,</a:t>
            </a:r>
          </a:p>
          <a:p>
            <a:r>
              <a:rPr lang="en-US" sz="3733" dirty="0"/>
              <a:t>What is the chance that the </a:t>
            </a:r>
            <a:r>
              <a:rPr lang="en-US" sz="3733" i="1" u="sng" dirty="0"/>
              <a:t>_______</a:t>
            </a:r>
            <a:r>
              <a:rPr lang="en-US" sz="3733" dirty="0"/>
              <a:t> will be </a:t>
            </a:r>
            <a:r>
              <a:rPr lang="en-US" sz="3733" i="1" u="sng" dirty="0"/>
              <a:t>______</a:t>
            </a:r>
            <a:r>
              <a:rPr lang="en-US" sz="3733" dirty="0"/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1192" y="5793460"/>
            <a:ext cx="145103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patient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2400" y="5179651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positive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9200" y="5807912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3810" y="5245219"/>
            <a:ext cx="15220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3282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57305" y="301708"/>
          <a:ext cx="7136033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Condition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 rowSpan="2">
                  <a:txBody>
                    <a:bodyPr/>
                    <a:lstStyle/>
                    <a:p>
                      <a:pPr algn="r"/>
                      <a:r>
                        <a:rPr lang="en-US" sz="3700" dirty="0"/>
                        <a:t>Test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+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FN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TN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5075" y="301708"/>
            <a:ext cx="410966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/>
              <a:t>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075" y="1857622"/>
            <a:ext cx="11657743" cy="468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u="sng" dirty="0"/>
              <a:t>Negative predictive value/ </a:t>
            </a:r>
          </a:p>
          <a:p>
            <a:r>
              <a:rPr lang="en-US" sz="3733" u="sng" dirty="0"/>
              <a:t>NPV</a:t>
            </a:r>
          </a:p>
          <a:p>
            <a:endParaRPr lang="en-US" sz="3733" dirty="0"/>
          </a:p>
          <a:p>
            <a:r>
              <a:rPr lang="en-US" sz="3733" dirty="0"/>
              <a:t>Mathematically:</a:t>
            </a:r>
          </a:p>
          <a:p>
            <a:r>
              <a:rPr lang="en-US" sz="3733" dirty="0"/>
              <a:t>	TN / (TN + FN)</a:t>
            </a:r>
          </a:p>
          <a:p>
            <a:endParaRPr lang="en-US" sz="3733" dirty="0"/>
          </a:p>
          <a:p>
            <a:r>
              <a:rPr lang="en-US" sz="3733" dirty="0"/>
              <a:t>Conceptually: If the </a:t>
            </a:r>
            <a:r>
              <a:rPr lang="en-US" sz="3733" i="1" u="sng" dirty="0"/>
              <a:t>_______</a:t>
            </a:r>
            <a:r>
              <a:rPr lang="en-US" sz="3733" dirty="0"/>
              <a:t> is </a:t>
            </a:r>
            <a:r>
              <a:rPr lang="en-US" sz="3733" i="1" u="sng" dirty="0"/>
              <a:t>________</a:t>
            </a:r>
            <a:r>
              <a:rPr lang="en-US" sz="3733" dirty="0"/>
              <a:t>,</a:t>
            </a:r>
          </a:p>
          <a:p>
            <a:r>
              <a:rPr lang="en-US" sz="3733" dirty="0"/>
              <a:t>What is the chance that the </a:t>
            </a:r>
            <a:r>
              <a:rPr lang="en-US" sz="3733" i="1" u="sng" dirty="0"/>
              <a:t>______</a:t>
            </a:r>
            <a:r>
              <a:rPr lang="en-US" sz="3733" dirty="0"/>
              <a:t> will be _</a:t>
            </a:r>
            <a:r>
              <a:rPr lang="en-US" sz="3733" i="1" u="sng" dirty="0"/>
              <a:t>______</a:t>
            </a:r>
            <a:r>
              <a:rPr lang="en-US" sz="3733" dirty="0"/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1018" y="5793461"/>
            <a:ext cx="145103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patient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6224" y="5179651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1321" y="5793461"/>
            <a:ext cx="20822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386" y="5201217"/>
            <a:ext cx="15220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6473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047" y="336476"/>
            <a:ext cx="9090387" cy="3375921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When she walked in to your office…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What were the </a:t>
            </a:r>
            <a:r>
              <a:rPr lang="en-US" sz="3200" dirty="0">
                <a:solidFill>
                  <a:schemeClr val="tx1"/>
                </a:solidFill>
              </a:rPr>
              <a:t>probability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that she has diabetes?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	= Pre-test probability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After you performed the test and the test was positive…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What are the </a:t>
            </a:r>
            <a:r>
              <a:rPr lang="en-US" sz="3200" dirty="0">
                <a:solidFill>
                  <a:schemeClr val="tx1"/>
                </a:solidFill>
              </a:rPr>
              <a:t>probability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that she has diabetes?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	= Post-test probability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Google Shape;165;p23"/>
          <p:cNvSpPr/>
          <p:nvPr/>
        </p:nvSpPr>
        <p:spPr>
          <a:xfrm>
            <a:off x="466845" y="2369733"/>
            <a:ext cx="2251200" cy="225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/>
          </a:p>
        </p:txBody>
      </p:sp>
      <p:pic>
        <p:nvPicPr>
          <p:cNvPr id="4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652" y="1998834"/>
            <a:ext cx="1387597" cy="434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7164511" y="5438456"/>
            <a:ext cx="4438436" cy="1309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7835756" y="5739831"/>
            <a:ext cx="317813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</a:rPr>
              <a:t>Positive Predictive Value</a:t>
            </a:r>
          </a:p>
        </p:txBody>
      </p:sp>
      <p:sp>
        <p:nvSpPr>
          <p:cNvPr id="7" name="Oval 6"/>
          <p:cNvSpPr/>
          <p:nvPr/>
        </p:nvSpPr>
        <p:spPr>
          <a:xfrm>
            <a:off x="7244423" y="2121045"/>
            <a:ext cx="4438436" cy="1309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7915668" y="2422420"/>
            <a:ext cx="31781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</a:rPr>
              <a:t>Prevalence</a:t>
            </a:r>
          </a:p>
        </p:txBody>
      </p:sp>
    </p:spTree>
    <p:extLst>
      <p:ext uri="{BB962C8B-B14F-4D97-AF65-F5344CB8AC3E}">
        <p14:creationId xmlns:p14="http://schemas.microsoft.com/office/powerpoint/2010/main" val="18206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19" y="573483"/>
            <a:ext cx="4419051" cy="1169200"/>
          </a:xfrm>
        </p:spPr>
        <p:txBody>
          <a:bodyPr/>
          <a:lstStyle/>
          <a:p>
            <a:r>
              <a:rPr lang="en-US" sz="5333" dirty="0">
                <a:latin typeface="+mn-lt"/>
              </a:rPr>
              <a:t>Prevalence </a:t>
            </a:r>
          </a:p>
        </p:txBody>
      </p:sp>
      <p:grpSp>
        <p:nvGrpSpPr>
          <p:cNvPr id="3" name="Google Shape;380;p30"/>
          <p:cNvGrpSpPr/>
          <p:nvPr/>
        </p:nvGrpSpPr>
        <p:grpSpPr>
          <a:xfrm>
            <a:off x="2843843" y="2684085"/>
            <a:ext cx="5737179" cy="3325700"/>
            <a:chOff x="1397225" y="1410350"/>
            <a:chExt cx="4786300" cy="2774500"/>
          </a:xfrm>
        </p:grpSpPr>
        <p:grpSp>
          <p:nvGrpSpPr>
            <p:cNvPr id="4" name="Google Shape;381;p30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259" name="Google Shape;382;p30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60" name="Google Shape;383;p30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" name="Google Shape;384;p30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251" name="Google Shape;385;p30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252" name="Google Shape;386;p30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53" name="Google Shape;387;p30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54" name="Google Shape;388;p30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5" name="Google Shape;389;p30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" name="Google Shape;390;p30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7" name="Google Shape;391;p30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8" name="Google Shape;392;p30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6" name="Google Shape;393;p30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249" name="Google Shape;394;p30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50" name="Google Shape;395;p30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" name="Google Shape;396;p30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243" name="Google Shape;397;p30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44" name="Google Shape;398;p30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5" name="Google Shape;399;p30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" name="Google Shape;400;p30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" name="Google Shape;401;p30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8" name="Google Shape;402;p30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" name="Google Shape;403;p30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241" name="Google Shape;404;p30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2" name="Google Shape;405;p30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9" name="Google Shape;406;p30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238" name="Google Shape;407;p30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9" name="Google Shape;408;p30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40" name="Google Shape;409;p30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10" name="Google Shape;410;p30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236" name="Google Shape;411;p30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7" name="Google Shape;412;p30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11" name="Google Shape;413;p30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234" name="Google Shape;414;p30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35" name="Google Shape;415;p30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2" name="Google Shape;416;p30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230" name="Google Shape;417;p30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231" name="Google Shape;418;p30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32" name="Google Shape;419;p30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3" name="Google Shape;420;p30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3" name="Google Shape;421;p30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228" name="Google Shape;422;p30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9" name="Google Shape;423;p30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" name="Google Shape;424;p30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226" name="Google Shape;425;p30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7" name="Google Shape;426;p30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" name="Google Shape;427;p30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224" name="Google Shape;428;p30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5" name="Google Shape;429;p30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" name="Google Shape;430;p30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31;p30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32;p30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9" name="Google Shape;433;p30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208" name="Google Shape;434;p30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" name="Google Shape;435;p30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" name="Google Shape;436;p30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" name="Google Shape;437;p30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" name="Google Shape;438;p30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" name="Google Shape;439;p30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" name="Google Shape;440;p30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" name="Google Shape;441;p30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" name="Google Shape;442;p30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" name="Google Shape;443;p30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" name="Google Shape;444;p30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" name="Google Shape;445;p30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" name="Google Shape;446;p30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447;p30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448;p30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449;p30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0" name="Google Shape;450;p30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51;p30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52;p30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53;p30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54;p30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55;p30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56;p30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57;p30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58;p30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59;p30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60;p30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61;p30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62;p30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63;p30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64;p30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65;p30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66;p30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67;p30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68;p30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69;p30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70;p30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71;p30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2" name="Google Shape;472;p30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206" name="Google Shape;473;p30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" name="Google Shape;474;p30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3" name="Google Shape;475;p30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" name="Google Shape;476;p30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202" name="Google Shape;477;p30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" name="Google Shape;478;p30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" name="Google Shape;479;p30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" name="Google Shape;480;p30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5" name="Google Shape;481;p30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82;p30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83;p30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84;p30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85;p30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86;p30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87;p30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2" name="Google Shape;488;p30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198" name="Google Shape;489;p30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" name="Google Shape;490;p30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" name="Google Shape;491;p30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" name="Google Shape;492;p30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53" name="Google Shape;493;p30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494;p30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495;p30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496;p30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497;p30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498;p30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499;p30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500;p30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501;p30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502;p30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503;p30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504;p30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505;p30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506;p30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507;p30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508;p30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509;p30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510;p30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511;p30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512;p30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513;p30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514;p30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515;p30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516;p30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517;p30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518;p30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519;p30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520;p30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521;p30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2" name="Google Shape;522;p30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196" name="Google Shape;523;p30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" name="Google Shape;524;p30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3" name="Google Shape;525;p30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4" name="Google Shape;526;p30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194" name="Google Shape;527;p30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" name="Google Shape;528;p30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5" name="Google Shape;529;p30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192" name="Google Shape;530;p30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" name="Google Shape;531;p30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6" name="Google Shape;532;p30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533;p30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534;p30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535;p30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536;p30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537;p30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538;p30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539;p30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4" name="Google Shape;540;p30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188" name="Google Shape;541;p30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" name="Google Shape;542;p30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" name="Google Shape;543;p30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" name="Google Shape;544;p30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5" name="Google Shape;545;p30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546;p30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547;p30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548;p30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549;p30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550;p30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551;p30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552;p30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03" name="Google Shape;553;p30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184" name="Google Shape;554;p30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5" name="Google Shape;555;p30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" name="Google Shape;556;p30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" name="Google Shape;557;p30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04" name="Google Shape;558;p30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559;p30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560;p30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561;p30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562;p30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563;p30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564;p30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565;p30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566;p30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567;p30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568;p30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569;p30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570;p30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571;p30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572;p30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573;p30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574;p30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575;p30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576;p30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577;p30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578;p30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579;p30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580;p30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581;p30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582;p30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583;p30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584;p30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585;p30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586;p30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587;p30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588;p30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589;p30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590;p30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591;p30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592;p30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593;p30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594;p30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595;p30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596;p30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597;p30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598;p30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599;p30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6" name="Google Shape;600;p30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182" name="Google Shape;601;p30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" name="Google Shape;602;p30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47" name="Google Shape;603;p30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604;p30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605;p30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606;p30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607;p30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608;p30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609;p30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610;p30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611;p30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612;p30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613;p30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614;p30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615;p30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616;p30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617;p30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618;p30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619;p30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620;p30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621;p30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622;p30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623;p30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624;p30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625;p30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626;p30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627;p30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628;p30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629;p30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630;p30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631;p30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632;p30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633;p30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634;p30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635;p30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636;p30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637;p30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261" name="Google Shape;243;p26"/>
          <p:cNvCxnSpPr/>
          <p:nvPr/>
        </p:nvCxnSpPr>
        <p:spPr>
          <a:xfrm flipH="1">
            <a:off x="2693716" y="4001020"/>
            <a:ext cx="1202289" cy="227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63" name="TextBox 262"/>
          <p:cNvSpPr txBox="1"/>
          <p:nvPr/>
        </p:nvSpPr>
        <p:spPr>
          <a:xfrm>
            <a:off x="603844" y="3561263"/>
            <a:ext cx="1908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Diabetes </a:t>
            </a:r>
          </a:p>
          <a:p>
            <a:pPr algn="ctr"/>
            <a:r>
              <a:rPr lang="en-US" sz="3200" dirty="0"/>
              <a:t>9.4%</a:t>
            </a:r>
          </a:p>
        </p:txBody>
      </p:sp>
    </p:spTree>
    <p:extLst>
      <p:ext uri="{BB962C8B-B14F-4D97-AF65-F5344CB8AC3E}">
        <p14:creationId xmlns:p14="http://schemas.microsoft.com/office/powerpoint/2010/main" val="24728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047" y="336476"/>
            <a:ext cx="9090387" cy="3375921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When she walked in to your office…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What were the probability that she has diabetes?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	= Pre-test probability = Prevalence = 9.4%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After you performed the test and the test was positive…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What are the </a:t>
            </a:r>
            <a:r>
              <a:rPr lang="en-US" sz="3200" dirty="0">
                <a:solidFill>
                  <a:schemeClr val="tx1"/>
                </a:solidFill>
              </a:rPr>
              <a:t>probability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that she has diabetes?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	= Post-test probability = ? 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Google Shape;165;p23"/>
          <p:cNvSpPr/>
          <p:nvPr/>
        </p:nvSpPr>
        <p:spPr>
          <a:xfrm>
            <a:off x="466845" y="2369733"/>
            <a:ext cx="2251200" cy="225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667"/>
          </a:p>
        </p:txBody>
      </p:sp>
      <p:pic>
        <p:nvPicPr>
          <p:cNvPr id="4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652" y="1998834"/>
            <a:ext cx="1387597" cy="43420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520665" y="4169849"/>
          <a:ext cx="5287767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7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Condition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rowSpan="2"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Test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7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4A25-C094-88E2-4525-E81742FB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71758"/>
            <a:ext cx="10283452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6600" dirty="0">
                <a:solidFill>
                  <a:schemeClr val="tx1"/>
                </a:solidFill>
              </a:rPr>
              <a:t>Let’s review</a:t>
            </a:r>
          </a:p>
        </p:txBody>
      </p:sp>
    </p:spTree>
    <p:extLst>
      <p:ext uri="{BB962C8B-B14F-4D97-AF65-F5344CB8AC3E}">
        <p14:creationId xmlns:p14="http://schemas.microsoft.com/office/powerpoint/2010/main" val="47316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149ECB-A6FF-E2AF-F144-302738F8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/>
              <a:t>Thank you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Sneha.Shrivastava@stonybrookmedicine.edu</a:t>
            </a:r>
          </a:p>
        </p:txBody>
      </p:sp>
      <p:pic>
        <p:nvPicPr>
          <p:cNvPr id="12" name="Picture 11" descr="Colorful envelopes">
            <a:extLst>
              <a:ext uri="{FF2B5EF4-FFF2-40B4-BE49-F238E27FC236}">
                <a16:creationId xmlns:a16="http://schemas.microsoft.com/office/drawing/2014/main" id="{E3541DDC-AB5E-F3FC-BFBC-B2A5B2750C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50" b="13858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33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C9F403-5C9C-2B08-2C7E-E4B2F4B8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latin typeface="Verdana" panose="020B0604030504040204" pitchFamily="34" charset="0"/>
                <a:ea typeface="Verdana" panose="020B0604030504040204" pitchFamily="34" charset="0"/>
              </a:rPr>
              <a:t>Why do we need statistics? </a:t>
            </a:r>
            <a:br>
              <a:rPr lang="en-US" sz="34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C6B53-E6F1-A943-DAAB-84B8480B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Primary objective </a:t>
            </a:r>
          </a:p>
          <a:p>
            <a:pPr marL="457189" indent="-457189">
              <a:buFontTx/>
              <a:buChar char="-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 make an inference about a population based on a sample from that population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 is the chance of being wrong? (alpha)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42AE1-E2B6-702D-DD66-744655C8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5F4044-894B-B74C-BA70-A76DFBF02618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Red toy person in front of two lines of white figures">
            <a:extLst>
              <a:ext uri="{FF2B5EF4-FFF2-40B4-BE49-F238E27FC236}">
                <a16:creationId xmlns:a16="http://schemas.microsoft.com/office/drawing/2014/main" id="{609C404F-5925-CC95-14A6-D53A9243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73" r="25717"/>
          <a:stretch>
            <a:fillRect/>
          </a:stretch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4CF01-DCEF-97F2-2266-2F7853C6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781284"/>
            <a:ext cx="10689336" cy="79845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Statistics Will and will NOT do for us?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A7D0C0-29C4-1E5B-ED7B-C5666C50D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608495"/>
            <a:ext cx="5212080" cy="351918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09585" indent="-609585">
              <a:buFont typeface="+mj-lt"/>
              <a:buAutoNum type="arabicPeriod"/>
            </a:pPr>
            <a:r>
              <a:rPr lang="en-US" dirty="0"/>
              <a:t>Clarify our exact question.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Identify fixed and constant variables.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Verify if planned sample size if adequate.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Answer the question asked. 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438DF-D760-5519-7754-097751998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608494"/>
            <a:ext cx="5212080" cy="35191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609585" indent="-609585">
              <a:buFont typeface="+mj-lt"/>
              <a:buAutoNum type="arabicPeriod"/>
            </a:pPr>
            <a:r>
              <a:rPr lang="en-US" dirty="0"/>
              <a:t>Limit risk of error.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Make uncertainty disappear.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Provide credible conclusion from poor data. 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Give answers without thought and effort.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98674-08DC-E084-2D33-4424B0C0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C9FD76-D162-B0D4-A6D3-39DEC28D6D61}"/>
              </a:ext>
            </a:extLst>
          </p:cNvPr>
          <p:cNvSpPr txBox="1">
            <a:spLocks/>
          </p:cNvSpPr>
          <p:nvPr/>
        </p:nvSpPr>
        <p:spPr>
          <a:xfrm>
            <a:off x="-363728" y="4660106"/>
            <a:ext cx="4775200" cy="4056681"/>
          </a:xfrm>
          <a:prstGeom prst="rect">
            <a:avLst/>
          </a:prstGeom>
          <a:ln>
            <a:noFill/>
          </a:ln>
        </p:spPr>
        <p:txBody>
          <a:bodyPr lIns="0" tIns="0" rIns="0" bIns="0" numCol="1" anchor="t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000" b="1" i="0" kern="1200" baseline="0">
                <a:solidFill>
                  <a:srgbClr val="A71E23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Light" panose="020B0403020203020204" pitchFamily="34" charset="0"/>
                <a:ea typeface="+mn-ea"/>
                <a:cs typeface="+mn-cs"/>
              </a:defRPr>
            </a:lvl2pPr>
            <a:lvl3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Medium" panose="020B0603020203020204" pitchFamily="34" charset="0"/>
                <a:ea typeface="+mn-ea"/>
                <a:cs typeface="+mn-cs"/>
              </a:defRPr>
            </a:lvl3pPr>
            <a:lvl4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Medium" panose="020B0603020203020204" pitchFamily="34" charset="0"/>
                <a:ea typeface="+mn-ea"/>
                <a:cs typeface="+mn-cs"/>
              </a:defRPr>
            </a:lvl4pPr>
            <a:lvl5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Medium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algn="l">
              <a:buFont typeface="+mj-lt"/>
              <a:buAutoNum type="arabicPeriod"/>
            </a:pPr>
            <a:endParaRPr lang="en-US" sz="2667" dirty="0"/>
          </a:p>
        </p:txBody>
      </p:sp>
      <p:pic>
        <p:nvPicPr>
          <p:cNvPr id="11" name="Graphic 10" descr="Thumbs up sign outline">
            <a:extLst>
              <a:ext uri="{FF2B5EF4-FFF2-40B4-BE49-F238E27FC236}">
                <a16:creationId xmlns:a16="http://schemas.microsoft.com/office/drawing/2014/main" id="{73A23AC7-8449-3B5D-8E11-952D15AC7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528" y="1579735"/>
            <a:ext cx="1219200" cy="967819"/>
          </a:xfrm>
          <a:prstGeom prst="rect">
            <a:avLst/>
          </a:prstGeom>
        </p:spPr>
      </p:pic>
      <p:pic>
        <p:nvPicPr>
          <p:cNvPr id="13" name="Graphic 12" descr="Thumbs Down outline">
            <a:extLst>
              <a:ext uri="{FF2B5EF4-FFF2-40B4-BE49-F238E27FC236}">
                <a16:creationId xmlns:a16="http://schemas.microsoft.com/office/drawing/2014/main" id="{8E6DC8F9-35AF-08A9-4BF9-D82AB96E3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3816" y="1561802"/>
            <a:ext cx="1219200" cy="10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3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7A1D8-9283-36BA-7630-4985FE13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F1A1E-CDBD-65AA-29F6-C452573E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8800" y="2972315"/>
            <a:ext cx="11074400" cy="913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b="0" dirty="0">
                <a:solidFill>
                  <a:srgbClr val="0A0A0A"/>
                </a:solidFill>
                <a:latin typeface="Georgia" panose="02040502050405020303" pitchFamily="18" charset="0"/>
              </a:rPr>
              <a:t>Statistics is fundamental to modern medicine, providing the essential framework for </a:t>
            </a:r>
            <a:r>
              <a:rPr lang="en-US" altLang="en-US" sz="2800" dirty="0">
                <a:solidFill>
                  <a:srgbClr val="0A0A0A"/>
                </a:solidFill>
                <a:latin typeface="Georgia" panose="02040502050405020303" pitchFamily="18" charset="0"/>
              </a:rPr>
              <a:t>evidence-based decision-making</a:t>
            </a:r>
            <a:r>
              <a:rPr lang="en-US" altLang="en-US" sz="2800" b="0" dirty="0">
                <a:solidFill>
                  <a:srgbClr val="0A0A0A"/>
                </a:solidFill>
                <a:latin typeface="Georgia" panose="02040502050405020303" pitchFamily="18" charset="0"/>
              </a:rPr>
              <a:t> in research, clinical practice, and public health. </a:t>
            </a:r>
          </a:p>
          <a:p>
            <a:pPr algn="ctr"/>
            <a:endParaRPr lang="en-US" altLang="en-US" sz="2800" b="0" dirty="0">
              <a:solidFill>
                <a:srgbClr val="0A0A0A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altLang="en-US" sz="2800" b="0" dirty="0">
                <a:solidFill>
                  <a:srgbClr val="0A0A0A"/>
                </a:solidFill>
                <a:latin typeface="Georgia" panose="02040502050405020303" pitchFamily="18" charset="0"/>
              </a:rPr>
              <a:t>It allows healthcare professionals to make sound decisions in the presence of uncertainty by providing methods to design studies, analyze data, and interpret results objectively. </a:t>
            </a:r>
            <a:endParaRPr lang="en-US" altLang="en-US" sz="28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A2D7F-C55E-65D7-A72C-C73F1AAF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7DF2E8-4318-3101-1A6A-9BE66D287E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7600" y="80305"/>
            <a:ext cx="11074400" cy="9030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areas</a:t>
            </a:r>
          </a:p>
        </p:txBody>
      </p:sp>
      <p:graphicFrame>
        <p:nvGraphicFramePr>
          <p:cNvPr id="12" name="Text Placeholder 7">
            <a:extLst>
              <a:ext uri="{FF2B5EF4-FFF2-40B4-BE49-F238E27FC236}">
                <a16:creationId xmlns:a16="http://schemas.microsoft.com/office/drawing/2014/main" id="{F26EA80A-9BA9-F402-D73C-3D9829E46933}"/>
              </a:ext>
            </a:extLst>
          </p:cNvPr>
          <p:cNvGraphicFramePr/>
          <p:nvPr/>
        </p:nvGraphicFramePr>
        <p:xfrm>
          <a:off x="1219200" y="1498600"/>
          <a:ext cx="10058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5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EEE5B-745A-6C91-B0C3-DB980CEC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EF38FC-8E70-8C43-FA7F-04BC48139A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400" y="753867"/>
            <a:ext cx="11074400" cy="913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Clinical Trials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CE4E02-DDEE-BA70-AA36-A491EB842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655562"/>
              </p:ext>
            </p:extLst>
          </p:nvPr>
        </p:nvGraphicFramePr>
        <p:xfrm>
          <a:off x="914400" y="2888912"/>
          <a:ext cx="10668000" cy="335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9EE500F-F013-2D4C-3C73-25E47278B374}"/>
              </a:ext>
            </a:extLst>
          </p:cNvPr>
          <p:cNvGrpSpPr/>
          <p:nvPr/>
        </p:nvGrpSpPr>
        <p:grpSpPr>
          <a:xfrm>
            <a:off x="609600" y="2097519"/>
            <a:ext cx="11125200" cy="992637"/>
            <a:chOff x="2516369" y="-288057"/>
            <a:chExt cx="5609646" cy="3641189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3E7233-6141-7AD9-57B1-ED63865CF74E}"/>
                </a:ext>
              </a:extLst>
            </p:cNvPr>
            <p:cNvSpPr/>
            <p:nvPr/>
          </p:nvSpPr>
          <p:spPr>
            <a:xfrm>
              <a:off x="2541984" y="2714"/>
              <a:ext cx="5584031" cy="33504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3C07DA-6C24-2E81-7BF9-2F54B6A5FC53}"/>
                </a:ext>
              </a:extLst>
            </p:cNvPr>
            <p:cNvSpPr txBox="1"/>
            <p:nvPr/>
          </p:nvSpPr>
          <p:spPr>
            <a:xfrm>
              <a:off x="2516369" y="-288057"/>
              <a:ext cx="5584031" cy="33504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i="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Statistics are crucial for designing, conducting, and analyzing clinical trials, the gold standard for evaluating new treatments and drugs.</a:t>
              </a:r>
              <a:endParaRPr lang="en-US" sz="29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5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AD449-1E6F-4C08-9E90-9D29A685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1DD44-F174-6A22-D306-74A7AE038C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400" y="605309"/>
            <a:ext cx="11074400" cy="913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Epidemiology and public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23018-568A-D5FE-0C48-12259ABBADB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800165"/>
            <a:ext cx="10668000" cy="4056681"/>
          </a:xfrm>
        </p:spPr>
        <p:txBody>
          <a:bodyPr anchor="t"/>
          <a:lstStyle/>
          <a:p>
            <a:pPr marL="0" indent="0" algn="l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33" b="0" dirty="0">
                <a:solidFill>
                  <a:srgbClr val="0A0A0A"/>
                </a:solidFill>
                <a:latin typeface="Verdana" panose="020B0604030504040204" pitchFamily="34" charset="0"/>
              </a:rPr>
              <a:t>Statistics are vital for understanding disease patterns, identifying risk factors, and evaluating public health interventions.</a:t>
            </a:r>
          </a:p>
          <a:p>
            <a:pPr algn="l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133" b="0" dirty="0">
              <a:solidFill>
                <a:srgbClr val="0A0A0A"/>
              </a:solidFill>
              <a:latin typeface="Verdana" panose="020B0604030504040204" pitchFamily="34" charset="0"/>
            </a:endParaRPr>
          </a:p>
          <a:p>
            <a:pPr algn="l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133" b="0" dirty="0">
              <a:solidFill>
                <a:srgbClr val="0A0A0A"/>
              </a:solidFill>
              <a:latin typeface="Verdana" panose="020B0604030504040204" pitchFamily="34" charset="0"/>
            </a:endParaRPr>
          </a:p>
          <a:p>
            <a:pPr algn="l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133" b="0" dirty="0">
              <a:solidFill>
                <a:srgbClr val="0A0A0A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3C77467-8BDB-CD46-DE47-EE9CE88B7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724831"/>
              </p:ext>
            </p:extLst>
          </p:nvPr>
        </p:nvGraphicFramePr>
        <p:xfrm>
          <a:off x="2032000" y="15186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162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1252</Words>
  <Application>Microsoft Office PowerPoint</Application>
  <PresentationFormat>Widescreen</PresentationFormat>
  <Paragraphs>288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DM Sans</vt:lpstr>
      <vt:lpstr>Effra Light</vt:lpstr>
      <vt:lpstr>Effra Medium</vt:lpstr>
      <vt:lpstr>Georgia</vt:lpstr>
      <vt:lpstr>Google Sans</vt:lpstr>
      <vt:lpstr>Lexend Deca</vt:lpstr>
      <vt:lpstr>Merriweather</vt:lpstr>
      <vt:lpstr>Roboto Slab Light</vt:lpstr>
      <vt:lpstr>Verdana</vt:lpstr>
      <vt:lpstr>Office Theme</vt:lpstr>
      <vt:lpstr>Statistics in Medicine  November 2025</vt:lpstr>
      <vt:lpstr>Learning Objectives</vt:lpstr>
      <vt:lpstr>Use of Statistics in Medicine </vt:lpstr>
      <vt:lpstr>Why do we need statistics?  </vt:lpstr>
      <vt:lpstr>What Statistics Will and will NOT do for us?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Studies: From design to publication </vt:lpstr>
      <vt:lpstr>Types of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Statistics in Diagnosis</vt:lpstr>
      <vt:lpstr>“Excessively hungry, thirsty, and urinating a lot”</vt:lpstr>
      <vt:lpstr>FAMILY  HISTORY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she walked in to your office…  What were the probability that she has diabetes?  = Pre-test probability   After you performed the test and the test was positive… What are the probability that she has diabetes?  = Post-test probability </vt:lpstr>
      <vt:lpstr>Prevalence </vt:lpstr>
      <vt:lpstr>When she walked in to your office… What were the probability that she has diabetes?  = Pre-test probability = Prevalence = 9.4%  After you performed the test and the test was positive… What are the probability that she has diabetes?  = Post-test probability = ?  </vt:lpstr>
      <vt:lpstr>Let’s review</vt:lpstr>
      <vt:lpstr>Thank you  Sneha.Shrivastava@stonybrookmedicine.edu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Shrivastava, Sneha</dc:creator>
  <cp:lastModifiedBy>Anshul Gandhi</cp:lastModifiedBy>
  <cp:revision>7</cp:revision>
  <dcterms:created xsi:type="dcterms:W3CDTF">2025-11-05T14:51:43Z</dcterms:created>
  <dcterms:modified xsi:type="dcterms:W3CDTF">2025-11-06T19:04:44Z</dcterms:modified>
</cp:coreProperties>
</file>