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3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86" r:id="rId2"/>
    <p:sldMasterId id="2147483699" r:id="rId3"/>
  </p:sldMasterIdLst>
  <p:notesMasterIdLst>
    <p:notesMasterId r:id="rId47"/>
  </p:notesMasterIdLst>
  <p:handoutMasterIdLst>
    <p:handoutMasterId r:id="rId48"/>
  </p:handoutMasterIdLst>
  <p:sldIdLst>
    <p:sldId id="256" r:id="rId4"/>
    <p:sldId id="257" r:id="rId5"/>
    <p:sldId id="272" r:id="rId6"/>
    <p:sldId id="273" r:id="rId7"/>
    <p:sldId id="274" r:id="rId8"/>
    <p:sldId id="343" r:id="rId9"/>
    <p:sldId id="265" r:id="rId10"/>
    <p:sldId id="266" r:id="rId11"/>
    <p:sldId id="258" r:id="rId12"/>
    <p:sldId id="259" r:id="rId13"/>
    <p:sldId id="269" r:id="rId14"/>
    <p:sldId id="374" r:id="rId15"/>
    <p:sldId id="276" r:id="rId16"/>
    <p:sldId id="267" r:id="rId17"/>
    <p:sldId id="365" r:id="rId18"/>
    <p:sldId id="366" r:id="rId19"/>
    <p:sldId id="268" r:id="rId20"/>
    <p:sldId id="347" r:id="rId21"/>
    <p:sldId id="348" r:id="rId22"/>
    <p:sldId id="349" r:id="rId23"/>
    <p:sldId id="358" r:id="rId24"/>
    <p:sldId id="350" r:id="rId25"/>
    <p:sldId id="375" r:id="rId26"/>
    <p:sldId id="367" r:id="rId27"/>
    <p:sldId id="372" r:id="rId28"/>
    <p:sldId id="354" r:id="rId29"/>
    <p:sldId id="305" r:id="rId30"/>
    <p:sldId id="360" r:id="rId31"/>
    <p:sldId id="369" r:id="rId32"/>
    <p:sldId id="376" r:id="rId33"/>
    <p:sldId id="312" r:id="rId34"/>
    <p:sldId id="313" r:id="rId35"/>
    <p:sldId id="314" r:id="rId36"/>
    <p:sldId id="315" r:id="rId37"/>
    <p:sldId id="316" r:id="rId38"/>
    <p:sldId id="317" r:id="rId39"/>
    <p:sldId id="371" r:id="rId40"/>
    <p:sldId id="318" r:id="rId41"/>
    <p:sldId id="319" r:id="rId42"/>
    <p:sldId id="320" r:id="rId43"/>
    <p:sldId id="321" r:id="rId44"/>
    <p:sldId id="322" r:id="rId45"/>
    <p:sldId id="373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92" autoAdjust="0"/>
  </p:normalViewPr>
  <p:slideViewPr>
    <p:cSldViewPr snapToGrid="0" snapToObjects="1">
      <p:cViewPr varScale="1">
        <p:scale>
          <a:sx n="95" d="100"/>
          <a:sy n="95" d="100"/>
        </p:scale>
        <p:origin x="-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emf"/><Relationship Id="rId3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EE1CB-71E0-8347-B2DE-8738E08AFFA0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B141-D53C-4547-B6AB-177C1B20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280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72E07-78C5-2C41-8277-FB52D9F7C8EF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081F3-FC9C-A64E-93B2-744E2C47C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0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1720592-270B-C94E-A362-2C882E319E6D}" type="slidenum">
              <a:rPr lang="en-US" sz="1200" b="0"/>
              <a:pPr eaLnBrk="1" hangingPunct="1"/>
              <a:t>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6C01361-D25B-074B-930D-0107EBB00145}" type="slidenum">
              <a:rPr lang="en-US" sz="1200" b="0"/>
              <a:pPr eaLnBrk="1" hangingPunct="1"/>
              <a:t>31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A24CE8E-7FAA-1A4C-97BC-1E2E7177F486}" type="slidenum">
              <a:rPr lang="en-US" sz="1200" b="0"/>
              <a:pPr eaLnBrk="1" hangingPunct="1"/>
              <a:t>32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37CF4EC-7C4D-C644-810E-CEB02656CBD2}" type="slidenum">
              <a:rPr lang="en-US" sz="1200" b="0"/>
              <a:pPr eaLnBrk="1" hangingPunct="1"/>
              <a:t>33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817075E-1372-9140-BC78-6F6C73CBB95A}" type="slidenum">
              <a:rPr lang="en-US" sz="1200" b="0"/>
              <a:pPr eaLnBrk="1" hangingPunct="1"/>
              <a:t>34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AE6D036-017A-494C-B993-9E60B9F8EDF8}" type="slidenum">
              <a:rPr lang="en-US" sz="1200" b="0"/>
              <a:pPr eaLnBrk="1" hangingPunct="1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64F50C-F7A5-5942-8315-CC4D19868D90}" type="slidenum">
              <a:rPr lang="en-US" sz="1200" b="0"/>
              <a:pPr eaLnBrk="1" hangingPunct="1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42EA84C-7E98-854C-9BD9-DB21B872E4EE}" type="slidenum">
              <a:rPr lang="en-US" sz="1200" b="0"/>
              <a:pPr eaLnBrk="1" hangingPunct="1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1BD52C1-BCBD-904F-B958-B6789A1E30A9}" type="slidenum">
              <a:rPr lang="en-US" sz="1200" b="0"/>
              <a:pPr eaLnBrk="1" hangingPunct="1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7C0BA83-99CF-F148-AD3A-1CD95470836D}" type="slidenum">
              <a:rPr lang="en-US" sz="1200" b="0"/>
              <a:pPr eaLnBrk="1" hangingPunct="1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F84868D-48A8-4049-8ADE-5B4F92A4A166}" type="slidenum">
              <a:rPr lang="en-US" sz="1200" b="0"/>
              <a:pPr eaLnBrk="1" hangingPunct="1"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4DBA42-AD36-9F4C-B2EE-A0D49A198549}" type="slidenum">
              <a:rPr lang="en-US" sz="1200" b="0"/>
              <a:pPr eaLnBrk="1" hangingPunct="1"/>
              <a:t>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8F2A03-7884-EC48-99AC-B2B1695FBF16}" type="slidenum">
              <a:rPr lang="en-US" sz="1200" b="0"/>
              <a:pPr eaLnBrk="1" hangingPunct="1"/>
              <a:t>42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CA4EB8F-8F5F-174A-85AB-33460B1325EC}" type="slidenum">
              <a:rPr lang="en-US" sz="1200" b="0"/>
              <a:pPr eaLnBrk="1" hangingPunct="1"/>
              <a:t>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84F1A15-656A-BD4C-9978-3935BAD19DB8}" type="slidenum">
              <a:rPr lang="en-US" sz="1200" b="0"/>
              <a:pPr eaLnBrk="1" hangingPunct="1"/>
              <a:t>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75CE274-07AB-E344-A1CA-7378A052B045}" type="slidenum">
              <a:rPr lang="en-US" sz="1200" b="0"/>
              <a:pPr eaLnBrk="1" hangingPunct="1"/>
              <a:t>21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17C2F0-32F1-274A-81FA-99BD2991144F}" type="slidenum">
              <a:rPr lang="en-US" sz="1200" b="0"/>
              <a:pPr eaLnBrk="1" hangingPunct="1"/>
              <a:t>27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17C2F0-32F1-274A-81FA-99BD2991144F}" type="slidenum">
              <a:rPr lang="en-US" sz="1200" b="0"/>
              <a:pPr eaLnBrk="1" hangingPunct="1"/>
              <a:t>28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17C2F0-32F1-274A-81FA-99BD2991144F}" type="slidenum">
              <a:rPr lang="en-US" sz="1200" b="0"/>
              <a:pPr eaLnBrk="1" hangingPunct="1"/>
              <a:t>29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17C2F0-32F1-274A-81FA-99BD2991144F}" type="slidenum">
              <a:rPr lang="en-US" sz="1200" b="0"/>
              <a:pPr eaLnBrk="1" hangingPunct="1"/>
              <a:t>30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93EF-7039-7847-B3FB-5FF08A8365A4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3433-CCE0-DD4F-9B96-4FE698A08D5F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12A6-1516-A242-8325-C7E524A644A3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716" y="683683"/>
            <a:ext cx="7772400" cy="1470025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ctr">
              <a:defRPr lang="en-US" sz="2400" u="non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517" y="2605616"/>
            <a:ext cx="6400800" cy="1752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833" y="4726514"/>
            <a:ext cx="1236134" cy="1307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620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4252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Autofit/>
          </a:bodyPr>
          <a:lstStyle>
            <a:lvl1pPr algn="l">
              <a:defRPr sz="2400" u="none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3752"/>
            <a:ext cx="9144000" cy="576507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54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2CC1-8EEB-7645-A680-646703E0941C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6FDF-68F8-6348-9BDD-923E5C878D1C}" type="datetime1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86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BA4B-DAE0-B340-B7B7-8D585CEC04E3}" type="datetime1">
              <a:rPr lang="en-US" smtClean="0"/>
              <a:t>2/18/16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201D-21E8-3A4F-96D3-8D366C916C34}" type="datetime1">
              <a:rPr lang="en-US" smtClean="0"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5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E44B-07D4-B64D-9DF6-F6B3905D4138}" type="datetime1">
              <a:rPr lang="en-US" smtClean="0"/>
              <a:t>2/18/16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0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E07B-AF1F-FB44-BE99-54E93CF5534C}" type="datetime1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7ACD-E128-B848-9A56-BE43C1342B7D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2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6D93-2416-E74A-BCCC-1D5A922CA340}" type="datetime1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8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E2D4-CD75-584D-833B-EDEDA60B11EE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11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1791-65F5-F444-9A47-0FE339189148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4B42C-7CEC-7647-90EB-AE8F979F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5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75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64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1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6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9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9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8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B604-DF15-5041-B473-31CBFB6B5523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819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5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6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0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98C7-BB36-4249-A6D9-74C5B9EB9BD1}" type="datetime1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3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72CD-6A81-0141-A3DD-E54320911B2B}" type="datetime1">
              <a:rPr lang="en-US" smtClean="0"/>
              <a:t>2/18/16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5867-0836-DE4E-BEAC-465B38AB3DFF}" type="datetime1">
              <a:rPr lang="en-US" smtClean="0"/>
              <a:t>2/18/16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E1FE-A97D-BB43-906B-E9C128FDA311}" type="datetime1">
              <a:rPr lang="en-US" smtClean="0"/>
              <a:t>2/18/16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6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F365-23A3-2A41-941F-8F9E9D679345}" type="datetime1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2F3F-EB0F-6C4D-8DD4-C21F8671404D}" type="datetime1">
              <a:rPr lang="en-US" smtClean="0"/>
              <a:t>2/18/16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B3CB-F3C7-B743-AAD3-C013976E4454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3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B3CB-F3C7-B743-AAD3-C013976E4454}" type="datetime1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E1B9-2FCD-BA45-A2C7-7D12FC6E1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7095-5E3F-FD4D-A5D8-D121A8515A3E}" type="datetimeFigureOut">
              <a:rPr lang="en-US" smtClean="0"/>
              <a:t>2/18/16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4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1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Part-of-Speech Tagging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3399" y="2308573"/>
            <a:ext cx="8281090" cy="2910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CSE 628</a:t>
            </a:r>
          </a:p>
          <a:p>
            <a:r>
              <a:rPr lang="en-US" sz="1800" dirty="0" smtClean="0"/>
              <a:t>Niranjan Balasubramanian</a:t>
            </a:r>
          </a:p>
          <a:p>
            <a:endParaRPr lang="en-US" sz="1200" dirty="0" smtClean="0">
              <a:solidFill>
                <a:srgbClr val="7F7F7F"/>
              </a:solidFill>
            </a:endParaRPr>
          </a:p>
          <a:p>
            <a:r>
              <a:rPr lang="en-US" sz="1200" dirty="0" smtClean="0">
                <a:solidFill>
                  <a:srgbClr val="7F7F7F"/>
                </a:solidFill>
              </a:rPr>
              <a:t>Many </a:t>
            </a:r>
            <a:r>
              <a:rPr lang="en-US" sz="1200" dirty="0" smtClean="0">
                <a:solidFill>
                  <a:srgbClr val="7F7F7F"/>
                </a:solidFill>
              </a:rPr>
              <a:t>slides and material from:</a:t>
            </a:r>
          </a:p>
          <a:p>
            <a:r>
              <a:rPr lang="en-US" sz="1200" dirty="0" smtClean="0">
                <a:solidFill>
                  <a:srgbClr val="7F7F7F"/>
                </a:solidFill>
              </a:rPr>
              <a:t>Ray </a:t>
            </a:r>
            <a:r>
              <a:rPr lang="en-US" sz="1200" dirty="0" smtClean="0">
                <a:solidFill>
                  <a:srgbClr val="7F7F7F"/>
                </a:solidFill>
              </a:rPr>
              <a:t>Mooney (UT Austin) </a:t>
            </a:r>
          </a:p>
          <a:p>
            <a:r>
              <a:rPr lang="en-US" sz="1200" dirty="0" err="1" smtClean="0">
                <a:solidFill>
                  <a:srgbClr val="7F7F7F"/>
                </a:solidFill>
              </a:rPr>
              <a:t>Mausam</a:t>
            </a:r>
            <a:r>
              <a:rPr lang="en-US" sz="1200" dirty="0" smtClean="0">
                <a:solidFill>
                  <a:srgbClr val="7F7F7F"/>
                </a:solidFill>
              </a:rPr>
              <a:t> </a:t>
            </a:r>
            <a:r>
              <a:rPr lang="en-US" sz="1200" dirty="0" smtClean="0">
                <a:solidFill>
                  <a:srgbClr val="7F7F7F"/>
                </a:solidFill>
              </a:rPr>
              <a:t>(IIT Delhi) * </a:t>
            </a:r>
            <a:endParaRPr lang="en-US" sz="1200" b="1" dirty="0">
              <a:solidFill>
                <a:srgbClr val="7F7F7F"/>
              </a:solidFill>
            </a:endParaRPr>
          </a:p>
          <a:p>
            <a:endParaRPr lang="en-US" sz="1200" dirty="0" smtClean="0">
              <a:solidFill>
                <a:srgbClr val="7F7F7F"/>
              </a:solidFill>
            </a:endParaRPr>
          </a:p>
          <a:p>
            <a:r>
              <a:rPr lang="en-US" sz="1200" dirty="0" smtClean="0"/>
              <a:t>* </a:t>
            </a:r>
            <a:r>
              <a:rPr lang="en-US" sz="1200" dirty="0" err="1" smtClean="0"/>
              <a:t>Mausam’s</a:t>
            </a:r>
            <a:r>
              <a:rPr lang="en-US" sz="1200" dirty="0" smtClean="0"/>
              <a:t> excellent deck was itself composed using material from other NLP greats!</a:t>
            </a:r>
          </a:p>
          <a:p>
            <a:pPr marL="285750" indent="-285750">
              <a:buFontTx/>
              <a:buChar char="•"/>
            </a:pPr>
            <a:endParaRPr lang="en-US" sz="1200" b="1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108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is POS-tagging hard?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64" y="1057071"/>
            <a:ext cx="8229600" cy="5572295"/>
          </a:xfrm>
        </p:spPr>
        <p:txBody>
          <a:bodyPr>
            <a:noAutofit/>
          </a:bodyPr>
          <a:lstStyle/>
          <a:p>
            <a:r>
              <a:rPr lang="en-US" dirty="0" smtClean="0"/>
              <a:t>Ambiguity</a:t>
            </a:r>
          </a:p>
          <a:p>
            <a:pPr lvl="1"/>
            <a:r>
              <a:rPr lang="en-US" dirty="0" smtClean="0"/>
              <a:t>Same word can have different POS tags in different contexts.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About 11% of the vocabulary (and 40% of word tokens) in the Brown</a:t>
            </a:r>
          </a:p>
          <a:p>
            <a:pPr lvl="1"/>
            <a:r>
              <a:rPr lang="en-US" dirty="0" smtClean="0"/>
              <a:t>I know </a:t>
            </a:r>
            <a:r>
              <a:rPr lang="en-US" u="sng" dirty="0" smtClean="0"/>
              <a:t>that</a:t>
            </a:r>
            <a:r>
              <a:rPr lang="en-US" dirty="0" smtClean="0"/>
              <a:t> he is honest = IN</a:t>
            </a:r>
          </a:p>
          <a:p>
            <a:pPr lvl="1"/>
            <a:r>
              <a:rPr lang="en-US" dirty="0" smtClean="0"/>
              <a:t>Yes, </a:t>
            </a:r>
            <a:r>
              <a:rPr lang="en-US" u="sng" dirty="0" smtClean="0"/>
              <a:t>that</a:t>
            </a:r>
            <a:r>
              <a:rPr lang="en-US" dirty="0" smtClean="0"/>
              <a:t> play was nice = DT</a:t>
            </a:r>
          </a:p>
          <a:p>
            <a:pPr lvl="1"/>
            <a:r>
              <a:rPr lang="en-US" dirty="0" smtClean="0"/>
              <a:t>You can’t go </a:t>
            </a:r>
            <a:r>
              <a:rPr lang="en-US" u="sng" dirty="0" smtClean="0"/>
              <a:t>that</a:t>
            </a:r>
            <a:r>
              <a:rPr lang="en-US" dirty="0" smtClean="0"/>
              <a:t> far = RB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Cannot specify POS tags for all words </a:t>
            </a:r>
          </a:p>
          <a:p>
            <a:pPr lvl="1"/>
            <a:r>
              <a:rPr lang="en-US" dirty="0" smtClean="0"/>
              <a:t>New words appear all the time.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1" y="1974309"/>
            <a:ext cx="4095750" cy="1845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210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POS tagging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Deciding on the correct part of speech can be difficult even for people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Mrs</a:t>
            </a:r>
            <a:r>
              <a:rPr lang="en-US" dirty="0" smtClean="0"/>
              <a:t>/NNP </a:t>
            </a:r>
            <a:r>
              <a:rPr lang="en-US" dirty="0" err="1" smtClean="0"/>
              <a:t>Shaefer</a:t>
            </a:r>
            <a:r>
              <a:rPr lang="en-US" dirty="0" smtClean="0"/>
              <a:t>/NNP never</a:t>
            </a:r>
            <a:r>
              <a:rPr lang="en-US" dirty="0" smtClean="0"/>
              <a:t>/RB got/VBD </a:t>
            </a:r>
            <a:r>
              <a:rPr lang="en-US" b="1" dirty="0" smtClean="0"/>
              <a:t>around/? </a:t>
            </a:r>
            <a:r>
              <a:rPr lang="en-US" dirty="0" smtClean="0"/>
              <a:t>to/TO joining/VBG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He/NNP wants/VBP to/TO go/VB </a:t>
            </a:r>
            <a:r>
              <a:rPr lang="en-US" b="1" dirty="0" smtClean="0"/>
              <a:t>around/?</a:t>
            </a:r>
            <a:r>
              <a:rPr lang="en-US" dirty="0" smtClean="0"/>
              <a:t> the/DT corner/NN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Chateau/NNP </a:t>
            </a:r>
            <a:r>
              <a:rPr lang="en-US" dirty="0" err="1" smtClean="0"/>
              <a:t>Petrus</a:t>
            </a:r>
            <a:r>
              <a:rPr lang="en-US" dirty="0" smtClean="0"/>
              <a:t>/NNP costs/VBZ </a:t>
            </a:r>
            <a:r>
              <a:rPr lang="en-US" b="1" dirty="0" smtClean="0"/>
              <a:t>around/?</a:t>
            </a:r>
            <a:r>
              <a:rPr lang="en-US" dirty="0" smtClean="0"/>
              <a:t> 250/CD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 have to understand the meaning of the sentence before I can decide what POS tag to assign.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2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POS tagging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Deciding on the correct part of speech can be difficult even for people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Mrs</a:t>
            </a:r>
            <a:r>
              <a:rPr lang="en-US" dirty="0" smtClean="0"/>
              <a:t>/NNP </a:t>
            </a:r>
            <a:r>
              <a:rPr lang="en-US" dirty="0" err="1" smtClean="0"/>
              <a:t>Shaefer</a:t>
            </a:r>
            <a:r>
              <a:rPr lang="en-US" dirty="0" smtClean="0"/>
              <a:t>/NNP never</a:t>
            </a:r>
            <a:r>
              <a:rPr lang="en-US" dirty="0" smtClean="0"/>
              <a:t>/RB got/VBD </a:t>
            </a:r>
            <a:r>
              <a:rPr lang="en-US" b="1" dirty="0" smtClean="0"/>
              <a:t>around/? </a:t>
            </a:r>
            <a:r>
              <a:rPr lang="en-US" dirty="0" smtClean="0"/>
              <a:t>to/TO joining/</a:t>
            </a:r>
            <a:r>
              <a:rPr lang="en-US" dirty="0" smtClean="0"/>
              <a:t>VBG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“got around” – replace with “managed” with roughly equivalent meaning.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This means that around is used as a particle – i.e., something that cannot stand 	on its own.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He/NNP wants/VBP to/TO go/VB </a:t>
            </a:r>
            <a:r>
              <a:rPr lang="en-US" b="1" dirty="0" smtClean="0"/>
              <a:t>around/?</a:t>
            </a:r>
            <a:r>
              <a:rPr lang="en-US" dirty="0" smtClean="0"/>
              <a:t> the/DT corner/NN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7F7F7F"/>
                </a:solidFill>
              </a:rPr>
              <a:t>	“go around the corner” – around describes going with respect to the location.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7F7F7F"/>
                </a:solidFill>
              </a:rPr>
              <a:t>	You can replace around with “go to the corner” “go by the corner” etc.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Chateau/NNP </a:t>
            </a:r>
            <a:r>
              <a:rPr lang="en-US" dirty="0" err="1" smtClean="0"/>
              <a:t>Petrus</a:t>
            </a:r>
            <a:r>
              <a:rPr lang="en-US" dirty="0" smtClean="0"/>
              <a:t>/NNP costs/VBZ </a:t>
            </a:r>
            <a:r>
              <a:rPr lang="en-US" b="1" dirty="0" smtClean="0"/>
              <a:t>around/?</a:t>
            </a:r>
            <a:r>
              <a:rPr lang="en-US" dirty="0" smtClean="0"/>
              <a:t> 250/CD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7F7F7F"/>
                </a:solidFill>
              </a:rPr>
              <a:t>	“costs around 250” – replace around with roughly to mean the same thing.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F7F7F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around is describing the action “costs”.</a:t>
            </a:r>
            <a:endParaRPr lang="en-US" dirty="0" smtClean="0">
              <a:solidFill>
                <a:srgbClr val="7F7F7F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 have to understand the meaning of the sentence before I can decide what POS tag to assign.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0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POS tagging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Deciding on the correct part of speech can be difficult even for people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Mrs</a:t>
            </a:r>
            <a:r>
              <a:rPr lang="en-US" dirty="0" smtClean="0"/>
              <a:t>/NNP </a:t>
            </a:r>
            <a:r>
              <a:rPr lang="en-US" dirty="0" err="1" smtClean="0"/>
              <a:t>Shaefer</a:t>
            </a:r>
            <a:r>
              <a:rPr lang="en-US" dirty="0" smtClean="0"/>
              <a:t>/NNP never/RB got/VBD </a:t>
            </a:r>
            <a:r>
              <a:rPr lang="en-US" b="1" dirty="0" smtClean="0"/>
              <a:t>around/RP </a:t>
            </a:r>
            <a:r>
              <a:rPr lang="en-US" dirty="0" smtClean="0"/>
              <a:t>to/TO joining/VBG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He/NNP wants/VBP to/TO go/VB </a:t>
            </a:r>
            <a:r>
              <a:rPr lang="en-US" b="1" dirty="0" smtClean="0"/>
              <a:t>around</a:t>
            </a:r>
            <a:r>
              <a:rPr lang="en-US" b="1" dirty="0" smtClean="0"/>
              <a:t>/IN </a:t>
            </a:r>
            <a:r>
              <a:rPr lang="en-US" dirty="0" smtClean="0"/>
              <a:t>the</a:t>
            </a:r>
            <a:r>
              <a:rPr lang="en-US" dirty="0" smtClean="0"/>
              <a:t>/DT corner/NN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Chateau/NNP </a:t>
            </a:r>
            <a:r>
              <a:rPr lang="en-US" dirty="0" err="1" smtClean="0"/>
              <a:t>Petrus</a:t>
            </a:r>
            <a:r>
              <a:rPr lang="en-US" dirty="0" smtClean="0"/>
              <a:t>/NNP costs/VBZ </a:t>
            </a:r>
            <a:r>
              <a:rPr lang="en-US" b="1" dirty="0" smtClean="0"/>
              <a:t>around/RB</a:t>
            </a:r>
            <a:r>
              <a:rPr lang="en-US" dirty="0" smtClean="0"/>
              <a:t> 250/CD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Average POS tagging disagreement amongst expert human judges for the Penn </a:t>
            </a:r>
            <a:r>
              <a:rPr lang="en-US" dirty="0"/>
              <a:t>T</a:t>
            </a:r>
            <a:r>
              <a:rPr lang="en-US" dirty="0" smtClean="0"/>
              <a:t>reebank was 3.5%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0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to use?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Bill		saw		that 	man 	yesterday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1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to use?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Bill		saw		that </a:t>
            </a:r>
            <a:r>
              <a:rPr lang="en-US" dirty="0" smtClean="0"/>
              <a:t>	</a:t>
            </a:r>
            <a:r>
              <a:rPr lang="en-US" dirty="0" smtClean="0"/>
              <a:t>	man 	yesterday</a:t>
            </a:r>
          </a:p>
          <a:p>
            <a:pPr marL="457200" lvl="1" indent="0">
              <a:buNone/>
            </a:pPr>
            <a:r>
              <a:rPr lang="en-US" dirty="0" smtClean="0"/>
              <a:t>     	</a:t>
            </a:r>
            <a:r>
              <a:rPr lang="en-US" b="1" dirty="0" smtClean="0"/>
              <a:t>NNP</a:t>
            </a:r>
            <a:r>
              <a:rPr lang="en-US" dirty="0" smtClean="0"/>
              <a:t>	NN 		DT 		</a:t>
            </a:r>
            <a:r>
              <a:rPr lang="en-US" b="1" dirty="0" smtClean="0"/>
              <a:t>NN</a:t>
            </a:r>
            <a:r>
              <a:rPr lang="en-US" dirty="0" smtClean="0"/>
              <a:t> 		</a:t>
            </a:r>
            <a:r>
              <a:rPr lang="en-US" b="1" dirty="0" smtClean="0"/>
              <a:t>NN</a:t>
            </a:r>
          </a:p>
          <a:p>
            <a:pPr marL="457200" lvl="1" indent="0">
              <a:buNone/>
            </a:pPr>
            <a:r>
              <a:rPr lang="en-US" dirty="0" smtClean="0"/>
              <a:t>	VB 		</a:t>
            </a:r>
            <a:r>
              <a:rPr lang="en-US" b="1" dirty="0" smtClean="0"/>
              <a:t>VB(D)</a:t>
            </a:r>
            <a:r>
              <a:rPr lang="en-US" dirty="0" smtClean="0"/>
              <a:t> 	IN 		VB 		NN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Knowledge of word probabilities</a:t>
            </a:r>
          </a:p>
          <a:p>
            <a:pPr marL="457200" lvl="1" indent="0">
              <a:buNone/>
            </a:pPr>
            <a:r>
              <a:rPr lang="en-US" dirty="0" smtClean="0"/>
              <a:t>man is rarely used as a verb….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Knowledge of POS of neighboring words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verb is less likely to follow another verb.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Learning Approach</a:t>
            </a:r>
          </a:p>
        </p:txBody>
      </p:sp>
      <p:sp>
        <p:nvSpPr>
          <p:cNvPr id="942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98FEC0-AD77-AB42-AED5-265F15014F23}" type="slidenum">
              <a:rPr lang="en-US" sz="1200">
                <a:latin typeface="Helvetica" charset="0"/>
              </a:rPr>
              <a:pPr eaLnBrk="1" hangingPunct="1"/>
              <a:t>16</a:t>
            </a:fld>
            <a:endParaRPr lang="en-US" sz="1200"/>
          </a:p>
        </p:txBody>
      </p:sp>
      <p:grpSp>
        <p:nvGrpSpPr>
          <p:cNvPr id="2" name="Group 292"/>
          <p:cNvGrpSpPr>
            <a:grpSpLocks/>
          </p:cNvGrpSpPr>
          <p:nvPr/>
        </p:nvGrpSpPr>
        <p:grpSpPr bwMode="auto">
          <a:xfrm>
            <a:off x="644525" y="1524000"/>
            <a:ext cx="2336800" cy="2454275"/>
            <a:chOff x="406" y="960"/>
            <a:chExt cx="1472" cy="1546"/>
          </a:xfrm>
        </p:grpSpPr>
        <p:grpSp>
          <p:nvGrpSpPr>
            <p:cNvPr id="94277" name="Group 63"/>
            <p:cNvGrpSpPr>
              <a:grpSpLocks/>
            </p:cNvGrpSpPr>
            <p:nvPr/>
          </p:nvGrpSpPr>
          <p:grpSpPr bwMode="auto">
            <a:xfrm>
              <a:off x="672" y="960"/>
              <a:ext cx="624" cy="720"/>
              <a:chOff x="672" y="1104"/>
              <a:chExt cx="624" cy="720"/>
            </a:xfrm>
          </p:grpSpPr>
          <p:sp>
            <p:nvSpPr>
              <p:cNvPr id="94395" name="Rectangle 4"/>
              <p:cNvSpPr>
                <a:spLocks noChangeArrowheads="1"/>
              </p:cNvSpPr>
              <p:nvPr/>
            </p:nvSpPr>
            <p:spPr bwMode="auto">
              <a:xfrm>
                <a:off x="672" y="1104"/>
                <a:ext cx="62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396" name="Line 5"/>
              <p:cNvSpPr>
                <a:spLocks noChangeShapeType="1"/>
              </p:cNvSpPr>
              <p:nvPr/>
            </p:nvSpPr>
            <p:spPr bwMode="auto">
              <a:xfrm>
                <a:off x="720" y="115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7" name="Line 6"/>
              <p:cNvSpPr>
                <a:spLocks noChangeShapeType="1"/>
              </p:cNvSpPr>
              <p:nvPr/>
            </p:nvSpPr>
            <p:spPr bwMode="auto">
              <a:xfrm>
                <a:off x="720" y="120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8" name="Line 7"/>
              <p:cNvSpPr>
                <a:spLocks noChangeShapeType="1"/>
              </p:cNvSpPr>
              <p:nvPr/>
            </p:nvSpPr>
            <p:spPr bwMode="auto">
              <a:xfrm>
                <a:off x="720" y="124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9" name="Line 8"/>
              <p:cNvSpPr>
                <a:spLocks noChangeShapeType="1"/>
              </p:cNvSpPr>
              <p:nvPr/>
            </p:nvSpPr>
            <p:spPr bwMode="auto">
              <a:xfrm>
                <a:off x="720" y="129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0" name="Line 9"/>
              <p:cNvSpPr>
                <a:spLocks noChangeShapeType="1"/>
              </p:cNvSpPr>
              <p:nvPr/>
            </p:nvSpPr>
            <p:spPr bwMode="auto">
              <a:xfrm>
                <a:off x="720" y="134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1" name="Line 10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2" name="Line 11"/>
              <p:cNvSpPr>
                <a:spLocks noChangeShapeType="1"/>
              </p:cNvSpPr>
              <p:nvPr/>
            </p:nvSpPr>
            <p:spPr bwMode="auto">
              <a:xfrm>
                <a:off x="720" y="144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3" name="Line 12"/>
              <p:cNvSpPr>
                <a:spLocks noChangeShapeType="1"/>
              </p:cNvSpPr>
              <p:nvPr/>
            </p:nvSpPr>
            <p:spPr bwMode="auto">
              <a:xfrm>
                <a:off x="720" y="148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4" name="Line 13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5" name="Line 14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6" name="Line 15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7" name="Line 16"/>
              <p:cNvSpPr>
                <a:spLocks noChangeShapeType="1"/>
              </p:cNvSpPr>
              <p:nvPr/>
            </p:nvSpPr>
            <p:spPr bwMode="auto">
              <a:xfrm>
                <a:off x="720" y="168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8" name="Line 17"/>
              <p:cNvSpPr>
                <a:spLocks noChangeShapeType="1"/>
              </p:cNvSpPr>
              <p:nvPr/>
            </p:nvSpPr>
            <p:spPr bwMode="auto">
              <a:xfrm>
                <a:off x="720" y="172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09" name="Line 18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0" name="Line 19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1" name="Line 21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2" name="Line 22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3" name="Line 23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4" name="Line 24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5" name="Line 25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6" name="Line 26"/>
              <p:cNvSpPr>
                <a:spLocks noChangeShapeType="1"/>
              </p:cNvSpPr>
              <p:nvPr/>
            </p:nvSpPr>
            <p:spPr bwMode="auto">
              <a:xfrm>
                <a:off x="1056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7" name="Line 27"/>
              <p:cNvSpPr>
                <a:spLocks noChangeShapeType="1"/>
              </p:cNvSpPr>
              <p:nvPr/>
            </p:nvSpPr>
            <p:spPr bwMode="auto">
              <a:xfrm>
                <a:off x="912" y="158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8" name="Line 28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19" name="Line 29"/>
              <p:cNvSpPr>
                <a:spLocks noChangeShapeType="1"/>
              </p:cNvSpPr>
              <p:nvPr/>
            </p:nvSpPr>
            <p:spPr bwMode="auto">
              <a:xfrm>
                <a:off x="1056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20" name="Line 30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21" name="Line 31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422" name="Line 32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4278" name="Group 64"/>
            <p:cNvGrpSpPr>
              <a:grpSpLocks/>
            </p:cNvGrpSpPr>
            <p:nvPr/>
          </p:nvGrpSpPr>
          <p:grpSpPr bwMode="auto">
            <a:xfrm>
              <a:off x="768" y="1056"/>
              <a:ext cx="624" cy="720"/>
              <a:chOff x="672" y="1104"/>
              <a:chExt cx="624" cy="720"/>
            </a:xfrm>
          </p:grpSpPr>
          <p:sp>
            <p:nvSpPr>
              <p:cNvPr id="94367" name="Rectangle 65"/>
              <p:cNvSpPr>
                <a:spLocks noChangeArrowheads="1"/>
              </p:cNvSpPr>
              <p:nvPr/>
            </p:nvSpPr>
            <p:spPr bwMode="auto">
              <a:xfrm>
                <a:off x="672" y="1104"/>
                <a:ext cx="62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368" name="Line 66"/>
              <p:cNvSpPr>
                <a:spLocks noChangeShapeType="1"/>
              </p:cNvSpPr>
              <p:nvPr/>
            </p:nvSpPr>
            <p:spPr bwMode="auto">
              <a:xfrm>
                <a:off x="720" y="115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9" name="Line 67"/>
              <p:cNvSpPr>
                <a:spLocks noChangeShapeType="1"/>
              </p:cNvSpPr>
              <p:nvPr/>
            </p:nvSpPr>
            <p:spPr bwMode="auto">
              <a:xfrm>
                <a:off x="720" y="120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0" name="Line 68"/>
              <p:cNvSpPr>
                <a:spLocks noChangeShapeType="1"/>
              </p:cNvSpPr>
              <p:nvPr/>
            </p:nvSpPr>
            <p:spPr bwMode="auto">
              <a:xfrm>
                <a:off x="720" y="124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1" name="Line 69"/>
              <p:cNvSpPr>
                <a:spLocks noChangeShapeType="1"/>
              </p:cNvSpPr>
              <p:nvPr/>
            </p:nvSpPr>
            <p:spPr bwMode="auto">
              <a:xfrm>
                <a:off x="720" y="129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2" name="Line 70"/>
              <p:cNvSpPr>
                <a:spLocks noChangeShapeType="1"/>
              </p:cNvSpPr>
              <p:nvPr/>
            </p:nvSpPr>
            <p:spPr bwMode="auto">
              <a:xfrm>
                <a:off x="720" y="134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3" name="Line 71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4" name="Line 72"/>
              <p:cNvSpPr>
                <a:spLocks noChangeShapeType="1"/>
              </p:cNvSpPr>
              <p:nvPr/>
            </p:nvSpPr>
            <p:spPr bwMode="auto">
              <a:xfrm>
                <a:off x="720" y="144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5" name="Line 73"/>
              <p:cNvSpPr>
                <a:spLocks noChangeShapeType="1"/>
              </p:cNvSpPr>
              <p:nvPr/>
            </p:nvSpPr>
            <p:spPr bwMode="auto">
              <a:xfrm>
                <a:off x="720" y="148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6" name="Line 74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7" name="Line 75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8" name="Line 76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79" name="Line 77"/>
              <p:cNvSpPr>
                <a:spLocks noChangeShapeType="1"/>
              </p:cNvSpPr>
              <p:nvPr/>
            </p:nvSpPr>
            <p:spPr bwMode="auto">
              <a:xfrm>
                <a:off x="720" y="168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0" name="Line 78"/>
              <p:cNvSpPr>
                <a:spLocks noChangeShapeType="1"/>
              </p:cNvSpPr>
              <p:nvPr/>
            </p:nvSpPr>
            <p:spPr bwMode="auto">
              <a:xfrm>
                <a:off x="720" y="172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1" name="Line 79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2" name="Line 80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3" name="Line 81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4" name="Line 82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5" name="Line 83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6" name="Line 84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7" name="Line 85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8" name="Line 86"/>
              <p:cNvSpPr>
                <a:spLocks noChangeShapeType="1"/>
              </p:cNvSpPr>
              <p:nvPr/>
            </p:nvSpPr>
            <p:spPr bwMode="auto">
              <a:xfrm>
                <a:off x="1056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89" name="Line 87"/>
              <p:cNvSpPr>
                <a:spLocks noChangeShapeType="1"/>
              </p:cNvSpPr>
              <p:nvPr/>
            </p:nvSpPr>
            <p:spPr bwMode="auto">
              <a:xfrm>
                <a:off x="912" y="158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0" name="Line 88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1" name="Line 89"/>
              <p:cNvSpPr>
                <a:spLocks noChangeShapeType="1"/>
              </p:cNvSpPr>
              <p:nvPr/>
            </p:nvSpPr>
            <p:spPr bwMode="auto">
              <a:xfrm>
                <a:off x="1056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2" name="Line 90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3" name="Line 91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94" name="Line 92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4279" name="Group 93"/>
            <p:cNvGrpSpPr>
              <a:grpSpLocks/>
            </p:cNvGrpSpPr>
            <p:nvPr/>
          </p:nvGrpSpPr>
          <p:grpSpPr bwMode="auto">
            <a:xfrm>
              <a:off x="864" y="1152"/>
              <a:ext cx="624" cy="720"/>
              <a:chOff x="672" y="1104"/>
              <a:chExt cx="624" cy="720"/>
            </a:xfrm>
          </p:grpSpPr>
          <p:sp>
            <p:nvSpPr>
              <p:cNvPr id="94339" name="Rectangle 94"/>
              <p:cNvSpPr>
                <a:spLocks noChangeArrowheads="1"/>
              </p:cNvSpPr>
              <p:nvPr/>
            </p:nvSpPr>
            <p:spPr bwMode="auto">
              <a:xfrm>
                <a:off x="672" y="1104"/>
                <a:ext cx="62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340" name="Line 95"/>
              <p:cNvSpPr>
                <a:spLocks noChangeShapeType="1"/>
              </p:cNvSpPr>
              <p:nvPr/>
            </p:nvSpPr>
            <p:spPr bwMode="auto">
              <a:xfrm>
                <a:off x="720" y="115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1" name="Line 96"/>
              <p:cNvSpPr>
                <a:spLocks noChangeShapeType="1"/>
              </p:cNvSpPr>
              <p:nvPr/>
            </p:nvSpPr>
            <p:spPr bwMode="auto">
              <a:xfrm>
                <a:off x="720" y="120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2" name="Line 97"/>
              <p:cNvSpPr>
                <a:spLocks noChangeShapeType="1"/>
              </p:cNvSpPr>
              <p:nvPr/>
            </p:nvSpPr>
            <p:spPr bwMode="auto">
              <a:xfrm>
                <a:off x="720" y="124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3" name="Line 98"/>
              <p:cNvSpPr>
                <a:spLocks noChangeShapeType="1"/>
              </p:cNvSpPr>
              <p:nvPr/>
            </p:nvSpPr>
            <p:spPr bwMode="auto">
              <a:xfrm>
                <a:off x="720" y="129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4" name="Line 99"/>
              <p:cNvSpPr>
                <a:spLocks noChangeShapeType="1"/>
              </p:cNvSpPr>
              <p:nvPr/>
            </p:nvSpPr>
            <p:spPr bwMode="auto">
              <a:xfrm>
                <a:off x="720" y="134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5" name="Line 100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6" name="Line 101"/>
              <p:cNvSpPr>
                <a:spLocks noChangeShapeType="1"/>
              </p:cNvSpPr>
              <p:nvPr/>
            </p:nvSpPr>
            <p:spPr bwMode="auto">
              <a:xfrm>
                <a:off x="720" y="144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7" name="Line 102"/>
              <p:cNvSpPr>
                <a:spLocks noChangeShapeType="1"/>
              </p:cNvSpPr>
              <p:nvPr/>
            </p:nvSpPr>
            <p:spPr bwMode="auto">
              <a:xfrm>
                <a:off x="720" y="148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8" name="Line 103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49" name="Line 104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0" name="Line 105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1" name="Line 106"/>
              <p:cNvSpPr>
                <a:spLocks noChangeShapeType="1"/>
              </p:cNvSpPr>
              <p:nvPr/>
            </p:nvSpPr>
            <p:spPr bwMode="auto">
              <a:xfrm>
                <a:off x="720" y="168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2" name="Line 107"/>
              <p:cNvSpPr>
                <a:spLocks noChangeShapeType="1"/>
              </p:cNvSpPr>
              <p:nvPr/>
            </p:nvSpPr>
            <p:spPr bwMode="auto">
              <a:xfrm>
                <a:off x="720" y="172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3" name="Line 108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4" name="Line 109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5" name="Line 110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6" name="Line 111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7" name="Line 112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8" name="Line 113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59" name="Line 114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0" name="Line 115"/>
              <p:cNvSpPr>
                <a:spLocks noChangeShapeType="1"/>
              </p:cNvSpPr>
              <p:nvPr/>
            </p:nvSpPr>
            <p:spPr bwMode="auto">
              <a:xfrm>
                <a:off x="1056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1" name="Line 116"/>
              <p:cNvSpPr>
                <a:spLocks noChangeShapeType="1"/>
              </p:cNvSpPr>
              <p:nvPr/>
            </p:nvSpPr>
            <p:spPr bwMode="auto">
              <a:xfrm>
                <a:off x="912" y="158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2" name="Line 117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3" name="Line 118"/>
              <p:cNvSpPr>
                <a:spLocks noChangeShapeType="1"/>
              </p:cNvSpPr>
              <p:nvPr/>
            </p:nvSpPr>
            <p:spPr bwMode="auto">
              <a:xfrm>
                <a:off x="1056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4" name="Line 119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5" name="Line 120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66" name="Line 12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4280" name="Group 122"/>
            <p:cNvGrpSpPr>
              <a:grpSpLocks/>
            </p:cNvGrpSpPr>
            <p:nvPr/>
          </p:nvGrpSpPr>
          <p:grpSpPr bwMode="auto">
            <a:xfrm>
              <a:off x="960" y="1248"/>
              <a:ext cx="624" cy="720"/>
              <a:chOff x="672" y="1104"/>
              <a:chExt cx="624" cy="720"/>
            </a:xfrm>
          </p:grpSpPr>
          <p:sp>
            <p:nvSpPr>
              <p:cNvPr id="94311" name="Rectangle 123"/>
              <p:cNvSpPr>
                <a:spLocks noChangeArrowheads="1"/>
              </p:cNvSpPr>
              <p:nvPr/>
            </p:nvSpPr>
            <p:spPr bwMode="auto">
              <a:xfrm>
                <a:off x="672" y="1104"/>
                <a:ext cx="62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312" name="Line 124"/>
              <p:cNvSpPr>
                <a:spLocks noChangeShapeType="1"/>
              </p:cNvSpPr>
              <p:nvPr/>
            </p:nvSpPr>
            <p:spPr bwMode="auto">
              <a:xfrm>
                <a:off x="720" y="115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3" name="Line 125"/>
              <p:cNvSpPr>
                <a:spLocks noChangeShapeType="1"/>
              </p:cNvSpPr>
              <p:nvPr/>
            </p:nvSpPr>
            <p:spPr bwMode="auto">
              <a:xfrm>
                <a:off x="720" y="120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4" name="Line 126"/>
              <p:cNvSpPr>
                <a:spLocks noChangeShapeType="1"/>
              </p:cNvSpPr>
              <p:nvPr/>
            </p:nvSpPr>
            <p:spPr bwMode="auto">
              <a:xfrm>
                <a:off x="720" y="124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5" name="Line 127"/>
              <p:cNvSpPr>
                <a:spLocks noChangeShapeType="1"/>
              </p:cNvSpPr>
              <p:nvPr/>
            </p:nvSpPr>
            <p:spPr bwMode="auto">
              <a:xfrm>
                <a:off x="720" y="129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6" name="Line 128"/>
              <p:cNvSpPr>
                <a:spLocks noChangeShapeType="1"/>
              </p:cNvSpPr>
              <p:nvPr/>
            </p:nvSpPr>
            <p:spPr bwMode="auto">
              <a:xfrm>
                <a:off x="720" y="134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7" name="Line 129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8" name="Line 130"/>
              <p:cNvSpPr>
                <a:spLocks noChangeShapeType="1"/>
              </p:cNvSpPr>
              <p:nvPr/>
            </p:nvSpPr>
            <p:spPr bwMode="auto">
              <a:xfrm>
                <a:off x="720" y="144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9" name="Line 131"/>
              <p:cNvSpPr>
                <a:spLocks noChangeShapeType="1"/>
              </p:cNvSpPr>
              <p:nvPr/>
            </p:nvSpPr>
            <p:spPr bwMode="auto">
              <a:xfrm>
                <a:off x="720" y="148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0" name="Line 132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1" name="Line 133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2" name="Line 134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3" name="Line 135"/>
              <p:cNvSpPr>
                <a:spLocks noChangeShapeType="1"/>
              </p:cNvSpPr>
              <p:nvPr/>
            </p:nvSpPr>
            <p:spPr bwMode="auto">
              <a:xfrm>
                <a:off x="720" y="168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4" name="Line 136"/>
              <p:cNvSpPr>
                <a:spLocks noChangeShapeType="1"/>
              </p:cNvSpPr>
              <p:nvPr/>
            </p:nvSpPr>
            <p:spPr bwMode="auto">
              <a:xfrm>
                <a:off x="720" y="172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5" name="Line 1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6" name="Line 138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7" name="Line 139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8" name="Line 140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29" name="Line 141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0" name="Line 142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1" name="Line 143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2" name="Line 144"/>
              <p:cNvSpPr>
                <a:spLocks noChangeShapeType="1"/>
              </p:cNvSpPr>
              <p:nvPr/>
            </p:nvSpPr>
            <p:spPr bwMode="auto">
              <a:xfrm>
                <a:off x="1056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3" name="Line 145"/>
              <p:cNvSpPr>
                <a:spLocks noChangeShapeType="1"/>
              </p:cNvSpPr>
              <p:nvPr/>
            </p:nvSpPr>
            <p:spPr bwMode="auto">
              <a:xfrm>
                <a:off x="912" y="158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4" name="Line 146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5" name="Line 147"/>
              <p:cNvSpPr>
                <a:spLocks noChangeShapeType="1"/>
              </p:cNvSpPr>
              <p:nvPr/>
            </p:nvSpPr>
            <p:spPr bwMode="auto">
              <a:xfrm>
                <a:off x="1056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6" name="Line 148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7" name="Line 149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38" name="Line 150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4281" name="Group 151"/>
            <p:cNvGrpSpPr>
              <a:grpSpLocks/>
            </p:cNvGrpSpPr>
            <p:nvPr/>
          </p:nvGrpSpPr>
          <p:grpSpPr bwMode="auto">
            <a:xfrm>
              <a:off x="1056" y="1344"/>
              <a:ext cx="624" cy="720"/>
              <a:chOff x="672" y="1104"/>
              <a:chExt cx="624" cy="720"/>
            </a:xfrm>
          </p:grpSpPr>
          <p:sp>
            <p:nvSpPr>
              <p:cNvPr id="94283" name="Rectangle 152"/>
              <p:cNvSpPr>
                <a:spLocks noChangeArrowheads="1"/>
              </p:cNvSpPr>
              <p:nvPr/>
            </p:nvSpPr>
            <p:spPr bwMode="auto">
              <a:xfrm>
                <a:off x="672" y="1104"/>
                <a:ext cx="62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284" name="Line 153"/>
              <p:cNvSpPr>
                <a:spLocks noChangeShapeType="1"/>
              </p:cNvSpPr>
              <p:nvPr/>
            </p:nvSpPr>
            <p:spPr bwMode="auto">
              <a:xfrm>
                <a:off x="720" y="115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5" name="Line 154"/>
              <p:cNvSpPr>
                <a:spLocks noChangeShapeType="1"/>
              </p:cNvSpPr>
              <p:nvPr/>
            </p:nvSpPr>
            <p:spPr bwMode="auto">
              <a:xfrm>
                <a:off x="720" y="120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6" name="Line 155"/>
              <p:cNvSpPr>
                <a:spLocks noChangeShapeType="1"/>
              </p:cNvSpPr>
              <p:nvPr/>
            </p:nvSpPr>
            <p:spPr bwMode="auto">
              <a:xfrm>
                <a:off x="720" y="124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7" name="Line 156"/>
              <p:cNvSpPr>
                <a:spLocks noChangeShapeType="1"/>
              </p:cNvSpPr>
              <p:nvPr/>
            </p:nvSpPr>
            <p:spPr bwMode="auto">
              <a:xfrm>
                <a:off x="720" y="129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8" name="Line 157"/>
              <p:cNvSpPr>
                <a:spLocks noChangeShapeType="1"/>
              </p:cNvSpPr>
              <p:nvPr/>
            </p:nvSpPr>
            <p:spPr bwMode="auto">
              <a:xfrm>
                <a:off x="720" y="134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9" name="Line 158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0" name="Line 159"/>
              <p:cNvSpPr>
                <a:spLocks noChangeShapeType="1"/>
              </p:cNvSpPr>
              <p:nvPr/>
            </p:nvSpPr>
            <p:spPr bwMode="auto">
              <a:xfrm>
                <a:off x="720" y="144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1" name="Line 160"/>
              <p:cNvSpPr>
                <a:spLocks noChangeShapeType="1"/>
              </p:cNvSpPr>
              <p:nvPr/>
            </p:nvSpPr>
            <p:spPr bwMode="auto">
              <a:xfrm>
                <a:off x="720" y="148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2" name="Line 161"/>
              <p:cNvSpPr>
                <a:spLocks noChangeShapeType="1"/>
              </p:cNvSpPr>
              <p:nvPr/>
            </p:nvSpPr>
            <p:spPr bwMode="auto">
              <a:xfrm>
                <a:off x="720" y="153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3" name="Line 162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4" name="Line 163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5" name="Line 164"/>
              <p:cNvSpPr>
                <a:spLocks noChangeShapeType="1"/>
              </p:cNvSpPr>
              <p:nvPr/>
            </p:nvSpPr>
            <p:spPr bwMode="auto">
              <a:xfrm>
                <a:off x="720" y="168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6" name="Line 165"/>
              <p:cNvSpPr>
                <a:spLocks noChangeShapeType="1"/>
              </p:cNvSpPr>
              <p:nvPr/>
            </p:nvSpPr>
            <p:spPr bwMode="auto">
              <a:xfrm>
                <a:off x="720" y="172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7" name="Line 166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8" name="Line 167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99" name="Line 168"/>
              <p:cNvSpPr>
                <a:spLocks noChangeShapeType="1"/>
              </p:cNvSpPr>
              <p:nvPr/>
            </p:nvSpPr>
            <p:spPr bwMode="auto">
              <a:xfrm>
                <a:off x="864" y="124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0" name="Line 169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1" name="Line 170"/>
              <p:cNvSpPr>
                <a:spLocks noChangeShapeType="1"/>
              </p:cNvSpPr>
              <p:nvPr/>
            </p:nvSpPr>
            <p:spPr bwMode="auto">
              <a:xfrm>
                <a:off x="720" y="139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2" name="Line 171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3" name="Line 172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4" name="Line 173"/>
              <p:cNvSpPr>
                <a:spLocks noChangeShapeType="1"/>
              </p:cNvSpPr>
              <p:nvPr/>
            </p:nvSpPr>
            <p:spPr bwMode="auto">
              <a:xfrm>
                <a:off x="1056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5" name="Line 174"/>
              <p:cNvSpPr>
                <a:spLocks noChangeShapeType="1"/>
              </p:cNvSpPr>
              <p:nvPr/>
            </p:nvSpPr>
            <p:spPr bwMode="auto">
              <a:xfrm>
                <a:off x="912" y="158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6" name="Line 175"/>
              <p:cNvSpPr>
                <a:spLocks noChangeShapeType="1"/>
              </p:cNvSpPr>
              <p:nvPr/>
            </p:nvSpPr>
            <p:spPr bwMode="auto">
              <a:xfrm>
                <a:off x="720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7" name="Line 176"/>
              <p:cNvSpPr>
                <a:spLocks noChangeShapeType="1"/>
              </p:cNvSpPr>
              <p:nvPr/>
            </p:nvSpPr>
            <p:spPr bwMode="auto">
              <a:xfrm>
                <a:off x="1056" y="163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8" name="Line 177"/>
              <p:cNvSpPr>
                <a:spLocks noChangeShapeType="1"/>
              </p:cNvSpPr>
              <p:nvPr/>
            </p:nvSpPr>
            <p:spPr bwMode="auto">
              <a:xfrm>
                <a:off x="864" y="168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09" name="Line 178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310" name="Line 179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4282" name="Text Box 180"/>
            <p:cNvSpPr txBox="1">
              <a:spLocks noChangeArrowheads="1"/>
            </p:cNvSpPr>
            <p:nvPr/>
          </p:nvSpPr>
          <p:spPr bwMode="auto">
            <a:xfrm>
              <a:off x="406" y="2064"/>
              <a:ext cx="14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dirty="0"/>
                <a:t>Manually Annotated </a:t>
              </a:r>
            </a:p>
            <a:p>
              <a:pPr eaLnBrk="1" hangingPunct="1"/>
              <a:r>
                <a:rPr lang="en-US" sz="2000" dirty="0"/>
                <a:t>Training Corpora</a:t>
              </a:r>
            </a:p>
          </p:txBody>
        </p:sp>
      </p:grpSp>
      <p:grpSp>
        <p:nvGrpSpPr>
          <p:cNvPr id="8" name="Group 295"/>
          <p:cNvGrpSpPr>
            <a:grpSpLocks/>
          </p:cNvGrpSpPr>
          <p:nvPr/>
        </p:nvGrpSpPr>
        <p:grpSpPr bwMode="auto">
          <a:xfrm>
            <a:off x="2743201" y="1981200"/>
            <a:ext cx="2971801" cy="838200"/>
            <a:chOff x="1728" y="1248"/>
            <a:chExt cx="1872" cy="528"/>
          </a:xfrm>
        </p:grpSpPr>
        <p:grpSp>
          <p:nvGrpSpPr>
            <p:cNvPr id="94273" name="Group 253"/>
            <p:cNvGrpSpPr>
              <a:grpSpLocks/>
            </p:cNvGrpSpPr>
            <p:nvPr/>
          </p:nvGrpSpPr>
          <p:grpSpPr bwMode="auto">
            <a:xfrm>
              <a:off x="2448" y="1248"/>
              <a:ext cx="1152" cy="528"/>
              <a:chOff x="2448" y="1248"/>
              <a:chExt cx="1152" cy="528"/>
            </a:xfrm>
          </p:grpSpPr>
          <p:sp>
            <p:nvSpPr>
              <p:cNvPr id="94275" name="Rectangle 251"/>
              <p:cNvSpPr>
                <a:spLocks noChangeArrowheads="1"/>
              </p:cNvSpPr>
              <p:nvPr/>
            </p:nvSpPr>
            <p:spPr bwMode="auto">
              <a:xfrm>
                <a:off x="2448" y="1248"/>
                <a:ext cx="1152" cy="52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276" name="Text Box 252"/>
              <p:cNvSpPr txBox="1">
                <a:spLocks noChangeArrowheads="1"/>
              </p:cNvSpPr>
              <p:nvPr/>
            </p:nvSpPr>
            <p:spPr bwMode="auto">
              <a:xfrm>
                <a:off x="2688" y="1296"/>
                <a:ext cx="69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/>
                  <a:t>Machine</a:t>
                </a:r>
              </a:p>
              <a:p>
                <a:pPr eaLnBrk="1" hangingPunct="1"/>
                <a:r>
                  <a:rPr lang="en-US" sz="2000"/>
                  <a:t>Learning</a:t>
                </a:r>
              </a:p>
            </p:txBody>
          </p:sp>
        </p:grpSp>
        <p:sp>
          <p:nvSpPr>
            <p:cNvPr id="94274" name="Line 256"/>
            <p:cNvSpPr>
              <a:spLocks noChangeShapeType="1"/>
            </p:cNvSpPr>
            <p:nvPr/>
          </p:nvSpPr>
          <p:spPr bwMode="auto">
            <a:xfrm>
              <a:off x="1728" y="1488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296"/>
          <p:cNvGrpSpPr>
            <a:grpSpLocks/>
          </p:cNvGrpSpPr>
          <p:nvPr/>
        </p:nvGrpSpPr>
        <p:grpSpPr bwMode="auto">
          <a:xfrm>
            <a:off x="3640127" y="2819399"/>
            <a:ext cx="2319340" cy="1450975"/>
            <a:chOff x="2293" y="1776"/>
            <a:chExt cx="1461" cy="914"/>
          </a:xfrm>
        </p:grpSpPr>
        <p:sp>
          <p:nvSpPr>
            <p:cNvPr id="94271" name="Oval 244"/>
            <p:cNvSpPr>
              <a:spLocks noChangeArrowheads="1"/>
            </p:cNvSpPr>
            <p:nvPr/>
          </p:nvSpPr>
          <p:spPr bwMode="auto">
            <a:xfrm>
              <a:off x="2293" y="2334"/>
              <a:ext cx="1461" cy="35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sz="2000" dirty="0" smtClean="0"/>
                <a:t>Tagging Model</a:t>
              </a:r>
              <a:endParaRPr lang="en-US" sz="2000" dirty="0"/>
            </a:p>
          </p:txBody>
        </p:sp>
        <p:sp>
          <p:nvSpPr>
            <p:cNvPr id="94272" name="Line 257"/>
            <p:cNvSpPr>
              <a:spLocks noChangeShapeType="1"/>
            </p:cNvSpPr>
            <p:nvPr/>
          </p:nvSpPr>
          <p:spPr bwMode="auto">
            <a:xfrm flipH="1">
              <a:off x="3024" y="177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297"/>
          <p:cNvGrpSpPr>
            <a:grpSpLocks/>
          </p:cNvGrpSpPr>
          <p:nvPr/>
        </p:nvGrpSpPr>
        <p:grpSpPr bwMode="auto">
          <a:xfrm>
            <a:off x="2654300" y="4483100"/>
            <a:ext cx="2984500" cy="1460500"/>
            <a:chOff x="1672" y="2824"/>
            <a:chExt cx="1880" cy="920"/>
          </a:xfrm>
        </p:grpSpPr>
        <p:grpSp>
          <p:nvGrpSpPr>
            <p:cNvPr id="94266" name="Group 254"/>
            <p:cNvGrpSpPr>
              <a:grpSpLocks/>
            </p:cNvGrpSpPr>
            <p:nvPr/>
          </p:nvGrpSpPr>
          <p:grpSpPr bwMode="auto">
            <a:xfrm>
              <a:off x="2400" y="3216"/>
              <a:ext cx="1152" cy="528"/>
              <a:chOff x="2544" y="3216"/>
              <a:chExt cx="1152" cy="528"/>
            </a:xfrm>
          </p:grpSpPr>
          <p:sp>
            <p:nvSpPr>
              <p:cNvPr id="94269" name="Rectangle 2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1152" cy="528"/>
              </a:xfrm>
              <a:prstGeom prst="rect">
                <a:avLst/>
              </a:prstGeom>
              <a:solidFill>
                <a:srgbClr val="66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270" name="Text Box 249"/>
              <p:cNvSpPr txBox="1">
                <a:spLocks noChangeArrowheads="1"/>
              </p:cNvSpPr>
              <p:nvPr/>
            </p:nvSpPr>
            <p:spPr bwMode="auto">
              <a:xfrm>
                <a:off x="2663" y="3353"/>
                <a:ext cx="9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/>
                  <a:t>NLP System</a:t>
                </a:r>
              </a:p>
            </p:txBody>
          </p:sp>
        </p:grpSp>
        <p:sp>
          <p:nvSpPr>
            <p:cNvPr id="94267" name="Line 258"/>
            <p:cNvSpPr>
              <a:spLocks noChangeShapeType="1"/>
            </p:cNvSpPr>
            <p:nvPr/>
          </p:nvSpPr>
          <p:spPr bwMode="auto">
            <a:xfrm flipH="1">
              <a:off x="3024" y="282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4268" name="Line 259"/>
            <p:cNvSpPr>
              <a:spLocks noChangeShapeType="1"/>
            </p:cNvSpPr>
            <p:nvPr/>
          </p:nvSpPr>
          <p:spPr bwMode="auto">
            <a:xfrm>
              <a:off x="1672" y="3497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293"/>
          <p:cNvGrpSpPr>
            <a:grpSpLocks/>
          </p:cNvGrpSpPr>
          <p:nvPr/>
        </p:nvGrpSpPr>
        <p:grpSpPr bwMode="auto">
          <a:xfrm>
            <a:off x="1501775" y="5029200"/>
            <a:ext cx="1176338" cy="1498600"/>
            <a:chOff x="946" y="3168"/>
            <a:chExt cx="741" cy="944"/>
          </a:xfrm>
        </p:grpSpPr>
        <p:grpSp>
          <p:nvGrpSpPr>
            <p:cNvPr id="94249" name="Group 241"/>
            <p:cNvGrpSpPr>
              <a:grpSpLocks/>
            </p:cNvGrpSpPr>
            <p:nvPr/>
          </p:nvGrpSpPr>
          <p:grpSpPr bwMode="auto">
            <a:xfrm>
              <a:off x="1008" y="3168"/>
              <a:ext cx="624" cy="720"/>
              <a:chOff x="2736" y="1536"/>
              <a:chExt cx="624" cy="720"/>
            </a:xfrm>
          </p:grpSpPr>
          <p:sp>
            <p:nvSpPr>
              <p:cNvPr id="94251" name="Rectangle 183"/>
              <p:cNvSpPr>
                <a:spLocks noChangeArrowheads="1"/>
              </p:cNvSpPr>
              <p:nvPr/>
            </p:nvSpPr>
            <p:spPr bwMode="auto">
              <a:xfrm>
                <a:off x="2736" y="1536"/>
                <a:ext cx="62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94252" name="Line 184"/>
              <p:cNvSpPr>
                <a:spLocks noChangeShapeType="1"/>
              </p:cNvSpPr>
              <p:nvPr/>
            </p:nvSpPr>
            <p:spPr bwMode="auto">
              <a:xfrm>
                <a:off x="2784" y="158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3" name="Line 185"/>
              <p:cNvSpPr>
                <a:spLocks noChangeShapeType="1"/>
              </p:cNvSpPr>
              <p:nvPr/>
            </p:nvSpPr>
            <p:spPr bwMode="auto">
              <a:xfrm>
                <a:off x="2784" y="163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4" name="Line 186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5" name="Line 187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6" name="Line 188"/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7" name="Line 189"/>
              <p:cNvSpPr>
                <a:spLocks noChangeShapeType="1"/>
              </p:cNvSpPr>
              <p:nvPr/>
            </p:nvSpPr>
            <p:spPr bwMode="auto">
              <a:xfrm>
                <a:off x="2784" y="182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8" name="Line 190"/>
              <p:cNvSpPr>
                <a:spLocks noChangeShapeType="1"/>
              </p:cNvSpPr>
              <p:nvPr/>
            </p:nvSpPr>
            <p:spPr bwMode="auto">
              <a:xfrm>
                <a:off x="2784" y="187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59" name="Line 191"/>
              <p:cNvSpPr>
                <a:spLocks noChangeShapeType="1"/>
              </p:cNvSpPr>
              <p:nvPr/>
            </p:nvSpPr>
            <p:spPr bwMode="auto">
              <a:xfrm>
                <a:off x="2784" y="192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60" name="Line 192"/>
              <p:cNvSpPr>
                <a:spLocks noChangeShapeType="1"/>
              </p:cNvSpPr>
              <p:nvPr/>
            </p:nvSpPr>
            <p:spPr bwMode="auto">
              <a:xfrm>
                <a:off x="2784" y="196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61" name="Line 193"/>
              <p:cNvSpPr>
                <a:spLocks noChangeShapeType="1"/>
              </p:cNvSpPr>
              <p:nvPr/>
            </p:nvSpPr>
            <p:spPr bwMode="auto">
              <a:xfrm>
                <a:off x="2784" y="2016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62" name="Line 194"/>
              <p:cNvSpPr>
                <a:spLocks noChangeShapeType="1"/>
              </p:cNvSpPr>
              <p:nvPr/>
            </p:nvSpPr>
            <p:spPr bwMode="auto">
              <a:xfrm>
                <a:off x="2784" y="206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63" name="Line 195"/>
              <p:cNvSpPr>
                <a:spLocks noChangeShapeType="1"/>
              </p:cNvSpPr>
              <p:nvPr/>
            </p:nvSpPr>
            <p:spPr bwMode="auto">
              <a:xfrm>
                <a:off x="2784" y="2112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64" name="Line 196"/>
              <p:cNvSpPr>
                <a:spLocks noChangeShapeType="1"/>
              </p:cNvSpPr>
              <p:nvPr/>
            </p:nvSpPr>
            <p:spPr bwMode="auto">
              <a:xfrm>
                <a:off x="2784" y="2160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65" name="Line 197"/>
              <p:cNvSpPr>
                <a:spLocks noChangeShapeType="1"/>
              </p:cNvSpPr>
              <p:nvPr/>
            </p:nvSpPr>
            <p:spPr bwMode="auto">
              <a:xfrm>
                <a:off x="2784" y="2208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4250" name="Text Box 290"/>
            <p:cNvSpPr txBox="1">
              <a:spLocks noChangeArrowheads="1"/>
            </p:cNvSpPr>
            <p:nvPr/>
          </p:nvSpPr>
          <p:spPr bwMode="auto">
            <a:xfrm>
              <a:off x="946" y="3862"/>
              <a:ext cx="7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/>
                <a:t>Raw Text</a:t>
              </a:r>
            </a:p>
          </p:txBody>
        </p:sp>
      </p:grpSp>
      <p:grpSp>
        <p:nvGrpSpPr>
          <p:cNvPr id="15" name="Group 298"/>
          <p:cNvGrpSpPr>
            <a:grpSpLocks/>
          </p:cNvGrpSpPr>
          <p:nvPr/>
        </p:nvGrpSpPr>
        <p:grpSpPr bwMode="auto">
          <a:xfrm>
            <a:off x="5638800" y="4953000"/>
            <a:ext cx="2528888" cy="1793875"/>
            <a:chOff x="3552" y="3120"/>
            <a:chExt cx="1593" cy="1130"/>
          </a:xfrm>
        </p:grpSpPr>
        <p:sp>
          <p:nvSpPr>
            <p:cNvPr id="94217" name="Line 260"/>
            <p:cNvSpPr>
              <a:spLocks noChangeShapeType="1"/>
            </p:cNvSpPr>
            <p:nvPr/>
          </p:nvSpPr>
          <p:spPr bwMode="auto">
            <a:xfrm>
              <a:off x="3552" y="3481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94218" name="Group 294"/>
            <p:cNvGrpSpPr>
              <a:grpSpLocks/>
            </p:cNvGrpSpPr>
            <p:nvPr/>
          </p:nvGrpSpPr>
          <p:grpSpPr bwMode="auto">
            <a:xfrm>
              <a:off x="4032" y="3120"/>
              <a:ext cx="1113" cy="1130"/>
              <a:chOff x="4032" y="3120"/>
              <a:chExt cx="1113" cy="1130"/>
            </a:xfrm>
          </p:grpSpPr>
          <p:grpSp>
            <p:nvGrpSpPr>
              <p:cNvPr id="94219" name="Group 261"/>
              <p:cNvGrpSpPr>
                <a:grpSpLocks/>
              </p:cNvGrpSpPr>
              <p:nvPr/>
            </p:nvGrpSpPr>
            <p:grpSpPr bwMode="auto">
              <a:xfrm>
                <a:off x="4272" y="3120"/>
                <a:ext cx="624" cy="720"/>
                <a:chOff x="672" y="1104"/>
                <a:chExt cx="624" cy="720"/>
              </a:xfrm>
            </p:grpSpPr>
            <p:sp>
              <p:nvSpPr>
                <p:cNvPr id="94221" name="Rectangle 262"/>
                <p:cNvSpPr>
                  <a:spLocks noChangeArrowheads="1"/>
                </p:cNvSpPr>
                <p:nvPr/>
              </p:nvSpPr>
              <p:spPr bwMode="auto">
                <a:xfrm>
                  <a:off x="672" y="1104"/>
                  <a:ext cx="624" cy="72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 sz="2000"/>
                </a:p>
              </p:txBody>
            </p:sp>
            <p:sp>
              <p:nvSpPr>
                <p:cNvPr id="94222" name="Line 263"/>
                <p:cNvSpPr>
                  <a:spLocks noChangeShapeType="1"/>
                </p:cNvSpPr>
                <p:nvPr/>
              </p:nvSpPr>
              <p:spPr bwMode="auto">
                <a:xfrm>
                  <a:off x="720" y="1152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3" name="Line 264"/>
                <p:cNvSpPr>
                  <a:spLocks noChangeShapeType="1"/>
                </p:cNvSpPr>
                <p:nvPr/>
              </p:nvSpPr>
              <p:spPr bwMode="auto">
                <a:xfrm>
                  <a:off x="720" y="1200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4" name="Line 265"/>
                <p:cNvSpPr>
                  <a:spLocks noChangeShapeType="1"/>
                </p:cNvSpPr>
                <p:nvPr/>
              </p:nvSpPr>
              <p:spPr bwMode="auto">
                <a:xfrm>
                  <a:off x="720" y="1248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5" name="Line 266"/>
                <p:cNvSpPr>
                  <a:spLocks noChangeShapeType="1"/>
                </p:cNvSpPr>
                <p:nvPr/>
              </p:nvSpPr>
              <p:spPr bwMode="auto">
                <a:xfrm>
                  <a:off x="720" y="1296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6" name="Line 267"/>
                <p:cNvSpPr>
                  <a:spLocks noChangeShapeType="1"/>
                </p:cNvSpPr>
                <p:nvPr/>
              </p:nvSpPr>
              <p:spPr bwMode="auto">
                <a:xfrm>
                  <a:off x="720" y="1344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7" name="Line 268"/>
                <p:cNvSpPr>
                  <a:spLocks noChangeShapeType="1"/>
                </p:cNvSpPr>
                <p:nvPr/>
              </p:nvSpPr>
              <p:spPr bwMode="auto">
                <a:xfrm>
                  <a:off x="720" y="1392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8" name="Line 269"/>
                <p:cNvSpPr>
                  <a:spLocks noChangeShapeType="1"/>
                </p:cNvSpPr>
                <p:nvPr/>
              </p:nvSpPr>
              <p:spPr bwMode="auto">
                <a:xfrm>
                  <a:off x="720" y="1440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29" name="Line 270"/>
                <p:cNvSpPr>
                  <a:spLocks noChangeShapeType="1"/>
                </p:cNvSpPr>
                <p:nvPr/>
              </p:nvSpPr>
              <p:spPr bwMode="auto">
                <a:xfrm>
                  <a:off x="720" y="1488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0" name="Line 271"/>
                <p:cNvSpPr>
                  <a:spLocks noChangeShapeType="1"/>
                </p:cNvSpPr>
                <p:nvPr/>
              </p:nvSpPr>
              <p:spPr bwMode="auto">
                <a:xfrm>
                  <a:off x="720" y="1536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1" name="Line 272"/>
                <p:cNvSpPr>
                  <a:spLocks noChangeShapeType="1"/>
                </p:cNvSpPr>
                <p:nvPr/>
              </p:nvSpPr>
              <p:spPr bwMode="auto">
                <a:xfrm>
                  <a:off x="720" y="1584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2" name="Line 273"/>
                <p:cNvSpPr>
                  <a:spLocks noChangeShapeType="1"/>
                </p:cNvSpPr>
                <p:nvPr/>
              </p:nvSpPr>
              <p:spPr bwMode="auto">
                <a:xfrm>
                  <a:off x="720" y="1632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3" name="Line 274"/>
                <p:cNvSpPr>
                  <a:spLocks noChangeShapeType="1"/>
                </p:cNvSpPr>
                <p:nvPr/>
              </p:nvSpPr>
              <p:spPr bwMode="auto">
                <a:xfrm>
                  <a:off x="720" y="1680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4" name="Line 275"/>
                <p:cNvSpPr>
                  <a:spLocks noChangeShapeType="1"/>
                </p:cNvSpPr>
                <p:nvPr/>
              </p:nvSpPr>
              <p:spPr bwMode="auto">
                <a:xfrm>
                  <a:off x="720" y="1728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5" name="Line 276"/>
                <p:cNvSpPr>
                  <a:spLocks noChangeShapeType="1"/>
                </p:cNvSpPr>
                <p:nvPr/>
              </p:nvSpPr>
              <p:spPr bwMode="auto">
                <a:xfrm>
                  <a:off x="720" y="1776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6" name="Line 277"/>
                <p:cNvSpPr>
                  <a:spLocks noChangeShapeType="1"/>
                </p:cNvSpPr>
                <p:nvPr/>
              </p:nvSpPr>
              <p:spPr bwMode="auto">
                <a:xfrm>
                  <a:off x="768" y="115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7" name="Line 278"/>
                <p:cNvSpPr>
                  <a:spLocks noChangeShapeType="1"/>
                </p:cNvSpPr>
                <p:nvPr/>
              </p:nvSpPr>
              <p:spPr bwMode="auto">
                <a:xfrm>
                  <a:off x="864" y="1248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8" name="Line 279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39" name="Line 280"/>
                <p:cNvSpPr>
                  <a:spLocks noChangeShapeType="1"/>
                </p:cNvSpPr>
                <p:nvPr/>
              </p:nvSpPr>
              <p:spPr bwMode="auto">
                <a:xfrm>
                  <a:off x="720" y="139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0" name="Line 281"/>
                <p:cNvSpPr>
                  <a:spLocks noChangeShapeType="1"/>
                </p:cNvSpPr>
                <p:nvPr/>
              </p:nvSpPr>
              <p:spPr bwMode="auto">
                <a:xfrm>
                  <a:off x="1056" y="144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1" name="Line 282"/>
                <p:cNvSpPr>
                  <a:spLocks noChangeShapeType="1"/>
                </p:cNvSpPr>
                <p:nvPr/>
              </p:nvSpPr>
              <p:spPr bwMode="auto">
                <a:xfrm>
                  <a:off x="768" y="153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2" name="Line 283"/>
                <p:cNvSpPr>
                  <a:spLocks noChangeShapeType="1"/>
                </p:cNvSpPr>
                <p:nvPr/>
              </p:nvSpPr>
              <p:spPr bwMode="auto">
                <a:xfrm>
                  <a:off x="1056" y="153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3" name="Line 284"/>
                <p:cNvSpPr>
                  <a:spLocks noChangeShapeType="1"/>
                </p:cNvSpPr>
                <p:nvPr/>
              </p:nvSpPr>
              <p:spPr bwMode="auto">
                <a:xfrm>
                  <a:off x="912" y="158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4" name="Line 285"/>
                <p:cNvSpPr>
                  <a:spLocks noChangeShapeType="1"/>
                </p:cNvSpPr>
                <p:nvPr/>
              </p:nvSpPr>
              <p:spPr bwMode="auto">
                <a:xfrm>
                  <a:off x="720" y="163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5" name="Line 286"/>
                <p:cNvSpPr>
                  <a:spLocks noChangeShapeType="1"/>
                </p:cNvSpPr>
                <p:nvPr/>
              </p:nvSpPr>
              <p:spPr bwMode="auto">
                <a:xfrm>
                  <a:off x="1056" y="1632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6" name="Line 287"/>
                <p:cNvSpPr>
                  <a:spLocks noChangeShapeType="1"/>
                </p:cNvSpPr>
                <p:nvPr/>
              </p:nvSpPr>
              <p:spPr bwMode="auto">
                <a:xfrm>
                  <a:off x="864" y="1680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7" name="Line 288"/>
                <p:cNvSpPr>
                  <a:spLocks noChangeShapeType="1"/>
                </p:cNvSpPr>
                <p:nvPr/>
              </p:nvSpPr>
              <p:spPr bwMode="auto">
                <a:xfrm>
                  <a:off x="1056" y="1728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4248" name="Line 289"/>
                <p:cNvSpPr>
                  <a:spLocks noChangeShapeType="1"/>
                </p:cNvSpPr>
                <p:nvPr/>
              </p:nvSpPr>
              <p:spPr bwMode="auto">
                <a:xfrm>
                  <a:off x="720" y="177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4220" name="Text Box 291"/>
              <p:cNvSpPr txBox="1">
                <a:spLocks noChangeArrowheads="1"/>
              </p:cNvSpPr>
              <p:nvPr/>
            </p:nvSpPr>
            <p:spPr bwMode="auto">
              <a:xfrm>
                <a:off x="4032" y="3808"/>
                <a:ext cx="11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/>
                  <a:t>Automatically</a:t>
                </a:r>
              </a:p>
              <a:p>
                <a:pPr eaLnBrk="1" hangingPunct="1"/>
                <a:r>
                  <a:rPr lang="en-US" sz="2000"/>
                  <a:t>Annotated Text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385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Baseline</a:t>
            </a:r>
          </a:p>
          <a:p>
            <a:pPr lvl="1"/>
            <a:r>
              <a:rPr lang="en-US" dirty="0" smtClean="0"/>
              <a:t>Assign most frequent tag for each word based on training.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Hidden Markov Models (HMM)</a:t>
            </a:r>
          </a:p>
          <a:p>
            <a:pPr lvl="1"/>
            <a:r>
              <a:rPr lang="en-US" dirty="0" smtClean="0"/>
              <a:t>Previous tag and current word should influence current tag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Feature rich model</a:t>
            </a:r>
          </a:p>
          <a:p>
            <a:pPr lvl="1"/>
            <a:r>
              <a:rPr lang="en-US" dirty="0" smtClean="0"/>
              <a:t>Maximum Entropy (</a:t>
            </a:r>
            <a:r>
              <a:rPr lang="en-US" dirty="0" err="1" smtClean="0"/>
              <a:t>Maxent</a:t>
            </a:r>
            <a:r>
              <a:rPr lang="en-US" dirty="0" smtClean="0"/>
              <a:t>) model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Discriminative model</a:t>
            </a:r>
          </a:p>
          <a:p>
            <a:pPr lvl="1"/>
            <a:r>
              <a:rPr lang="en-US" dirty="0" smtClean="0"/>
              <a:t>Conditional Random Field (CRF)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3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Frequent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 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1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Frequent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 ?</a:t>
            </a:r>
          </a:p>
          <a:p>
            <a:pPr lvl="1"/>
            <a:r>
              <a:rPr lang="en-US" dirty="0" smtClean="0"/>
              <a:t>Easy to implement </a:t>
            </a:r>
            <a:r>
              <a:rPr lang="en-US" dirty="0" smtClean="0">
                <a:sym typeface="Wingdings"/>
              </a:rPr>
              <a:t>.</a:t>
            </a:r>
            <a:endParaRPr lang="en-US" dirty="0"/>
          </a:p>
          <a:p>
            <a:pPr lvl="1"/>
            <a:r>
              <a:rPr lang="en-US" dirty="0" smtClean="0"/>
              <a:t>90% accurate!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 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9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Part-of-Speech Tagging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Part-of-speech tagging is the most basic </a:t>
            </a:r>
            <a:r>
              <a:rPr lang="en-US" b="1" dirty="0" smtClean="0"/>
              <a:t>syntactic</a:t>
            </a:r>
            <a:r>
              <a:rPr lang="en-US" dirty="0" smtClean="0"/>
              <a:t> analysis we can do.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Input</a:t>
            </a:r>
            <a:r>
              <a:rPr lang="en-US" dirty="0" smtClean="0"/>
              <a:t>: A sequence of tokens (e.g., a sentence, tweet, search queries).</a:t>
            </a:r>
          </a:p>
          <a:p>
            <a:pPr lvl="1"/>
            <a:r>
              <a:rPr lang="en-US" dirty="0" smtClean="0"/>
              <a:t>Output: An assignment of POS tags for each word in the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01114"/>
              </p:ext>
            </p:extLst>
          </p:nvPr>
        </p:nvGraphicFramePr>
        <p:xfrm>
          <a:off x="1290912" y="3389534"/>
          <a:ext cx="6096000" cy="7416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80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Frequent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?</a:t>
            </a:r>
          </a:p>
          <a:p>
            <a:pPr lvl="1"/>
            <a:r>
              <a:rPr lang="en-US" dirty="0" smtClean="0"/>
              <a:t>Easy to implement </a:t>
            </a:r>
            <a:r>
              <a:rPr lang="en-US" dirty="0" smtClean="0">
                <a:sym typeface="Wingdings"/>
              </a:rPr>
              <a:t>.</a:t>
            </a:r>
            <a:endParaRPr lang="en-US" dirty="0"/>
          </a:p>
          <a:p>
            <a:pPr lvl="1"/>
            <a:r>
              <a:rPr lang="en-US" dirty="0" smtClean="0"/>
              <a:t>90% accurate!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 ?</a:t>
            </a:r>
          </a:p>
          <a:p>
            <a:pPr lvl="1"/>
            <a:r>
              <a:rPr lang="en-US" dirty="0" smtClean="0"/>
              <a:t>Unknown words: You may not have seen all words.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Context dependence: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Bill paid me $50.</a:t>
            </a:r>
          </a:p>
          <a:p>
            <a:pPr marL="914400" lvl="2" indent="0">
              <a:buNone/>
            </a:pPr>
            <a:r>
              <a:rPr lang="en-US" dirty="0" smtClean="0"/>
              <a:t>	vs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r>
              <a:rPr lang="en-US" dirty="0" smtClean="0"/>
              <a:t>Bill </a:t>
            </a:r>
            <a:r>
              <a:rPr lang="en-US" dirty="0" smtClean="0"/>
              <a:t>me $50.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1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Hidden Markov Model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0" y="790732"/>
            <a:ext cx="9144000" cy="599837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Probabilistic generative model for sequences</a:t>
            </a:r>
            <a:r>
              <a:rPr lang="en-US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Assume an underlying set of </a:t>
            </a:r>
            <a:r>
              <a:rPr lang="en-US" b="1" i="1" dirty="0"/>
              <a:t>hidden </a:t>
            </a:r>
            <a:r>
              <a:rPr lang="en-US" dirty="0"/>
              <a:t>(unobserved) states in which the model can be (e.g. parts of speech).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Assume </a:t>
            </a:r>
            <a:r>
              <a:rPr lang="en-US" dirty="0"/>
              <a:t>probabilistic transitions between states over time (e.g. transition from POS to another POS as sequence is generated).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Assume </a:t>
            </a:r>
            <a:r>
              <a:rPr lang="en-US" dirty="0"/>
              <a:t>a </a:t>
            </a:r>
            <a:r>
              <a:rPr lang="en-US" b="1" i="1" dirty="0"/>
              <a:t>probabilistic</a:t>
            </a:r>
            <a:r>
              <a:rPr lang="en-US" b="1" dirty="0"/>
              <a:t> </a:t>
            </a:r>
            <a:r>
              <a:rPr lang="en-US" dirty="0"/>
              <a:t>generation of tokens from states (e.g. words generated for each POS)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Assume current state is dependent only on the previous state.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 HMMs: A Generative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is some probabilistic process (or machine) that generates sentences.		</a:t>
            </a:r>
            <a:endParaRPr lang="en-US" dirty="0"/>
          </a:p>
          <a:p>
            <a:pPr marL="914400" lvl="1" indent="-457200">
              <a:buAutoNum type="alphaLcParenR"/>
            </a:pPr>
            <a:r>
              <a:rPr lang="en-US" dirty="0" smtClean="0"/>
              <a:t>Switches through a </a:t>
            </a:r>
            <a:r>
              <a:rPr lang="en-US" b="1" dirty="0" smtClean="0"/>
              <a:t>finite set of POS states </a:t>
            </a:r>
            <a:r>
              <a:rPr lang="en-US" dirty="0" smtClean="0"/>
              <a:t>probabilistically.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e.g., Switches from state </a:t>
            </a:r>
            <a:r>
              <a:rPr lang="en-US" dirty="0" err="1" smtClean="0"/>
              <a:t>i</a:t>
            </a:r>
            <a:r>
              <a:rPr lang="en-US" dirty="0" smtClean="0"/>
              <a:t> to j with probability </a:t>
            </a:r>
            <a:r>
              <a:rPr lang="en-US" dirty="0" err="1" smtClean="0"/>
              <a:t>Pr</a:t>
            </a:r>
            <a:r>
              <a:rPr lang="en-US" dirty="0" smtClean="0"/>
              <a:t>(</a:t>
            </a:r>
            <a:r>
              <a:rPr lang="en-US" dirty="0" err="1" smtClean="0"/>
              <a:t>S</a:t>
            </a:r>
            <a:r>
              <a:rPr lang="en-US" baseline="-25000" dirty="0" err="1"/>
              <a:t>j</a:t>
            </a:r>
            <a:r>
              <a:rPr lang="en-US" dirty="0" smtClean="0"/>
              <a:t> | S</a:t>
            </a:r>
            <a:r>
              <a:rPr lang="en-US" baseline="-25000" dirty="0"/>
              <a:t>i</a:t>
            </a:r>
            <a:r>
              <a:rPr lang="en-US" dirty="0" smtClean="0"/>
              <a:t>)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b) 	In each state the machine emits some word with a probability that is 	specific to the state. </a:t>
            </a:r>
            <a:r>
              <a:rPr lang="en-US" dirty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 </a:t>
            </a:r>
            <a:r>
              <a:rPr lang="en-US" dirty="0" err="1" smtClean="0"/>
              <a:t>Pr</a:t>
            </a:r>
            <a:r>
              <a:rPr lang="en-US" dirty="0" smtClean="0"/>
              <a:t>(dog | state 1) = 0.63 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err="1" smtClean="0"/>
              <a:t>Pr</a:t>
            </a:r>
            <a:r>
              <a:rPr lang="en-US" dirty="0" smtClean="0"/>
              <a:t>(dog | state 2) = 0.21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Any sentence is a sequence of (</a:t>
            </a:r>
            <a:r>
              <a:rPr lang="en-US" b="1" dirty="0" smtClean="0"/>
              <a:t>observed</a:t>
            </a:r>
            <a:r>
              <a:rPr lang="en-US" dirty="0" smtClean="0"/>
              <a:t>) words emitted by </a:t>
            </a:r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finite state machine</a:t>
            </a:r>
            <a:r>
              <a:rPr lang="en-US" dirty="0" smtClean="0"/>
              <a:t> that switches through (</a:t>
            </a:r>
            <a:r>
              <a:rPr lang="en-US" b="1" dirty="0" smtClean="0"/>
              <a:t>hidden</a:t>
            </a:r>
            <a:r>
              <a:rPr lang="en-US" dirty="0" smtClean="0"/>
              <a:t>) POS states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6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Formal Definition of an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set of </a:t>
            </a:r>
            <a:r>
              <a:rPr lang="en-US" i="1" dirty="0"/>
              <a:t>N +2</a:t>
            </a:r>
            <a:r>
              <a:rPr lang="en-US" dirty="0"/>
              <a:t> states </a:t>
            </a:r>
            <a:r>
              <a:rPr lang="en-US" dirty="0" smtClean="0"/>
              <a:t>							</a:t>
            </a:r>
            <a:r>
              <a:rPr lang="en-US" i="1" dirty="0" smtClean="0">
                <a:solidFill>
                  <a:srgbClr val="3A4C86"/>
                </a:solidFill>
              </a:rPr>
              <a:t>S </a:t>
            </a:r>
            <a:r>
              <a:rPr lang="en-US" dirty="0" smtClean="0">
                <a:solidFill>
                  <a:srgbClr val="3A4C86"/>
                </a:solidFill>
              </a:rPr>
              <a:t>= {</a:t>
            </a:r>
            <a:r>
              <a:rPr lang="en-US" i="1" dirty="0">
                <a:solidFill>
                  <a:srgbClr val="3A4C86"/>
                </a:solidFill>
              </a:rPr>
              <a:t>s</a:t>
            </a:r>
            <a:r>
              <a:rPr lang="en-US" baseline="-25000" dirty="0">
                <a:solidFill>
                  <a:srgbClr val="3A4C86"/>
                </a:solidFill>
              </a:rPr>
              <a:t>0</a:t>
            </a:r>
            <a:r>
              <a:rPr lang="en-US" dirty="0">
                <a:solidFill>
                  <a:srgbClr val="3A4C86"/>
                </a:solidFill>
              </a:rPr>
              <a:t>,</a:t>
            </a:r>
            <a:r>
              <a:rPr lang="en-US" i="1" dirty="0">
                <a:solidFill>
                  <a:srgbClr val="3A4C86"/>
                </a:solidFill>
              </a:rPr>
              <a:t>s</a:t>
            </a:r>
            <a:r>
              <a:rPr lang="en-US" i="1" baseline="-25000" dirty="0">
                <a:solidFill>
                  <a:srgbClr val="3A4C86"/>
                </a:solidFill>
              </a:rPr>
              <a:t>1</a:t>
            </a:r>
            <a:r>
              <a:rPr lang="en-US" dirty="0">
                <a:solidFill>
                  <a:srgbClr val="3A4C86"/>
                </a:solidFill>
              </a:rPr>
              <a:t>,</a:t>
            </a:r>
            <a:r>
              <a:rPr lang="en-US" i="1" dirty="0">
                <a:solidFill>
                  <a:srgbClr val="3A4C86"/>
                </a:solidFill>
              </a:rPr>
              <a:t>s</a:t>
            </a:r>
            <a:r>
              <a:rPr lang="en-US" baseline="-25000" dirty="0">
                <a:solidFill>
                  <a:srgbClr val="3A4C86"/>
                </a:solidFill>
              </a:rPr>
              <a:t>2</a:t>
            </a:r>
            <a:r>
              <a:rPr lang="en-US" dirty="0">
                <a:solidFill>
                  <a:srgbClr val="3A4C86"/>
                </a:solidFill>
              </a:rPr>
              <a:t>, …</a:t>
            </a:r>
            <a:r>
              <a:rPr lang="en-US" i="1" dirty="0">
                <a:solidFill>
                  <a:srgbClr val="3A4C86"/>
                </a:solidFill>
              </a:rPr>
              <a:t> </a:t>
            </a:r>
            <a:r>
              <a:rPr lang="en-US" i="1" dirty="0" err="1">
                <a:solidFill>
                  <a:srgbClr val="3A4C86"/>
                </a:solidFill>
              </a:rPr>
              <a:t>s</a:t>
            </a:r>
            <a:r>
              <a:rPr lang="en-US" baseline="-25000" dirty="0" err="1">
                <a:solidFill>
                  <a:srgbClr val="3A4C86"/>
                </a:solidFill>
              </a:rPr>
              <a:t>N</a:t>
            </a:r>
            <a:r>
              <a:rPr lang="en-US" baseline="-25000" dirty="0">
                <a:solidFill>
                  <a:srgbClr val="3A4C86"/>
                </a:solidFill>
              </a:rPr>
              <a:t>,</a:t>
            </a:r>
            <a:r>
              <a:rPr lang="en-US" i="1" dirty="0">
                <a:solidFill>
                  <a:srgbClr val="3A4C86"/>
                </a:solidFill>
              </a:rPr>
              <a:t> </a:t>
            </a:r>
            <a:r>
              <a:rPr lang="en-US" i="1" dirty="0" err="1">
                <a:solidFill>
                  <a:srgbClr val="3A4C86"/>
                </a:solidFill>
              </a:rPr>
              <a:t>s</a:t>
            </a:r>
            <a:r>
              <a:rPr lang="en-US" baseline="-25000" dirty="0" err="1">
                <a:solidFill>
                  <a:srgbClr val="3A4C86"/>
                </a:solidFill>
              </a:rPr>
              <a:t>F</a:t>
            </a:r>
            <a:r>
              <a:rPr lang="en-US" dirty="0">
                <a:solidFill>
                  <a:srgbClr val="3A4C86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set of </a:t>
            </a:r>
            <a:r>
              <a:rPr lang="en-US" i="1" dirty="0"/>
              <a:t>M</a:t>
            </a:r>
            <a:r>
              <a:rPr lang="en-US" dirty="0"/>
              <a:t> possible observations </a:t>
            </a:r>
            <a:r>
              <a:rPr lang="en-US" dirty="0" smtClean="0"/>
              <a:t>				</a:t>
            </a:r>
            <a:r>
              <a:rPr lang="en-US" i="1" dirty="0" smtClean="0">
                <a:solidFill>
                  <a:srgbClr val="3A4C86"/>
                </a:solidFill>
              </a:rPr>
              <a:t>O </a:t>
            </a:r>
            <a:r>
              <a:rPr lang="en-US" dirty="0" smtClean="0">
                <a:solidFill>
                  <a:srgbClr val="3A4C86"/>
                </a:solidFill>
              </a:rPr>
              <a:t>= {</a:t>
            </a:r>
            <a:r>
              <a:rPr lang="en-US" i="1" dirty="0" smtClean="0">
                <a:solidFill>
                  <a:srgbClr val="3A4C86"/>
                </a:solidFill>
              </a:rPr>
              <a:t>o</a:t>
            </a:r>
            <a:r>
              <a:rPr lang="en-US" baseline="-25000" dirty="0" smtClean="0">
                <a:solidFill>
                  <a:srgbClr val="3A4C86"/>
                </a:solidFill>
              </a:rPr>
              <a:t>1</a:t>
            </a:r>
            <a:r>
              <a:rPr lang="en-US" dirty="0" smtClean="0">
                <a:solidFill>
                  <a:srgbClr val="3A4C86"/>
                </a:solidFill>
              </a:rPr>
              <a:t>,</a:t>
            </a:r>
            <a:r>
              <a:rPr lang="en-US" i="1" dirty="0" smtClean="0">
                <a:solidFill>
                  <a:srgbClr val="3A4C86"/>
                </a:solidFill>
              </a:rPr>
              <a:t>o</a:t>
            </a:r>
            <a:r>
              <a:rPr lang="en-US" baseline="-25000" dirty="0" smtClean="0">
                <a:solidFill>
                  <a:srgbClr val="3A4C86"/>
                </a:solidFill>
              </a:rPr>
              <a:t>2</a:t>
            </a:r>
            <a:r>
              <a:rPr lang="en-US" dirty="0">
                <a:solidFill>
                  <a:srgbClr val="3A4C86"/>
                </a:solidFill>
              </a:rPr>
              <a:t>, …, </a:t>
            </a:r>
            <a:r>
              <a:rPr lang="en-US" i="1" dirty="0" err="1" smtClean="0">
                <a:solidFill>
                  <a:srgbClr val="3A4C86"/>
                </a:solidFill>
              </a:rPr>
              <a:t>o</a:t>
            </a:r>
            <a:r>
              <a:rPr lang="en-US" i="1" baseline="-25000" dirty="0" err="1" smtClean="0">
                <a:solidFill>
                  <a:srgbClr val="3A4C86"/>
                </a:solidFill>
              </a:rPr>
              <a:t>M</a:t>
            </a:r>
            <a:r>
              <a:rPr lang="en-US" dirty="0">
                <a:solidFill>
                  <a:srgbClr val="3A4C86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state transition probability distribution </a:t>
            </a:r>
            <a:r>
              <a:rPr lang="en-US" dirty="0" smtClean="0"/>
              <a:t>			</a:t>
            </a:r>
            <a:r>
              <a:rPr lang="en-US" i="1" dirty="0" smtClean="0">
                <a:solidFill>
                  <a:srgbClr val="3A4C86"/>
                </a:solidFill>
              </a:rPr>
              <a:t>A </a:t>
            </a:r>
            <a:r>
              <a:rPr lang="en-US" dirty="0" smtClean="0">
                <a:solidFill>
                  <a:srgbClr val="3A4C86"/>
                </a:solidFill>
              </a:rPr>
              <a:t>= {</a:t>
            </a:r>
            <a:r>
              <a:rPr lang="en-US" i="1" dirty="0" err="1">
                <a:solidFill>
                  <a:srgbClr val="3A4C86"/>
                </a:solidFill>
              </a:rPr>
              <a:t>a</a:t>
            </a:r>
            <a:r>
              <a:rPr lang="en-US" i="1" baseline="-25000" dirty="0" err="1">
                <a:solidFill>
                  <a:srgbClr val="3A4C86"/>
                </a:solidFill>
              </a:rPr>
              <a:t>ij</a:t>
            </a:r>
            <a:r>
              <a:rPr lang="en-US" dirty="0">
                <a:solidFill>
                  <a:srgbClr val="3A4C86"/>
                </a:solidFill>
              </a:rPr>
              <a:t>}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Observation probability </a:t>
            </a:r>
            <a:r>
              <a:rPr lang="en-US" dirty="0" smtClean="0"/>
              <a:t>distribution</a:t>
            </a:r>
            <a:r>
              <a:rPr lang="en-US" i="1" dirty="0" smtClean="0"/>
              <a:t>, 				</a:t>
            </a:r>
            <a:r>
              <a:rPr lang="en-US" i="1" dirty="0" smtClean="0">
                <a:solidFill>
                  <a:srgbClr val="3A4C86"/>
                </a:solidFill>
              </a:rPr>
              <a:t>B </a:t>
            </a:r>
            <a:r>
              <a:rPr lang="en-US" dirty="0" smtClean="0">
                <a:solidFill>
                  <a:srgbClr val="3A4C86"/>
                </a:solidFill>
              </a:rPr>
              <a:t>= {</a:t>
            </a:r>
            <a:r>
              <a:rPr lang="en-US" i="1" dirty="0" smtClean="0">
                <a:solidFill>
                  <a:srgbClr val="3A4C86"/>
                </a:solidFill>
              </a:rPr>
              <a:t>b</a:t>
            </a:r>
            <a:r>
              <a:rPr lang="en-US" i="1" baseline="-25000" dirty="0">
                <a:solidFill>
                  <a:srgbClr val="3A4C86"/>
                </a:solidFill>
              </a:rPr>
              <a:t>0</a:t>
            </a:r>
            <a:r>
              <a:rPr lang="en-US" dirty="0" smtClean="0">
                <a:solidFill>
                  <a:srgbClr val="3A4C86"/>
                </a:solidFill>
              </a:rPr>
              <a:t>(</a:t>
            </a:r>
            <a:r>
              <a:rPr lang="en-US" i="1" dirty="0">
                <a:solidFill>
                  <a:srgbClr val="3A4C86"/>
                </a:solidFill>
              </a:rPr>
              <a:t>k</a:t>
            </a:r>
            <a:r>
              <a:rPr lang="en-US" dirty="0" smtClean="0">
                <a:solidFill>
                  <a:srgbClr val="3A4C86"/>
                </a:solidFill>
              </a:rPr>
              <a:t>), </a:t>
            </a:r>
            <a:r>
              <a:rPr lang="en-US" i="1" dirty="0" smtClean="0">
                <a:solidFill>
                  <a:srgbClr val="3A4C86"/>
                </a:solidFill>
              </a:rPr>
              <a:t>b</a:t>
            </a:r>
            <a:r>
              <a:rPr lang="en-US" i="1" baseline="-25000" dirty="0" smtClean="0">
                <a:solidFill>
                  <a:srgbClr val="3A4C86"/>
                </a:solidFill>
              </a:rPr>
              <a:t>1</a:t>
            </a:r>
            <a:r>
              <a:rPr lang="en-US" dirty="0" smtClean="0">
                <a:solidFill>
                  <a:srgbClr val="3A4C86"/>
                </a:solidFill>
              </a:rPr>
              <a:t>(</a:t>
            </a:r>
            <a:r>
              <a:rPr lang="en-US" i="1" dirty="0">
                <a:solidFill>
                  <a:srgbClr val="3A4C86"/>
                </a:solidFill>
              </a:rPr>
              <a:t>k</a:t>
            </a:r>
            <a:r>
              <a:rPr lang="en-US" dirty="0" smtClean="0">
                <a:solidFill>
                  <a:srgbClr val="3A4C86"/>
                </a:solidFill>
              </a:rPr>
              <a:t>), </a:t>
            </a:r>
            <a:r>
              <a:rPr lang="en-US" i="1" dirty="0" smtClean="0">
                <a:solidFill>
                  <a:srgbClr val="3A4C86"/>
                </a:solidFill>
              </a:rPr>
              <a:t>b</a:t>
            </a:r>
            <a:r>
              <a:rPr lang="en-US" i="1" baseline="-25000" dirty="0" smtClean="0">
                <a:solidFill>
                  <a:srgbClr val="3A4C86"/>
                </a:solidFill>
              </a:rPr>
              <a:t>2</a:t>
            </a:r>
            <a:r>
              <a:rPr lang="en-US" dirty="0" smtClean="0">
                <a:solidFill>
                  <a:srgbClr val="3A4C86"/>
                </a:solidFill>
              </a:rPr>
              <a:t>(</a:t>
            </a:r>
            <a:r>
              <a:rPr lang="en-US" i="1" dirty="0">
                <a:solidFill>
                  <a:srgbClr val="3A4C86"/>
                </a:solidFill>
              </a:rPr>
              <a:t>k</a:t>
            </a:r>
            <a:r>
              <a:rPr lang="en-US" dirty="0" smtClean="0">
                <a:solidFill>
                  <a:srgbClr val="3A4C86"/>
                </a:solidFill>
              </a:rPr>
              <a:t>), …, </a:t>
            </a:r>
            <a:r>
              <a:rPr lang="en-US" i="1" dirty="0" err="1" smtClean="0">
                <a:solidFill>
                  <a:srgbClr val="3A4C86"/>
                </a:solidFill>
              </a:rPr>
              <a:t>b</a:t>
            </a:r>
            <a:r>
              <a:rPr lang="en-US" i="1" baseline="-25000" dirty="0" err="1" smtClean="0">
                <a:solidFill>
                  <a:srgbClr val="3A4C86"/>
                </a:solidFill>
              </a:rPr>
              <a:t>F</a:t>
            </a:r>
            <a:r>
              <a:rPr lang="en-US" dirty="0" smtClean="0">
                <a:solidFill>
                  <a:srgbClr val="3A4C86"/>
                </a:solidFill>
              </a:rPr>
              <a:t>(</a:t>
            </a:r>
            <a:r>
              <a:rPr lang="en-US" i="1" dirty="0">
                <a:solidFill>
                  <a:srgbClr val="3A4C86"/>
                </a:solidFill>
              </a:rPr>
              <a:t>k</a:t>
            </a:r>
            <a:r>
              <a:rPr lang="en-US" dirty="0">
                <a:solidFill>
                  <a:srgbClr val="3A4C86"/>
                </a:solidFill>
              </a:rPr>
              <a:t>)</a:t>
            </a:r>
            <a:r>
              <a:rPr lang="en-US" dirty="0" smtClean="0">
                <a:solidFill>
                  <a:srgbClr val="3A4C86"/>
                </a:solidFill>
              </a:rPr>
              <a:t>}</a:t>
            </a:r>
            <a:endParaRPr lang="en-US" dirty="0">
              <a:solidFill>
                <a:srgbClr val="3A4C86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Times New Roman" charset="0"/>
              </a:rPr>
              <a:t>Parameters of the model </a:t>
            </a:r>
            <a:r>
              <a:rPr lang="el-GR" dirty="0">
                <a:cs typeface="Times New Roman" charset="0"/>
              </a:rPr>
              <a:t>λ</a:t>
            </a:r>
            <a:r>
              <a:rPr lang="en-US" dirty="0">
                <a:cs typeface="Times New Roman" charset="0"/>
              </a:rPr>
              <a:t>={</a:t>
            </a:r>
            <a:r>
              <a:rPr lang="en-US" i="1" dirty="0">
                <a:cs typeface="Times New Roman" charset="0"/>
              </a:rPr>
              <a:t>A</a:t>
            </a:r>
            <a:r>
              <a:rPr lang="en-US" dirty="0">
                <a:cs typeface="Times New Roman" charset="0"/>
              </a:rPr>
              <a:t>,</a:t>
            </a:r>
            <a:r>
              <a:rPr lang="en-US" i="1" dirty="0">
                <a:cs typeface="Times New Roman" charset="0"/>
              </a:rPr>
              <a:t>B</a:t>
            </a:r>
            <a:r>
              <a:rPr lang="en-US" dirty="0">
                <a:cs typeface="Times New Roman" charset="0"/>
              </a:rPr>
              <a:t>}</a:t>
            </a:r>
            <a:endParaRPr lang="el-GR" dirty="0"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518745"/>
              </p:ext>
            </p:extLst>
          </p:nvPr>
        </p:nvGraphicFramePr>
        <p:xfrm>
          <a:off x="1740986" y="2387600"/>
          <a:ext cx="26035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435100" imgH="228600" progId="Equation.3">
                  <p:embed/>
                </p:oleObj>
              </mc:Choice>
              <mc:Fallback>
                <p:oleObj name="Equation" r:id="rId3" imgW="1435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986" y="2387600"/>
                        <a:ext cx="26035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125555"/>
              </p:ext>
            </p:extLst>
          </p:nvPr>
        </p:nvGraphicFramePr>
        <p:xfrm>
          <a:off x="1743821" y="4054923"/>
          <a:ext cx="26019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1524000" imgH="228600" progId="Equation.3">
                  <p:embed/>
                </p:oleObj>
              </mc:Choice>
              <mc:Fallback>
                <p:oleObj name="Equation" r:id="rId5" imgW="152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821" y="4054923"/>
                        <a:ext cx="2601912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011029"/>
              </p:ext>
            </p:extLst>
          </p:nvPr>
        </p:nvGraphicFramePr>
        <p:xfrm>
          <a:off x="1740986" y="2775545"/>
          <a:ext cx="2477804" cy="699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" imgW="1574800" imgH="444500" progId="Equation.3">
                  <p:embed/>
                </p:oleObj>
              </mc:Choice>
              <mc:Fallback>
                <p:oleObj name="Equation" r:id="rId7" imgW="1574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986" y="2775545"/>
                        <a:ext cx="2477804" cy="699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9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 you can do with an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Decode the state sequences that the machine went through.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Learn the parameters of the model.</a:t>
            </a:r>
          </a:p>
          <a:p>
            <a:endParaRPr lang="en-US" dirty="0" smtClean="0"/>
          </a:p>
          <a:p>
            <a:r>
              <a:rPr lang="en-US" dirty="0" smtClean="0"/>
              <a:t>Predict </a:t>
            </a:r>
            <a:r>
              <a:rPr lang="en-US" dirty="0"/>
              <a:t>likelihood of observation sequences.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Likelihood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158227" y="1679004"/>
            <a:ext cx="6210591" cy="2009779"/>
            <a:chOff x="0" y="2068254"/>
            <a:chExt cx="9144000" cy="3472866"/>
          </a:xfrm>
        </p:grpSpPr>
        <p:sp>
          <p:nvSpPr>
            <p:cNvPr id="4" name="Oval 3"/>
            <p:cNvSpPr/>
            <p:nvPr/>
          </p:nvSpPr>
          <p:spPr>
            <a:xfrm>
              <a:off x="1681946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NNS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744468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VBP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833684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NNS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681946" y="4163189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Dogs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744468" y="4103948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chase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833684" y="4103948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cats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896206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DOT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896206" y="4103948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15" name="Straight Arrow Connector 14"/>
            <p:cNvCxnSpPr>
              <a:stCxn id="4" idx="6"/>
              <a:endCxn id="5" idx="2"/>
            </p:cNvCxnSpPr>
            <p:nvPr/>
          </p:nvCxnSpPr>
          <p:spPr>
            <a:xfrm>
              <a:off x="2929740" y="2757220"/>
              <a:ext cx="814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018956" y="2757220"/>
              <a:ext cx="814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081478" y="2757220"/>
              <a:ext cx="814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>
              <a:stCxn id="4" idx="4"/>
              <a:endCxn id="7" idx="0"/>
            </p:cNvCxnSpPr>
            <p:nvPr/>
          </p:nvCxnSpPr>
          <p:spPr>
            <a:xfrm>
              <a:off x="2305843" y="3446185"/>
              <a:ext cx="0" cy="717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1" name="Straight Arrow Connector 20"/>
            <p:cNvCxnSpPr>
              <a:stCxn id="5" idx="4"/>
              <a:endCxn id="10" idx="0"/>
            </p:cNvCxnSpPr>
            <p:nvPr/>
          </p:nvCxnSpPr>
          <p:spPr>
            <a:xfrm>
              <a:off x="4368365" y="3446185"/>
              <a:ext cx="0" cy="657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458243" y="3446185"/>
              <a:ext cx="0" cy="657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542252" y="3446185"/>
              <a:ext cx="0" cy="657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0" y="2068254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START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28" name="Straight Arrow Connector 27"/>
            <p:cNvCxnSpPr>
              <a:stCxn id="24" idx="6"/>
              <a:endCxn id="4" idx="2"/>
            </p:cNvCxnSpPr>
            <p:nvPr/>
          </p:nvCxnSpPr>
          <p:spPr>
            <a:xfrm>
              <a:off x="1247794" y="2757220"/>
              <a:ext cx="434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140707" y="4050166"/>
            <a:ext cx="6816513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Given the transition and emission tables: 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probability of observing the </a:t>
            </a:r>
            <a:r>
              <a:rPr lang="en-US" dirty="0" smtClean="0"/>
              <a:t>sentence </a:t>
            </a:r>
            <a:r>
              <a:rPr lang="en-US" dirty="0"/>
              <a:t>given the model?</a:t>
            </a:r>
          </a:p>
          <a:p>
            <a:endParaRPr lang="en-US" dirty="0"/>
          </a:p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(Dogs chase cats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.)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(NNS|START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Dogs|NNS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		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(VBP|NNS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chase|VBP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		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(NNS|VBP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cats|NNS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		 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(DOT | NNS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  . | DOT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2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26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158227" y="1679004"/>
            <a:ext cx="6210591" cy="2009779"/>
            <a:chOff x="0" y="2068254"/>
            <a:chExt cx="9144000" cy="3472866"/>
          </a:xfrm>
        </p:grpSpPr>
        <p:sp>
          <p:nvSpPr>
            <p:cNvPr id="26" name="Oval 25"/>
            <p:cNvSpPr/>
            <p:nvPr/>
          </p:nvSpPr>
          <p:spPr>
            <a:xfrm>
              <a:off x="1681946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S</a:t>
              </a:r>
              <a:r>
                <a:rPr lang="en-US" sz="1000" baseline="-25000" dirty="0" smtClean="0">
                  <a:latin typeface="Helvetica"/>
                  <a:cs typeface="Helvetica"/>
                </a:rPr>
                <a:t>1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744468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S</a:t>
              </a:r>
              <a:r>
                <a:rPr lang="en-US" sz="1000" baseline="-25000" dirty="0">
                  <a:latin typeface="Helvetica"/>
                  <a:cs typeface="Helvetica"/>
                </a:rPr>
                <a:t>2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833684" y="2068254"/>
              <a:ext cx="1247794" cy="1377931"/>
            </a:xfrm>
            <a:prstGeom prst="ellipse">
              <a:avLst/>
            </a:prstGeom>
            <a:no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S</a:t>
              </a:r>
              <a:r>
                <a:rPr lang="en-US" sz="1000" baseline="-25000" dirty="0">
                  <a:latin typeface="Helvetica"/>
                  <a:cs typeface="Helvetica"/>
                </a:rPr>
                <a:t>3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681946" y="4163189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Dogs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3744468" y="4103948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chase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833684" y="4103948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cats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896206" y="2068254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896206" y="4103948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.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37" name="Straight Arrow Connector 36"/>
            <p:cNvCxnSpPr>
              <a:stCxn id="26" idx="6"/>
              <a:endCxn id="27" idx="2"/>
            </p:cNvCxnSpPr>
            <p:nvPr/>
          </p:nvCxnSpPr>
          <p:spPr>
            <a:xfrm>
              <a:off x="2929740" y="2757220"/>
              <a:ext cx="814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018956" y="2757220"/>
              <a:ext cx="814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081478" y="2757220"/>
              <a:ext cx="814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0" name="Straight Arrow Connector 39"/>
            <p:cNvCxnSpPr>
              <a:stCxn id="26" idx="4"/>
              <a:endCxn id="32" idx="0"/>
            </p:cNvCxnSpPr>
            <p:nvPr/>
          </p:nvCxnSpPr>
          <p:spPr>
            <a:xfrm>
              <a:off x="2305843" y="3446185"/>
              <a:ext cx="0" cy="7170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1" name="Straight Arrow Connector 40"/>
            <p:cNvCxnSpPr>
              <a:stCxn id="27" idx="4"/>
              <a:endCxn id="33" idx="0"/>
            </p:cNvCxnSpPr>
            <p:nvPr/>
          </p:nvCxnSpPr>
          <p:spPr>
            <a:xfrm>
              <a:off x="4368365" y="3446185"/>
              <a:ext cx="0" cy="657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458243" y="3446185"/>
              <a:ext cx="0" cy="657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8542252" y="3446185"/>
              <a:ext cx="0" cy="657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0" y="2068254"/>
              <a:ext cx="1247794" cy="1377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START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cxnSp>
          <p:nvCxnSpPr>
            <p:cNvPr id="45" name="Straight Arrow Connector 44"/>
            <p:cNvCxnSpPr>
              <a:stCxn id="44" idx="6"/>
              <a:endCxn id="26" idx="2"/>
            </p:cNvCxnSpPr>
            <p:nvPr/>
          </p:nvCxnSpPr>
          <p:spPr>
            <a:xfrm>
              <a:off x="1247794" y="2757220"/>
              <a:ext cx="434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1397860" y="3881774"/>
            <a:ext cx="5703268" cy="17543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Given the transition and emission probabilities tables:</a:t>
            </a:r>
          </a:p>
          <a:p>
            <a:endParaRPr lang="en-US" dirty="0"/>
          </a:p>
          <a:p>
            <a:r>
              <a:rPr lang="en-US" dirty="0"/>
              <a:t>What are the (most likely) hidden states S1, S2, and S3 that the machine transitioned through in order to produce the observed sentence?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8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Most Likely State Sequence (Decoding)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idx="1"/>
          </p:nvPr>
        </p:nvSpPr>
        <p:spPr>
          <a:xfrm>
            <a:off x="-1" y="734252"/>
            <a:ext cx="9144001" cy="606284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imes New Roman" charset="0"/>
                <a:cs typeface="Times New Roman" charset="0"/>
              </a:rPr>
              <a:t>Given an observation sequence, </a:t>
            </a:r>
            <a:r>
              <a:rPr lang="en-US" i="1" dirty="0">
                <a:latin typeface="Times New Roman" charset="0"/>
                <a:cs typeface="Times New Roman" charset="0"/>
              </a:rPr>
              <a:t>O</a:t>
            </a:r>
            <a:r>
              <a:rPr lang="en-US" dirty="0">
                <a:latin typeface="Times New Roman" charset="0"/>
                <a:cs typeface="Times New Roman" charset="0"/>
              </a:rPr>
              <a:t>, and a model, </a:t>
            </a:r>
            <a:r>
              <a:rPr lang="el-GR" dirty="0">
                <a:latin typeface="Times New Roman" charset="0"/>
                <a:cs typeface="Times New Roman" charset="0"/>
              </a:rPr>
              <a:t>λ</a:t>
            </a:r>
            <a:r>
              <a:rPr lang="en-US" dirty="0">
                <a:latin typeface="Times New Roman" charset="0"/>
                <a:cs typeface="Times New Roman" charset="0"/>
              </a:rPr>
              <a:t>,  what is the most likely state sequence</a:t>
            </a:r>
            <a:r>
              <a:rPr lang="en-US" dirty="0" smtClean="0">
                <a:latin typeface="Times New Roman" charset="0"/>
                <a:cs typeface="Times New Roman" charset="0"/>
              </a:rPr>
              <a:t>, </a:t>
            </a:r>
            <a:r>
              <a:rPr lang="en-US" i="1" dirty="0" smtClean="0">
                <a:latin typeface="Times New Roman" charset="0"/>
                <a:cs typeface="Times New Roman" charset="0"/>
              </a:rPr>
              <a:t>Q</a:t>
            </a:r>
            <a:r>
              <a:rPr lang="en-US" dirty="0">
                <a:latin typeface="Times New Roman" charset="0"/>
                <a:cs typeface="Times New Roman" charset="0"/>
              </a:rPr>
              <a:t>=</a:t>
            </a:r>
            <a:r>
              <a:rPr lang="en-US" i="1" dirty="0">
                <a:latin typeface="Times New Roman" charset="0"/>
                <a:cs typeface="Times New Roman" charset="0"/>
              </a:rPr>
              <a:t>q</a:t>
            </a:r>
            <a:r>
              <a:rPr lang="en-US" baseline="-25000" dirty="0">
                <a:latin typeface="Times New Roman" charset="0"/>
                <a:cs typeface="Times New Roman" charset="0"/>
              </a:rPr>
              <a:t>1</a:t>
            </a:r>
            <a:r>
              <a:rPr lang="en-US" dirty="0">
                <a:latin typeface="Times New Roman" charset="0"/>
                <a:cs typeface="Times New Roman" charset="0"/>
              </a:rPr>
              <a:t>,</a:t>
            </a:r>
            <a:r>
              <a:rPr lang="en-US" i="1" dirty="0">
                <a:latin typeface="Times New Roman" charset="0"/>
                <a:cs typeface="Times New Roman" charset="0"/>
              </a:rPr>
              <a:t>q</a:t>
            </a:r>
            <a:r>
              <a:rPr lang="en-US" baseline="-25000" dirty="0">
                <a:latin typeface="Times New Roman" charset="0"/>
                <a:cs typeface="Times New Roman" charset="0"/>
              </a:rPr>
              <a:t>2</a:t>
            </a:r>
            <a:r>
              <a:rPr lang="en-US" dirty="0">
                <a:latin typeface="Times New Roman" charset="0"/>
                <a:cs typeface="Times New Roman" charset="0"/>
              </a:rPr>
              <a:t>,…</a:t>
            </a:r>
            <a:r>
              <a:rPr lang="en-US" i="1" dirty="0" err="1">
                <a:latin typeface="Times New Roman" charset="0"/>
                <a:cs typeface="Times New Roman" charset="0"/>
              </a:rPr>
              <a:t>q</a:t>
            </a:r>
            <a:r>
              <a:rPr lang="en-US" i="1" baseline="-25000" dirty="0" err="1">
                <a:latin typeface="Times New Roman" charset="0"/>
                <a:cs typeface="Times New Roman" charset="0"/>
              </a:rPr>
              <a:t>T</a:t>
            </a:r>
            <a:r>
              <a:rPr lang="en-US" dirty="0">
                <a:latin typeface="Times New Roman" charset="0"/>
                <a:cs typeface="Times New Roman" charset="0"/>
              </a:rPr>
              <a:t>, that generated this sequence from this model?</a:t>
            </a:r>
          </a:p>
          <a:p>
            <a:pPr eaLnBrk="1" hangingPunct="1"/>
            <a:endParaRPr lang="en-US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en-US" dirty="0">
              <a:latin typeface="Times New Roman" charset="0"/>
              <a:cs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  <a:cs typeface="Times New Roman" charset="0"/>
              </a:rPr>
              <a:t>Used </a:t>
            </a:r>
            <a:r>
              <a:rPr lang="en-US" dirty="0">
                <a:latin typeface="Times New Roman" charset="0"/>
                <a:cs typeface="Times New Roman" charset="0"/>
              </a:rPr>
              <a:t>for sequence </a:t>
            </a:r>
            <a:r>
              <a:rPr lang="en-US" dirty="0" smtClean="0">
                <a:latin typeface="Times New Roman" charset="0"/>
                <a:cs typeface="Times New Roman" charset="0"/>
              </a:rPr>
              <a:t>labeling</a:t>
            </a:r>
            <a:r>
              <a:rPr lang="en-US" dirty="0" smtClean="0">
                <a:latin typeface="Times New Roman" charset="0"/>
                <a:cs typeface="Times New Roman" charset="0"/>
              </a:rPr>
              <a:t>.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Assume </a:t>
            </a:r>
            <a:r>
              <a:rPr lang="en-US" dirty="0">
                <a:latin typeface="Times New Roman" charset="0"/>
                <a:cs typeface="Times New Roman" charset="0"/>
              </a:rPr>
              <a:t>each state corresponds to a </a:t>
            </a:r>
            <a:r>
              <a:rPr lang="en-US" dirty="0" smtClean="0">
                <a:latin typeface="Times New Roman" charset="0"/>
                <a:cs typeface="Times New Roman" charset="0"/>
              </a:rPr>
              <a:t>tag</a:t>
            </a:r>
            <a:r>
              <a:rPr lang="en-US" dirty="0" smtClean="0">
                <a:latin typeface="Times New Roman" charset="0"/>
                <a:cs typeface="Times New Roman" charset="0"/>
              </a:rPr>
              <a:t>. 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Determine </a:t>
            </a:r>
            <a:r>
              <a:rPr lang="en-US" dirty="0">
                <a:latin typeface="Times New Roman" charset="0"/>
                <a:cs typeface="Times New Roman" charset="0"/>
              </a:rPr>
              <a:t>the globally best assignment of tags to all tokens in a </a:t>
            </a:r>
            <a:r>
              <a:rPr lang="en-US" dirty="0" smtClean="0">
                <a:latin typeface="Times New Roman" charset="0"/>
                <a:cs typeface="Times New Roman" charset="0"/>
              </a:rPr>
              <a:t>sequence.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Uses a </a:t>
            </a:r>
            <a:r>
              <a:rPr lang="en-US" dirty="0">
                <a:latin typeface="Times New Roman" charset="0"/>
                <a:cs typeface="Times New Roman" charset="0"/>
              </a:rPr>
              <a:t>principled approach grounded in probability theory.</a:t>
            </a:r>
          </a:p>
          <a:p>
            <a:pPr eaLnBrk="1" hangingPunct="1"/>
            <a:endParaRPr lang="en-US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Most Likely State Sequence (Decoding)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idx="1"/>
          </p:nvPr>
        </p:nvSpPr>
        <p:spPr>
          <a:xfrm>
            <a:off x="0" y="734252"/>
            <a:ext cx="9144000" cy="612374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charset="0"/>
              </a:rPr>
              <a:t>Suppose there are N states (</a:t>
            </a:r>
            <a:r>
              <a:rPr lang="en-US" dirty="0" err="1" smtClean="0">
                <a:cs typeface="Times New Roman" charset="0"/>
              </a:rPr>
              <a:t>pos</a:t>
            </a:r>
            <a:r>
              <a:rPr lang="en-US" dirty="0" smtClean="0">
                <a:cs typeface="Times New Roman" charset="0"/>
              </a:rPr>
              <a:t> tags + start + final states).</a:t>
            </a:r>
          </a:p>
          <a:p>
            <a:pPr eaLnBrk="1" hangingPunct="1"/>
            <a:endParaRPr lang="en-US" dirty="0" smtClean="0">
              <a:cs typeface="Times New Roman" charset="0"/>
            </a:endParaRPr>
          </a:p>
          <a:p>
            <a:pPr eaLnBrk="1" hangingPunct="1"/>
            <a:r>
              <a:rPr lang="en-US" dirty="0" smtClean="0">
                <a:cs typeface="Times New Roman" charset="0"/>
              </a:rPr>
              <a:t>Let there be an input sentence that has T words.</a:t>
            </a:r>
          </a:p>
          <a:p>
            <a:pPr marL="0" indent="0" eaLnBrk="1" hangingPunct="1">
              <a:buNone/>
            </a:pPr>
            <a:endParaRPr lang="en-US" dirty="0" smtClean="0">
              <a:cs typeface="Times New Roman" charset="0"/>
            </a:endParaRPr>
          </a:p>
          <a:p>
            <a:pPr eaLnBrk="1" hangingPunct="1"/>
            <a:r>
              <a:rPr lang="en-US" dirty="0" smtClean="0">
                <a:cs typeface="Times New Roman" charset="0"/>
              </a:rPr>
              <a:t>Given the N x N transition matrix A and the N x T emission matrix B:</a:t>
            </a:r>
          </a:p>
          <a:p>
            <a:pPr lvl="1"/>
            <a:r>
              <a:rPr lang="en-US" dirty="0" smtClean="0">
                <a:cs typeface="Times New Roman" charset="0"/>
              </a:rPr>
              <a:t>What is a naive algorithm </a:t>
            </a:r>
            <a:r>
              <a:rPr lang="en-US" dirty="0">
                <a:cs typeface="Times New Roman" charset="0"/>
              </a:rPr>
              <a:t>for finding the most likely state sequence</a:t>
            </a:r>
            <a:r>
              <a:rPr lang="en-US" dirty="0" smtClean="0">
                <a:cs typeface="Times New Roman" charset="0"/>
              </a:rPr>
              <a:t>?</a:t>
            </a:r>
          </a:p>
          <a:p>
            <a:pPr marL="457200" lvl="1" indent="0">
              <a:buNone/>
            </a:pPr>
            <a:endParaRPr lang="en-US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cs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9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Most Likely State Sequence (Decoding)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idx="1"/>
          </p:nvPr>
        </p:nvSpPr>
        <p:spPr>
          <a:xfrm>
            <a:off x="-1" y="734252"/>
            <a:ext cx="9144001" cy="612374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charset="0"/>
              </a:rPr>
              <a:t>Suppose there are N states (</a:t>
            </a:r>
            <a:r>
              <a:rPr lang="en-US" dirty="0" err="1" smtClean="0">
                <a:cs typeface="Times New Roman" charset="0"/>
              </a:rPr>
              <a:t>pos</a:t>
            </a:r>
            <a:r>
              <a:rPr lang="en-US" dirty="0" smtClean="0">
                <a:cs typeface="Times New Roman" charset="0"/>
              </a:rPr>
              <a:t> tags + start + final states).</a:t>
            </a:r>
          </a:p>
          <a:p>
            <a:pPr eaLnBrk="1" hangingPunct="1"/>
            <a:endParaRPr lang="en-US" dirty="0" smtClean="0">
              <a:cs typeface="Times New Roman" charset="0"/>
            </a:endParaRPr>
          </a:p>
          <a:p>
            <a:pPr eaLnBrk="1" hangingPunct="1"/>
            <a:r>
              <a:rPr lang="en-US" dirty="0" smtClean="0">
                <a:cs typeface="Times New Roman" charset="0"/>
              </a:rPr>
              <a:t>Let there be an input sentence that has T words.</a:t>
            </a:r>
          </a:p>
          <a:p>
            <a:pPr marL="0" indent="0" eaLnBrk="1" hangingPunct="1">
              <a:buNone/>
            </a:pPr>
            <a:endParaRPr lang="en-US" dirty="0" smtClean="0">
              <a:cs typeface="Times New Roman" charset="0"/>
            </a:endParaRPr>
          </a:p>
          <a:p>
            <a:pPr eaLnBrk="1" hangingPunct="1"/>
            <a:r>
              <a:rPr lang="en-US" dirty="0" smtClean="0">
                <a:cs typeface="Times New Roman" charset="0"/>
              </a:rPr>
              <a:t>Given the N x N transition matrix A and the N x T emission matrix B:</a:t>
            </a:r>
          </a:p>
          <a:p>
            <a:pPr lvl="1"/>
            <a:r>
              <a:rPr lang="en-US" dirty="0" smtClean="0">
                <a:cs typeface="Times New Roman" charset="0"/>
              </a:rPr>
              <a:t>What is a naive algorithm </a:t>
            </a:r>
            <a:r>
              <a:rPr lang="en-US" dirty="0">
                <a:cs typeface="Times New Roman" charset="0"/>
              </a:rPr>
              <a:t>for finding the most likely state sequence</a:t>
            </a:r>
            <a:r>
              <a:rPr lang="en-US" dirty="0" smtClean="0">
                <a:cs typeface="Times New Roman" charset="0"/>
              </a:rPr>
              <a:t>?</a:t>
            </a: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What </a:t>
            </a:r>
            <a:r>
              <a:rPr lang="en-US" dirty="0">
                <a:latin typeface="Times New Roman" charset="0"/>
                <a:cs typeface="Times New Roman" charset="0"/>
              </a:rPr>
              <a:t>is the complexity of </a:t>
            </a:r>
            <a:r>
              <a:rPr lang="en-US" b="1" dirty="0" smtClean="0">
                <a:latin typeface="Times New Roman" charset="0"/>
                <a:cs typeface="Times New Roman" charset="0"/>
              </a:rPr>
              <a:t>Brute</a:t>
            </a:r>
            <a:r>
              <a:rPr lang="en-US" dirty="0" smtClean="0">
                <a:latin typeface="Times New Roman" charset="0"/>
                <a:cs typeface="Times New Roman" charset="0"/>
              </a:rPr>
              <a:t>?</a:t>
            </a:r>
            <a:r>
              <a:rPr lang="en-US" b="1" dirty="0" smtClean="0">
                <a:latin typeface="Times New Roman" charset="0"/>
                <a:cs typeface="Times New Roman" charset="0"/>
              </a:rPr>
              <a:t> </a:t>
            </a:r>
            <a:endParaRPr lang="en-US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cs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29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22434" y="3083056"/>
            <a:ext cx="5799121" cy="15654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>
                <a:latin typeface="Times New Roman" charset="0"/>
                <a:cs typeface="Times New Roman" charset="0"/>
              </a:rPr>
              <a:t>Brute</a:t>
            </a:r>
            <a:r>
              <a:rPr lang="en-US" b="1" dirty="0">
                <a:latin typeface="Times New Roman" charset="0"/>
                <a:cs typeface="Times New Roman" charset="0"/>
              </a:rPr>
              <a:t>(S, T)</a:t>
            </a:r>
            <a:r>
              <a:rPr lang="en-US" b="1" dirty="0" smtClean="0">
                <a:latin typeface="Times New Roman" charset="0"/>
                <a:cs typeface="Times New Roman" charset="0"/>
              </a:rPr>
              <a:t>:</a:t>
            </a:r>
            <a:endParaRPr lang="en-US" b="1" dirty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	Iterate </a:t>
            </a:r>
            <a:r>
              <a:rPr lang="en-US" dirty="0">
                <a:latin typeface="Times New Roman" charset="0"/>
                <a:cs typeface="Times New Roman" charset="0"/>
              </a:rPr>
              <a:t>through every possible state sequence S.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	Compute </a:t>
            </a:r>
            <a:r>
              <a:rPr lang="en-US" dirty="0" err="1">
                <a:latin typeface="Times New Roman" charset="0"/>
                <a:cs typeface="Times New Roman" charset="0"/>
              </a:rPr>
              <a:t>Pr</a:t>
            </a:r>
            <a:r>
              <a:rPr lang="en-US" dirty="0">
                <a:latin typeface="Times New Roman" charset="0"/>
                <a:cs typeface="Times New Roman" charset="0"/>
              </a:rPr>
              <a:t>(S | T)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	Select the S that maximizes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Pr</a:t>
            </a:r>
            <a:r>
              <a:rPr lang="en-US" dirty="0">
                <a:latin typeface="Times New Roman" charset="0"/>
                <a:cs typeface="Times New Roman" charset="0"/>
              </a:rPr>
              <a:t>(S | T</a:t>
            </a:r>
            <a:r>
              <a:rPr lang="en-US" dirty="0" smtClean="0">
                <a:latin typeface="Times New Roman" charset="0"/>
                <a:cs typeface="Times New Roman" charset="0"/>
              </a:rPr>
              <a:t>)</a:t>
            </a:r>
            <a:endParaRPr lang="en-US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7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0" y="734252"/>
            <a:ext cx="9144000" cy="562209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Noun: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Syntactic Function: 	</a:t>
            </a:r>
            <a:r>
              <a:rPr lang="en-US" dirty="0" smtClean="0">
                <a:solidFill>
                  <a:srgbClr val="000000"/>
                </a:solidFill>
              </a:rPr>
              <a:t>Subjects or Objects of verbs.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Semantic Type:		P</a:t>
            </a:r>
            <a:r>
              <a:rPr lang="en-US" dirty="0" smtClean="0">
                <a:solidFill>
                  <a:srgbClr val="000000"/>
                </a:solidFill>
              </a:rPr>
              <a:t>erson</a:t>
            </a:r>
            <a:r>
              <a:rPr lang="en-US" dirty="0">
                <a:solidFill>
                  <a:srgbClr val="000000"/>
                </a:solidFill>
              </a:rPr>
              <a:t>, place or </a:t>
            </a:r>
            <a:r>
              <a:rPr lang="en-US" dirty="0" smtClean="0">
                <a:solidFill>
                  <a:srgbClr val="000000"/>
                </a:solidFill>
              </a:rPr>
              <a:t>thing.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	Sub-categories: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		</a:t>
            </a:r>
            <a:r>
              <a:rPr lang="en-US" dirty="0" smtClean="0">
                <a:solidFill>
                  <a:srgbClr val="7F7F7F"/>
                </a:solidFill>
              </a:rPr>
              <a:t>Singular </a:t>
            </a:r>
            <a:r>
              <a:rPr lang="en-US" dirty="0">
                <a:solidFill>
                  <a:srgbClr val="7F7F7F"/>
                </a:solidFill>
              </a:rPr>
              <a:t>(NN):  dog, </a:t>
            </a:r>
            <a:r>
              <a:rPr lang="en-US" dirty="0" smtClean="0">
                <a:solidFill>
                  <a:srgbClr val="7F7F7F"/>
                </a:solidFill>
              </a:rPr>
              <a:t>fork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7F7F7F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					</a:t>
            </a:r>
            <a:r>
              <a:rPr lang="en-US" dirty="0" smtClean="0">
                <a:solidFill>
                  <a:srgbClr val="7F7F7F"/>
                </a:solidFill>
              </a:rPr>
              <a:t>Plural </a:t>
            </a:r>
            <a:r>
              <a:rPr lang="en-US" dirty="0">
                <a:solidFill>
                  <a:srgbClr val="7F7F7F"/>
                </a:solidFill>
              </a:rPr>
              <a:t>(NNS):  dogs, </a:t>
            </a:r>
            <a:r>
              <a:rPr lang="en-US" dirty="0" smtClean="0">
                <a:solidFill>
                  <a:srgbClr val="7F7F7F"/>
                </a:solidFill>
              </a:rPr>
              <a:t>forks	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7F7F7F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					</a:t>
            </a:r>
            <a:r>
              <a:rPr lang="en-US" dirty="0" smtClean="0">
                <a:solidFill>
                  <a:srgbClr val="7F7F7F"/>
                </a:solidFill>
              </a:rPr>
              <a:t>Proper </a:t>
            </a:r>
            <a:r>
              <a:rPr lang="en-US" dirty="0">
                <a:solidFill>
                  <a:srgbClr val="7F7F7F"/>
                </a:solidFill>
              </a:rPr>
              <a:t>(NNP, NNPS): John, </a:t>
            </a:r>
            <a:r>
              <a:rPr lang="en-US" dirty="0" err="1" smtClean="0">
                <a:solidFill>
                  <a:srgbClr val="7F7F7F"/>
                </a:solidFill>
              </a:rPr>
              <a:t>Springfields</a:t>
            </a:r>
            <a:endParaRPr lang="en-US" dirty="0">
              <a:solidFill>
                <a:srgbClr val="7F7F7F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7F7F7F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					Personal </a:t>
            </a:r>
            <a:r>
              <a:rPr lang="en-US" dirty="0">
                <a:solidFill>
                  <a:srgbClr val="7F7F7F"/>
                </a:solidFill>
              </a:rPr>
              <a:t>pronoun (PRP): I, you, he, she, </a:t>
            </a:r>
            <a:r>
              <a:rPr lang="en-US" dirty="0" smtClean="0">
                <a:solidFill>
                  <a:srgbClr val="7F7F7F"/>
                </a:solidFill>
              </a:rPr>
              <a:t>it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7F7F7F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					</a:t>
            </a:r>
            <a:r>
              <a:rPr lang="en-US" dirty="0" err="1" smtClean="0">
                <a:solidFill>
                  <a:srgbClr val="7F7F7F"/>
                </a:solidFill>
              </a:rPr>
              <a:t>Wh</a:t>
            </a:r>
            <a:r>
              <a:rPr lang="en-US" dirty="0">
                <a:solidFill>
                  <a:srgbClr val="7F7F7F"/>
                </a:solidFill>
              </a:rPr>
              <a:t>-pronoun  (WP): who, </a:t>
            </a:r>
            <a:r>
              <a:rPr lang="en-US" dirty="0" smtClean="0">
                <a:solidFill>
                  <a:srgbClr val="7F7F7F"/>
                </a:solidFill>
              </a:rPr>
              <a:t>what</a:t>
            </a:r>
            <a:br>
              <a:rPr lang="en-US" dirty="0" smtClean="0">
                <a:solidFill>
                  <a:srgbClr val="7F7F7F"/>
                </a:solidFill>
              </a:rPr>
            </a:br>
            <a:endParaRPr lang="en-US" dirty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Verb </a:t>
            </a:r>
            <a:endParaRPr lang="en-US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Syntactic Function:		predicate, heads a verb phrase.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Semantic Type:		actions or processes.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Sub-categories:</a:t>
            </a:r>
            <a:endParaRPr lang="en-US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7F7F7F"/>
                </a:solidFill>
              </a:rPr>
              <a:t>	</a:t>
            </a:r>
            <a:r>
              <a:rPr lang="en-US" dirty="0" smtClean="0">
                <a:solidFill>
                  <a:srgbClr val="7F7F7F"/>
                </a:solidFill>
              </a:rPr>
              <a:t>					</a:t>
            </a:r>
            <a:r>
              <a:rPr lang="en-US" dirty="0" smtClean="0">
                <a:solidFill>
                  <a:srgbClr val="7F7F7F"/>
                </a:solidFill>
              </a:rPr>
              <a:t>Base</a:t>
            </a:r>
            <a:r>
              <a:rPr lang="en-US" dirty="0">
                <a:solidFill>
                  <a:srgbClr val="7F7F7F"/>
                </a:solidFill>
              </a:rPr>
              <a:t>, infinitive (VB):  eat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Past </a:t>
            </a:r>
            <a:r>
              <a:rPr lang="en-US" dirty="0">
                <a:solidFill>
                  <a:srgbClr val="7F7F7F"/>
                </a:solidFill>
              </a:rPr>
              <a:t>tense (VBD):  ate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Gerund </a:t>
            </a:r>
            <a:r>
              <a:rPr lang="en-US" dirty="0">
                <a:solidFill>
                  <a:srgbClr val="7F7F7F"/>
                </a:solidFill>
              </a:rPr>
              <a:t>(VBG):  eating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Past </a:t>
            </a:r>
            <a:r>
              <a:rPr lang="en-US" dirty="0">
                <a:solidFill>
                  <a:srgbClr val="7F7F7F"/>
                </a:solidFill>
              </a:rPr>
              <a:t>participle (VBN):  eaten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Non </a:t>
            </a:r>
            <a:r>
              <a:rPr lang="en-US" dirty="0">
                <a:solidFill>
                  <a:srgbClr val="7F7F7F"/>
                </a:solidFill>
              </a:rPr>
              <a:t>3</a:t>
            </a:r>
            <a:r>
              <a:rPr lang="en-US" baseline="30000" dirty="0">
                <a:solidFill>
                  <a:srgbClr val="7F7F7F"/>
                </a:solidFill>
              </a:rPr>
              <a:t>rd</a:t>
            </a:r>
            <a:r>
              <a:rPr lang="en-US" dirty="0">
                <a:solidFill>
                  <a:srgbClr val="7F7F7F"/>
                </a:solidFill>
              </a:rPr>
              <a:t> person singular present tense (VBP): eat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3</a:t>
            </a:r>
            <a:r>
              <a:rPr lang="en-US" baseline="30000" dirty="0" smtClean="0">
                <a:solidFill>
                  <a:srgbClr val="7F7F7F"/>
                </a:solidFill>
              </a:rPr>
              <a:t>rd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person singular present tense: (VBZ): eats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Modal </a:t>
            </a:r>
            <a:r>
              <a:rPr lang="en-US" dirty="0">
                <a:solidFill>
                  <a:srgbClr val="7F7F7F"/>
                </a:solidFill>
              </a:rPr>
              <a:t>(MD): should, can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7F7F7F"/>
                </a:solidFill>
              </a:rPr>
              <a:t>						To </a:t>
            </a:r>
            <a:r>
              <a:rPr lang="en-US" dirty="0">
                <a:solidFill>
                  <a:srgbClr val="7F7F7F"/>
                </a:solidFill>
              </a:rPr>
              <a:t>(TO): to (to eat)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6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Most Likely State Sequence (Decoding)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idx="1"/>
          </p:nvPr>
        </p:nvSpPr>
        <p:spPr>
          <a:xfrm>
            <a:off x="-1" y="734252"/>
            <a:ext cx="9144001" cy="612374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charset="0"/>
              </a:rPr>
              <a:t>Suppose there are N states (</a:t>
            </a:r>
            <a:r>
              <a:rPr lang="en-US" dirty="0" err="1" smtClean="0">
                <a:cs typeface="Times New Roman" charset="0"/>
              </a:rPr>
              <a:t>pos</a:t>
            </a:r>
            <a:r>
              <a:rPr lang="en-US" dirty="0" smtClean="0">
                <a:cs typeface="Times New Roman" charset="0"/>
              </a:rPr>
              <a:t> tags + start + final states).</a:t>
            </a:r>
          </a:p>
          <a:p>
            <a:pPr eaLnBrk="1" hangingPunct="1"/>
            <a:endParaRPr lang="en-US" dirty="0" smtClean="0">
              <a:cs typeface="Times New Roman" charset="0"/>
            </a:endParaRPr>
          </a:p>
          <a:p>
            <a:pPr eaLnBrk="1" hangingPunct="1"/>
            <a:r>
              <a:rPr lang="en-US" dirty="0" smtClean="0">
                <a:cs typeface="Times New Roman" charset="0"/>
              </a:rPr>
              <a:t>Let there be an input sentence that has T words.</a:t>
            </a:r>
          </a:p>
          <a:p>
            <a:pPr marL="0" indent="0" eaLnBrk="1" hangingPunct="1">
              <a:buNone/>
            </a:pPr>
            <a:endParaRPr lang="en-US" dirty="0" smtClean="0">
              <a:cs typeface="Times New Roman" charset="0"/>
            </a:endParaRPr>
          </a:p>
          <a:p>
            <a:pPr eaLnBrk="1" hangingPunct="1"/>
            <a:r>
              <a:rPr lang="en-US" dirty="0" smtClean="0">
                <a:cs typeface="Times New Roman" charset="0"/>
              </a:rPr>
              <a:t>Given the N x N transition matrix A and the N x T emission matrix B:</a:t>
            </a:r>
          </a:p>
          <a:p>
            <a:pPr lvl="1"/>
            <a:r>
              <a:rPr lang="en-US" dirty="0" smtClean="0">
                <a:cs typeface="Times New Roman" charset="0"/>
              </a:rPr>
              <a:t>What is a naive algorithm </a:t>
            </a:r>
            <a:r>
              <a:rPr lang="en-US" dirty="0">
                <a:cs typeface="Times New Roman" charset="0"/>
              </a:rPr>
              <a:t>for finding the most likely state sequence</a:t>
            </a:r>
            <a:r>
              <a:rPr lang="en-US" dirty="0" smtClean="0">
                <a:cs typeface="Times New Roman" charset="0"/>
              </a:rPr>
              <a:t>?</a:t>
            </a: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>
              <a:latin typeface="Times New Roman" charset="0"/>
              <a:cs typeface="Times New Roman" charset="0"/>
            </a:endParaRPr>
          </a:p>
          <a:p>
            <a:pPr marL="457200" lvl="1" indent="0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What </a:t>
            </a:r>
            <a:r>
              <a:rPr lang="en-US" dirty="0">
                <a:latin typeface="Times New Roman" charset="0"/>
                <a:cs typeface="Times New Roman" charset="0"/>
              </a:rPr>
              <a:t>is the complexity of </a:t>
            </a:r>
            <a:r>
              <a:rPr lang="en-US" b="1" dirty="0" smtClean="0">
                <a:latin typeface="Times New Roman" charset="0"/>
                <a:cs typeface="Times New Roman" charset="0"/>
              </a:rPr>
              <a:t>Brute</a:t>
            </a:r>
            <a:r>
              <a:rPr lang="en-US" dirty="0" smtClean="0">
                <a:latin typeface="Times New Roman" charset="0"/>
                <a:cs typeface="Times New Roman" charset="0"/>
              </a:rPr>
              <a:t>?</a:t>
            </a:r>
            <a:r>
              <a:rPr lang="en-US" b="1" dirty="0" smtClean="0">
                <a:latin typeface="Times New Roman" charset="0"/>
                <a:cs typeface="Times New Roman" charset="0"/>
              </a:rPr>
              <a:t> 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 charset="0"/>
                <a:cs typeface="Times New Roman" charset="0"/>
              </a:rPr>
              <a:t>		O</a:t>
            </a:r>
            <a:r>
              <a:rPr lang="en-US" dirty="0">
                <a:latin typeface="Times New Roman" charset="0"/>
                <a:cs typeface="Times New Roman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number of state sequences</a:t>
            </a:r>
            <a:r>
              <a:rPr lang="en-US" dirty="0">
                <a:latin typeface="Times New Roman" charset="0"/>
                <a:cs typeface="Times New Roman" charset="0"/>
              </a:rPr>
              <a:t> x T) </a:t>
            </a:r>
          </a:p>
          <a:p>
            <a:pPr marL="457200" lvl="1" indent="0">
              <a:buNone/>
            </a:pPr>
            <a:endParaRPr lang="en-US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cs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cs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22434" y="3083056"/>
            <a:ext cx="5799121" cy="15654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>
                <a:latin typeface="Times New Roman" charset="0"/>
                <a:cs typeface="Times New Roman" charset="0"/>
              </a:rPr>
              <a:t>Brute</a:t>
            </a:r>
            <a:r>
              <a:rPr lang="en-US" b="1" dirty="0">
                <a:latin typeface="Times New Roman" charset="0"/>
                <a:cs typeface="Times New Roman" charset="0"/>
              </a:rPr>
              <a:t>(S, T)</a:t>
            </a:r>
            <a:r>
              <a:rPr lang="en-US" b="1" dirty="0" smtClean="0">
                <a:latin typeface="Times New Roman" charset="0"/>
                <a:cs typeface="Times New Roman" charset="0"/>
              </a:rPr>
              <a:t>:</a:t>
            </a:r>
            <a:endParaRPr lang="en-US" b="1" dirty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	Iterate </a:t>
            </a:r>
            <a:r>
              <a:rPr lang="en-US" dirty="0">
                <a:latin typeface="Times New Roman" charset="0"/>
                <a:cs typeface="Times New Roman" charset="0"/>
              </a:rPr>
              <a:t>through every possible state sequence S.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	Compute </a:t>
            </a:r>
            <a:r>
              <a:rPr lang="en-US" dirty="0" err="1">
                <a:latin typeface="Times New Roman" charset="0"/>
                <a:cs typeface="Times New Roman" charset="0"/>
              </a:rPr>
              <a:t>Pr</a:t>
            </a:r>
            <a:r>
              <a:rPr lang="en-US" dirty="0">
                <a:latin typeface="Times New Roman" charset="0"/>
                <a:cs typeface="Times New Roman" charset="0"/>
              </a:rPr>
              <a:t>(S | T)</a:t>
            </a: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	Select the S that maximizes </a:t>
            </a:r>
            <a:r>
              <a:rPr lang="en-US" dirty="0" err="1" smtClean="0">
                <a:latin typeface="Times New Roman" charset="0"/>
                <a:cs typeface="Times New Roman" charset="0"/>
              </a:rPr>
              <a:t>Pr</a:t>
            </a:r>
            <a:r>
              <a:rPr lang="en-US" dirty="0">
                <a:latin typeface="Times New Roman" charset="0"/>
                <a:cs typeface="Times New Roman" charset="0"/>
              </a:rPr>
              <a:t>(S | T</a:t>
            </a:r>
            <a:r>
              <a:rPr lang="en-US" dirty="0" smtClean="0">
                <a:latin typeface="Times New Roman" charset="0"/>
                <a:cs typeface="Times New Roman" charset="0"/>
              </a:rPr>
              <a:t>)</a:t>
            </a:r>
            <a:endParaRPr lang="en-US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4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A More Efficient </a:t>
            </a:r>
            <a:r>
              <a:rPr lang="en-US" sz="2400" dirty="0"/>
              <a:t>Solution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>
          <a:xfrm>
            <a:off x="0" y="734252"/>
            <a:ext cx="9144000" cy="6123748"/>
          </a:xfrm>
        </p:spPr>
        <p:txBody>
          <a:bodyPr/>
          <a:lstStyle/>
          <a:p>
            <a:pPr eaLnBrk="1" hangingPunct="1"/>
            <a:r>
              <a:rPr lang="en-US" dirty="0" smtClean="0"/>
              <a:t>Dynamic </a:t>
            </a:r>
            <a:r>
              <a:rPr lang="en-US" dirty="0"/>
              <a:t>Programming can also be used </a:t>
            </a:r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/>
              <a:t>the Markov assumption </a:t>
            </a:r>
          </a:p>
          <a:p>
            <a:pPr lvl="1"/>
            <a:r>
              <a:rPr lang="en-US" dirty="0" smtClean="0"/>
              <a:t>Efficiently </a:t>
            </a:r>
            <a:r>
              <a:rPr lang="en-US" dirty="0"/>
              <a:t>determine the most likely state sequence for a given observation and model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Standard procedure is called the </a:t>
            </a:r>
            <a:r>
              <a:rPr lang="en-US" dirty="0">
                <a:solidFill>
                  <a:srgbClr val="FF0000"/>
                </a:solidFill>
              </a:rPr>
              <a:t>Viterbi algorithm</a:t>
            </a:r>
            <a:r>
              <a:rPr lang="en-US" dirty="0"/>
              <a:t> (Viterbi, 1967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O(</a:t>
            </a:r>
            <a:r>
              <a:rPr lang="en-US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T</a:t>
            </a:r>
            <a:r>
              <a:rPr lang="en-US" dirty="0"/>
              <a:t>) time complexity.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+mn-lt"/>
              </a:rPr>
              <a:t>Viterbi Scores</a:t>
            </a: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/>
              <a:t>Recursively compute the probability of the most likely subsequence of states that accounts for the first </a:t>
            </a:r>
            <a:r>
              <a:rPr lang="en-US" i="1" dirty="0"/>
              <a:t>t</a:t>
            </a:r>
            <a:r>
              <a:rPr lang="en-US" dirty="0"/>
              <a:t> observations and ends in state </a:t>
            </a:r>
            <a:r>
              <a:rPr lang="en-US" i="1" dirty="0" err="1"/>
              <a:t>s</a:t>
            </a:r>
            <a:r>
              <a:rPr lang="en-US" i="1" baseline="-25000" dirty="0" err="1"/>
              <a:t>j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8" name="Equation" r:id="rId4" imgW="391303" imgH="739129" progId="Equation.3">
                  <p:embed/>
                </p:oleObj>
              </mc:Choice>
              <mc:Fallback>
                <p:oleObj name="Equation" r:id="rId4" imgW="391303" imgH="7391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247861"/>
              </p:ext>
            </p:extLst>
          </p:nvPr>
        </p:nvGraphicFramePr>
        <p:xfrm>
          <a:off x="2151062" y="2702520"/>
          <a:ext cx="5756275" cy="535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9" name="Equation" r:id="rId6" imgW="3136680" imgH="291960" progId="Equation.3">
                  <p:embed/>
                </p:oleObj>
              </mc:Choice>
              <mc:Fallback>
                <p:oleObj name="Equation" r:id="rId6" imgW="3136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2" y="2702520"/>
                        <a:ext cx="5756275" cy="535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870325"/>
            <a:ext cx="78851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00100" indent="-3429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b="0" dirty="0">
                <a:latin typeface="+mn-lt"/>
              </a:rPr>
              <a:t>Also record </a:t>
            </a:r>
            <a:r>
              <a:rPr lang="ja-JP" altLang="en-US" b="0" dirty="0">
                <a:latin typeface="+mn-lt"/>
              </a:rPr>
              <a:t>“</a:t>
            </a:r>
            <a:r>
              <a:rPr lang="en-US" b="0" dirty="0" smtClean="0">
                <a:latin typeface="+mn-lt"/>
              </a:rPr>
              <a:t>back pointers</a:t>
            </a:r>
            <a:r>
              <a:rPr lang="ja-JP" altLang="en-US" b="0" dirty="0">
                <a:latin typeface="+mn-lt"/>
              </a:rPr>
              <a:t>”</a:t>
            </a:r>
            <a:r>
              <a:rPr lang="en-US" b="0" dirty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to trace back </a:t>
            </a:r>
            <a:r>
              <a:rPr lang="en-US" b="0" dirty="0">
                <a:latin typeface="+mn-lt"/>
              </a:rPr>
              <a:t>the most probable state sequence</a:t>
            </a:r>
            <a:r>
              <a:rPr lang="en-US" b="0" dirty="0" smtClean="0">
                <a:latin typeface="+mn-lt"/>
              </a:rPr>
              <a:t>.</a:t>
            </a:r>
            <a:endParaRPr lang="en-US" b="0" dirty="0">
              <a:latin typeface="+mn-lt"/>
            </a:endParaRPr>
          </a:p>
          <a:p>
            <a:pPr lvl="1" eaLnBrk="1" hangingPunct="1">
              <a:spcBef>
                <a:spcPct val="20000"/>
              </a:spcBef>
              <a:buClr>
                <a:srgbClr val="FF0000"/>
              </a:buClr>
              <a:buFont typeface="Wingdings" charset="0"/>
              <a:buChar char="§"/>
            </a:pPr>
            <a:r>
              <a:rPr lang="en-US" b="0" i="1" dirty="0" err="1">
                <a:latin typeface="+mn-lt"/>
              </a:rPr>
              <a:t>bt</a:t>
            </a:r>
            <a:r>
              <a:rPr lang="en-US" b="0" i="1" baseline="-25000" dirty="0" err="1">
                <a:latin typeface="+mn-lt"/>
              </a:rPr>
              <a:t>t</a:t>
            </a:r>
            <a:r>
              <a:rPr lang="en-US" b="0" dirty="0">
                <a:latin typeface="+mn-lt"/>
              </a:rPr>
              <a:t>(</a:t>
            </a:r>
            <a:r>
              <a:rPr lang="en-US" b="0" i="1" dirty="0">
                <a:latin typeface="+mn-lt"/>
              </a:rPr>
              <a:t>j</a:t>
            </a:r>
            <a:r>
              <a:rPr lang="en-US" b="0" dirty="0">
                <a:latin typeface="+mn-lt"/>
              </a:rPr>
              <a:t>) stores the state at time </a:t>
            </a:r>
            <a:r>
              <a:rPr lang="en-US" b="0" i="1" dirty="0">
                <a:latin typeface="+mn-lt"/>
              </a:rPr>
              <a:t>t</a:t>
            </a:r>
            <a:r>
              <a:rPr lang="en-US" b="0" dirty="0">
                <a:latin typeface="+mn-lt"/>
              </a:rPr>
              <a:t>-1 that maximizes the probability that system was in state </a:t>
            </a:r>
            <a:r>
              <a:rPr lang="en-US" b="0" i="1" dirty="0" err="1">
                <a:latin typeface="+mn-lt"/>
              </a:rPr>
              <a:t>s</a:t>
            </a:r>
            <a:r>
              <a:rPr lang="en-US" b="0" i="1" baseline="-25000" dirty="0" err="1">
                <a:latin typeface="+mn-lt"/>
              </a:rPr>
              <a:t>j</a:t>
            </a:r>
            <a:r>
              <a:rPr lang="en-US" b="0" dirty="0">
                <a:latin typeface="+mn-lt"/>
              </a:rPr>
              <a:t> at time </a:t>
            </a:r>
            <a:r>
              <a:rPr lang="en-US" b="0" i="1" dirty="0">
                <a:latin typeface="+mn-lt"/>
              </a:rPr>
              <a:t>t</a:t>
            </a:r>
            <a:r>
              <a:rPr lang="en-US" b="0" dirty="0">
                <a:latin typeface="+mn-lt"/>
              </a:rPr>
              <a:t> (given the observed sequence).</a:t>
            </a:r>
          </a:p>
        </p:txBody>
      </p:sp>
    </p:spTree>
    <p:extLst>
      <p:ext uri="{BB962C8B-B14F-4D97-AF65-F5344CB8AC3E}">
        <p14:creationId xmlns:p14="http://schemas.microsoft.com/office/powerpoint/2010/main" val="75324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Computing the Viterbi Scores</a:t>
            </a:r>
          </a:p>
        </p:txBody>
      </p:sp>
      <p:sp>
        <p:nvSpPr>
          <p:cNvPr id="51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Initialization</a:t>
            </a:r>
          </a:p>
          <a:p>
            <a:pPr eaLnBrk="1" hangingPunct="1">
              <a:buFontTx/>
              <a:buNone/>
            </a:pPr>
            <a:endParaRPr lang="en-US" dirty="0">
              <a:latin typeface="Times New Roman" charset="0"/>
            </a:endParaRPr>
          </a:p>
          <a:p>
            <a:pPr eaLnBrk="1" hangingPunct="1"/>
            <a:endParaRPr lang="en-US" dirty="0" smtClean="0">
              <a:latin typeface="Times New Roman" charset="0"/>
            </a:endParaRP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Recursion</a:t>
            </a:r>
            <a:endParaRPr lang="en-US" dirty="0">
              <a:latin typeface="Times New Roman" charset="0"/>
            </a:endParaRP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marL="0" indent="0" eaLnBrk="1" hangingPunct="1">
              <a:buNone/>
            </a:pPr>
            <a:endParaRPr lang="en-US" dirty="0">
              <a:latin typeface="Times New Roman" charset="0"/>
            </a:endParaRPr>
          </a:p>
          <a:p>
            <a:pPr eaLnBrk="1" hangingPunct="1"/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Termination</a:t>
            </a:r>
            <a:endParaRPr lang="en-US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86594"/>
              </p:ext>
            </p:extLst>
          </p:nvPr>
        </p:nvGraphicFramePr>
        <p:xfrm>
          <a:off x="2430495" y="2192207"/>
          <a:ext cx="3659188" cy="510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8" name="Equation" r:id="rId4" imgW="1727200" imgH="241300" progId="Equation.3">
                  <p:embed/>
                </p:oleObj>
              </mc:Choice>
              <mc:Fallback>
                <p:oleObj name="Equation" r:id="rId4" imgW="1727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95" y="2192207"/>
                        <a:ext cx="3659188" cy="510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071707"/>
              </p:ext>
            </p:extLst>
          </p:nvPr>
        </p:nvGraphicFramePr>
        <p:xfrm>
          <a:off x="2303463" y="3487738"/>
          <a:ext cx="62245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19" name="Equation" r:id="rId6" imgW="3073400" imgH="368300" progId="Equation.3">
                  <p:embed/>
                </p:oleObj>
              </mc:Choice>
              <mc:Fallback>
                <p:oleObj name="Equation" r:id="rId6" imgW="30734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3487738"/>
                        <a:ext cx="6224587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717920"/>
              </p:ext>
            </p:extLst>
          </p:nvPr>
        </p:nvGraphicFramePr>
        <p:xfrm>
          <a:off x="2459038" y="5154613"/>
          <a:ext cx="36480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20" name="Equation" r:id="rId8" imgW="1727200" imgH="355600" progId="Equation.3">
                  <p:embed/>
                </p:oleObj>
              </mc:Choice>
              <mc:Fallback>
                <p:oleObj name="Equation" r:id="rId8" imgW="17272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5154613"/>
                        <a:ext cx="36480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40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Computing the Viterbi </a:t>
            </a:r>
            <a:r>
              <a:rPr lang="en-US" sz="2400" dirty="0" err="1"/>
              <a:t>Backpointers</a:t>
            </a:r>
            <a:endParaRPr lang="en-US" sz="2400" dirty="0"/>
          </a:p>
        </p:txBody>
      </p:sp>
      <p:sp>
        <p:nvSpPr>
          <p:cNvPr id="61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Initialization</a:t>
            </a:r>
          </a:p>
          <a:p>
            <a:pPr eaLnBrk="1" hangingPunct="1">
              <a:buFontTx/>
              <a:buNone/>
            </a:pPr>
            <a:endParaRPr lang="en-US">
              <a:latin typeface="Times New Roman" charset="0"/>
            </a:endParaRPr>
          </a:p>
          <a:p>
            <a:pPr eaLnBrk="1" hangingPunct="1"/>
            <a:r>
              <a:rPr lang="en-US">
                <a:latin typeface="Times New Roman" charset="0"/>
              </a:rPr>
              <a:t>Recursion</a:t>
            </a:r>
          </a:p>
          <a:p>
            <a:pPr eaLnBrk="1" hangingPunct="1"/>
            <a:endParaRPr lang="en-US">
              <a:latin typeface="Times New Roman" charset="0"/>
            </a:endParaRPr>
          </a:p>
          <a:p>
            <a:pPr eaLnBrk="1" hangingPunct="1"/>
            <a:endParaRPr lang="en-US">
              <a:latin typeface="Times New Roman" charset="0"/>
            </a:endParaRPr>
          </a:p>
          <a:p>
            <a:pPr eaLnBrk="1" hangingPunct="1"/>
            <a:r>
              <a:rPr lang="en-US">
                <a:latin typeface="Times New Roman" charset="0"/>
              </a:rPr>
              <a:t>Termination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981239"/>
              </p:ext>
            </p:extLst>
          </p:nvPr>
        </p:nvGraphicFramePr>
        <p:xfrm>
          <a:off x="3032125" y="1954213"/>
          <a:ext cx="2644775" cy="44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63" name="Equation" r:id="rId4" imgW="1371600" imgH="228600" progId="Equation.3">
                  <p:embed/>
                </p:oleObj>
              </mc:Choice>
              <mc:Fallback>
                <p:oleObj name="Equation" r:id="rId4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1954213"/>
                        <a:ext cx="2644775" cy="440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944949"/>
              </p:ext>
            </p:extLst>
          </p:nvPr>
        </p:nvGraphicFramePr>
        <p:xfrm>
          <a:off x="2919413" y="2659063"/>
          <a:ext cx="58801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64" name="Equation" r:id="rId6" imgW="3314700" imgH="381000" progId="Equation.3">
                  <p:embed/>
                </p:oleObj>
              </mc:Choice>
              <mc:Fallback>
                <p:oleObj name="Equation" r:id="rId6" imgW="33147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2659063"/>
                        <a:ext cx="58801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806838"/>
              </p:ext>
            </p:extLst>
          </p:nvPr>
        </p:nvGraphicFramePr>
        <p:xfrm>
          <a:off x="3032125" y="3927928"/>
          <a:ext cx="4297438" cy="828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465" name="Equation" r:id="rId8" imgW="2044700" imgH="393700" progId="Equation.3">
                  <p:embed/>
                </p:oleObj>
              </mc:Choice>
              <mc:Fallback>
                <p:oleObj name="Equation" r:id="rId8" imgW="2044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3927928"/>
                        <a:ext cx="4297438" cy="828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1262838" y="5295901"/>
            <a:ext cx="7410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Final state in the most probable state sequence. </a:t>
            </a:r>
            <a:endParaRPr lang="en-US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Follow back pointers </a:t>
            </a:r>
            <a:r>
              <a:rPr lang="en-US" dirty="0">
                <a:solidFill>
                  <a:srgbClr val="00B050"/>
                </a:solidFill>
              </a:rPr>
              <a:t>to initial state to construct full sequence.</a:t>
            </a:r>
          </a:p>
        </p:txBody>
      </p:sp>
    </p:spTree>
    <p:extLst>
      <p:ext uri="{BB962C8B-B14F-4D97-AF65-F5344CB8AC3E}">
        <p14:creationId xmlns:p14="http://schemas.microsoft.com/office/powerpoint/2010/main" val="5620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Viterbi Backpointers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35</a:t>
            </a:fld>
            <a:endParaRPr lang="en-US"/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2105025" y="2249488"/>
            <a:ext cx="157163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13" name="TextBox 5"/>
          <p:cNvSpPr txBox="1">
            <a:spLocks noChangeArrowheads="1"/>
          </p:cNvSpPr>
          <p:nvPr/>
        </p:nvSpPr>
        <p:spPr bwMode="auto">
          <a:xfrm>
            <a:off x="1731963" y="21653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2105025" y="2643188"/>
            <a:ext cx="157163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15" name="TextBox 7"/>
          <p:cNvSpPr txBox="1">
            <a:spLocks noChangeArrowheads="1"/>
          </p:cNvSpPr>
          <p:nvPr/>
        </p:nvSpPr>
        <p:spPr bwMode="auto">
          <a:xfrm>
            <a:off x="1731963" y="25590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2105025" y="4146550"/>
            <a:ext cx="157163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17" name="TextBox 9"/>
          <p:cNvSpPr txBox="1">
            <a:spLocks noChangeArrowheads="1"/>
          </p:cNvSpPr>
          <p:nvPr/>
        </p:nvSpPr>
        <p:spPr bwMode="auto">
          <a:xfrm>
            <a:off x="1731963" y="4062413"/>
            <a:ext cx="407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N</a:t>
            </a:r>
            <a:endParaRPr lang="en-US"/>
          </a:p>
        </p:txBody>
      </p:sp>
      <p:sp>
        <p:nvSpPr>
          <p:cNvPr id="119818" name="TextBox 10"/>
          <p:cNvSpPr txBox="1">
            <a:spLocks noChangeArrowheads="1"/>
          </p:cNvSpPr>
          <p:nvPr/>
        </p:nvSpPr>
        <p:spPr bwMode="auto">
          <a:xfrm>
            <a:off x="1997075" y="2984500"/>
            <a:ext cx="3032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</a:t>
            </a:r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224213" y="2238375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20" name="Oval 13"/>
          <p:cNvSpPr>
            <a:spLocks noChangeArrowheads="1"/>
          </p:cNvSpPr>
          <p:nvPr/>
        </p:nvSpPr>
        <p:spPr bwMode="auto">
          <a:xfrm>
            <a:off x="3224213" y="2630488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21" name="Oval 15"/>
          <p:cNvSpPr>
            <a:spLocks noChangeArrowheads="1"/>
          </p:cNvSpPr>
          <p:nvPr/>
        </p:nvSpPr>
        <p:spPr bwMode="auto">
          <a:xfrm>
            <a:off x="3224213" y="4135438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22" name="TextBox 17"/>
          <p:cNvSpPr txBox="1">
            <a:spLocks noChangeArrowheads="1"/>
          </p:cNvSpPr>
          <p:nvPr/>
        </p:nvSpPr>
        <p:spPr bwMode="auto">
          <a:xfrm>
            <a:off x="3116263" y="2971800"/>
            <a:ext cx="303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</a:t>
            </a:r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</p:txBody>
      </p:sp>
      <p:sp>
        <p:nvSpPr>
          <p:cNvPr id="119823" name="Oval 18"/>
          <p:cNvSpPr>
            <a:spLocks noChangeArrowheads="1"/>
          </p:cNvSpPr>
          <p:nvPr/>
        </p:nvSpPr>
        <p:spPr bwMode="auto">
          <a:xfrm>
            <a:off x="1223963" y="3208338"/>
            <a:ext cx="155575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24" name="TextBox 19"/>
          <p:cNvSpPr txBox="1">
            <a:spLocks noChangeArrowheads="1"/>
          </p:cNvSpPr>
          <p:nvPr/>
        </p:nvSpPr>
        <p:spPr bwMode="auto">
          <a:xfrm>
            <a:off x="850900" y="3124200"/>
            <a:ext cx="36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19825" name="Oval 20"/>
          <p:cNvSpPr>
            <a:spLocks noChangeArrowheads="1"/>
          </p:cNvSpPr>
          <p:nvPr/>
        </p:nvSpPr>
        <p:spPr bwMode="auto">
          <a:xfrm>
            <a:off x="7861300" y="3205163"/>
            <a:ext cx="155575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26" name="TextBox 21"/>
          <p:cNvSpPr txBox="1">
            <a:spLocks noChangeArrowheads="1"/>
          </p:cNvSpPr>
          <p:nvPr/>
        </p:nvSpPr>
        <p:spPr bwMode="auto">
          <a:xfrm>
            <a:off x="8040688" y="3084513"/>
            <a:ext cx="388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F</a:t>
            </a:r>
            <a:endParaRPr lang="en-US"/>
          </a:p>
        </p:txBody>
      </p:sp>
      <p:cxnSp>
        <p:nvCxnSpPr>
          <p:cNvPr id="119827" name="Straight Connector 23"/>
          <p:cNvCxnSpPr>
            <a:cxnSpLocks noChangeShapeType="1"/>
            <a:stCxn id="119812" idx="6"/>
          </p:cNvCxnSpPr>
          <p:nvPr/>
        </p:nvCxnSpPr>
        <p:spPr bwMode="auto">
          <a:xfrm>
            <a:off x="2262188" y="2333625"/>
            <a:ext cx="1001712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28" name="Straight Connector 25"/>
          <p:cNvCxnSpPr>
            <a:cxnSpLocks noChangeShapeType="1"/>
            <a:stCxn id="119812" idx="5"/>
            <a:endCxn id="119820" idx="2"/>
          </p:cNvCxnSpPr>
          <p:nvPr/>
        </p:nvCxnSpPr>
        <p:spPr bwMode="auto">
          <a:xfrm rot="16200000" flipH="1">
            <a:off x="2570956" y="2061369"/>
            <a:ext cx="320675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29" name="Straight Connector 27"/>
          <p:cNvCxnSpPr>
            <a:cxnSpLocks noChangeShapeType="1"/>
            <a:stCxn id="119812" idx="5"/>
            <a:endCxn id="119821" idx="1"/>
          </p:cNvCxnSpPr>
          <p:nvPr/>
        </p:nvCxnSpPr>
        <p:spPr bwMode="auto">
          <a:xfrm rot="16200000" flipH="1">
            <a:off x="1860550" y="2771775"/>
            <a:ext cx="1765300" cy="1009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0" name="Straight Connector 29"/>
          <p:cNvCxnSpPr>
            <a:cxnSpLocks noChangeShapeType="1"/>
            <a:stCxn id="119812" idx="5"/>
          </p:cNvCxnSpPr>
          <p:nvPr/>
        </p:nvCxnSpPr>
        <p:spPr bwMode="auto">
          <a:xfrm rot="16200000" flipH="1">
            <a:off x="2267743" y="2364582"/>
            <a:ext cx="950913" cy="1009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1" name="Straight Connector 31"/>
          <p:cNvCxnSpPr>
            <a:cxnSpLocks noChangeShapeType="1"/>
            <a:stCxn id="119814" idx="6"/>
            <a:endCxn id="119819" idx="2"/>
          </p:cNvCxnSpPr>
          <p:nvPr/>
        </p:nvCxnSpPr>
        <p:spPr bwMode="auto">
          <a:xfrm flipV="1">
            <a:off x="2262188" y="2322513"/>
            <a:ext cx="96202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2" name="Straight Connector 33"/>
          <p:cNvCxnSpPr>
            <a:cxnSpLocks noChangeShapeType="1"/>
            <a:stCxn id="119814" idx="6"/>
            <a:endCxn id="119820" idx="3"/>
          </p:cNvCxnSpPr>
          <p:nvPr/>
        </p:nvCxnSpPr>
        <p:spPr bwMode="auto">
          <a:xfrm>
            <a:off x="2262188" y="2727325"/>
            <a:ext cx="985837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3" name="Straight Connector 35"/>
          <p:cNvCxnSpPr>
            <a:cxnSpLocks noChangeShapeType="1"/>
            <a:stCxn id="119814" idx="7"/>
            <a:endCxn id="119821" idx="2"/>
          </p:cNvCxnSpPr>
          <p:nvPr/>
        </p:nvCxnSpPr>
        <p:spPr bwMode="auto">
          <a:xfrm rot="16200000" flipH="1">
            <a:off x="1955006" y="2950369"/>
            <a:ext cx="1552575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4" name="Straight Connector 39"/>
          <p:cNvCxnSpPr>
            <a:cxnSpLocks noChangeShapeType="1"/>
            <a:stCxn id="119816" idx="5"/>
            <a:endCxn id="119819" idx="2"/>
          </p:cNvCxnSpPr>
          <p:nvPr/>
        </p:nvCxnSpPr>
        <p:spPr bwMode="auto">
          <a:xfrm rot="5400000" flipH="1" flipV="1">
            <a:off x="1747044" y="2813844"/>
            <a:ext cx="1968500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5" name="Straight Connector 41"/>
          <p:cNvCxnSpPr>
            <a:cxnSpLocks noChangeShapeType="1"/>
            <a:stCxn id="119816" idx="6"/>
            <a:endCxn id="119820" idx="1"/>
          </p:cNvCxnSpPr>
          <p:nvPr/>
        </p:nvCxnSpPr>
        <p:spPr bwMode="auto">
          <a:xfrm flipV="1">
            <a:off x="2262188" y="2655888"/>
            <a:ext cx="985837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6" name="Straight Connector 43"/>
          <p:cNvCxnSpPr>
            <a:cxnSpLocks noChangeShapeType="1"/>
            <a:stCxn id="119816" idx="5"/>
            <a:endCxn id="119821" idx="2"/>
          </p:cNvCxnSpPr>
          <p:nvPr/>
        </p:nvCxnSpPr>
        <p:spPr bwMode="auto">
          <a:xfrm rot="5400000" flipH="1" flipV="1">
            <a:off x="2695575" y="3762375"/>
            <a:ext cx="71438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7" name="Straight Connector 45"/>
          <p:cNvCxnSpPr>
            <a:cxnSpLocks noChangeShapeType="1"/>
            <a:stCxn id="119816" idx="6"/>
          </p:cNvCxnSpPr>
          <p:nvPr/>
        </p:nvCxnSpPr>
        <p:spPr bwMode="auto">
          <a:xfrm flipV="1">
            <a:off x="2262188" y="3332163"/>
            <a:ext cx="950912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38" name="Straight Connector 47"/>
          <p:cNvCxnSpPr>
            <a:cxnSpLocks noChangeShapeType="1"/>
            <a:stCxn id="119814" idx="5"/>
          </p:cNvCxnSpPr>
          <p:nvPr/>
        </p:nvCxnSpPr>
        <p:spPr bwMode="auto">
          <a:xfrm rot="16200000" flipH="1">
            <a:off x="2434432" y="2590006"/>
            <a:ext cx="582612" cy="974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9839" name="Group 64"/>
          <p:cNvGrpSpPr>
            <a:grpSpLocks/>
          </p:cNvGrpSpPr>
          <p:nvPr/>
        </p:nvGrpSpPr>
        <p:grpSpPr bwMode="auto">
          <a:xfrm>
            <a:off x="3365500" y="2209800"/>
            <a:ext cx="1181100" cy="2065338"/>
            <a:chOff x="2391431" y="2390274"/>
            <a:chExt cx="1180436" cy="2065420"/>
          </a:xfrm>
        </p:grpSpPr>
        <p:sp>
          <p:nvSpPr>
            <p:cNvPr id="119891" name="Oval 48"/>
            <p:cNvSpPr>
              <a:spLocks noChangeArrowheads="1"/>
            </p:cNvSpPr>
            <p:nvPr/>
          </p:nvSpPr>
          <p:spPr bwMode="auto">
            <a:xfrm>
              <a:off x="3376863" y="2390274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2" name="Oval 49"/>
            <p:cNvSpPr>
              <a:spLocks noChangeArrowheads="1"/>
            </p:cNvSpPr>
            <p:nvPr/>
          </p:nvSpPr>
          <p:spPr bwMode="auto">
            <a:xfrm>
              <a:off x="3376863" y="2783306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3" name="Oval 50"/>
            <p:cNvSpPr>
              <a:spLocks noChangeArrowheads="1"/>
            </p:cNvSpPr>
            <p:nvPr/>
          </p:nvSpPr>
          <p:spPr bwMode="auto">
            <a:xfrm>
              <a:off x="3376863" y="4287252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94" name="TextBox 51"/>
            <p:cNvSpPr txBox="1">
              <a:spLocks noChangeArrowheads="1"/>
            </p:cNvSpPr>
            <p:nvPr/>
          </p:nvSpPr>
          <p:spPr bwMode="auto">
            <a:xfrm>
              <a:off x="3268579" y="3124200"/>
              <a:ext cx="30328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ym typeface="Symbol" charset="0"/>
                </a:rPr>
                <a:t></a:t>
              </a:r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</p:txBody>
        </p:sp>
        <p:cxnSp>
          <p:nvCxnSpPr>
            <p:cNvPr id="119895" name="Straight Connector 52"/>
            <p:cNvCxnSpPr>
              <a:cxnSpLocks noChangeShapeType="1"/>
            </p:cNvCxnSpPr>
            <p:nvPr/>
          </p:nvCxnSpPr>
          <p:spPr bwMode="auto">
            <a:xfrm>
              <a:off x="2414338" y="2486527"/>
              <a:ext cx="1001838" cy="19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6" name="Straight Connector 53"/>
            <p:cNvCxnSpPr>
              <a:cxnSpLocks noChangeShapeType="1"/>
              <a:endCxn id="119892" idx="2"/>
            </p:cNvCxnSpPr>
            <p:nvPr/>
          </p:nvCxnSpPr>
          <p:spPr bwMode="auto">
            <a:xfrm rot="16200000" flipH="1">
              <a:off x="2723424" y="2214087"/>
              <a:ext cx="32144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7" name="Straight Connector 54"/>
            <p:cNvCxnSpPr>
              <a:cxnSpLocks noChangeShapeType="1"/>
              <a:endCxn id="119893" idx="1"/>
            </p:cNvCxnSpPr>
            <p:nvPr/>
          </p:nvCxnSpPr>
          <p:spPr bwMode="auto">
            <a:xfrm rot="16200000" flipH="1">
              <a:off x="2012680" y="2924831"/>
              <a:ext cx="1765840" cy="1008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8" name="Straight Connector 55"/>
            <p:cNvCxnSpPr>
              <a:cxnSpLocks noChangeShapeType="1"/>
            </p:cNvCxnSpPr>
            <p:nvPr/>
          </p:nvCxnSpPr>
          <p:spPr bwMode="auto">
            <a:xfrm rot="16200000" flipH="1">
              <a:off x="2420630" y="2516882"/>
              <a:ext cx="951099" cy="1009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9" name="Straight Connector 56"/>
            <p:cNvCxnSpPr>
              <a:cxnSpLocks noChangeShapeType="1"/>
              <a:endCxn id="119891" idx="2"/>
            </p:cNvCxnSpPr>
            <p:nvPr/>
          </p:nvCxnSpPr>
          <p:spPr bwMode="auto">
            <a:xfrm flipV="1">
              <a:off x="2414338" y="2474495"/>
              <a:ext cx="962525" cy="405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0" name="Straight Connector 57"/>
            <p:cNvCxnSpPr>
              <a:cxnSpLocks noChangeShapeType="1"/>
              <a:endCxn id="119892" idx="3"/>
            </p:cNvCxnSpPr>
            <p:nvPr/>
          </p:nvCxnSpPr>
          <p:spPr bwMode="auto">
            <a:xfrm>
              <a:off x="2414338" y="2879559"/>
              <a:ext cx="985431" cy="47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1" name="Straight Connector 58"/>
            <p:cNvCxnSpPr>
              <a:cxnSpLocks noChangeShapeType="1"/>
              <a:endCxn id="119893" idx="2"/>
            </p:cNvCxnSpPr>
            <p:nvPr/>
          </p:nvCxnSpPr>
          <p:spPr bwMode="auto">
            <a:xfrm rot="16200000" flipH="1">
              <a:off x="2108413" y="3103024"/>
              <a:ext cx="155146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2" name="Straight Connector 59"/>
            <p:cNvCxnSpPr>
              <a:cxnSpLocks noChangeShapeType="1"/>
              <a:endCxn id="119891" idx="2"/>
            </p:cNvCxnSpPr>
            <p:nvPr/>
          </p:nvCxnSpPr>
          <p:spPr bwMode="auto">
            <a:xfrm rot="5400000" flipH="1" flipV="1">
              <a:off x="1899865" y="2966061"/>
              <a:ext cx="1968563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3" name="Straight Connector 60"/>
            <p:cNvCxnSpPr>
              <a:cxnSpLocks noChangeShapeType="1"/>
              <a:endCxn id="119892" idx="1"/>
            </p:cNvCxnSpPr>
            <p:nvPr/>
          </p:nvCxnSpPr>
          <p:spPr bwMode="auto">
            <a:xfrm flipV="1">
              <a:off x="2414338" y="2807974"/>
              <a:ext cx="985431" cy="15755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4" name="Straight Connector 61"/>
            <p:cNvCxnSpPr>
              <a:cxnSpLocks noChangeShapeType="1"/>
              <a:endCxn id="119893" idx="2"/>
            </p:cNvCxnSpPr>
            <p:nvPr/>
          </p:nvCxnSpPr>
          <p:spPr bwMode="auto">
            <a:xfrm rot="5400000" flipH="1" flipV="1">
              <a:off x="2848354" y="3914550"/>
              <a:ext cx="71585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5" name="Straight Connector 62"/>
            <p:cNvCxnSpPr>
              <a:cxnSpLocks noChangeShapeType="1"/>
            </p:cNvCxnSpPr>
            <p:nvPr/>
          </p:nvCxnSpPr>
          <p:spPr bwMode="auto">
            <a:xfrm flipV="1">
              <a:off x="2414338" y="3485147"/>
              <a:ext cx="950494" cy="898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906" name="Straight Connector 63"/>
            <p:cNvCxnSpPr>
              <a:cxnSpLocks noChangeShapeType="1"/>
            </p:cNvCxnSpPr>
            <p:nvPr/>
          </p:nvCxnSpPr>
          <p:spPr bwMode="auto">
            <a:xfrm rot="16200000" flipH="1">
              <a:off x="2587067" y="2743477"/>
              <a:ext cx="582130" cy="97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9840" name="Oval 81"/>
          <p:cNvSpPr>
            <a:spLocks noChangeArrowheads="1"/>
          </p:cNvSpPr>
          <p:nvPr/>
        </p:nvSpPr>
        <p:spPr bwMode="auto">
          <a:xfrm>
            <a:off x="6119813" y="2222500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41" name="Oval 82"/>
          <p:cNvSpPr>
            <a:spLocks noChangeArrowheads="1"/>
          </p:cNvSpPr>
          <p:nvPr/>
        </p:nvSpPr>
        <p:spPr bwMode="auto">
          <a:xfrm>
            <a:off x="6119813" y="2614613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42" name="Oval 83"/>
          <p:cNvSpPr>
            <a:spLocks noChangeArrowheads="1"/>
          </p:cNvSpPr>
          <p:nvPr/>
        </p:nvSpPr>
        <p:spPr bwMode="auto">
          <a:xfrm>
            <a:off x="6119813" y="4119563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43" name="TextBox 84"/>
          <p:cNvSpPr txBox="1">
            <a:spLocks noChangeArrowheads="1"/>
          </p:cNvSpPr>
          <p:nvPr/>
        </p:nvSpPr>
        <p:spPr bwMode="auto">
          <a:xfrm>
            <a:off x="6011863" y="2955925"/>
            <a:ext cx="303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</a:t>
            </a:r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</p:txBody>
      </p:sp>
      <p:grpSp>
        <p:nvGrpSpPr>
          <p:cNvPr id="119844" name="Group 85"/>
          <p:cNvGrpSpPr>
            <a:grpSpLocks/>
          </p:cNvGrpSpPr>
          <p:nvPr/>
        </p:nvGrpSpPr>
        <p:grpSpPr bwMode="auto">
          <a:xfrm>
            <a:off x="6261100" y="2193925"/>
            <a:ext cx="1181100" cy="2065338"/>
            <a:chOff x="2391431" y="2390274"/>
            <a:chExt cx="1180436" cy="2065420"/>
          </a:xfrm>
        </p:grpSpPr>
        <p:sp>
          <p:nvSpPr>
            <p:cNvPr id="119875" name="Oval 86"/>
            <p:cNvSpPr>
              <a:spLocks noChangeArrowheads="1"/>
            </p:cNvSpPr>
            <p:nvPr/>
          </p:nvSpPr>
          <p:spPr bwMode="auto">
            <a:xfrm>
              <a:off x="3376863" y="2390274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76" name="Oval 87"/>
            <p:cNvSpPr>
              <a:spLocks noChangeArrowheads="1"/>
            </p:cNvSpPr>
            <p:nvPr/>
          </p:nvSpPr>
          <p:spPr bwMode="auto">
            <a:xfrm>
              <a:off x="3376863" y="2783306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77" name="Oval 88"/>
            <p:cNvSpPr>
              <a:spLocks noChangeArrowheads="1"/>
            </p:cNvSpPr>
            <p:nvPr/>
          </p:nvSpPr>
          <p:spPr bwMode="auto">
            <a:xfrm>
              <a:off x="3376863" y="4287252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9878" name="TextBox 89"/>
            <p:cNvSpPr txBox="1">
              <a:spLocks noChangeArrowheads="1"/>
            </p:cNvSpPr>
            <p:nvPr/>
          </p:nvSpPr>
          <p:spPr bwMode="auto">
            <a:xfrm>
              <a:off x="3268579" y="3124200"/>
              <a:ext cx="30328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ym typeface="Symbol" charset="0"/>
                </a:rPr>
                <a:t></a:t>
              </a:r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</p:txBody>
        </p:sp>
        <p:cxnSp>
          <p:nvCxnSpPr>
            <p:cNvPr id="119879" name="Straight Connector 90"/>
            <p:cNvCxnSpPr>
              <a:cxnSpLocks noChangeShapeType="1"/>
            </p:cNvCxnSpPr>
            <p:nvPr/>
          </p:nvCxnSpPr>
          <p:spPr bwMode="auto">
            <a:xfrm>
              <a:off x="2414338" y="2486527"/>
              <a:ext cx="1001838" cy="19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0" name="Straight Connector 91"/>
            <p:cNvCxnSpPr>
              <a:cxnSpLocks noChangeShapeType="1"/>
              <a:endCxn id="119876" idx="2"/>
            </p:cNvCxnSpPr>
            <p:nvPr/>
          </p:nvCxnSpPr>
          <p:spPr bwMode="auto">
            <a:xfrm rot="16200000" flipH="1">
              <a:off x="2723424" y="2214087"/>
              <a:ext cx="32144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1" name="Straight Connector 92"/>
            <p:cNvCxnSpPr>
              <a:cxnSpLocks noChangeShapeType="1"/>
              <a:endCxn id="119877" idx="1"/>
            </p:cNvCxnSpPr>
            <p:nvPr/>
          </p:nvCxnSpPr>
          <p:spPr bwMode="auto">
            <a:xfrm rot="16200000" flipH="1">
              <a:off x="2012680" y="2924831"/>
              <a:ext cx="1765840" cy="1008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2" name="Straight Connector 93"/>
            <p:cNvCxnSpPr>
              <a:cxnSpLocks noChangeShapeType="1"/>
            </p:cNvCxnSpPr>
            <p:nvPr/>
          </p:nvCxnSpPr>
          <p:spPr bwMode="auto">
            <a:xfrm rot="16200000" flipH="1">
              <a:off x="2420630" y="2516882"/>
              <a:ext cx="951099" cy="1009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3" name="Straight Connector 94"/>
            <p:cNvCxnSpPr>
              <a:cxnSpLocks noChangeShapeType="1"/>
              <a:endCxn id="119875" idx="2"/>
            </p:cNvCxnSpPr>
            <p:nvPr/>
          </p:nvCxnSpPr>
          <p:spPr bwMode="auto">
            <a:xfrm flipV="1">
              <a:off x="2414338" y="2474495"/>
              <a:ext cx="962525" cy="405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4" name="Straight Connector 95"/>
            <p:cNvCxnSpPr>
              <a:cxnSpLocks noChangeShapeType="1"/>
              <a:endCxn id="119876" idx="3"/>
            </p:cNvCxnSpPr>
            <p:nvPr/>
          </p:nvCxnSpPr>
          <p:spPr bwMode="auto">
            <a:xfrm>
              <a:off x="2414338" y="2879559"/>
              <a:ext cx="985431" cy="47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5" name="Straight Connector 96"/>
            <p:cNvCxnSpPr>
              <a:cxnSpLocks noChangeShapeType="1"/>
              <a:endCxn id="119877" idx="2"/>
            </p:cNvCxnSpPr>
            <p:nvPr/>
          </p:nvCxnSpPr>
          <p:spPr bwMode="auto">
            <a:xfrm rot="16200000" flipH="1">
              <a:off x="2108413" y="3103024"/>
              <a:ext cx="155146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6" name="Straight Connector 97"/>
            <p:cNvCxnSpPr>
              <a:cxnSpLocks noChangeShapeType="1"/>
              <a:endCxn id="119875" idx="2"/>
            </p:cNvCxnSpPr>
            <p:nvPr/>
          </p:nvCxnSpPr>
          <p:spPr bwMode="auto">
            <a:xfrm rot="5400000" flipH="1" flipV="1">
              <a:off x="1899865" y="2966061"/>
              <a:ext cx="1968563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7" name="Straight Connector 98"/>
            <p:cNvCxnSpPr>
              <a:cxnSpLocks noChangeShapeType="1"/>
              <a:endCxn id="119876" idx="1"/>
            </p:cNvCxnSpPr>
            <p:nvPr/>
          </p:nvCxnSpPr>
          <p:spPr bwMode="auto">
            <a:xfrm flipV="1">
              <a:off x="2414338" y="2807974"/>
              <a:ext cx="985431" cy="15755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8" name="Straight Connector 99"/>
            <p:cNvCxnSpPr>
              <a:cxnSpLocks noChangeShapeType="1"/>
              <a:endCxn id="119877" idx="2"/>
            </p:cNvCxnSpPr>
            <p:nvPr/>
          </p:nvCxnSpPr>
          <p:spPr bwMode="auto">
            <a:xfrm rot="5400000" flipH="1" flipV="1">
              <a:off x="2848354" y="3914550"/>
              <a:ext cx="71585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89" name="Straight Connector 100"/>
            <p:cNvCxnSpPr>
              <a:cxnSpLocks noChangeShapeType="1"/>
            </p:cNvCxnSpPr>
            <p:nvPr/>
          </p:nvCxnSpPr>
          <p:spPr bwMode="auto">
            <a:xfrm flipV="1">
              <a:off x="2414338" y="3485147"/>
              <a:ext cx="950494" cy="898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890" name="Straight Connector 101"/>
            <p:cNvCxnSpPr>
              <a:cxnSpLocks noChangeShapeType="1"/>
            </p:cNvCxnSpPr>
            <p:nvPr/>
          </p:nvCxnSpPr>
          <p:spPr bwMode="auto">
            <a:xfrm rot="16200000" flipH="1">
              <a:off x="2587067" y="2743477"/>
              <a:ext cx="582130" cy="97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9845" name="TextBox 123"/>
          <p:cNvSpPr txBox="1">
            <a:spLocks noChangeArrowheads="1"/>
          </p:cNvSpPr>
          <p:nvPr/>
        </p:nvSpPr>
        <p:spPr bwMode="auto">
          <a:xfrm>
            <a:off x="4889500" y="2157413"/>
            <a:ext cx="98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19846" name="TextBox 124"/>
          <p:cNvSpPr txBox="1">
            <a:spLocks noChangeArrowheads="1"/>
          </p:cNvSpPr>
          <p:nvPr/>
        </p:nvSpPr>
        <p:spPr bwMode="auto">
          <a:xfrm>
            <a:off x="4908550" y="2551113"/>
            <a:ext cx="98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19847" name="TextBox 125"/>
          <p:cNvSpPr txBox="1">
            <a:spLocks noChangeArrowheads="1"/>
          </p:cNvSpPr>
          <p:nvPr/>
        </p:nvSpPr>
        <p:spPr bwMode="auto">
          <a:xfrm>
            <a:off x="4921250" y="3116263"/>
            <a:ext cx="98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19848" name="TextBox 126"/>
          <p:cNvSpPr txBox="1">
            <a:spLocks noChangeArrowheads="1"/>
          </p:cNvSpPr>
          <p:nvPr/>
        </p:nvSpPr>
        <p:spPr bwMode="auto">
          <a:xfrm>
            <a:off x="4872038" y="3970338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19849" name="TextBox 127"/>
          <p:cNvSpPr txBox="1">
            <a:spLocks noChangeArrowheads="1"/>
          </p:cNvSpPr>
          <p:nvPr/>
        </p:nvSpPr>
        <p:spPr bwMode="auto">
          <a:xfrm>
            <a:off x="1985963" y="4524375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119850" name="TextBox 128"/>
          <p:cNvSpPr txBox="1">
            <a:spLocks noChangeArrowheads="1"/>
          </p:cNvSpPr>
          <p:nvPr/>
        </p:nvSpPr>
        <p:spPr bwMode="auto">
          <a:xfrm>
            <a:off x="3100388" y="4524375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119851" name="TextBox 129"/>
          <p:cNvSpPr txBox="1">
            <a:spLocks noChangeArrowheads="1"/>
          </p:cNvSpPr>
          <p:nvPr/>
        </p:nvSpPr>
        <p:spPr bwMode="auto">
          <a:xfrm>
            <a:off x="4219575" y="4524375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3</a:t>
            </a:r>
          </a:p>
        </p:txBody>
      </p:sp>
      <p:sp>
        <p:nvSpPr>
          <p:cNvPr id="119852" name="TextBox 130"/>
          <p:cNvSpPr txBox="1">
            <a:spLocks noChangeArrowheads="1"/>
          </p:cNvSpPr>
          <p:nvPr/>
        </p:nvSpPr>
        <p:spPr bwMode="auto">
          <a:xfrm>
            <a:off x="6011863" y="4524375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T-1</a:t>
            </a:r>
          </a:p>
        </p:txBody>
      </p:sp>
      <p:sp>
        <p:nvSpPr>
          <p:cNvPr id="119853" name="TextBox 131"/>
          <p:cNvSpPr txBox="1">
            <a:spLocks noChangeArrowheads="1"/>
          </p:cNvSpPr>
          <p:nvPr/>
        </p:nvSpPr>
        <p:spPr bwMode="auto">
          <a:xfrm>
            <a:off x="7131050" y="4524375"/>
            <a:ext cx="423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T</a:t>
            </a:r>
          </a:p>
        </p:txBody>
      </p:sp>
      <p:cxnSp>
        <p:nvCxnSpPr>
          <p:cNvPr id="119854" name="Straight Connector 133"/>
          <p:cNvCxnSpPr>
            <a:cxnSpLocks noChangeShapeType="1"/>
            <a:stCxn id="119823" idx="7"/>
            <a:endCxn id="119813" idx="3"/>
          </p:cNvCxnSpPr>
          <p:nvPr/>
        </p:nvCxnSpPr>
        <p:spPr bwMode="auto">
          <a:xfrm rot="5400000" flipH="1" flipV="1">
            <a:off x="1295400" y="2427288"/>
            <a:ext cx="868363" cy="744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55" name="Straight Connector 135"/>
          <p:cNvCxnSpPr>
            <a:cxnSpLocks noChangeShapeType="1"/>
            <a:stCxn id="119823" idx="6"/>
            <a:endCxn id="119815" idx="3"/>
          </p:cNvCxnSpPr>
          <p:nvPr/>
        </p:nvCxnSpPr>
        <p:spPr bwMode="auto">
          <a:xfrm flipV="1">
            <a:off x="1379538" y="2759075"/>
            <a:ext cx="722312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56" name="Straight Connector 137"/>
          <p:cNvCxnSpPr>
            <a:cxnSpLocks noChangeShapeType="1"/>
            <a:stCxn id="119823" idx="5"/>
            <a:endCxn id="119817" idx="3"/>
          </p:cNvCxnSpPr>
          <p:nvPr/>
        </p:nvCxnSpPr>
        <p:spPr bwMode="auto">
          <a:xfrm rot="16200000" flipH="1">
            <a:off x="1293813" y="3416300"/>
            <a:ext cx="909638" cy="782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57" name="Straight Connector 139"/>
          <p:cNvCxnSpPr>
            <a:cxnSpLocks noChangeShapeType="1"/>
            <a:stCxn id="119875" idx="5"/>
            <a:endCxn id="119825" idx="1"/>
          </p:cNvCxnSpPr>
          <p:nvPr/>
        </p:nvCxnSpPr>
        <p:spPr bwMode="auto">
          <a:xfrm rot="16200000" flipH="1">
            <a:off x="7185819" y="2531269"/>
            <a:ext cx="892175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58" name="Straight Connector 141"/>
          <p:cNvCxnSpPr>
            <a:cxnSpLocks noChangeShapeType="1"/>
            <a:stCxn id="119876" idx="6"/>
            <a:endCxn id="119825" idx="1"/>
          </p:cNvCxnSpPr>
          <p:nvPr/>
        </p:nvCxnSpPr>
        <p:spPr bwMode="auto">
          <a:xfrm>
            <a:off x="7404100" y="2671763"/>
            <a:ext cx="479425" cy="557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59" name="Straight Connector 143"/>
          <p:cNvCxnSpPr>
            <a:cxnSpLocks noChangeShapeType="1"/>
            <a:stCxn id="119877" idx="6"/>
            <a:endCxn id="119825" idx="3"/>
          </p:cNvCxnSpPr>
          <p:nvPr/>
        </p:nvCxnSpPr>
        <p:spPr bwMode="auto">
          <a:xfrm flipV="1">
            <a:off x="7404100" y="3348038"/>
            <a:ext cx="479425" cy="827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60" name="Straight Connector 145"/>
          <p:cNvCxnSpPr>
            <a:cxnSpLocks noChangeShapeType="1"/>
            <a:stCxn id="119823" idx="6"/>
          </p:cNvCxnSpPr>
          <p:nvPr/>
        </p:nvCxnSpPr>
        <p:spPr bwMode="auto">
          <a:xfrm>
            <a:off x="1379538" y="3292475"/>
            <a:ext cx="725487" cy="112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861" name="Straight Connector 147"/>
          <p:cNvCxnSpPr>
            <a:cxnSpLocks noChangeShapeType="1"/>
            <a:endCxn id="119825" idx="2"/>
          </p:cNvCxnSpPr>
          <p:nvPr/>
        </p:nvCxnSpPr>
        <p:spPr bwMode="auto">
          <a:xfrm flipV="1">
            <a:off x="7375525" y="3289300"/>
            <a:ext cx="485775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862" name="Freeform 107"/>
          <p:cNvSpPr>
            <a:spLocks noChangeArrowheads="1"/>
          </p:cNvSpPr>
          <p:nvPr/>
        </p:nvSpPr>
        <p:spPr bwMode="auto">
          <a:xfrm>
            <a:off x="7315200" y="2755900"/>
            <a:ext cx="588963" cy="468313"/>
          </a:xfrm>
          <a:custGeom>
            <a:avLst/>
            <a:gdLst>
              <a:gd name="T0" fmla="*/ 584312 w 589547"/>
              <a:gd name="T1" fmla="*/ 461033 h 469231"/>
              <a:gd name="T2" fmla="*/ 119248 w 589547"/>
              <a:gd name="T3" fmla="*/ 248250 h 469231"/>
              <a:gd name="T4" fmla="*/ 0 w 589547"/>
              <a:gd name="T5" fmla="*/ 0 h 469231"/>
              <a:gd name="T6" fmla="*/ 0 60000 65536"/>
              <a:gd name="T7" fmla="*/ 0 60000 65536"/>
              <a:gd name="T8" fmla="*/ 0 60000 65536"/>
              <a:gd name="T9" fmla="*/ 0 w 589547"/>
              <a:gd name="T10" fmla="*/ 0 h 469231"/>
              <a:gd name="T11" fmla="*/ 589547 w 589547"/>
              <a:gd name="T12" fmla="*/ 469231 h 469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547" h="469231">
                <a:moveTo>
                  <a:pt x="589547" y="469231"/>
                </a:moveTo>
                <a:cubicBezTo>
                  <a:pt x="404060" y="400049"/>
                  <a:pt x="218574" y="330868"/>
                  <a:pt x="120316" y="252663"/>
                </a:cubicBezTo>
                <a:cubicBezTo>
                  <a:pt x="22058" y="174458"/>
                  <a:pt x="11029" y="87229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3" name="Freeform 108"/>
          <p:cNvSpPr>
            <a:spLocks noChangeArrowheads="1"/>
          </p:cNvSpPr>
          <p:nvPr/>
        </p:nvSpPr>
        <p:spPr bwMode="auto">
          <a:xfrm>
            <a:off x="6243638" y="2095500"/>
            <a:ext cx="1058862" cy="539750"/>
          </a:xfrm>
          <a:custGeom>
            <a:avLst/>
            <a:gdLst>
              <a:gd name="T0" fmla="*/ 1059526 w 1058779"/>
              <a:gd name="T1" fmla="*/ 118971 h 539416"/>
              <a:gd name="T2" fmla="*/ 493646 w 1058779"/>
              <a:gd name="T3" fmla="*/ 70578 h 539416"/>
              <a:gd name="T4" fmla="*/ 0 w 1058779"/>
              <a:gd name="T5" fmla="*/ 542429 h 539416"/>
              <a:gd name="T6" fmla="*/ 0 60000 65536"/>
              <a:gd name="T7" fmla="*/ 0 60000 65536"/>
              <a:gd name="T8" fmla="*/ 0 60000 65536"/>
              <a:gd name="T9" fmla="*/ 0 w 1058779"/>
              <a:gd name="T10" fmla="*/ 0 h 539416"/>
              <a:gd name="T11" fmla="*/ 1058779 w 1058779"/>
              <a:gd name="T12" fmla="*/ 539416 h 539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779" h="539416">
                <a:moveTo>
                  <a:pt x="1058779" y="118311"/>
                </a:moveTo>
                <a:cubicBezTo>
                  <a:pt x="864268" y="59155"/>
                  <a:pt x="669758" y="0"/>
                  <a:pt x="493295" y="70184"/>
                </a:cubicBezTo>
                <a:cubicBezTo>
                  <a:pt x="316832" y="140368"/>
                  <a:pt x="158416" y="339892"/>
                  <a:pt x="0" y="5394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4" name="Freeform 110"/>
          <p:cNvSpPr>
            <a:spLocks noChangeArrowheads="1"/>
          </p:cNvSpPr>
          <p:nvPr/>
        </p:nvSpPr>
        <p:spPr bwMode="auto">
          <a:xfrm>
            <a:off x="6148388" y="2719388"/>
            <a:ext cx="1143000" cy="565150"/>
          </a:xfrm>
          <a:custGeom>
            <a:avLst/>
            <a:gdLst>
              <a:gd name="T0" fmla="*/ 1143000 w 1143000"/>
              <a:gd name="T1" fmla="*/ 0 h 565484"/>
              <a:gd name="T2" fmla="*/ 721895 w 1143000"/>
              <a:gd name="T3" fmla="*/ 359033 h 565484"/>
              <a:gd name="T4" fmla="*/ 0 w 1143000"/>
              <a:gd name="T5" fmla="*/ 562485 h 565484"/>
              <a:gd name="T6" fmla="*/ 0 60000 65536"/>
              <a:gd name="T7" fmla="*/ 0 60000 65536"/>
              <a:gd name="T8" fmla="*/ 0 60000 65536"/>
              <a:gd name="T9" fmla="*/ 0 w 1143000"/>
              <a:gd name="T10" fmla="*/ 0 h 565484"/>
              <a:gd name="T11" fmla="*/ 1143000 w 1143000"/>
              <a:gd name="T12" fmla="*/ 565484 h 565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3000" h="565484">
                <a:moveTo>
                  <a:pt x="1143000" y="0"/>
                </a:moveTo>
                <a:cubicBezTo>
                  <a:pt x="1027697" y="133350"/>
                  <a:pt x="912395" y="266700"/>
                  <a:pt x="721895" y="360947"/>
                </a:cubicBezTo>
                <a:cubicBezTo>
                  <a:pt x="531395" y="455194"/>
                  <a:pt x="265697" y="510339"/>
                  <a:pt x="0" y="56548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5" name="Freeform 111"/>
          <p:cNvSpPr>
            <a:spLocks noChangeArrowheads="1"/>
          </p:cNvSpPr>
          <p:nvPr/>
        </p:nvSpPr>
        <p:spPr bwMode="auto">
          <a:xfrm>
            <a:off x="6232525" y="2743200"/>
            <a:ext cx="1022350" cy="1384300"/>
          </a:xfrm>
          <a:custGeom>
            <a:avLst/>
            <a:gdLst>
              <a:gd name="T0" fmla="*/ 1019682 w 1022684"/>
              <a:gd name="T1" fmla="*/ 1389656 h 1383632"/>
              <a:gd name="T2" fmla="*/ 299907 w 1022684"/>
              <a:gd name="T3" fmla="*/ 906296 h 1383632"/>
              <a:gd name="T4" fmla="*/ 0 w 1022684"/>
              <a:gd name="T5" fmla="*/ 0 h 1383632"/>
              <a:gd name="T6" fmla="*/ 0 60000 65536"/>
              <a:gd name="T7" fmla="*/ 0 60000 65536"/>
              <a:gd name="T8" fmla="*/ 0 60000 65536"/>
              <a:gd name="T9" fmla="*/ 0 w 1022684"/>
              <a:gd name="T10" fmla="*/ 0 h 1383632"/>
              <a:gd name="T11" fmla="*/ 1022684 w 1022684"/>
              <a:gd name="T12" fmla="*/ 1383632 h 1383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2684" h="1383632">
                <a:moveTo>
                  <a:pt x="1022684" y="1383632"/>
                </a:moveTo>
                <a:cubicBezTo>
                  <a:pt x="746960" y="1258302"/>
                  <a:pt x="471236" y="1132973"/>
                  <a:pt x="300789" y="902368"/>
                </a:cubicBezTo>
                <a:cubicBezTo>
                  <a:pt x="130342" y="671763"/>
                  <a:pt x="65171" y="335881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6" name="Freeform 112"/>
          <p:cNvSpPr>
            <a:spLocks noChangeArrowheads="1"/>
          </p:cNvSpPr>
          <p:nvPr/>
        </p:nvSpPr>
        <p:spPr bwMode="auto">
          <a:xfrm>
            <a:off x="3284538" y="2001838"/>
            <a:ext cx="1095375" cy="307975"/>
          </a:xfrm>
          <a:custGeom>
            <a:avLst/>
            <a:gdLst>
              <a:gd name="T0" fmla="*/ 1099391 w 1094874"/>
              <a:gd name="T1" fmla="*/ 301376 h 308810"/>
              <a:gd name="T2" fmla="*/ 604061 w 1094874"/>
              <a:gd name="T3" fmla="*/ 7828 h 308810"/>
              <a:gd name="T4" fmla="*/ 0 w 1094874"/>
              <a:gd name="T5" fmla="*/ 254408 h 308810"/>
              <a:gd name="T6" fmla="*/ 0 60000 65536"/>
              <a:gd name="T7" fmla="*/ 0 60000 65536"/>
              <a:gd name="T8" fmla="*/ 0 60000 65536"/>
              <a:gd name="T9" fmla="*/ 0 w 1094874"/>
              <a:gd name="T10" fmla="*/ 0 h 308810"/>
              <a:gd name="T11" fmla="*/ 1094874 w 1094874"/>
              <a:gd name="T12" fmla="*/ 308810 h 3088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94874" h="308810">
                <a:moveTo>
                  <a:pt x="1094874" y="308810"/>
                </a:moveTo>
                <a:cubicBezTo>
                  <a:pt x="939466" y="162426"/>
                  <a:pt x="784058" y="16042"/>
                  <a:pt x="601579" y="8021"/>
                </a:cubicBezTo>
                <a:cubicBezTo>
                  <a:pt x="419100" y="0"/>
                  <a:pt x="209550" y="130342"/>
                  <a:pt x="0" y="26068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7" name="Freeform 113"/>
          <p:cNvSpPr>
            <a:spLocks noChangeArrowheads="1"/>
          </p:cNvSpPr>
          <p:nvPr/>
        </p:nvSpPr>
        <p:spPr bwMode="auto">
          <a:xfrm>
            <a:off x="3332163" y="2346325"/>
            <a:ext cx="1035050" cy="396875"/>
          </a:xfrm>
          <a:custGeom>
            <a:avLst/>
            <a:gdLst>
              <a:gd name="T0" fmla="*/ 1037726 w 1034716"/>
              <a:gd name="T1" fmla="*/ 359583 h 397042"/>
              <a:gd name="T2" fmla="*/ 374066 w 1034716"/>
              <a:gd name="T3" fmla="*/ 335612 h 397042"/>
              <a:gd name="T4" fmla="*/ 0 w 1034716"/>
              <a:gd name="T5" fmla="*/ 0 h 397042"/>
              <a:gd name="T6" fmla="*/ 0 60000 65536"/>
              <a:gd name="T7" fmla="*/ 0 60000 65536"/>
              <a:gd name="T8" fmla="*/ 0 60000 65536"/>
              <a:gd name="T9" fmla="*/ 0 w 1034716"/>
              <a:gd name="T10" fmla="*/ 0 h 397042"/>
              <a:gd name="T11" fmla="*/ 1034716 w 1034716"/>
              <a:gd name="T12" fmla="*/ 397042 h 3970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4716" h="397042">
                <a:moveTo>
                  <a:pt x="1034716" y="360947"/>
                </a:moveTo>
                <a:cubicBezTo>
                  <a:pt x="790074" y="378994"/>
                  <a:pt x="545432" y="397042"/>
                  <a:pt x="372979" y="336884"/>
                </a:cubicBezTo>
                <a:cubicBezTo>
                  <a:pt x="200526" y="276726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8" name="Freeform 114"/>
          <p:cNvSpPr>
            <a:spLocks noChangeArrowheads="1"/>
          </p:cNvSpPr>
          <p:nvPr/>
        </p:nvSpPr>
        <p:spPr bwMode="auto">
          <a:xfrm>
            <a:off x="3260725" y="3694113"/>
            <a:ext cx="1106488" cy="481012"/>
          </a:xfrm>
          <a:custGeom>
            <a:avLst/>
            <a:gdLst>
              <a:gd name="T0" fmla="*/ 1103157 w 1106905"/>
              <a:gd name="T1" fmla="*/ 479009 h 481263"/>
              <a:gd name="T2" fmla="*/ 647505 w 1106905"/>
              <a:gd name="T3" fmla="*/ 131726 h 481263"/>
              <a:gd name="T4" fmla="*/ 0 w 1106905"/>
              <a:gd name="T5" fmla="*/ 0 h 481263"/>
              <a:gd name="T6" fmla="*/ 0 60000 65536"/>
              <a:gd name="T7" fmla="*/ 0 60000 65536"/>
              <a:gd name="T8" fmla="*/ 0 60000 65536"/>
              <a:gd name="T9" fmla="*/ 0 w 1106905"/>
              <a:gd name="T10" fmla="*/ 0 h 481263"/>
              <a:gd name="T11" fmla="*/ 1106905 w 1106905"/>
              <a:gd name="T12" fmla="*/ 481263 h 4812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481263">
                <a:moveTo>
                  <a:pt x="1106905" y="481263"/>
                </a:moveTo>
                <a:cubicBezTo>
                  <a:pt x="970547" y="346910"/>
                  <a:pt x="834189" y="212557"/>
                  <a:pt x="649705" y="132347"/>
                </a:cubicBezTo>
                <a:cubicBezTo>
                  <a:pt x="465221" y="52137"/>
                  <a:pt x="232610" y="2606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69" name="Freeform 116"/>
          <p:cNvSpPr>
            <a:spLocks noChangeArrowheads="1"/>
          </p:cNvSpPr>
          <p:nvPr/>
        </p:nvSpPr>
        <p:spPr bwMode="auto">
          <a:xfrm>
            <a:off x="2214563" y="2581275"/>
            <a:ext cx="1046162" cy="161925"/>
          </a:xfrm>
          <a:custGeom>
            <a:avLst/>
            <a:gdLst>
              <a:gd name="T0" fmla="*/ 1041494 w 1046747"/>
              <a:gd name="T1" fmla="*/ 157965 h 162427"/>
              <a:gd name="T2" fmla="*/ 430962 w 1046747"/>
              <a:gd name="T3" fmla="*/ 5852 h 162427"/>
              <a:gd name="T4" fmla="*/ 0 w 1046747"/>
              <a:gd name="T5" fmla="*/ 122862 h 162427"/>
              <a:gd name="T6" fmla="*/ 0 60000 65536"/>
              <a:gd name="T7" fmla="*/ 0 60000 65536"/>
              <a:gd name="T8" fmla="*/ 0 60000 65536"/>
              <a:gd name="T9" fmla="*/ 0 w 1046747"/>
              <a:gd name="T10" fmla="*/ 0 h 162427"/>
              <a:gd name="T11" fmla="*/ 1046747 w 1046747"/>
              <a:gd name="T12" fmla="*/ 162427 h 162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6747" h="162427">
                <a:moveTo>
                  <a:pt x="1046747" y="162427"/>
                </a:moveTo>
                <a:cubicBezTo>
                  <a:pt x="827170" y="87229"/>
                  <a:pt x="607594" y="12032"/>
                  <a:pt x="433136" y="6016"/>
                </a:cubicBezTo>
                <a:cubicBezTo>
                  <a:pt x="258678" y="0"/>
                  <a:pt x="129339" y="63166"/>
                  <a:pt x="0" y="1263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70" name="Freeform 117"/>
          <p:cNvSpPr>
            <a:spLocks noChangeArrowheads="1"/>
          </p:cNvSpPr>
          <p:nvPr/>
        </p:nvSpPr>
        <p:spPr bwMode="auto">
          <a:xfrm>
            <a:off x="2201863" y="4013200"/>
            <a:ext cx="1022350" cy="222250"/>
          </a:xfrm>
          <a:custGeom>
            <a:avLst/>
            <a:gdLst>
              <a:gd name="T0" fmla="*/ 1019682 w 1022684"/>
              <a:gd name="T1" fmla="*/ 219590 h 222585"/>
              <a:gd name="T2" fmla="*/ 527834 w 1022684"/>
              <a:gd name="T3" fmla="*/ 5935 h 222585"/>
              <a:gd name="T4" fmla="*/ 0 w 1022684"/>
              <a:gd name="T5" fmla="*/ 183979 h 222585"/>
              <a:gd name="T6" fmla="*/ 0 60000 65536"/>
              <a:gd name="T7" fmla="*/ 0 60000 65536"/>
              <a:gd name="T8" fmla="*/ 0 60000 65536"/>
              <a:gd name="T9" fmla="*/ 0 w 1022684"/>
              <a:gd name="T10" fmla="*/ 0 h 222585"/>
              <a:gd name="T11" fmla="*/ 1022684 w 1022684"/>
              <a:gd name="T12" fmla="*/ 222585 h 222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2684" h="222585">
                <a:moveTo>
                  <a:pt x="1022684" y="222585"/>
                </a:moveTo>
                <a:cubicBezTo>
                  <a:pt x="861260" y="117308"/>
                  <a:pt x="699836" y="12032"/>
                  <a:pt x="529389" y="6016"/>
                </a:cubicBezTo>
                <a:cubicBezTo>
                  <a:pt x="358942" y="0"/>
                  <a:pt x="179471" y="93245"/>
                  <a:pt x="0" y="18649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71" name="Freeform 119"/>
          <p:cNvSpPr>
            <a:spLocks noChangeArrowheads="1"/>
          </p:cNvSpPr>
          <p:nvPr/>
        </p:nvSpPr>
        <p:spPr bwMode="auto">
          <a:xfrm>
            <a:off x="1274763" y="2322513"/>
            <a:ext cx="914400" cy="914400"/>
          </a:xfrm>
          <a:custGeom>
            <a:avLst/>
            <a:gdLst>
              <a:gd name="T0" fmla="*/ 914400 w 914400"/>
              <a:gd name="T1" fmla="*/ 0 h 914400"/>
              <a:gd name="T2" fmla="*/ 156411 w 914400"/>
              <a:gd name="T3" fmla="*/ 204537 h 914400"/>
              <a:gd name="T4" fmla="*/ 0 w 914400"/>
              <a:gd name="T5" fmla="*/ 914400 h 914400"/>
              <a:gd name="T6" fmla="*/ 0 60000 65536"/>
              <a:gd name="T7" fmla="*/ 0 60000 65536"/>
              <a:gd name="T8" fmla="*/ 0 60000 65536"/>
              <a:gd name="T9" fmla="*/ 0 w 914400"/>
              <a:gd name="T10" fmla="*/ 0 h 914400"/>
              <a:gd name="T11" fmla="*/ 914400 w 914400"/>
              <a:gd name="T12" fmla="*/ 914400 h 91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914400">
                <a:moveTo>
                  <a:pt x="914400" y="0"/>
                </a:moveTo>
                <a:cubicBezTo>
                  <a:pt x="611605" y="26068"/>
                  <a:pt x="308811" y="52137"/>
                  <a:pt x="156411" y="204537"/>
                </a:cubicBezTo>
                <a:cubicBezTo>
                  <a:pt x="4011" y="356937"/>
                  <a:pt x="2005" y="635668"/>
                  <a:pt x="0" y="91440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72" name="Freeform 120"/>
          <p:cNvSpPr>
            <a:spLocks noChangeArrowheads="1"/>
          </p:cNvSpPr>
          <p:nvPr/>
        </p:nvSpPr>
        <p:spPr bwMode="auto">
          <a:xfrm>
            <a:off x="1371600" y="2790825"/>
            <a:ext cx="782638" cy="531813"/>
          </a:xfrm>
          <a:custGeom>
            <a:avLst/>
            <a:gdLst>
              <a:gd name="T0" fmla="*/ 787334 w 782053"/>
              <a:gd name="T1" fmla="*/ 0 h 531395"/>
              <a:gd name="T2" fmla="*/ 545078 w 782053"/>
              <a:gd name="T3" fmla="*/ 448330 h 531395"/>
              <a:gd name="T4" fmla="*/ 0 w 782053"/>
              <a:gd name="T5" fmla="*/ 521031 h 531395"/>
              <a:gd name="T6" fmla="*/ 0 60000 65536"/>
              <a:gd name="T7" fmla="*/ 0 60000 65536"/>
              <a:gd name="T8" fmla="*/ 0 60000 65536"/>
              <a:gd name="T9" fmla="*/ 0 w 782053"/>
              <a:gd name="T10" fmla="*/ 0 h 531395"/>
              <a:gd name="T11" fmla="*/ 782053 w 782053"/>
              <a:gd name="T12" fmla="*/ 531395 h 53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2053" h="531395">
                <a:moveTo>
                  <a:pt x="782053" y="0"/>
                </a:moveTo>
                <a:cubicBezTo>
                  <a:pt x="726908" y="179471"/>
                  <a:pt x="671763" y="358943"/>
                  <a:pt x="541421" y="445169"/>
                </a:cubicBezTo>
                <a:cubicBezTo>
                  <a:pt x="411079" y="531395"/>
                  <a:pt x="205539" y="524376"/>
                  <a:pt x="0" y="51735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73" name="Freeform 121"/>
          <p:cNvSpPr>
            <a:spLocks noChangeArrowheads="1"/>
          </p:cNvSpPr>
          <p:nvPr/>
        </p:nvSpPr>
        <p:spPr bwMode="auto">
          <a:xfrm>
            <a:off x="1287463" y="3392488"/>
            <a:ext cx="866775" cy="850900"/>
          </a:xfrm>
          <a:custGeom>
            <a:avLst/>
            <a:gdLst>
              <a:gd name="T0" fmla="*/ 870793 w 866274"/>
              <a:gd name="T1" fmla="*/ 848194 h 850231"/>
              <a:gd name="T2" fmla="*/ 338642 w 866274"/>
              <a:gd name="T3" fmla="*/ 714906 h 850231"/>
              <a:gd name="T4" fmla="*/ 0 w 866274"/>
              <a:gd name="T5" fmla="*/ 0 h 850231"/>
              <a:gd name="T6" fmla="*/ 0 60000 65536"/>
              <a:gd name="T7" fmla="*/ 0 60000 65536"/>
              <a:gd name="T8" fmla="*/ 0 60000 65536"/>
              <a:gd name="T9" fmla="*/ 0 w 866274"/>
              <a:gd name="T10" fmla="*/ 0 h 850231"/>
              <a:gd name="T11" fmla="*/ 866274 w 866274"/>
              <a:gd name="T12" fmla="*/ 850231 h 850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6274" h="850231">
                <a:moveTo>
                  <a:pt x="866274" y="842211"/>
                </a:moveTo>
                <a:cubicBezTo>
                  <a:pt x="673768" y="846221"/>
                  <a:pt x="481263" y="850231"/>
                  <a:pt x="336884" y="709863"/>
                </a:cubicBezTo>
                <a:cubicBezTo>
                  <a:pt x="192505" y="569495"/>
                  <a:pt x="96252" y="284747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9874" name="Freeform 122"/>
          <p:cNvSpPr>
            <a:spLocks noChangeArrowheads="1"/>
          </p:cNvSpPr>
          <p:nvPr/>
        </p:nvSpPr>
        <p:spPr bwMode="auto">
          <a:xfrm>
            <a:off x="2189163" y="2357438"/>
            <a:ext cx="1071562" cy="1804987"/>
          </a:xfrm>
          <a:custGeom>
            <a:avLst/>
            <a:gdLst>
              <a:gd name="T0" fmla="*/ 1077590 w 1070811"/>
              <a:gd name="T1" fmla="*/ 0 h 1804737"/>
              <a:gd name="T2" fmla="*/ 375341 w 1070811"/>
              <a:gd name="T3" fmla="*/ 542097 h 1804737"/>
              <a:gd name="T4" fmla="*/ 0 w 1070811"/>
              <a:gd name="T5" fmla="*/ 1806987 h 1804737"/>
              <a:gd name="T6" fmla="*/ 0 60000 65536"/>
              <a:gd name="T7" fmla="*/ 0 60000 65536"/>
              <a:gd name="T8" fmla="*/ 0 60000 65536"/>
              <a:gd name="T9" fmla="*/ 0 w 1070811"/>
              <a:gd name="T10" fmla="*/ 0 h 1804737"/>
              <a:gd name="T11" fmla="*/ 1070811 w 1070811"/>
              <a:gd name="T12" fmla="*/ 1804737 h 18047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0811" h="1804737">
                <a:moveTo>
                  <a:pt x="1070811" y="0"/>
                </a:moveTo>
                <a:cubicBezTo>
                  <a:pt x="811129" y="120316"/>
                  <a:pt x="551448" y="240632"/>
                  <a:pt x="372979" y="541422"/>
                </a:cubicBezTo>
                <a:cubicBezTo>
                  <a:pt x="194510" y="842212"/>
                  <a:pt x="97255" y="1323474"/>
                  <a:pt x="0" y="180473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7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Viterbi Backtrace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36</a:t>
            </a:fld>
            <a:endParaRPr lang="en-US"/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2105025" y="2249488"/>
            <a:ext cx="157163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37" name="TextBox 5"/>
          <p:cNvSpPr txBox="1">
            <a:spLocks noChangeArrowheads="1"/>
          </p:cNvSpPr>
          <p:nvPr/>
        </p:nvSpPr>
        <p:spPr bwMode="auto">
          <a:xfrm>
            <a:off x="1731963" y="21653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2105025" y="2643188"/>
            <a:ext cx="157163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39" name="TextBox 7"/>
          <p:cNvSpPr txBox="1">
            <a:spLocks noChangeArrowheads="1"/>
          </p:cNvSpPr>
          <p:nvPr/>
        </p:nvSpPr>
        <p:spPr bwMode="auto">
          <a:xfrm>
            <a:off x="1731963" y="255905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2105025" y="4146550"/>
            <a:ext cx="157163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41" name="TextBox 9"/>
          <p:cNvSpPr txBox="1">
            <a:spLocks noChangeArrowheads="1"/>
          </p:cNvSpPr>
          <p:nvPr/>
        </p:nvSpPr>
        <p:spPr bwMode="auto">
          <a:xfrm>
            <a:off x="1731963" y="4062413"/>
            <a:ext cx="407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N</a:t>
            </a:r>
            <a:endParaRPr lang="en-US"/>
          </a:p>
        </p:txBody>
      </p:sp>
      <p:sp>
        <p:nvSpPr>
          <p:cNvPr id="120842" name="TextBox 10"/>
          <p:cNvSpPr txBox="1">
            <a:spLocks noChangeArrowheads="1"/>
          </p:cNvSpPr>
          <p:nvPr/>
        </p:nvSpPr>
        <p:spPr bwMode="auto">
          <a:xfrm>
            <a:off x="1997075" y="2984500"/>
            <a:ext cx="3032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</a:t>
            </a:r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</p:txBody>
      </p:sp>
      <p:sp>
        <p:nvSpPr>
          <p:cNvPr id="120843" name="Oval 11"/>
          <p:cNvSpPr>
            <a:spLocks noChangeArrowheads="1"/>
          </p:cNvSpPr>
          <p:nvPr/>
        </p:nvSpPr>
        <p:spPr bwMode="auto">
          <a:xfrm>
            <a:off x="3224213" y="2238375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44" name="Oval 13"/>
          <p:cNvSpPr>
            <a:spLocks noChangeArrowheads="1"/>
          </p:cNvSpPr>
          <p:nvPr/>
        </p:nvSpPr>
        <p:spPr bwMode="auto">
          <a:xfrm>
            <a:off x="3224213" y="2630488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45" name="Oval 15"/>
          <p:cNvSpPr>
            <a:spLocks noChangeArrowheads="1"/>
          </p:cNvSpPr>
          <p:nvPr/>
        </p:nvSpPr>
        <p:spPr bwMode="auto">
          <a:xfrm>
            <a:off x="3224213" y="4135438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46" name="TextBox 17"/>
          <p:cNvSpPr txBox="1">
            <a:spLocks noChangeArrowheads="1"/>
          </p:cNvSpPr>
          <p:nvPr/>
        </p:nvSpPr>
        <p:spPr bwMode="auto">
          <a:xfrm>
            <a:off x="3116263" y="2971800"/>
            <a:ext cx="303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</a:t>
            </a:r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</p:txBody>
      </p:sp>
      <p:sp>
        <p:nvSpPr>
          <p:cNvPr id="120847" name="Oval 18"/>
          <p:cNvSpPr>
            <a:spLocks noChangeArrowheads="1"/>
          </p:cNvSpPr>
          <p:nvPr/>
        </p:nvSpPr>
        <p:spPr bwMode="auto">
          <a:xfrm>
            <a:off x="1223963" y="3208338"/>
            <a:ext cx="155575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48" name="TextBox 19"/>
          <p:cNvSpPr txBox="1">
            <a:spLocks noChangeArrowheads="1"/>
          </p:cNvSpPr>
          <p:nvPr/>
        </p:nvSpPr>
        <p:spPr bwMode="auto">
          <a:xfrm>
            <a:off x="850900" y="3124200"/>
            <a:ext cx="36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120849" name="Oval 20"/>
          <p:cNvSpPr>
            <a:spLocks noChangeArrowheads="1"/>
          </p:cNvSpPr>
          <p:nvPr/>
        </p:nvSpPr>
        <p:spPr bwMode="auto">
          <a:xfrm>
            <a:off x="7861300" y="3205163"/>
            <a:ext cx="155575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50" name="TextBox 21"/>
          <p:cNvSpPr txBox="1">
            <a:spLocks noChangeArrowheads="1"/>
          </p:cNvSpPr>
          <p:nvPr/>
        </p:nvSpPr>
        <p:spPr bwMode="auto">
          <a:xfrm>
            <a:off x="8040688" y="3084513"/>
            <a:ext cx="388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</a:t>
            </a:r>
            <a:r>
              <a:rPr lang="en-US" baseline="-25000"/>
              <a:t>F</a:t>
            </a:r>
            <a:endParaRPr lang="en-US"/>
          </a:p>
        </p:txBody>
      </p:sp>
      <p:cxnSp>
        <p:nvCxnSpPr>
          <p:cNvPr id="120851" name="Straight Connector 23"/>
          <p:cNvCxnSpPr>
            <a:cxnSpLocks noChangeShapeType="1"/>
            <a:stCxn id="120836" idx="6"/>
          </p:cNvCxnSpPr>
          <p:nvPr/>
        </p:nvCxnSpPr>
        <p:spPr bwMode="auto">
          <a:xfrm>
            <a:off x="2262188" y="2333625"/>
            <a:ext cx="1001712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2" name="Straight Connector 25"/>
          <p:cNvCxnSpPr>
            <a:cxnSpLocks noChangeShapeType="1"/>
            <a:stCxn id="120836" idx="5"/>
            <a:endCxn id="120844" idx="2"/>
          </p:cNvCxnSpPr>
          <p:nvPr/>
        </p:nvCxnSpPr>
        <p:spPr bwMode="auto">
          <a:xfrm rot="16200000" flipH="1">
            <a:off x="2570956" y="2061369"/>
            <a:ext cx="320675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3" name="Straight Connector 27"/>
          <p:cNvCxnSpPr>
            <a:cxnSpLocks noChangeShapeType="1"/>
            <a:stCxn id="120836" idx="5"/>
            <a:endCxn id="120845" idx="1"/>
          </p:cNvCxnSpPr>
          <p:nvPr/>
        </p:nvCxnSpPr>
        <p:spPr bwMode="auto">
          <a:xfrm rot="16200000" flipH="1">
            <a:off x="1860550" y="2771775"/>
            <a:ext cx="1765300" cy="1009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4" name="Straight Connector 29"/>
          <p:cNvCxnSpPr>
            <a:cxnSpLocks noChangeShapeType="1"/>
            <a:stCxn id="120836" idx="5"/>
          </p:cNvCxnSpPr>
          <p:nvPr/>
        </p:nvCxnSpPr>
        <p:spPr bwMode="auto">
          <a:xfrm rot="16200000" flipH="1">
            <a:off x="2267743" y="2364582"/>
            <a:ext cx="950913" cy="1009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5" name="Straight Connector 31"/>
          <p:cNvCxnSpPr>
            <a:cxnSpLocks noChangeShapeType="1"/>
            <a:stCxn id="120838" idx="6"/>
            <a:endCxn id="120843" idx="2"/>
          </p:cNvCxnSpPr>
          <p:nvPr/>
        </p:nvCxnSpPr>
        <p:spPr bwMode="auto">
          <a:xfrm flipV="1">
            <a:off x="2262188" y="2322513"/>
            <a:ext cx="96202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6" name="Straight Connector 33"/>
          <p:cNvCxnSpPr>
            <a:cxnSpLocks noChangeShapeType="1"/>
            <a:stCxn id="120838" idx="6"/>
            <a:endCxn id="120844" idx="3"/>
          </p:cNvCxnSpPr>
          <p:nvPr/>
        </p:nvCxnSpPr>
        <p:spPr bwMode="auto">
          <a:xfrm>
            <a:off x="2262188" y="2727325"/>
            <a:ext cx="985837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7" name="Straight Connector 35"/>
          <p:cNvCxnSpPr>
            <a:cxnSpLocks noChangeShapeType="1"/>
            <a:stCxn id="120838" idx="7"/>
            <a:endCxn id="120845" idx="2"/>
          </p:cNvCxnSpPr>
          <p:nvPr/>
        </p:nvCxnSpPr>
        <p:spPr bwMode="auto">
          <a:xfrm rot="16200000" flipH="1">
            <a:off x="1955006" y="2950369"/>
            <a:ext cx="1552575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8" name="Straight Connector 39"/>
          <p:cNvCxnSpPr>
            <a:cxnSpLocks noChangeShapeType="1"/>
            <a:stCxn id="120840" idx="5"/>
            <a:endCxn id="120843" idx="2"/>
          </p:cNvCxnSpPr>
          <p:nvPr/>
        </p:nvCxnSpPr>
        <p:spPr bwMode="auto">
          <a:xfrm rot="5400000" flipH="1" flipV="1">
            <a:off x="1747044" y="2813844"/>
            <a:ext cx="1968500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9" name="Straight Connector 41"/>
          <p:cNvCxnSpPr>
            <a:cxnSpLocks noChangeShapeType="1"/>
            <a:stCxn id="120840" idx="6"/>
            <a:endCxn id="120844" idx="1"/>
          </p:cNvCxnSpPr>
          <p:nvPr/>
        </p:nvCxnSpPr>
        <p:spPr bwMode="auto">
          <a:xfrm flipV="1">
            <a:off x="2262188" y="2655888"/>
            <a:ext cx="985837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60" name="Straight Connector 43"/>
          <p:cNvCxnSpPr>
            <a:cxnSpLocks noChangeShapeType="1"/>
            <a:stCxn id="120840" idx="5"/>
            <a:endCxn id="120845" idx="2"/>
          </p:cNvCxnSpPr>
          <p:nvPr/>
        </p:nvCxnSpPr>
        <p:spPr bwMode="auto">
          <a:xfrm rot="5400000" flipH="1" flipV="1">
            <a:off x="2695575" y="3762375"/>
            <a:ext cx="71438" cy="985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61" name="Straight Connector 45"/>
          <p:cNvCxnSpPr>
            <a:cxnSpLocks noChangeShapeType="1"/>
            <a:stCxn id="120840" idx="6"/>
          </p:cNvCxnSpPr>
          <p:nvPr/>
        </p:nvCxnSpPr>
        <p:spPr bwMode="auto">
          <a:xfrm flipV="1">
            <a:off x="2262188" y="3332163"/>
            <a:ext cx="950912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62" name="Straight Connector 47"/>
          <p:cNvCxnSpPr>
            <a:cxnSpLocks noChangeShapeType="1"/>
            <a:stCxn id="120838" idx="5"/>
          </p:cNvCxnSpPr>
          <p:nvPr/>
        </p:nvCxnSpPr>
        <p:spPr bwMode="auto">
          <a:xfrm rot="16200000" flipH="1">
            <a:off x="2434432" y="2590006"/>
            <a:ext cx="582612" cy="974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0863" name="Group 64"/>
          <p:cNvGrpSpPr>
            <a:grpSpLocks/>
          </p:cNvGrpSpPr>
          <p:nvPr/>
        </p:nvGrpSpPr>
        <p:grpSpPr bwMode="auto">
          <a:xfrm>
            <a:off x="3365500" y="2209800"/>
            <a:ext cx="1181100" cy="2065338"/>
            <a:chOff x="2391431" y="2390274"/>
            <a:chExt cx="1180436" cy="2065420"/>
          </a:xfrm>
        </p:grpSpPr>
        <p:sp>
          <p:nvSpPr>
            <p:cNvPr id="120917" name="Oval 48"/>
            <p:cNvSpPr>
              <a:spLocks noChangeArrowheads="1"/>
            </p:cNvSpPr>
            <p:nvPr/>
          </p:nvSpPr>
          <p:spPr bwMode="auto">
            <a:xfrm>
              <a:off x="3376863" y="2390274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0918" name="Oval 49"/>
            <p:cNvSpPr>
              <a:spLocks noChangeArrowheads="1"/>
            </p:cNvSpPr>
            <p:nvPr/>
          </p:nvSpPr>
          <p:spPr bwMode="auto">
            <a:xfrm>
              <a:off x="3376863" y="2783306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0919" name="Oval 50"/>
            <p:cNvSpPr>
              <a:spLocks noChangeArrowheads="1"/>
            </p:cNvSpPr>
            <p:nvPr/>
          </p:nvSpPr>
          <p:spPr bwMode="auto">
            <a:xfrm>
              <a:off x="3376863" y="4287252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0920" name="TextBox 51"/>
            <p:cNvSpPr txBox="1">
              <a:spLocks noChangeArrowheads="1"/>
            </p:cNvSpPr>
            <p:nvPr/>
          </p:nvSpPr>
          <p:spPr bwMode="auto">
            <a:xfrm>
              <a:off x="3268579" y="3124200"/>
              <a:ext cx="30328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ym typeface="Symbol" charset="0"/>
                </a:rPr>
                <a:t></a:t>
              </a:r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</p:txBody>
        </p:sp>
        <p:cxnSp>
          <p:nvCxnSpPr>
            <p:cNvPr id="120921" name="Straight Connector 52"/>
            <p:cNvCxnSpPr>
              <a:cxnSpLocks noChangeShapeType="1"/>
            </p:cNvCxnSpPr>
            <p:nvPr/>
          </p:nvCxnSpPr>
          <p:spPr bwMode="auto">
            <a:xfrm>
              <a:off x="2414338" y="2486527"/>
              <a:ext cx="1001838" cy="19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2" name="Straight Connector 53"/>
            <p:cNvCxnSpPr>
              <a:cxnSpLocks noChangeShapeType="1"/>
              <a:endCxn id="120918" idx="2"/>
            </p:cNvCxnSpPr>
            <p:nvPr/>
          </p:nvCxnSpPr>
          <p:spPr bwMode="auto">
            <a:xfrm rot="16200000" flipH="1">
              <a:off x="2723424" y="2214087"/>
              <a:ext cx="32144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3" name="Straight Connector 54"/>
            <p:cNvCxnSpPr>
              <a:cxnSpLocks noChangeShapeType="1"/>
              <a:endCxn id="120919" idx="1"/>
            </p:cNvCxnSpPr>
            <p:nvPr/>
          </p:nvCxnSpPr>
          <p:spPr bwMode="auto">
            <a:xfrm rot="16200000" flipH="1">
              <a:off x="2012680" y="2924831"/>
              <a:ext cx="1765840" cy="1008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4" name="Straight Connector 55"/>
            <p:cNvCxnSpPr>
              <a:cxnSpLocks noChangeShapeType="1"/>
            </p:cNvCxnSpPr>
            <p:nvPr/>
          </p:nvCxnSpPr>
          <p:spPr bwMode="auto">
            <a:xfrm rot="16200000" flipH="1">
              <a:off x="2420630" y="2516882"/>
              <a:ext cx="951099" cy="1009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5" name="Straight Connector 56"/>
            <p:cNvCxnSpPr>
              <a:cxnSpLocks noChangeShapeType="1"/>
              <a:endCxn id="120917" idx="2"/>
            </p:cNvCxnSpPr>
            <p:nvPr/>
          </p:nvCxnSpPr>
          <p:spPr bwMode="auto">
            <a:xfrm flipV="1">
              <a:off x="2414338" y="2474495"/>
              <a:ext cx="962525" cy="405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6" name="Straight Connector 57"/>
            <p:cNvCxnSpPr>
              <a:cxnSpLocks noChangeShapeType="1"/>
              <a:endCxn id="120918" idx="3"/>
            </p:cNvCxnSpPr>
            <p:nvPr/>
          </p:nvCxnSpPr>
          <p:spPr bwMode="auto">
            <a:xfrm>
              <a:off x="2414338" y="2879559"/>
              <a:ext cx="985431" cy="47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7" name="Straight Connector 58"/>
            <p:cNvCxnSpPr>
              <a:cxnSpLocks noChangeShapeType="1"/>
              <a:endCxn id="120919" idx="2"/>
            </p:cNvCxnSpPr>
            <p:nvPr/>
          </p:nvCxnSpPr>
          <p:spPr bwMode="auto">
            <a:xfrm rot="16200000" flipH="1">
              <a:off x="2108413" y="3103024"/>
              <a:ext cx="155146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8" name="Straight Connector 59"/>
            <p:cNvCxnSpPr>
              <a:cxnSpLocks noChangeShapeType="1"/>
              <a:endCxn id="120917" idx="2"/>
            </p:cNvCxnSpPr>
            <p:nvPr/>
          </p:nvCxnSpPr>
          <p:spPr bwMode="auto">
            <a:xfrm rot="5400000" flipH="1" flipV="1">
              <a:off x="1899865" y="2966061"/>
              <a:ext cx="1968563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29" name="Straight Connector 60"/>
            <p:cNvCxnSpPr>
              <a:cxnSpLocks noChangeShapeType="1"/>
              <a:endCxn id="120918" idx="1"/>
            </p:cNvCxnSpPr>
            <p:nvPr/>
          </p:nvCxnSpPr>
          <p:spPr bwMode="auto">
            <a:xfrm flipV="1">
              <a:off x="2414338" y="2807974"/>
              <a:ext cx="985431" cy="15755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30" name="Straight Connector 61"/>
            <p:cNvCxnSpPr>
              <a:cxnSpLocks noChangeShapeType="1"/>
              <a:endCxn id="120919" idx="2"/>
            </p:cNvCxnSpPr>
            <p:nvPr/>
          </p:nvCxnSpPr>
          <p:spPr bwMode="auto">
            <a:xfrm rot="5400000" flipH="1" flipV="1">
              <a:off x="2848354" y="3914550"/>
              <a:ext cx="71585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31" name="Straight Connector 62"/>
            <p:cNvCxnSpPr>
              <a:cxnSpLocks noChangeShapeType="1"/>
            </p:cNvCxnSpPr>
            <p:nvPr/>
          </p:nvCxnSpPr>
          <p:spPr bwMode="auto">
            <a:xfrm flipV="1">
              <a:off x="2414338" y="3485147"/>
              <a:ext cx="950494" cy="898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32" name="Straight Connector 63"/>
            <p:cNvCxnSpPr>
              <a:cxnSpLocks noChangeShapeType="1"/>
            </p:cNvCxnSpPr>
            <p:nvPr/>
          </p:nvCxnSpPr>
          <p:spPr bwMode="auto">
            <a:xfrm rot="16200000" flipH="1">
              <a:off x="2587067" y="2743477"/>
              <a:ext cx="582130" cy="97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0864" name="Oval 81"/>
          <p:cNvSpPr>
            <a:spLocks noChangeArrowheads="1"/>
          </p:cNvSpPr>
          <p:nvPr/>
        </p:nvSpPr>
        <p:spPr bwMode="auto">
          <a:xfrm>
            <a:off x="6119813" y="2222500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65" name="Oval 82"/>
          <p:cNvSpPr>
            <a:spLocks noChangeArrowheads="1"/>
          </p:cNvSpPr>
          <p:nvPr/>
        </p:nvSpPr>
        <p:spPr bwMode="auto">
          <a:xfrm>
            <a:off x="6119813" y="2614613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66" name="Oval 83"/>
          <p:cNvSpPr>
            <a:spLocks noChangeArrowheads="1"/>
          </p:cNvSpPr>
          <p:nvPr/>
        </p:nvSpPr>
        <p:spPr bwMode="auto">
          <a:xfrm>
            <a:off x="6119813" y="4119563"/>
            <a:ext cx="157162" cy="168275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67" name="TextBox 84"/>
          <p:cNvSpPr txBox="1">
            <a:spLocks noChangeArrowheads="1"/>
          </p:cNvSpPr>
          <p:nvPr/>
        </p:nvSpPr>
        <p:spPr bwMode="auto">
          <a:xfrm>
            <a:off x="6011863" y="2955925"/>
            <a:ext cx="303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</a:t>
            </a:r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  <a:p>
            <a:pPr eaLnBrk="1" hangingPunct="1"/>
            <a:r>
              <a:rPr lang="en-US">
                <a:sym typeface="Symbol" charset="0"/>
              </a:rPr>
              <a:t></a:t>
            </a:r>
            <a:endParaRPr lang="en-US"/>
          </a:p>
        </p:txBody>
      </p:sp>
      <p:grpSp>
        <p:nvGrpSpPr>
          <p:cNvPr id="120868" name="Group 85"/>
          <p:cNvGrpSpPr>
            <a:grpSpLocks/>
          </p:cNvGrpSpPr>
          <p:nvPr/>
        </p:nvGrpSpPr>
        <p:grpSpPr bwMode="auto">
          <a:xfrm>
            <a:off x="6261100" y="2193925"/>
            <a:ext cx="1181100" cy="2065338"/>
            <a:chOff x="2391431" y="2390274"/>
            <a:chExt cx="1180436" cy="2065420"/>
          </a:xfrm>
        </p:grpSpPr>
        <p:sp>
          <p:nvSpPr>
            <p:cNvPr id="120901" name="Oval 86"/>
            <p:cNvSpPr>
              <a:spLocks noChangeArrowheads="1"/>
            </p:cNvSpPr>
            <p:nvPr/>
          </p:nvSpPr>
          <p:spPr bwMode="auto">
            <a:xfrm>
              <a:off x="3376863" y="2390274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0902" name="Oval 87"/>
            <p:cNvSpPr>
              <a:spLocks noChangeArrowheads="1"/>
            </p:cNvSpPr>
            <p:nvPr/>
          </p:nvSpPr>
          <p:spPr bwMode="auto">
            <a:xfrm>
              <a:off x="3376863" y="2783306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0903" name="Oval 88"/>
            <p:cNvSpPr>
              <a:spLocks noChangeArrowheads="1"/>
            </p:cNvSpPr>
            <p:nvPr/>
          </p:nvSpPr>
          <p:spPr bwMode="auto">
            <a:xfrm>
              <a:off x="3376863" y="4287252"/>
              <a:ext cx="156411" cy="168442"/>
            </a:xfrm>
            <a:prstGeom prst="ellipse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20904" name="TextBox 89"/>
            <p:cNvSpPr txBox="1">
              <a:spLocks noChangeArrowheads="1"/>
            </p:cNvSpPr>
            <p:nvPr/>
          </p:nvSpPr>
          <p:spPr bwMode="auto">
            <a:xfrm>
              <a:off x="3268579" y="3124200"/>
              <a:ext cx="30328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ym typeface="Symbol" charset="0"/>
                </a:rPr>
                <a:t></a:t>
              </a:r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  <a:p>
              <a:pPr eaLnBrk="1" hangingPunct="1"/>
              <a:r>
                <a:rPr lang="en-US">
                  <a:sym typeface="Symbol" charset="0"/>
                </a:rPr>
                <a:t></a:t>
              </a:r>
              <a:endParaRPr lang="en-US"/>
            </a:p>
          </p:txBody>
        </p:sp>
        <p:cxnSp>
          <p:nvCxnSpPr>
            <p:cNvPr id="120905" name="Straight Connector 90"/>
            <p:cNvCxnSpPr>
              <a:cxnSpLocks noChangeShapeType="1"/>
            </p:cNvCxnSpPr>
            <p:nvPr/>
          </p:nvCxnSpPr>
          <p:spPr bwMode="auto">
            <a:xfrm>
              <a:off x="2414338" y="2486527"/>
              <a:ext cx="1001838" cy="19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06" name="Straight Connector 91"/>
            <p:cNvCxnSpPr>
              <a:cxnSpLocks noChangeShapeType="1"/>
              <a:endCxn id="120902" idx="2"/>
            </p:cNvCxnSpPr>
            <p:nvPr/>
          </p:nvCxnSpPr>
          <p:spPr bwMode="auto">
            <a:xfrm rot="16200000" flipH="1">
              <a:off x="2723424" y="2214087"/>
              <a:ext cx="32144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07" name="Straight Connector 92"/>
            <p:cNvCxnSpPr>
              <a:cxnSpLocks noChangeShapeType="1"/>
              <a:endCxn id="120903" idx="1"/>
            </p:cNvCxnSpPr>
            <p:nvPr/>
          </p:nvCxnSpPr>
          <p:spPr bwMode="auto">
            <a:xfrm rot="16200000" flipH="1">
              <a:off x="2012680" y="2924831"/>
              <a:ext cx="1765840" cy="1008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08" name="Straight Connector 93"/>
            <p:cNvCxnSpPr>
              <a:cxnSpLocks noChangeShapeType="1"/>
            </p:cNvCxnSpPr>
            <p:nvPr/>
          </p:nvCxnSpPr>
          <p:spPr bwMode="auto">
            <a:xfrm rot="16200000" flipH="1">
              <a:off x="2420630" y="2516882"/>
              <a:ext cx="951099" cy="1009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09" name="Straight Connector 94"/>
            <p:cNvCxnSpPr>
              <a:cxnSpLocks noChangeShapeType="1"/>
              <a:endCxn id="120901" idx="2"/>
            </p:cNvCxnSpPr>
            <p:nvPr/>
          </p:nvCxnSpPr>
          <p:spPr bwMode="auto">
            <a:xfrm flipV="1">
              <a:off x="2414338" y="2474495"/>
              <a:ext cx="962525" cy="4050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0" name="Straight Connector 95"/>
            <p:cNvCxnSpPr>
              <a:cxnSpLocks noChangeShapeType="1"/>
              <a:endCxn id="120902" idx="3"/>
            </p:cNvCxnSpPr>
            <p:nvPr/>
          </p:nvCxnSpPr>
          <p:spPr bwMode="auto">
            <a:xfrm>
              <a:off x="2414338" y="2879559"/>
              <a:ext cx="985431" cy="47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1" name="Straight Connector 96"/>
            <p:cNvCxnSpPr>
              <a:cxnSpLocks noChangeShapeType="1"/>
              <a:endCxn id="120903" idx="2"/>
            </p:cNvCxnSpPr>
            <p:nvPr/>
          </p:nvCxnSpPr>
          <p:spPr bwMode="auto">
            <a:xfrm rot="16200000" flipH="1">
              <a:off x="2108413" y="3103024"/>
              <a:ext cx="1551467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2" name="Straight Connector 97"/>
            <p:cNvCxnSpPr>
              <a:cxnSpLocks noChangeShapeType="1"/>
              <a:endCxn id="120901" idx="2"/>
            </p:cNvCxnSpPr>
            <p:nvPr/>
          </p:nvCxnSpPr>
          <p:spPr bwMode="auto">
            <a:xfrm rot="5400000" flipH="1" flipV="1">
              <a:off x="1899865" y="2966061"/>
              <a:ext cx="1968563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3" name="Straight Connector 98"/>
            <p:cNvCxnSpPr>
              <a:cxnSpLocks noChangeShapeType="1"/>
              <a:endCxn id="120902" idx="1"/>
            </p:cNvCxnSpPr>
            <p:nvPr/>
          </p:nvCxnSpPr>
          <p:spPr bwMode="auto">
            <a:xfrm flipV="1">
              <a:off x="2414338" y="2807974"/>
              <a:ext cx="985431" cy="15755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4" name="Straight Connector 99"/>
            <p:cNvCxnSpPr>
              <a:cxnSpLocks noChangeShapeType="1"/>
              <a:endCxn id="120903" idx="2"/>
            </p:cNvCxnSpPr>
            <p:nvPr/>
          </p:nvCxnSpPr>
          <p:spPr bwMode="auto">
            <a:xfrm rot="5400000" flipH="1" flipV="1">
              <a:off x="2848354" y="3914550"/>
              <a:ext cx="71585" cy="985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5" name="Straight Connector 100"/>
            <p:cNvCxnSpPr>
              <a:cxnSpLocks noChangeShapeType="1"/>
            </p:cNvCxnSpPr>
            <p:nvPr/>
          </p:nvCxnSpPr>
          <p:spPr bwMode="auto">
            <a:xfrm flipV="1">
              <a:off x="2414338" y="3485147"/>
              <a:ext cx="950494" cy="898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916" name="Straight Connector 101"/>
            <p:cNvCxnSpPr>
              <a:cxnSpLocks noChangeShapeType="1"/>
            </p:cNvCxnSpPr>
            <p:nvPr/>
          </p:nvCxnSpPr>
          <p:spPr bwMode="auto">
            <a:xfrm rot="16200000" flipH="1">
              <a:off x="2587067" y="2743477"/>
              <a:ext cx="582130" cy="97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0869" name="TextBox 123"/>
          <p:cNvSpPr txBox="1">
            <a:spLocks noChangeArrowheads="1"/>
          </p:cNvSpPr>
          <p:nvPr/>
        </p:nvSpPr>
        <p:spPr bwMode="auto">
          <a:xfrm>
            <a:off x="4889500" y="2157413"/>
            <a:ext cx="98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20870" name="TextBox 124"/>
          <p:cNvSpPr txBox="1">
            <a:spLocks noChangeArrowheads="1"/>
          </p:cNvSpPr>
          <p:nvPr/>
        </p:nvSpPr>
        <p:spPr bwMode="auto">
          <a:xfrm>
            <a:off x="4908550" y="2551113"/>
            <a:ext cx="98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20871" name="TextBox 125"/>
          <p:cNvSpPr txBox="1">
            <a:spLocks noChangeArrowheads="1"/>
          </p:cNvSpPr>
          <p:nvPr/>
        </p:nvSpPr>
        <p:spPr bwMode="auto">
          <a:xfrm>
            <a:off x="4921250" y="3116263"/>
            <a:ext cx="98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20872" name="TextBox 126"/>
          <p:cNvSpPr txBox="1">
            <a:spLocks noChangeArrowheads="1"/>
          </p:cNvSpPr>
          <p:nvPr/>
        </p:nvSpPr>
        <p:spPr bwMode="auto">
          <a:xfrm>
            <a:off x="4872038" y="3970338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ym typeface="Symbol" charset="0"/>
              </a:rPr>
              <a:t>       </a:t>
            </a:r>
            <a:endParaRPr lang="en-US"/>
          </a:p>
        </p:txBody>
      </p:sp>
      <p:sp>
        <p:nvSpPr>
          <p:cNvPr id="120873" name="TextBox 127"/>
          <p:cNvSpPr txBox="1">
            <a:spLocks noChangeArrowheads="1"/>
          </p:cNvSpPr>
          <p:nvPr/>
        </p:nvSpPr>
        <p:spPr bwMode="auto">
          <a:xfrm>
            <a:off x="1985963" y="4524375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120874" name="TextBox 128"/>
          <p:cNvSpPr txBox="1">
            <a:spLocks noChangeArrowheads="1"/>
          </p:cNvSpPr>
          <p:nvPr/>
        </p:nvSpPr>
        <p:spPr bwMode="auto">
          <a:xfrm>
            <a:off x="3100388" y="4524375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120875" name="TextBox 129"/>
          <p:cNvSpPr txBox="1">
            <a:spLocks noChangeArrowheads="1"/>
          </p:cNvSpPr>
          <p:nvPr/>
        </p:nvSpPr>
        <p:spPr bwMode="auto">
          <a:xfrm>
            <a:off x="4219575" y="4524375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3</a:t>
            </a:r>
          </a:p>
        </p:txBody>
      </p:sp>
      <p:sp>
        <p:nvSpPr>
          <p:cNvPr id="120876" name="TextBox 130"/>
          <p:cNvSpPr txBox="1">
            <a:spLocks noChangeArrowheads="1"/>
          </p:cNvSpPr>
          <p:nvPr/>
        </p:nvSpPr>
        <p:spPr bwMode="auto">
          <a:xfrm>
            <a:off x="6011863" y="4524375"/>
            <a:ext cx="57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T-1</a:t>
            </a:r>
          </a:p>
        </p:txBody>
      </p:sp>
      <p:sp>
        <p:nvSpPr>
          <p:cNvPr id="120877" name="TextBox 131"/>
          <p:cNvSpPr txBox="1">
            <a:spLocks noChangeArrowheads="1"/>
          </p:cNvSpPr>
          <p:nvPr/>
        </p:nvSpPr>
        <p:spPr bwMode="auto">
          <a:xfrm>
            <a:off x="7131050" y="4524375"/>
            <a:ext cx="423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t</a:t>
            </a:r>
            <a:r>
              <a:rPr lang="en-US" sz="2400" baseline="-25000"/>
              <a:t>T</a:t>
            </a:r>
          </a:p>
        </p:txBody>
      </p:sp>
      <p:cxnSp>
        <p:nvCxnSpPr>
          <p:cNvPr id="120878" name="Straight Connector 133"/>
          <p:cNvCxnSpPr>
            <a:cxnSpLocks noChangeShapeType="1"/>
            <a:stCxn id="120847" idx="7"/>
            <a:endCxn id="120837" idx="3"/>
          </p:cNvCxnSpPr>
          <p:nvPr/>
        </p:nvCxnSpPr>
        <p:spPr bwMode="auto">
          <a:xfrm rot="5400000" flipH="1" flipV="1">
            <a:off x="1295400" y="2427288"/>
            <a:ext cx="868363" cy="744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79" name="Straight Connector 135"/>
          <p:cNvCxnSpPr>
            <a:cxnSpLocks noChangeShapeType="1"/>
            <a:stCxn id="120847" idx="6"/>
            <a:endCxn id="120839" idx="3"/>
          </p:cNvCxnSpPr>
          <p:nvPr/>
        </p:nvCxnSpPr>
        <p:spPr bwMode="auto">
          <a:xfrm flipV="1">
            <a:off x="1379538" y="2759075"/>
            <a:ext cx="722312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80" name="Straight Connector 137"/>
          <p:cNvCxnSpPr>
            <a:cxnSpLocks noChangeShapeType="1"/>
            <a:stCxn id="120847" idx="5"/>
            <a:endCxn id="120841" idx="3"/>
          </p:cNvCxnSpPr>
          <p:nvPr/>
        </p:nvCxnSpPr>
        <p:spPr bwMode="auto">
          <a:xfrm rot="16200000" flipH="1">
            <a:off x="1293813" y="3416300"/>
            <a:ext cx="909638" cy="782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81" name="Straight Connector 139"/>
          <p:cNvCxnSpPr>
            <a:cxnSpLocks noChangeShapeType="1"/>
            <a:stCxn id="120901" idx="5"/>
            <a:endCxn id="120849" idx="1"/>
          </p:cNvCxnSpPr>
          <p:nvPr/>
        </p:nvCxnSpPr>
        <p:spPr bwMode="auto">
          <a:xfrm rot="16200000" flipH="1">
            <a:off x="7185819" y="2531269"/>
            <a:ext cx="892175" cy="503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82" name="Straight Connector 141"/>
          <p:cNvCxnSpPr>
            <a:cxnSpLocks noChangeShapeType="1"/>
            <a:stCxn id="120902" idx="6"/>
            <a:endCxn id="120849" idx="1"/>
          </p:cNvCxnSpPr>
          <p:nvPr/>
        </p:nvCxnSpPr>
        <p:spPr bwMode="auto">
          <a:xfrm>
            <a:off x="7404100" y="2671763"/>
            <a:ext cx="479425" cy="557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83" name="Straight Connector 143"/>
          <p:cNvCxnSpPr>
            <a:cxnSpLocks noChangeShapeType="1"/>
            <a:stCxn id="120903" idx="6"/>
            <a:endCxn id="120849" idx="3"/>
          </p:cNvCxnSpPr>
          <p:nvPr/>
        </p:nvCxnSpPr>
        <p:spPr bwMode="auto">
          <a:xfrm flipV="1">
            <a:off x="7404100" y="3348038"/>
            <a:ext cx="479425" cy="827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84" name="Straight Connector 145"/>
          <p:cNvCxnSpPr>
            <a:cxnSpLocks noChangeShapeType="1"/>
            <a:stCxn id="120847" idx="6"/>
          </p:cNvCxnSpPr>
          <p:nvPr/>
        </p:nvCxnSpPr>
        <p:spPr bwMode="auto">
          <a:xfrm>
            <a:off x="1379538" y="3292475"/>
            <a:ext cx="725487" cy="112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85" name="Straight Connector 147"/>
          <p:cNvCxnSpPr>
            <a:cxnSpLocks noChangeShapeType="1"/>
            <a:endCxn id="120849" idx="2"/>
          </p:cNvCxnSpPr>
          <p:nvPr/>
        </p:nvCxnSpPr>
        <p:spPr bwMode="auto">
          <a:xfrm flipV="1">
            <a:off x="7375525" y="3289300"/>
            <a:ext cx="485775" cy="42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86" name="Freeform 107"/>
          <p:cNvSpPr>
            <a:spLocks noChangeArrowheads="1"/>
          </p:cNvSpPr>
          <p:nvPr/>
        </p:nvSpPr>
        <p:spPr bwMode="auto">
          <a:xfrm>
            <a:off x="7315200" y="2755900"/>
            <a:ext cx="588963" cy="468313"/>
          </a:xfrm>
          <a:custGeom>
            <a:avLst/>
            <a:gdLst>
              <a:gd name="T0" fmla="*/ 584312 w 589547"/>
              <a:gd name="T1" fmla="*/ 461033 h 469231"/>
              <a:gd name="T2" fmla="*/ 119248 w 589547"/>
              <a:gd name="T3" fmla="*/ 248250 h 469231"/>
              <a:gd name="T4" fmla="*/ 0 w 589547"/>
              <a:gd name="T5" fmla="*/ 0 h 469231"/>
              <a:gd name="T6" fmla="*/ 0 60000 65536"/>
              <a:gd name="T7" fmla="*/ 0 60000 65536"/>
              <a:gd name="T8" fmla="*/ 0 60000 65536"/>
              <a:gd name="T9" fmla="*/ 0 w 589547"/>
              <a:gd name="T10" fmla="*/ 0 h 469231"/>
              <a:gd name="T11" fmla="*/ 589547 w 589547"/>
              <a:gd name="T12" fmla="*/ 469231 h 469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547" h="469231">
                <a:moveTo>
                  <a:pt x="589547" y="469231"/>
                </a:moveTo>
                <a:cubicBezTo>
                  <a:pt x="404060" y="400049"/>
                  <a:pt x="218574" y="330868"/>
                  <a:pt x="120316" y="252663"/>
                </a:cubicBezTo>
                <a:cubicBezTo>
                  <a:pt x="22058" y="174458"/>
                  <a:pt x="11029" y="87229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87" name="Freeform 108"/>
          <p:cNvSpPr>
            <a:spLocks noChangeArrowheads="1"/>
          </p:cNvSpPr>
          <p:nvPr/>
        </p:nvSpPr>
        <p:spPr bwMode="auto">
          <a:xfrm>
            <a:off x="6243638" y="2095500"/>
            <a:ext cx="1058862" cy="539750"/>
          </a:xfrm>
          <a:custGeom>
            <a:avLst/>
            <a:gdLst>
              <a:gd name="T0" fmla="*/ 1059526 w 1058779"/>
              <a:gd name="T1" fmla="*/ 118971 h 539416"/>
              <a:gd name="T2" fmla="*/ 493646 w 1058779"/>
              <a:gd name="T3" fmla="*/ 70578 h 539416"/>
              <a:gd name="T4" fmla="*/ 0 w 1058779"/>
              <a:gd name="T5" fmla="*/ 542429 h 539416"/>
              <a:gd name="T6" fmla="*/ 0 60000 65536"/>
              <a:gd name="T7" fmla="*/ 0 60000 65536"/>
              <a:gd name="T8" fmla="*/ 0 60000 65536"/>
              <a:gd name="T9" fmla="*/ 0 w 1058779"/>
              <a:gd name="T10" fmla="*/ 0 h 539416"/>
              <a:gd name="T11" fmla="*/ 1058779 w 1058779"/>
              <a:gd name="T12" fmla="*/ 539416 h 5394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779" h="539416">
                <a:moveTo>
                  <a:pt x="1058779" y="118311"/>
                </a:moveTo>
                <a:cubicBezTo>
                  <a:pt x="864268" y="59155"/>
                  <a:pt x="669758" y="0"/>
                  <a:pt x="493295" y="70184"/>
                </a:cubicBezTo>
                <a:cubicBezTo>
                  <a:pt x="316832" y="140368"/>
                  <a:pt x="158416" y="339892"/>
                  <a:pt x="0" y="5394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88" name="Freeform 110"/>
          <p:cNvSpPr>
            <a:spLocks noChangeArrowheads="1"/>
          </p:cNvSpPr>
          <p:nvPr/>
        </p:nvSpPr>
        <p:spPr bwMode="auto">
          <a:xfrm>
            <a:off x="6148388" y="2719388"/>
            <a:ext cx="1143000" cy="565150"/>
          </a:xfrm>
          <a:custGeom>
            <a:avLst/>
            <a:gdLst>
              <a:gd name="T0" fmla="*/ 1143000 w 1143000"/>
              <a:gd name="T1" fmla="*/ 0 h 565484"/>
              <a:gd name="T2" fmla="*/ 721895 w 1143000"/>
              <a:gd name="T3" fmla="*/ 359033 h 565484"/>
              <a:gd name="T4" fmla="*/ 0 w 1143000"/>
              <a:gd name="T5" fmla="*/ 562485 h 565484"/>
              <a:gd name="T6" fmla="*/ 0 60000 65536"/>
              <a:gd name="T7" fmla="*/ 0 60000 65536"/>
              <a:gd name="T8" fmla="*/ 0 60000 65536"/>
              <a:gd name="T9" fmla="*/ 0 w 1143000"/>
              <a:gd name="T10" fmla="*/ 0 h 565484"/>
              <a:gd name="T11" fmla="*/ 1143000 w 1143000"/>
              <a:gd name="T12" fmla="*/ 565484 h 565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3000" h="565484">
                <a:moveTo>
                  <a:pt x="1143000" y="0"/>
                </a:moveTo>
                <a:cubicBezTo>
                  <a:pt x="1027697" y="133350"/>
                  <a:pt x="912395" y="266700"/>
                  <a:pt x="721895" y="360947"/>
                </a:cubicBezTo>
                <a:cubicBezTo>
                  <a:pt x="531395" y="455194"/>
                  <a:pt x="265697" y="510339"/>
                  <a:pt x="0" y="565484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89" name="Freeform 111"/>
          <p:cNvSpPr>
            <a:spLocks noChangeArrowheads="1"/>
          </p:cNvSpPr>
          <p:nvPr/>
        </p:nvSpPr>
        <p:spPr bwMode="auto">
          <a:xfrm>
            <a:off x="6232525" y="2743200"/>
            <a:ext cx="1022350" cy="1384300"/>
          </a:xfrm>
          <a:custGeom>
            <a:avLst/>
            <a:gdLst>
              <a:gd name="T0" fmla="*/ 1019682 w 1022684"/>
              <a:gd name="T1" fmla="*/ 1389656 h 1383632"/>
              <a:gd name="T2" fmla="*/ 299907 w 1022684"/>
              <a:gd name="T3" fmla="*/ 906296 h 1383632"/>
              <a:gd name="T4" fmla="*/ 0 w 1022684"/>
              <a:gd name="T5" fmla="*/ 0 h 1383632"/>
              <a:gd name="T6" fmla="*/ 0 60000 65536"/>
              <a:gd name="T7" fmla="*/ 0 60000 65536"/>
              <a:gd name="T8" fmla="*/ 0 60000 65536"/>
              <a:gd name="T9" fmla="*/ 0 w 1022684"/>
              <a:gd name="T10" fmla="*/ 0 h 1383632"/>
              <a:gd name="T11" fmla="*/ 1022684 w 1022684"/>
              <a:gd name="T12" fmla="*/ 1383632 h 1383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2684" h="1383632">
                <a:moveTo>
                  <a:pt x="1022684" y="1383632"/>
                </a:moveTo>
                <a:cubicBezTo>
                  <a:pt x="746960" y="1258302"/>
                  <a:pt x="471236" y="1132973"/>
                  <a:pt x="300789" y="902368"/>
                </a:cubicBezTo>
                <a:cubicBezTo>
                  <a:pt x="130342" y="671763"/>
                  <a:pt x="65171" y="335881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0" name="Freeform 112"/>
          <p:cNvSpPr>
            <a:spLocks noChangeArrowheads="1"/>
          </p:cNvSpPr>
          <p:nvPr/>
        </p:nvSpPr>
        <p:spPr bwMode="auto">
          <a:xfrm>
            <a:off x="3284538" y="2001838"/>
            <a:ext cx="1095375" cy="307975"/>
          </a:xfrm>
          <a:custGeom>
            <a:avLst/>
            <a:gdLst>
              <a:gd name="T0" fmla="*/ 1099391 w 1094874"/>
              <a:gd name="T1" fmla="*/ 301376 h 308810"/>
              <a:gd name="T2" fmla="*/ 604061 w 1094874"/>
              <a:gd name="T3" fmla="*/ 7828 h 308810"/>
              <a:gd name="T4" fmla="*/ 0 w 1094874"/>
              <a:gd name="T5" fmla="*/ 254408 h 308810"/>
              <a:gd name="T6" fmla="*/ 0 60000 65536"/>
              <a:gd name="T7" fmla="*/ 0 60000 65536"/>
              <a:gd name="T8" fmla="*/ 0 60000 65536"/>
              <a:gd name="T9" fmla="*/ 0 w 1094874"/>
              <a:gd name="T10" fmla="*/ 0 h 308810"/>
              <a:gd name="T11" fmla="*/ 1094874 w 1094874"/>
              <a:gd name="T12" fmla="*/ 308810 h 3088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94874" h="308810">
                <a:moveTo>
                  <a:pt x="1094874" y="308810"/>
                </a:moveTo>
                <a:cubicBezTo>
                  <a:pt x="939466" y="162426"/>
                  <a:pt x="784058" y="16042"/>
                  <a:pt x="601579" y="8021"/>
                </a:cubicBezTo>
                <a:cubicBezTo>
                  <a:pt x="419100" y="0"/>
                  <a:pt x="209550" y="130342"/>
                  <a:pt x="0" y="26068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1" name="Freeform 113"/>
          <p:cNvSpPr>
            <a:spLocks noChangeArrowheads="1"/>
          </p:cNvSpPr>
          <p:nvPr/>
        </p:nvSpPr>
        <p:spPr bwMode="auto">
          <a:xfrm>
            <a:off x="3332163" y="2346325"/>
            <a:ext cx="1035050" cy="396875"/>
          </a:xfrm>
          <a:custGeom>
            <a:avLst/>
            <a:gdLst>
              <a:gd name="T0" fmla="*/ 1037726 w 1034716"/>
              <a:gd name="T1" fmla="*/ 359583 h 397042"/>
              <a:gd name="T2" fmla="*/ 374066 w 1034716"/>
              <a:gd name="T3" fmla="*/ 335612 h 397042"/>
              <a:gd name="T4" fmla="*/ 0 w 1034716"/>
              <a:gd name="T5" fmla="*/ 0 h 397042"/>
              <a:gd name="T6" fmla="*/ 0 60000 65536"/>
              <a:gd name="T7" fmla="*/ 0 60000 65536"/>
              <a:gd name="T8" fmla="*/ 0 60000 65536"/>
              <a:gd name="T9" fmla="*/ 0 w 1034716"/>
              <a:gd name="T10" fmla="*/ 0 h 397042"/>
              <a:gd name="T11" fmla="*/ 1034716 w 1034716"/>
              <a:gd name="T12" fmla="*/ 397042 h 3970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4716" h="397042">
                <a:moveTo>
                  <a:pt x="1034716" y="360947"/>
                </a:moveTo>
                <a:cubicBezTo>
                  <a:pt x="790074" y="378994"/>
                  <a:pt x="545432" y="397042"/>
                  <a:pt x="372979" y="336884"/>
                </a:cubicBezTo>
                <a:cubicBezTo>
                  <a:pt x="200526" y="276726"/>
                  <a:pt x="0" y="0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2" name="Freeform 114"/>
          <p:cNvSpPr>
            <a:spLocks noChangeArrowheads="1"/>
          </p:cNvSpPr>
          <p:nvPr/>
        </p:nvSpPr>
        <p:spPr bwMode="auto">
          <a:xfrm>
            <a:off x="3260725" y="3694113"/>
            <a:ext cx="1106488" cy="481012"/>
          </a:xfrm>
          <a:custGeom>
            <a:avLst/>
            <a:gdLst>
              <a:gd name="T0" fmla="*/ 1103157 w 1106905"/>
              <a:gd name="T1" fmla="*/ 479009 h 481263"/>
              <a:gd name="T2" fmla="*/ 647505 w 1106905"/>
              <a:gd name="T3" fmla="*/ 131726 h 481263"/>
              <a:gd name="T4" fmla="*/ 0 w 1106905"/>
              <a:gd name="T5" fmla="*/ 0 h 481263"/>
              <a:gd name="T6" fmla="*/ 0 60000 65536"/>
              <a:gd name="T7" fmla="*/ 0 60000 65536"/>
              <a:gd name="T8" fmla="*/ 0 60000 65536"/>
              <a:gd name="T9" fmla="*/ 0 w 1106905"/>
              <a:gd name="T10" fmla="*/ 0 h 481263"/>
              <a:gd name="T11" fmla="*/ 1106905 w 1106905"/>
              <a:gd name="T12" fmla="*/ 481263 h 4812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905" h="481263">
                <a:moveTo>
                  <a:pt x="1106905" y="481263"/>
                </a:moveTo>
                <a:cubicBezTo>
                  <a:pt x="970547" y="346910"/>
                  <a:pt x="834189" y="212557"/>
                  <a:pt x="649705" y="132347"/>
                </a:cubicBezTo>
                <a:cubicBezTo>
                  <a:pt x="465221" y="52137"/>
                  <a:pt x="232610" y="2606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3" name="Freeform 116"/>
          <p:cNvSpPr>
            <a:spLocks noChangeArrowheads="1"/>
          </p:cNvSpPr>
          <p:nvPr/>
        </p:nvSpPr>
        <p:spPr bwMode="auto">
          <a:xfrm>
            <a:off x="2214563" y="2581275"/>
            <a:ext cx="1046162" cy="161925"/>
          </a:xfrm>
          <a:custGeom>
            <a:avLst/>
            <a:gdLst>
              <a:gd name="T0" fmla="*/ 1041494 w 1046747"/>
              <a:gd name="T1" fmla="*/ 157965 h 162427"/>
              <a:gd name="T2" fmla="*/ 430962 w 1046747"/>
              <a:gd name="T3" fmla="*/ 5852 h 162427"/>
              <a:gd name="T4" fmla="*/ 0 w 1046747"/>
              <a:gd name="T5" fmla="*/ 122862 h 162427"/>
              <a:gd name="T6" fmla="*/ 0 60000 65536"/>
              <a:gd name="T7" fmla="*/ 0 60000 65536"/>
              <a:gd name="T8" fmla="*/ 0 60000 65536"/>
              <a:gd name="T9" fmla="*/ 0 w 1046747"/>
              <a:gd name="T10" fmla="*/ 0 h 162427"/>
              <a:gd name="T11" fmla="*/ 1046747 w 1046747"/>
              <a:gd name="T12" fmla="*/ 162427 h 162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6747" h="162427">
                <a:moveTo>
                  <a:pt x="1046747" y="162427"/>
                </a:moveTo>
                <a:cubicBezTo>
                  <a:pt x="827170" y="87229"/>
                  <a:pt x="607594" y="12032"/>
                  <a:pt x="433136" y="6016"/>
                </a:cubicBezTo>
                <a:cubicBezTo>
                  <a:pt x="258678" y="0"/>
                  <a:pt x="129339" y="63166"/>
                  <a:pt x="0" y="1263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4" name="Freeform 117"/>
          <p:cNvSpPr>
            <a:spLocks noChangeArrowheads="1"/>
          </p:cNvSpPr>
          <p:nvPr/>
        </p:nvSpPr>
        <p:spPr bwMode="auto">
          <a:xfrm>
            <a:off x="2201863" y="4013200"/>
            <a:ext cx="1022350" cy="222250"/>
          </a:xfrm>
          <a:custGeom>
            <a:avLst/>
            <a:gdLst>
              <a:gd name="T0" fmla="*/ 1019682 w 1022684"/>
              <a:gd name="T1" fmla="*/ 219590 h 222585"/>
              <a:gd name="T2" fmla="*/ 527834 w 1022684"/>
              <a:gd name="T3" fmla="*/ 5935 h 222585"/>
              <a:gd name="T4" fmla="*/ 0 w 1022684"/>
              <a:gd name="T5" fmla="*/ 183979 h 222585"/>
              <a:gd name="T6" fmla="*/ 0 60000 65536"/>
              <a:gd name="T7" fmla="*/ 0 60000 65536"/>
              <a:gd name="T8" fmla="*/ 0 60000 65536"/>
              <a:gd name="T9" fmla="*/ 0 w 1022684"/>
              <a:gd name="T10" fmla="*/ 0 h 222585"/>
              <a:gd name="T11" fmla="*/ 1022684 w 1022684"/>
              <a:gd name="T12" fmla="*/ 222585 h 222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2684" h="222585">
                <a:moveTo>
                  <a:pt x="1022684" y="222585"/>
                </a:moveTo>
                <a:cubicBezTo>
                  <a:pt x="861260" y="117308"/>
                  <a:pt x="699836" y="12032"/>
                  <a:pt x="529389" y="6016"/>
                </a:cubicBezTo>
                <a:cubicBezTo>
                  <a:pt x="358942" y="0"/>
                  <a:pt x="179471" y="93245"/>
                  <a:pt x="0" y="18649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5" name="Freeform 119"/>
          <p:cNvSpPr>
            <a:spLocks noChangeArrowheads="1"/>
          </p:cNvSpPr>
          <p:nvPr/>
        </p:nvSpPr>
        <p:spPr bwMode="auto">
          <a:xfrm>
            <a:off x="1274763" y="2322513"/>
            <a:ext cx="914400" cy="914400"/>
          </a:xfrm>
          <a:custGeom>
            <a:avLst/>
            <a:gdLst>
              <a:gd name="T0" fmla="*/ 914400 w 914400"/>
              <a:gd name="T1" fmla="*/ 0 h 914400"/>
              <a:gd name="T2" fmla="*/ 156411 w 914400"/>
              <a:gd name="T3" fmla="*/ 204537 h 914400"/>
              <a:gd name="T4" fmla="*/ 0 w 914400"/>
              <a:gd name="T5" fmla="*/ 914400 h 914400"/>
              <a:gd name="T6" fmla="*/ 0 60000 65536"/>
              <a:gd name="T7" fmla="*/ 0 60000 65536"/>
              <a:gd name="T8" fmla="*/ 0 60000 65536"/>
              <a:gd name="T9" fmla="*/ 0 w 914400"/>
              <a:gd name="T10" fmla="*/ 0 h 914400"/>
              <a:gd name="T11" fmla="*/ 914400 w 914400"/>
              <a:gd name="T12" fmla="*/ 914400 h 91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914400">
                <a:moveTo>
                  <a:pt x="914400" y="0"/>
                </a:moveTo>
                <a:cubicBezTo>
                  <a:pt x="611605" y="26068"/>
                  <a:pt x="308811" y="52137"/>
                  <a:pt x="156411" y="204537"/>
                </a:cubicBezTo>
                <a:cubicBezTo>
                  <a:pt x="4011" y="356937"/>
                  <a:pt x="2005" y="635668"/>
                  <a:pt x="0" y="91440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6" name="Freeform 120"/>
          <p:cNvSpPr>
            <a:spLocks noChangeArrowheads="1"/>
          </p:cNvSpPr>
          <p:nvPr/>
        </p:nvSpPr>
        <p:spPr bwMode="auto">
          <a:xfrm>
            <a:off x="1371600" y="2790825"/>
            <a:ext cx="782638" cy="531813"/>
          </a:xfrm>
          <a:custGeom>
            <a:avLst/>
            <a:gdLst>
              <a:gd name="T0" fmla="*/ 787334 w 782053"/>
              <a:gd name="T1" fmla="*/ 0 h 531395"/>
              <a:gd name="T2" fmla="*/ 545078 w 782053"/>
              <a:gd name="T3" fmla="*/ 448330 h 531395"/>
              <a:gd name="T4" fmla="*/ 0 w 782053"/>
              <a:gd name="T5" fmla="*/ 521031 h 531395"/>
              <a:gd name="T6" fmla="*/ 0 60000 65536"/>
              <a:gd name="T7" fmla="*/ 0 60000 65536"/>
              <a:gd name="T8" fmla="*/ 0 60000 65536"/>
              <a:gd name="T9" fmla="*/ 0 w 782053"/>
              <a:gd name="T10" fmla="*/ 0 h 531395"/>
              <a:gd name="T11" fmla="*/ 782053 w 782053"/>
              <a:gd name="T12" fmla="*/ 531395 h 53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2053" h="531395">
                <a:moveTo>
                  <a:pt x="782053" y="0"/>
                </a:moveTo>
                <a:cubicBezTo>
                  <a:pt x="726908" y="179471"/>
                  <a:pt x="671763" y="358943"/>
                  <a:pt x="541421" y="445169"/>
                </a:cubicBezTo>
                <a:cubicBezTo>
                  <a:pt x="411079" y="531395"/>
                  <a:pt x="205539" y="524376"/>
                  <a:pt x="0" y="51735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7" name="Freeform 121"/>
          <p:cNvSpPr>
            <a:spLocks noChangeArrowheads="1"/>
          </p:cNvSpPr>
          <p:nvPr/>
        </p:nvSpPr>
        <p:spPr bwMode="auto">
          <a:xfrm>
            <a:off x="1287463" y="3392488"/>
            <a:ext cx="866775" cy="850900"/>
          </a:xfrm>
          <a:custGeom>
            <a:avLst/>
            <a:gdLst>
              <a:gd name="T0" fmla="*/ 870793 w 866274"/>
              <a:gd name="T1" fmla="*/ 848194 h 850231"/>
              <a:gd name="T2" fmla="*/ 338642 w 866274"/>
              <a:gd name="T3" fmla="*/ 714906 h 850231"/>
              <a:gd name="T4" fmla="*/ 0 w 866274"/>
              <a:gd name="T5" fmla="*/ 0 h 850231"/>
              <a:gd name="T6" fmla="*/ 0 60000 65536"/>
              <a:gd name="T7" fmla="*/ 0 60000 65536"/>
              <a:gd name="T8" fmla="*/ 0 60000 65536"/>
              <a:gd name="T9" fmla="*/ 0 w 866274"/>
              <a:gd name="T10" fmla="*/ 0 h 850231"/>
              <a:gd name="T11" fmla="*/ 866274 w 866274"/>
              <a:gd name="T12" fmla="*/ 850231 h 850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6274" h="850231">
                <a:moveTo>
                  <a:pt x="866274" y="842211"/>
                </a:moveTo>
                <a:cubicBezTo>
                  <a:pt x="673768" y="846221"/>
                  <a:pt x="481263" y="850231"/>
                  <a:pt x="336884" y="709863"/>
                </a:cubicBezTo>
                <a:cubicBezTo>
                  <a:pt x="192505" y="569495"/>
                  <a:pt x="96252" y="284747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8" name="Freeform 102"/>
          <p:cNvSpPr>
            <a:spLocks noChangeArrowheads="1"/>
          </p:cNvSpPr>
          <p:nvPr/>
        </p:nvSpPr>
        <p:spPr bwMode="auto">
          <a:xfrm>
            <a:off x="2189163" y="2357438"/>
            <a:ext cx="1071562" cy="1804987"/>
          </a:xfrm>
          <a:custGeom>
            <a:avLst/>
            <a:gdLst>
              <a:gd name="T0" fmla="*/ 1077590 w 1070811"/>
              <a:gd name="T1" fmla="*/ 0 h 1804737"/>
              <a:gd name="T2" fmla="*/ 375341 w 1070811"/>
              <a:gd name="T3" fmla="*/ 542097 h 1804737"/>
              <a:gd name="T4" fmla="*/ 0 w 1070811"/>
              <a:gd name="T5" fmla="*/ 1806987 h 1804737"/>
              <a:gd name="T6" fmla="*/ 0 60000 65536"/>
              <a:gd name="T7" fmla="*/ 0 60000 65536"/>
              <a:gd name="T8" fmla="*/ 0 60000 65536"/>
              <a:gd name="T9" fmla="*/ 0 w 1070811"/>
              <a:gd name="T10" fmla="*/ 0 h 1804737"/>
              <a:gd name="T11" fmla="*/ 1070811 w 1070811"/>
              <a:gd name="T12" fmla="*/ 1804737 h 18047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0811" h="1804737">
                <a:moveTo>
                  <a:pt x="1070811" y="0"/>
                </a:moveTo>
                <a:cubicBezTo>
                  <a:pt x="811129" y="120316"/>
                  <a:pt x="551448" y="240632"/>
                  <a:pt x="372979" y="541422"/>
                </a:cubicBezTo>
                <a:cubicBezTo>
                  <a:pt x="194510" y="842212"/>
                  <a:pt x="97255" y="1323474"/>
                  <a:pt x="0" y="1804737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0899" name="Freeform 103"/>
          <p:cNvSpPr>
            <a:spLocks noChangeArrowheads="1"/>
          </p:cNvSpPr>
          <p:nvPr/>
        </p:nvSpPr>
        <p:spPr bwMode="auto">
          <a:xfrm>
            <a:off x="4487863" y="2743200"/>
            <a:ext cx="1587500" cy="561975"/>
          </a:xfrm>
          <a:custGeom>
            <a:avLst/>
            <a:gdLst>
              <a:gd name="T0" fmla="*/ 1582166 w 1588168"/>
              <a:gd name="T1" fmla="*/ 557913 h 561474"/>
              <a:gd name="T2" fmla="*/ 922930 w 1588168"/>
              <a:gd name="T3" fmla="*/ 473014 h 561474"/>
              <a:gd name="T4" fmla="*/ 0 w 1588168"/>
              <a:gd name="T5" fmla="*/ 0 h 561474"/>
              <a:gd name="T6" fmla="*/ 0 60000 65536"/>
              <a:gd name="T7" fmla="*/ 0 60000 65536"/>
              <a:gd name="T8" fmla="*/ 0 60000 65536"/>
              <a:gd name="T9" fmla="*/ 0 w 1588168"/>
              <a:gd name="T10" fmla="*/ 0 h 561474"/>
              <a:gd name="T11" fmla="*/ 1588168 w 1588168"/>
              <a:gd name="T12" fmla="*/ 561474 h 5614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168" h="561474">
                <a:moveTo>
                  <a:pt x="1588168" y="553453"/>
                </a:moveTo>
                <a:cubicBezTo>
                  <a:pt x="1389647" y="557463"/>
                  <a:pt x="1191126" y="561474"/>
                  <a:pt x="926432" y="469232"/>
                </a:cubicBezTo>
                <a:cubicBezTo>
                  <a:pt x="661738" y="376990"/>
                  <a:pt x="330869" y="188495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1455738" y="5414963"/>
            <a:ext cx="644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B050"/>
                </a:solidFill>
              </a:rPr>
              <a:t>Most likely Sequence: s</a:t>
            </a:r>
            <a:r>
              <a:rPr lang="en-US" sz="2800" baseline="-25000">
                <a:solidFill>
                  <a:srgbClr val="00B050"/>
                </a:solidFill>
              </a:rPr>
              <a:t>0 </a:t>
            </a:r>
            <a:r>
              <a:rPr lang="en-US" sz="2800">
                <a:solidFill>
                  <a:srgbClr val="00B050"/>
                </a:solidFill>
              </a:rPr>
              <a:t>s</a:t>
            </a:r>
            <a:r>
              <a:rPr lang="en-US" sz="2800" baseline="-25000">
                <a:solidFill>
                  <a:srgbClr val="00B050"/>
                </a:solidFill>
              </a:rPr>
              <a:t>N </a:t>
            </a:r>
            <a:r>
              <a:rPr lang="en-US" sz="2800">
                <a:solidFill>
                  <a:srgbClr val="00B050"/>
                </a:solidFill>
              </a:rPr>
              <a:t>s</a:t>
            </a:r>
            <a:r>
              <a:rPr lang="en-US" sz="2800" baseline="-25000">
                <a:solidFill>
                  <a:srgbClr val="00B050"/>
                </a:solidFill>
              </a:rPr>
              <a:t>1</a:t>
            </a:r>
            <a:r>
              <a:rPr lang="en-US" sz="2800">
                <a:solidFill>
                  <a:srgbClr val="00B050"/>
                </a:solidFill>
              </a:rPr>
              <a:t> s</a:t>
            </a:r>
            <a:r>
              <a:rPr lang="en-US" sz="2800" baseline="-25000">
                <a:solidFill>
                  <a:srgbClr val="00B050"/>
                </a:solidFill>
              </a:rPr>
              <a:t>2</a:t>
            </a:r>
            <a:r>
              <a:rPr lang="en-US" sz="2800">
                <a:solidFill>
                  <a:srgbClr val="00B050"/>
                </a:solidFill>
              </a:rPr>
              <a:t> …s</a:t>
            </a:r>
            <a:r>
              <a:rPr lang="en-US" sz="2800" baseline="-25000">
                <a:solidFill>
                  <a:srgbClr val="00B050"/>
                </a:solidFill>
              </a:rPr>
              <a:t>2</a:t>
            </a:r>
            <a:r>
              <a:rPr lang="en-US" sz="2800">
                <a:solidFill>
                  <a:srgbClr val="00B050"/>
                </a:solidFill>
              </a:rPr>
              <a:t> s</a:t>
            </a:r>
            <a:r>
              <a:rPr lang="en-US" sz="2800" baseline="-25000">
                <a:solidFill>
                  <a:srgbClr val="00B050"/>
                </a:solidFill>
              </a:rPr>
              <a:t>F</a:t>
            </a:r>
            <a:r>
              <a:rPr lang="en-US" sz="2800">
                <a:solidFill>
                  <a:srgbClr val="00B050"/>
                </a:solidFill>
              </a:rPr>
              <a:t>   </a:t>
            </a:r>
            <a:r>
              <a:rPr lang="en-US" sz="28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7267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the parameters of the HMM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55237"/>
              </p:ext>
            </p:extLst>
          </p:nvPr>
        </p:nvGraphicFramePr>
        <p:xfrm>
          <a:off x="1524000" y="1950525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JJ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JJ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58927"/>
              </p:ext>
            </p:extLst>
          </p:nvPr>
        </p:nvGraphicFramePr>
        <p:xfrm>
          <a:off x="1524000" y="4837984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JJ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dogs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…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417638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Transition Probabilities:</a:t>
            </a:r>
            <a:r>
              <a:rPr lang="en-US" sz="2000" dirty="0" smtClean="0"/>
              <a:t> 		</a:t>
            </a:r>
            <a:r>
              <a:rPr lang="en-US" sz="2000" dirty="0" err="1" smtClean="0"/>
              <a:t>Pr</a:t>
            </a:r>
            <a:r>
              <a:rPr lang="en-US" sz="2000" dirty="0" smtClean="0"/>
              <a:t>(S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|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) or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ij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404799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Emission Probabilities:</a:t>
            </a:r>
            <a:r>
              <a:rPr lang="en-US" sz="2000" dirty="0" smtClean="0"/>
              <a:t> 		</a:t>
            </a:r>
            <a:r>
              <a:rPr lang="en-US" sz="2000" dirty="0" err="1" smtClean="0"/>
              <a:t>Pr</a:t>
            </a:r>
            <a:r>
              <a:rPr lang="en-US" sz="2000" dirty="0" smtClean="0"/>
              <a:t>(</a:t>
            </a:r>
            <a:r>
              <a:rPr lang="en-US" sz="2000" dirty="0" err="1"/>
              <a:t>v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| </a:t>
            </a:r>
            <a:r>
              <a:rPr lang="en-US" sz="2000" dirty="0" err="1" smtClean="0"/>
              <a:t>S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) or </a:t>
            </a:r>
            <a:r>
              <a:rPr lang="en-US" sz="2000" dirty="0" err="1" smtClean="0"/>
              <a:t>b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(k)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6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Learning</a:t>
            </a:r>
            <a:endParaRPr lang="en-US" dirty="0">
              <a:latin typeface="Times New Roman" charset="0"/>
            </a:endParaRP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Supervised Learning</a:t>
            </a:r>
            <a:r>
              <a:rPr lang="en-US" dirty="0">
                <a:latin typeface="Times New Roman" charset="0"/>
              </a:rPr>
              <a:t>:  All training sequences are completely labeled (tagged).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Unsupervised</a:t>
            </a:r>
            <a:r>
              <a:rPr lang="en-US" b="1" dirty="0">
                <a:latin typeface="Times New Roman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Learning</a:t>
            </a:r>
            <a:r>
              <a:rPr lang="en-US" dirty="0">
                <a:latin typeface="Times New Roman" charset="0"/>
              </a:rPr>
              <a:t>: All training sequences are </a:t>
            </a:r>
            <a:r>
              <a:rPr lang="en-US" dirty="0" smtClean="0">
                <a:latin typeface="Times New Roman" charset="0"/>
              </a:rPr>
              <a:t>unlabeled </a:t>
            </a:r>
            <a:r>
              <a:rPr lang="en-US" dirty="0">
                <a:latin typeface="Times New Roman" charset="0"/>
              </a:rPr>
              <a:t>(but generally know the number of tags, i.e. states).</a:t>
            </a:r>
          </a:p>
          <a:p>
            <a:r>
              <a:rPr lang="en-US" b="1" dirty="0" err="1">
                <a:solidFill>
                  <a:srgbClr val="FF0000"/>
                </a:solidFill>
                <a:latin typeface="Times New Roman" charset="0"/>
              </a:rPr>
              <a:t>Semisupervised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</a:rPr>
              <a:t> Learning</a:t>
            </a:r>
            <a:r>
              <a:rPr lang="en-US" dirty="0">
                <a:latin typeface="Times New Roman" charset="0"/>
              </a:rPr>
              <a:t>: Some training sequences are labeled, most are unlabeled.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Supervised HMM Training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1841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latin typeface="Times New Roman" charset="0"/>
              </a:rPr>
              <a:t>If training sequences are labeled (tagged) with the underlying state sequences that generated them, then the parameters, </a:t>
            </a:r>
            <a:r>
              <a:rPr lang="en-US" dirty="0" err="1">
                <a:latin typeface="Times New Roman" charset="0"/>
              </a:rPr>
              <a:t>λ</a:t>
            </a:r>
            <a:r>
              <a:rPr lang="en-US" dirty="0">
                <a:latin typeface="Times New Roman" charset="0"/>
              </a:rPr>
              <a:t>={A,B} can all be estimated directly.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39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3138" y="3740150"/>
            <a:ext cx="2486025" cy="1303338"/>
            <a:chOff x="2289" y="2796"/>
            <a:chExt cx="1566" cy="821"/>
          </a:xfrm>
        </p:grpSpPr>
        <p:sp>
          <p:nvSpPr>
            <p:cNvPr id="122917" name="Rectangle 5"/>
            <p:cNvSpPr>
              <a:spLocks noChangeArrowheads="1"/>
            </p:cNvSpPr>
            <p:nvPr/>
          </p:nvSpPr>
          <p:spPr bwMode="auto">
            <a:xfrm>
              <a:off x="2641" y="2796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2918" name="Text Box 6"/>
            <p:cNvSpPr txBox="1">
              <a:spLocks noChangeArrowheads="1"/>
            </p:cNvSpPr>
            <p:nvPr/>
          </p:nvSpPr>
          <p:spPr bwMode="auto">
            <a:xfrm>
              <a:off x="2683" y="2850"/>
              <a:ext cx="96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400" b="0"/>
                <a:t>Supervised</a:t>
              </a:r>
            </a:p>
            <a:p>
              <a:pPr algn="ctr" eaLnBrk="1" hangingPunct="1"/>
              <a:r>
                <a:rPr lang="en-US" sz="2400" b="0"/>
                <a:t>HMM</a:t>
              </a:r>
            </a:p>
            <a:p>
              <a:pPr algn="ctr" eaLnBrk="1" hangingPunct="1"/>
              <a:r>
                <a:rPr lang="en-US" sz="2400" b="0"/>
                <a:t>Training</a:t>
              </a:r>
            </a:p>
          </p:txBody>
        </p:sp>
        <p:sp>
          <p:nvSpPr>
            <p:cNvPr id="122919" name="AutoShape 7"/>
            <p:cNvSpPr>
              <a:spLocks noChangeArrowheads="1"/>
            </p:cNvSpPr>
            <p:nvPr/>
          </p:nvSpPr>
          <p:spPr bwMode="auto">
            <a:xfrm>
              <a:off x="2289" y="3172"/>
              <a:ext cx="361" cy="138"/>
            </a:xfrm>
            <a:prstGeom prst="rightArrow">
              <a:avLst>
                <a:gd name="adj1" fmla="val 50000"/>
                <a:gd name="adj2" fmla="val 65399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18213" y="3286125"/>
            <a:ext cx="2835275" cy="1589088"/>
            <a:chOff x="3867" y="2510"/>
            <a:chExt cx="1786" cy="1001"/>
          </a:xfrm>
        </p:grpSpPr>
        <p:sp>
          <p:nvSpPr>
            <p:cNvPr id="122893" name="AutoShape 9"/>
            <p:cNvSpPr>
              <a:spLocks noChangeArrowheads="1"/>
            </p:cNvSpPr>
            <p:nvPr/>
          </p:nvSpPr>
          <p:spPr bwMode="auto">
            <a:xfrm>
              <a:off x="3867" y="3144"/>
              <a:ext cx="346" cy="138"/>
            </a:xfrm>
            <a:prstGeom prst="rightArrow">
              <a:avLst>
                <a:gd name="adj1" fmla="val 50000"/>
                <a:gd name="adj2" fmla="val 6268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22894" name="Group 10"/>
            <p:cNvGrpSpPr>
              <a:grpSpLocks/>
            </p:cNvGrpSpPr>
            <p:nvPr/>
          </p:nvGrpSpPr>
          <p:grpSpPr bwMode="auto">
            <a:xfrm>
              <a:off x="4120" y="2510"/>
              <a:ext cx="1533" cy="1001"/>
              <a:chOff x="284" y="1101"/>
              <a:chExt cx="4313" cy="2622"/>
            </a:xfrm>
          </p:grpSpPr>
          <p:grpSp>
            <p:nvGrpSpPr>
              <p:cNvPr id="122895" name="Group 11"/>
              <p:cNvGrpSpPr>
                <a:grpSpLocks/>
              </p:cNvGrpSpPr>
              <p:nvPr/>
            </p:nvGrpSpPr>
            <p:grpSpPr bwMode="auto">
              <a:xfrm>
                <a:off x="1360" y="2500"/>
                <a:ext cx="829" cy="797"/>
                <a:chOff x="3852" y="2120"/>
                <a:chExt cx="1098" cy="1242"/>
              </a:xfrm>
            </p:grpSpPr>
            <p:sp>
              <p:nvSpPr>
                <p:cNvPr id="122914" name="Freeform 12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5" name="Freeform 13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2896" name="Group 15"/>
              <p:cNvGrpSpPr>
                <a:grpSpLocks/>
              </p:cNvGrpSpPr>
              <p:nvPr/>
            </p:nvGrpSpPr>
            <p:grpSpPr bwMode="auto">
              <a:xfrm>
                <a:off x="2181" y="1163"/>
                <a:ext cx="829" cy="797"/>
                <a:chOff x="3852" y="2120"/>
                <a:chExt cx="1098" cy="1242"/>
              </a:xfrm>
            </p:grpSpPr>
            <p:sp>
              <p:nvSpPr>
                <p:cNvPr id="122911" name="Freeform 16"/>
                <p:cNvSpPr>
                  <a:spLocks/>
                </p:cNvSpPr>
                <p:nvPr/>
              </p:nvSpPr>
              <p:spPr bwMode="auto">
                <a:xfrm>
                  <a:off x="3852" y="2127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2" name="Freeform 17"/>
                <p:cNvSpPr>
                  <a:spLocks/>
                </p:cNvSpPr>
                <p:nvPr/>
              </p:nvSpPr>
              <p:spPr bwMode="auto">
                <a:xfrm flipH="1">
                  <a:off x="4401" y="2123"/>
                  <a:ext cx="549" cy="1235"/>
                </a:xfrm>
                <a:custGeom>
                  <a:avLst/>
                  <a:gdLst>
                    <a:gd name="T0" fmla="*/ 157 w 549"/>
                    <a:gd name="T1" fmla="*/ 0 h 1235"/>
                    <a:gd name="T2" fmla="*/ 295 w 549"/>
                    <a:gd name="T3" fmla="*/ 108 h 1235"/>
                    <a:gd name="T4" fmla="*/ 318 w 549"/>
                    <a:gd name="T5" fmla="*/ 254 h 1235"/>
                    <a:gd name="T6" fmla="*/ 249 w 549"/>
                    <a:gd name="T7" fmla="*/ 377 h 1235"/>
                    <a:gd name="T8" fmla="*/ 88 w 549"/>
                    <a:gd name="T9" fmla="*/ 500 h 1235"/>
                    <a:gd name="T10" fmla="*/ 19 w 549"/>
                    <a:gd name="T11" fmla="*/ 661 h 1235"/>
                    <a:gd name="T12" fmla="*/ 19 w 549"/>
                    <a:gd name="T13" fmla="*/ 861 h 1235"/>
                    <a:gd name="T14" fmla="*/ 134 w 549"/>
                    <a:gd name="T15" fmla="*/ 1053 h 1235"/>
                    <a:gd name="T16" fmla="*/ 241 w 549"/>
                    <a:gd name="T17" fmla="*/ 1206 h 1235"/>
                    <a:gd name="T18" fmla="*/ 549 w 549"/>
                    <a:gd name="T19" fmla="*/ 1229 h 123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49"/>
                    <a:gd name="T31" fmla="*/ 0 h 1235"/>
                    <a:gd name="T32" fmla="*/ 549 w 549"/>
                    <a:gd name="T33" fmla="*/ 1235 h 123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49" h="1235">
                      <a:moveTo>
                        <a:pt x="157" y="0"/>
                      </a:moveTo>
                      <a:cubicBezTo>
                        <a:pt x="212" y="33"/>
                        <a:pt x="268" y="66"/>
                        <a:pt x="295" y="108"/>
                      </a:cubicBezTo>
                      <a:cubicBezTo>
                        <a:pt x="322" y="150"/>
                        <a:pt x="326" y="209"/>
                        <a:pt x="318" y="254"/>
                      </a:cubicBezTo>
                      <a:cubicBezTo>
                        <a:pt x="310" y="299"/>
                        <a:pt x="287" y="336"/>
                        <a:pt x="249" y="377"/>
                      </a:cubicBezTo>
                      <a:cubicBezTo>
                        <a:pt x="211" y="418"/>
                        <a:pt x="126" y="453"/>
                        <a:pt x="88" y="500"/>
                      </a:cubicBezTo>
                      <a:cubicBezTo>
                        <a:pt x="50" y="547"/>
                        <a:pt x="30" y="601"/>
                        <a:pt x="19" y="661"/>
                      </a:cubicBezTo>
                      <a:cubicBezTo>
                        <a:pt x="8" y="721"/>
                        <a:pt x="0" y="796"/>
                        <a:pt x="19" y="861"/>
                      </a:cubicBezTo>
                      <a:cubicBezTo>
                        <a:pt x="38" y="926"/>
                        <a:pt x="97" y="996"/>
                        <a:pt x="134" y="1053"/>
                      </a:cubicBezTo>
                      <a:cubicBezTo>
                        <a:pt x="171" y="1110"/>
                        <a:pt x="172" y="1177"/>
                        <a:pt x="241" y="1206"/>
                      </a:cubicBezTo>
                      <a:cubicBezTo>
                        <a:pt x="310" y="1235"/>
                        <a:pt x="498" y="1227"/>
                        <a:pt x="549" y="1229"/>
                      </a:cubicBezTo>
                    </a:path>
                  </a:pathLst>
                </a:cu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291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025" y="2120"/>
                  <a:ext cx="760" cy="8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2897" name="Freeform 19"/>
              <p:cNvSpPr>
                <a:spLocks/>
              </p:cNvSpPr>
              <p:nvPr/>
            </p:nvSpPr>
            <p:spPr bwMode="auto">
              <a:xfrm>
                <a:off x="579" y="1179"/>
                <a:ext cx="415" cy="793"/>
              </a:xfrm>
              <a:custGeom>
                <a:avLst/>
                <a:gdLst>
                  <a:gd name="T0" fmla="*/ 13 w 549"/>
                  <a:gd name="T1" fmla="*/ 0 h 1235"/>
                  <a:gd name="T2" fmla="*/ 24 w 549"/>
                  <a:gd name="T3" fmla="*/ 2 h 1235"/>
                  <a:gd name="T4" fmla="*/ 26 w 549"/>
                  <a:gd name="T5" fmla="*/ 5 h 1235"/>
                  <a:gd name="T6" fmla="*/ 20 w 549"/>
                  <a:gd name="T7" fmla="*/ 7 h 1235"/>
                  <a:gd name="T8" fmla="*/ 8 w 549"/>
                  <a:gd name="T9" fmla="*/ 9 h 1235"/>
                  <a:gd name="T10" fmla="*/ 2 w 549"/>
                  <a:gd name="T11" fmla="*/ 12 h 1235"/>
                  <a:gd name="T12" fmla="*/ 2 w 549"/>
                  <a:gd name="T13" fmla="*/ 16 h 1235"/>
                  <a:gd name="T14" fmla="*/ 11 w 549"/>
                  <a:gd name="T15" fmla="*/ 20 h 1235"/>
                  <a:gd name="T16" fmla="*/ 20 w 549"/>
                  <a:gd name="T17" fmla="*/ 22 h 1235"/>
                  <a:gd name="T18" fmla="*/ 44 w 549"/>
                  <a:gd name="T19" fmla="*/ 22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898" name="Freeform 20"/>
              <p:cNvSpPr>
                <a:spLocks/>
              </p:cNvSpPr>
              <p:nvPr/>
            </p:nvSpPr>
            <p:spPr bwMode="auto">
              <a:xfrm flipH="1">
                <a:off x="994" y="1177"/>
                <a:ext cx="414" cy="792"/>
              </a:xfrm>
              <a:custGeom>
                <a:avLst/>
                <a:gdLst>
                  <a:gd name="T0" fmla="*/ 13 w 549"/>
                  <a:gd name="T1" fmla="*/ 0 h 1235"/>
                  <a:gd name="T2" fmla="*/ 23 w 549"/>
                  <a:gd name="T3" fmla="*/ 2 h 1235"/>
                  <a:gd name="T4" fmla="*/ 25 w 549"/>
                  <a:gd name="T5" fmla="*/ 5 h 1235"/>
                  <a:gd name="T6" fmla="*/ 20 w 549"/>
                  <a:gd name="T7" fmla="*/ 7 h 1235"/>
                  <a:gd name="T8" fmla="*/ 8 w 549"/>
                  <a:gd name="T9" fmla="*/ 9 h 1235"/>
                  <a:gd name="T10" fmla="*/ 2 w 549"/>
                  <a:gd name="T11" fmla="*/ 12 h 1235"/>
                  <a:gd name="T12" fmla="*/ 2 w 549"/>
                  <a:gd name="T13" fmla="*/ 15 h 1235"/>
                  <a:gd name="T14" fmla="*/ 11 w 549"/>
                  <a:gd name="T15" fmla="*/ 19 h 1235"/>
                  <a:gd name="T16" fmla="*/ 19 w 549"/>
                  <a:gd name="T17" fmla="*/ 22 h 1235"/>
                  <a:gd name="T18" fmla="*/ 43 w 549"/>
                  <a:gd name="T19" fmla="*/ 22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899" name="Line 21"/>
              <p:cNvSpPr>
                <a:spLocks noChangeShapeType="1"/>
              </p:cNvSpPr>
              <p:nvPr/>
            </p:nvSpPr>
            <p:spPr bwMode="auto">
              <a:xfrm flipV="1">
                <a:off x="710" y="1175"/>
                <a:ext cx="573" cy="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0" name="Freeform 22"/>
              <p:cNvSpPr>
                <a:spLocks/>
              </p:cNvSpPr>
              <p:nvPr/>
            </p:nvSpPr>
            <p:spPr bwMode="auto">
              <a:xfrm>
                <a:off x="3768" y="2017"/>
                <a:ext cx="415" cy="793"/>
              </a:xfrm>
              <a:custGeom>
                <a:avLst/>
                <a:gdLst>
                  <a:gd name="T0" fmla="*/ 13 w 549"/>
                  <a:gd name="T1" fmla="*/ 0 h 1235"/>
                  <a:gd name="T2" fmla="*/ 24 w 549"/>
                  <a:gd name="T3" fmla="*/ 2 h 1235"/>
                  <a:gd name="T4" fmla="*/ 26 w 549"/>
                  <a:gd name="T5" fmla="*/ 5 h 1235"/>
                  <a:gd name="T6" fmla="*/ 20 w 549"/>
                  <a:gd name="T7" fmla="*/ 7 h 1235"/>
                  <a:gd name="T8" fmla="*/ 8 w 549"/>
                  <a:gd name="T9" fmla="*/ 9 h 1235"/>
                  <a:gd name="T10" fmla="*/ 2 w 549"/>
                  <a:gd name="T11" fmla="*/ 12 h 1235"/>
                  <a:gd name="T12" fmla="*/ 2 w 549"/>
                  <a:gd name="T13" fmla="*/ 16 h 1235"/>
                  <a:gd name="T14" fmla="*/ 11 w 549"/>
                  <a:gd name="T15" fmla="*/ 20 h 1235"/>
                  <a:gd name="T16" fmla="*/ 20 w 549"/>
                  <a:gd name="T17" fmla="*/ 22 h 1235"/>
                  <a:gd name="T18" fmla="*/ 44 w 549"/>
                  <a:gd name="T19" fmla="*/ 22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1" name="Freeform 23"/>
              <p:cNvSpPr>
                <a:spLocks/>
              </p:cNvSpPr>
              <p:nvPr/>
            </p:nvSpPr>
            <p:spPr bwMode="auto">
              <a:xfrm flipH="1">
                <a:off x="4183" y="2015"/>
                <a:ext cx="414" cy="792"/>
              </a:xfrm>
              <a:custGeom>
                <a:avLst/>
                <a:gdLst>
                  <a:gd name="T0" fmla="*/ 13 w 549"/>
                  <a:gd name="T1" fmla="*/ 0 h 1235"/>
                  <a:gd name="T2" fmla="*/ 23 w 549"/>
                  <a:gd name="T3" fmla="*/ 2 h 1235"/>
                  <a:gd name="T4" fmla="*/ 25 w 549"/>
                  <a:gd name="T5" fmla="*/ 5 h 1235"/>
                  <a:gd name="T6" fmla="*/ 20 w 549"/>
                  <a:gd name="T7" fmla="*/ 7 h 1235"/>
                  <a:gd name="T8" fmla="*/ 8 w 549"/>
                  <a:gd name="T9" fmla="*/ 9 h 1235"/>
                  <a:gd name="T10" fmla="*/ 2 w 549"/>
                  <a:gd name="T11" fmla="*/ 12 h 1235"/>
                  <a:gd name="T12" fmla="*/ 2 w 549"/>
                  <a:gd name="T13" fmla="*/ 15 h 1235"/>
                  <a:gd name="T14" fmla="*/ 11 w 549"/>
                  <a:gd name="T15" fmla="*/ 19 h 1235"/>
                  <a:gd name="T16" fmla="*/ 19 w 549"/>
                  <a:gd name="T17" fmla="*/ 22 h 1235"/>
                  <a:gd name="T18" fmla="*/ 43 w 549"/>
                  <a:gd name="T19" fmla="*/ 22 h 123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1235"/>
                  <a:gd name="T32" fmla="*/ 549 w 549"/>
                  <a:gd name="T33" fmla="*/ 1235 h 123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1235">
                    <a:moveTo>
                      <a:pt x="157" y="0"/>
                    </a:moveTo>
                    <a:cubicBezTo>
                      <a:pt x="212" y="33"/>
                      <a:pt x="268" y="66"/>
                      <a:pt x="295" y="108"/>
                    </a:cubicBezTo>
                    <a:cubicBezTo>
                      <a:pt x="322" y="150"/>
                      <a:pt x="326" y="209"/>
                      <a:pt x="318" y="254"/>
                    </a:cubicBezTo>
                    <a:cubicBezTo>
                      <a:pt x="310" y="299"/>
                      <a:pt x="287" y="336"/>
                      <a:pt x="249" y="377"/>
                    </a:cubicBezTo>
                    <a:cubicBezTo>
                      <a:pt x="211" y="418"/>
                      <a:pt x="126" y="453"/>
                      <a:pt x="88" y="500"/>
                    </a:cubicBezTo>
                    <a:cubicBezTo>
                      <a:pt x="50" y="547"/>
                      <a:pt x="30" y="601"/>
                      <a:pt x="19" y="661"/>
                    </a:cubicBezTo>
                    <a:cubicBezTo>
                      <a:pt x="8" y="721"/>
                      <a:pt x="0" y="796"/>
                      <a:pt x="19" y="861"/>
                    </a:cubicBezTo>
                    <a:cubicBezTo>
                      <a:pt x="38" y="926"/>
                      <a:pt x="97" y="996"/>
                      <a:pt x="134" y="1053"/>
                    </a:cubicBezTo>
                    <a:cubicBezTo>
                      <a:pt x="171" y="1110"/>
                      <a:pt x="172" y="1177"/>
                      <a:pt x="241" y="1206"/>
                    </a:cubicBezTo>
                    <a:cubicBezTo>
                      <a:pt x="310" y="1235"/>
                      <a:pt x="498" y="1227"/>
                      <a:pt x="549" y="1229"/>
                    </a:cubicBezTo>
                  </a:path>
                </a:pathLst>
              </a:cu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2" name="Line 24"/>
              <p:cNvSpPr>
                <a:spLocks noChangeShapeType="1"/>
              </p:cNvSpPr>
              <p:nvPr/>
            </p:nvSpPr>
            <p:spPr bwMode="auto">
              <a:xfrm flipV="1">
                <a:off x="3899" y="2013"/>
                <a:ext cx="573" cy="5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3" name="Freeform 25"/>
              <p:cNvSpPr>
                <a:spLocks/>
              </p:cNvSpPr>
              <p:nvPr/>
            </p:nvSpPr>
            <p:spPr bwMode="auto">
              <a:xfrm>
                <a:off x="1290" y="1829"/>
                <a:ext cx="983" cy="258"/>
              </a:xfrm>
              <a:custGeom>
                <a:avLst/>
                <a:gdLst>
                  <a:gd name="T0" fmla="*/ 0 w 983"/>
                  <a:gd name="T1" fmla="*/ 38 h 258"/>
                  <a:gd name="T2" fmla="*/ 253 w 983"/>
                  <a:gd name="T3" fmla="*/ 215 h 258"/>
                  <a:gd name="T4" fmla="*/ 614 w 983"/>
                  <a:gd name="T5" fmla="*/ 222 h 258"/>
                  <a:gd name="T6" fmla="*/ 983 w 983"/>
                  <a:gd name="T7" fmla="*/ 0 h 2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83"/>
                  <a:gd name="T13" fmla="*/ 0 h 258"/>
                  <a:gd name="T14" fmla="*/ 983 w 983"/>
                  <a:gd name="T15" fmla="*/ 258 h 2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83" h="258">
                    <a:moveTo>
                      <a:pt x="0" y="38"/>
                    </a:moveTo>
                    <a:cubicBezTo>
                      <a:pt x="75" y="111"/>
                      <a:pt x="151" y="184"/>
                      <a:pt x="253" y="215"/>
                    </a:cubicBezTo>
                    <a:cubicBezTo>
                      <a:pt x="355" y="246"/>
                      <a:pt x="492" y="258"/>
                      <a:pt x="614" y="222"/>
                    </a:cubicBezTo>
                    <a:cubicBezTo>
                      <a:pt x="736" y="186"/>
                      <a:pt x="859" y="93"/>
                      <a:pt x="983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4" name="Freeform 26"/>
              <p:cNvSpPr>
                <a:spLocks/>
              </p:cNvSpPr>
              <p:nvPr/>
            </p:nvSpPr>
            <p:spPr bwMode="auto">
              <a:xfrm>
                <a:off x="2918" y="1821"/>
                <a:ext cx="929" cy="507"/>
              </a:xfrm>
              <a:custGeom>
                <a:avLst/>
                <a:gdLst>
                  <a:gd name="T0" fmla="*/ 0 w 929"/>
                  <a:gd name="T1" fmla="*/ 0 h 507"/>
                  <a:gd name="T2" fmla="*/ 207 w 929"/>
                  <a:gd name="T3" fmla="*/ 238 h 507"/>
                  <a:gd name="T4" fmla="*/ 499 w 929"/>
                  <a:gd name="T5" fmla="*/ 422 h 507"/>
                  <a:gd name="T6" fmla="*/ 929 w 929"/>
                  <a:gd name="T7" fmla="*/ 507 h 50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9"/>
                  <a:gd name="T13" fmla="*/ 0 h 507"/>
                  <a:gd name="T14" fmla="*/ 929 w 929"/>
                  <a:gd name="T15" fmla="*/ 507 h 50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9" h="507">
                    <a:moveTo>
                      <a:pt x="0" y="0"/>
                    </a:moveTo>
                    <a:cubicBezTo>
                      <a:pt x="62" y="84"/>
                      <a:pt x="124" y="168"/>
                      <a:pt x="207" y="238"/>
                    </a:cubicBezTo>
                    <a:cubicBezTo>
                      <a:pt x="290" y="308"/>
                      <a:pt x="379" y="377"/>
                      <a:pt x="499" y="422"/>
                    </a:cubicBezTo>
                    <a:cubicBezTo>
                      <a:pt x="619" y="467"/>
                      <a:pt x="860" y="493"/>
                      <a:pt x="929" y="5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5" name="Freeform 27"/>
              <p:cNvSpPr>
                <a:spLocks/>
              </p:cNvSpPr>
              <p:nvPr/>
            </p:nvSpPr>
            <p:spPr bwMode="auto">
              <a:xfrm>
                <a:off x="1313" y="1101"/>
                <a:ext cx="975" cy="359"/>
              </a:xfrm>
              <a:custGeom>
                <a:avLst/>
                <a:gdLst>
                  <a:gd name="T0" fmla="*/ 975 w 975"/>
                  <a:gd name="T1" fmla="*/ 14 h 536"/>
                  <a:gd name="T2" fmla="*/ 668 w 975"/>
                  <a:gd name="T3" fmla="*/ 2 h 536"/>
                  <a:gd name="T4" fmla="*/ 307 w 975"/>
                  <a:gd name="T5" fmla="*/ 2 h 536"/>
                  <a:gd name="T6" fmla="*/ 0 w 975"/>
                  <a:gd name="T7" fmla="*/ 14 h 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75"/>
                  <a:gd name="T13" fmla="*/ 0 h 536"/>
                  <a:gd name="T14" fmla="*/ 975 w 975"/>
                  <a:gd name="T15" fmla="*/ 536 h 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75" h="536">
                    <a:moveTo>
                      <a:pt x="975" y="528"/>
                    </a:moveTo>
                    <a:cubicBezTo>
                      <a:pt x="877" y="343"/>
                      <a:pt x="779" y="158"/>
                      <a:pt x="668" y="83"/>
                    </a:cubicBezTo>
                    <a:cubicBezTo>
                      <a:pt x="557" y="8"/>
                      <a:pt x="418" y="0"/>
                      <a:pt x="307" y="75"/>
                    </a:cubicBezTo>
                    <a:cubicBezTo>
                      <a:pt x="196" y="150"/>
                      <a:pt x="52" y="458"/>
                      <a:pt x="0" y="53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6" name="Freeform 28"/>
              <p:cNvSpPr>
                <a:spLocks/>
              </p:cNvSpPr>
              <p:nvPr/>
            </p:nvSpPr>
            <p:spPr bwMode="auto">
              <a:xfrm>
                <a:off x="1159" y="1959"/>
                <a:ext cx="2612" cy="620"/>
              </a:xfrm>
              <a:custGeom>
                <a:avLst/>
                <a:gdLst>
                  <a:gd name="T0" fmla="*/ 0 w 2612"/>
                  <a:gd name="T1" fmla="*/ 0 h 620"/>
                  <a:gd name="T2" fmla="*/ 400 w 2612"/>
                  <a:gd name="T3" fmla="*/ 354 h 620"/>
                  <a:gd name="T4" fmla="*/ 1467 w 2612"/>
                  <a:gd name="T5" fmla="*/ 392 h 620"/>
                  <a:gd name="T6" fmla="*/ 2174 w 2612"/>
                  <a:gd name="T7" fmla="*/ 584 h 620"/>
                  <a:gd name="T8" fmla="*/ 2612 w 2612"/>
                  <a:gd name="T9" fmla="*/ 607 h 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2"/>
                  <a:gd name="T16" fmla="*/ 0 h 620"/>
                  <a:gd name="T17" fmla="*/ 2612 w 2612"/>
                  <a:gd name="T18" fmla="*/ 620 h 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2" h="620">
                    <a:moveTo>
                      <a:pt x="0" y="0"/>
                    </a:moveTo>
                    <a:cubicBezTo>
                      <a:pt x="78" y="144"/>
                      <a:pt x="156" y="289"/>
                      <a:pt x="400" y="354"/>
                    </a:cubicBezTo>
                    <a:cubicBezTo>
                      <a:pt x="644" y="419"/>
                      <a:pt x="1171" y="354"/>
                      <a:pt x="1467" y="392"/>
                    </a:cubicBezTo>
                    <a:cubicBezTo>
                      <a:pt x="1763" y="430"/>
                      <a:pt x="1983" y="548"/>
                      <a:pt x="2174" y="584"/>
                    </a:cubicBezTo>
                    <a:cubicBezTo>
                      <a:pt x="2365" y="620"/>
                      <a:pt x="2488" y="613"/>
                      <a:pt x="2612" y="6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7" name="Freeform 29"/>
              <p:cNvSpPr>
                <a:spLocks/>
              </p:cNvSpPr>
              <p:nvPr/>
            </p:nvSpPr>
            <p:spPr bwMode="auto">
              <a:xfrm>
                <a:off x="2173" y="2735"/>
                <a:ext cx="1705" cy="481"/>
              </a:xfrm>
              <a:custGeom>
                <a:avLst/>
                <a:gdLst>
                  <a:gd name="T0" fmla="*/ 0 w 1705"/>
                  <a:gd name="T1" fmla="*/ 292 h 481"/>
                  <a:gd name="T2" fmla="*/ 315 w 1705"/>
                  <a:gd name="T3" fmla="*/ 399 h 481"/>
                  <a:gd name="T4" fmla="*/ 1121 w 1705"/>
                  <a:gd name="T5" fmla="*/ 415 h 481"/>
                  <a:gd name="T6" fmla="*/ 1705 w 1705"/>
                  <a:gd name="T7" fmla="*/ 0 h 4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5"/>
                  <a:gd name="T13" fmla="*/ 0 h 481"/>
                  <a:gd name="T14" fmla="*/ 1705 w 1705"/>
                  <a:gd name="T15" fmla="*/ 481 h 4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5" h="481">
                    <a:moveTo>
                      <a:pt x="0" y="292"/>
                    </a:moveTo>
                    <a:cubicBezTo>
                      <a:pt x="64" y="335"/>
                      <a:pt x="128" y="379"/>
                      <a:pt x="315" y="399"/>
                    </a:cubicBezTo>
                    <a:cubicBezTo>
                      <a:pt x="502" y="419"/>
                      <a:pt x="889" y="481"/>
                      <a:pt x="1121" y="415"/>
                    </a:cubicBezTo>
                    <a:cubicBezTo>
                      <a:pt x="1353" y="349"/>
                      <a:pt x="1529" y="174"/>
                      <a:pt x="1705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8" name="Freeform 30"/>
              <p:cNvSpPr>
                <a:spLocks/>
              </p:cNvSpPr>
              <p:nvPr/>
            </p:nvSpPr>
            <p:spPr bwMode="auto">
              <a:xfrm>
                <a:off x="475" y="1783"/>
                <a:ext cx="892" cy="1282"/>
              </a:xfrm>
              <a:custGeom>
                <a:avLst/>
                <a:gdLst>
                  <a:gd name="T0" fmla="*/ 892 w 892"/>
                  <a:gd name="T1" fmla="*/ 1282 h 1282"/>
                  <a:gd name="T2" fmla="*/ 569 w 892"/>
                  <a:gd name="T3" fmla="*/ 1190 h 1282"/>
                  <a:gd name="T4" fmla="*/ 147 w 892"/>
                  <a:gd name="T5" fmla="*/ 921 h 1282"/>
                  <a:gd name="T6" fmla="*/ 1 w 892"/>
                  <a:gd name="T7" fmla="*/ 583 h 1282"/>
                  <a:gd name="T8" fmla="*/ 139 w 892"/>
                  <a:gd name="T9" fmla="*/ 0 h 12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2"/>
                  <a:gd name="T16" fmla="*/ 0 h 1282"/>
                  <a:gd name="T17" fmla="*/ 892 w 892"/>
                  <a:gd name="T18" fmla="*/ 1282 h 128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2" h="1282">
                    <a:moveTo>
                      <a:pt x="892" y="1282"/>
                    </a:moveTo>
                    <a:cubicBezTo>
                      <a:pt x="792" y="1266"/>
                      <a:pt x="693" y="1250"/>
                      <a:pt x="569" y="1190"/>
                    </a:cubicBezTo>
                    <a:cubicBezTo>
                      <a:pt x="445" y="1130"/>
                      <a:pt x="242" y="1022"/>
                      <a:pt x="147" y="921"/>
                    </a:cubicBezTo>
                    <a:cubicBezTo>
                      <a:pt x="52" y="820"/>
                      <a:pt x="2" y="736"/>
                      <a:pt x="1" y="583"/>
                    </a:cubicBezTo>
                    <a:cubicBezTo>
                      <a:pt x="0" y="430"/>
                      <a:pt x="69" y="215"/>
                      <a:pt x="139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09" name="Freeform 31"/>
              <p:cNvSpPr>
                <a:spLocks/>
              </p:cNvSpPr>
              <p:nvPr/>
            </p:nvSpPr>
            <p:spPr bwMode="auto">
              <a:xfrm>
                <a:off x="284" y="1621"/>
                <a:ext cx="3702" cy="2102"/>
              </a:xfrm>
              <a:custGeom>
                <a:avLst/>
                <a:gdLst>
                  <a:gd name="T0" fmla="*/ 3702 w 3702"/>
                  <a:gd name="T1" fmla="*/ 1175 h 2102"/>
                  <a:gd name="T2" fmla="*/ 3364 w 3702"/>
                  <a:gd name="T3" fmla="*/ 1905 h 2102"/>
                  <a:gd name="T4" fmla="*/ 3164 w 3702"/>
                  <a:gd name="T5" fmla="*/ 2051 h 2102"/>
                  <a:gd name="T6" fmla="*/ 2895 w 3702"/>
                  <a:gd name="T7" fmla="*/ 2097 h 2102"/>
                  <a:gd name="T8" fmla="*/ 1290 w 3702"/>
                  <a:gd name="T9" fmla="*/ 2059 h 2102"/>
                  <a:gd name="T10" fmla="*/ 607 w 3702"/>
                  <a:gd name="T11" fmla="*/ 1836 h 2102"/>
                  <a:gd name="T12" fmla="*/ 345 w 3702"/>
                  <a:gd name="T13" fmla="*/ 1498 h 2102"/>
                  <a:gd name="T14" fmla="*/ 100 w 3702"/>
                  <a:gd name="T15" fmla="*/ 976 h 2102"/>
                  <a:gd name="T16" fmla="*/ 31 w 3702"/>
                  <a:gd name="T17" fmla="*/ 300 h 2102"/>
                  <a:gd name="T18" fmla="*/ 284 w 3702"/>
                  <a:gd name="T19" fmla="*/ 0 h 210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702"/>
                  <a:gd name="T31" fmla="*/ 0 h 2102"/>
                  <a:gd name="T32" fmla="*/ 3702 w 3702"/>
                  <a:gd name="T33" fmla="*/ 2102 h 210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702" h="2102">
                    <a:moveTo>
                      <a:pt x="3702" y="1175"/>
                    </a:moveTo>
                    <a:cubicBezTo>
                      <a:pt x="3578" y="1467"/>
                      <a:pt x="3454" y="1759"/>
                      <a:pt x="3364" y="1905"/>
                    </a:cubicBezTo>
                    <a:cubicBezTo>
                      <a:pt x="3274" y="2051"/>
                      <a:pt x="3242" y="2019"/>
                      <a:pt x="3164" y="2051"/>
                    </a:cubicBezTo>
                    <a:cubicBezTo>
                      <a:pt x="3086" y="2083"/>
                      <a:pt x="3207" y="2096"/>
                      <a:pt x="2895" y="2097"/>
                    </a:cubicBezTo>
                    <a:cubicBezTo>
                      <a:pt x="2583" y="2098"/>
                      <a:pt x="1671" y="2102"/>
                      <a:pt x="1290" y="2059"/>
                    </a:cubicBezTo>
                    <a:cubicBezTo>
                      <a:pt x="909" y="2016"/>
                      <a:pt x="765" y="1930"/>
                      <a:pt x="607" y="1836"/>
                    </a:cubicBezTo>
                    <a:cubicBezTo>
                      <a:pt x="449" y="1742"/>
                      <a:pt x="429" y="1641"/>
                      <a:pt x="345" y="1498"/>
                    </a:cubicBezTo>
                    <a:cubicBezTo>
                      <a:pt x="261" y="1355"/>
                      <a:pt x="152" y="1176"/>
                      <a:pt x="100" y="976"/>
                    </a:cubicBezTo>
                    <a:cubicBezTo>
                      <a:pt x="48" y="776"/>
                      <a:pt x="0" y="463"/>
                      <a:pt x="31" y="300"/>
                    </a:cubicBezTo>
                    <a:cubicBezTo>
                      <a:pt x="62" y="137"/>
                      <a:pt x="173" y="68"/>
                      <a:pt x="284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910" name="Freeform 32"/>
              <p:cNvSpPr>
                <a:spLocks/>
              </p:cNvSpPr>
              <p:nvPr/>
            </p:nvSpPr>
            <p:spPr bwMode="auto">
              <a:xfrm>
                <a:off x="1997" y="2612"/>
                <a:ext cx="1820" cy="226"/>
              </a:xfrm>
              <a:custGeom>
                <a:avLst/>
                <a:gdLst>
                  <a:gd name="T0" fmla="*/ 1820 w 1820"/>
                  <a:gd name="T1" fmla="*/ 0 h 226"/>
                  <a:gd name="T2" fmla="*/ 1259 w 1820"/>
                  <a:gd name="T3" fmla="*/ 192 h 226"/>
                  <a:gd name="T4" fmla="*/ 744 w 1820"/>
                  <a:gd name="T5" fmla="*/ 207 h 226"/>
                  <a:gd name="T6" fmla="*/ 307 w 1820"/>
                  <a:gd name="T7" fmla="*/ 100 h 226"/>
                  <a:gd name="T8" fmla="*/ 0 w 1820"/>
                  <a:gd name="T9" fmla="*/ 123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0"/>
                  <a:gd name="T16" fmla="*/ 0 h 226"/>
                  <a:gd name="T17" fmla="*/ 1820 w 1820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0" h="226">
                    <a:moveTo>
                      <a:pt x="1820" y="0"/>
                    </a:moveTo>
                    <a:cubicBezTo>
                      <a:pt x="1629" y="79"/>
                      <a:pt x="1438" y="158"/>
                      <a:pt x="1259" y="192"/>
                    </a:cubicBezTo>
                    <a:cubicBezTo>
                      <a:pt x="1080" y="226"/>
                      <a:pt x="903" y="222"/>
                      <a:pt x="744" y="207"/>
                    </a:cubicBezTo>
                    <a:cubicBezTo>
                      <a:pt x="585" y="192"/>
                      <a:pt x="431" y="114"/>
                      <a:pt x="307" y="100"/>
                    </a:cubicBezTo>
                    <a:cubicBezTo>
                      <a:pt x="183" y="86"/>
                      <a:pt x="91" y="104"/>
                      <a:pt x="0" y="123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41350" y="2924175"/>
            <a:ext cx="3109913" cy="3052763"/>
            <a:chOff x="465" y="2305"/>
            <a:chExt cx="1959" cy="1923"/>
          </a:xfrm>
        </p:grpSpPr>
        <p:sp>
          <p:nvSpPr>
            <p:cNvPr id="122888" name="Text Box 34"/>
            <p:cNvSpPr txBox="1">
              <a:spLocks noChangeArrowheads="1"/>
            </p:cNvSpPr>
            <p:nvPr/>
          </p:nvSpPr>
          <p:spPr bwMode="auto">
            <a:xfrm>
              <a:off x="514" y="2634"/>
              <a:ext cx="1759" cy="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2"/>
                  </a:solidFill>
                </a:rPr>
                <a:t>John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ate</a:t>
              </a:r>
              <a:r>
                <a:rPr lang="en-US" b="0"/>
                <a:t> </a:t>
              </a:r>
              <a:r>
                <a:rPr lang="en-US" b="0">
                  <a:solidFill>
                    <a:srgbClr val="FF0000"/>
                  </a:solidFill>
                </a:rPr>
                <a:t>the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apple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</a:rPr>
                <a:t>A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dog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bit</a:t>
              </a:r>
              <a:r>
                <a:rPr lang="en-US" b="0"/>
                <a:t> </a:t>
              </a:r>
              <a:r>
                <a:rPr lang="en-US" b="0">
                  <a:solidFill>
                    <a:schemeClr val="tx2"/>
                  </a:solidFill>
                </a:rPr>
                <a:t>Mary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2"/>
                  </a:solidFill>
                </a:rPr>
                <a:t>Mary</a:t>
              </a:r>
              <a:r>
                <a:rPr lang="en-US" b="0">
                  <a:solidFill>
                    <a:srgbClr val="CC0099"/>
                  </a:solidFill>
                </a:rPr>
                <a:t> hit </a:t>
              </a:r>
              <a:r>
                <a:rPr lang="en-US" b="0">
                  <a:solidFill>
                    <a:srgbClr val="FF0000"/>
                  </a:solidFill>
                </a:rPr>
                <a:t>the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dog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b="0">
                  <a:solidFill>
                    <a:schemeClr val="tx2"/>
                  </a:solidFill>
                </a:rPr>
                <a:t>John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gave</a:t>
              </a:r>
              <a:r>
                <a:rPr lang="en-US" b="0"/>
                <a:t> </a:t>
              </a:r>
              <a:r>
                <a:rPr lang="en-US" b="0">
                  <a:solidFill>
                    <a:schemeClr val="tx2"/>
                  </a:solidFill>
                </a:rPr>
                <a:t>Mary</a:t>
              </a:r>
              <a:r>
                <a:rPr lang="en-US" b="0"/>
                <a:t> </a:t>
              </a:r>
              <a:r>
                <a:rPr lang="en-US" b="0">
                  <a:solidFill>
                    <a:srgbClr val="FF0000"/>
                  </a:solidFill>
                </a:rPr>
                <a:t>the</a:t>
              </a:r>
              <a:r>
                <a:rPr lang="en-US" b="0"/>
                <a:t> </a:t>
              </a:r>
              <a:r>
                <a:rPr lang="en-US" b="0">
                  <a:solidFill>
                    <a:srgbClr val="009900"/>
                  </a:solidFill>
                </a:rPr>
                <a:t>cat</a:t>
              </a:r>
              <a:r>
                <a:rPr lang="en-US" b="0"/>
                <a:t>.</a:t>
              </a:r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  <a:p>
              <a:pPr eaLnBrk="1" hangingPunct="1">
                <a:lnSpc>
                  <a:spcPct val="50000"/>
                </a:lnSpc>
              </a:pPr>
              <a:endParaRPr lang="en-US" b="0"/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22889" name="Text Box 35"/>
            <p:cNvSpPr txBox="1">
              <a:spLocks noChangeArrowheads="1"/>
            </p:cNvSpPr>
            <p:nvPr/>
          </p:nvSpPr>
          <p:spPr bwMode="auto">
            <a:xfrm>
              <a:off x="1191" y="3341"/>
              <a:ext cx="170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65000"/>
                </a:lnSpc>
              </a:pPr>
              <a:r>
                <a:rPr lang="en-US" sz="2800"/>
                <a:t>.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2800"/>
                <a:t>.</a:t>
              </a:r>
            </a:p>
            <a:p>
              <a:pPr algn="ctr" eaLnBrk="1" hangingPunct="1">
                <a:lnSpc>
                  <a:spcPct val="65000"/>
                </a:lnSpc>
              </a:pPr>
              <a:r>
                <a:rPr lang="en-US" sz="2800"/>
                <a:t>.</a:t>
              </a:r>
            </a:p>
          </p:txBody>
        </p:sp>
        <p:sp>
          <p:nvSpPr>
            <p:cNvPr id="122890" name="Rectangle 36"/>
            <p:cNvSpPr>
              <a:spLocks noChangeArrowheads="1"/>
            </p:cNvSpPr>
            <p:nvPr/>
          </p:nvSpPr>
          <p:spPr bwMode="auto">
            <a:xfrm>
              <a:off x="483" y="2573"/>
              <a:ext cx="1767" cy="139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2891" name="Text Box 37"/>
            <p:cNvSpPr txBox="1">
              <a:spLocks noChangeArrowheads="1"/>
            </p:cNvSpPr>
            <p:nvPr/>
          </p:nvSpPr>
          <p:spPr bwMode="auto">
            <a:xfrm>
              <a:off x="681" y="2305"/>
              <a:ext cx="13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b="0"/>
                <a:t>Training Sequences</a:t>
              </a:r>
            </a:p>
          </p:txBody>
        </p:sp>
        <p:sp>
          <p:nvSpPr>
            <p:cNvPr id="122892" name="Text Box 38"/>
            <p:cNvSpPr txBox="1">
              <a:spLocks noChangeArrowheads="1"/>
            </p:cNvSpPr>
            <p:nvPr/>
          </p:nvSpPr>
          <p:spPr bwMode="auto">
            <a:xfrm>
              <a:off x="465" y="3965"/>
              <a:ext cx="19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</a:rPr>
                <a:t>Det</a:t>
              </a:r>
              <a:r>
                <a:rPr lang="en-US" b="0"/>
                <a:t>   </a:t>
              </a:r>
              <a:r>
                <a:rPr lang="en-US" b="0">
                  <a:solidFill>
                    <a:srgbClr val="009900"/>
                  </a:solidFill>
                </a:rPr>
                <a:t>Noun</a:t>
              </a:r>
              <a:r>
                <a:rPr lang="en-US" b="0"/>
                <a:t>  </a:t>
              </a:r>
              <a:r>
                <a:rPr lang="en-US" b="0">
                  <a:solidFill>
                    <a:schemeClr val="tx2"/>
                  </a:solidFill>
                </a:rPr>
                <a:t>PropNoun</a:t>
              </a:r>
              <a:r>
                <a:rPr lang="en-US" b="0"/>
                <a:t> </a:t>
              </a:r>
              <a:r>
                <a:rPr lang="en-US" b="0">
                  <a:solidFill>
                    <a:srgbClr val="CC0099"/>
                  </a:solidFill>
                </a:rPr>
                <a:t>Verb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426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English Parts of </a:t>
            </a:r>
            <a:r>
              <a:rPr lang="en-US" sz="2400" dirty="0" smtClean="0"/>
              <a:t>Speech</a:t>
            </a:r>
            <a:endParaRPr lang="en-US" sz="2400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Superlative (JJS): reddest, </a:t>
            </a:r>
            <a:r>
              <a:rPr lang="en-US" dirty="0" smtClean="0">
                <a:solidFill>
                  <a:srgbClr val="7F7F7F"/>
                </a:solidFill>
              </a:rPr>
              <a:t>tallest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Superlative (RBS): </a:t>
            </a:r>
            <a:r>
              <a:rPr lang="en-US" dirty="0" smtClean="0">
                <a:solidFill>
                  <a:srgbClr val="7F7F7F"/>
                </a:solidFill>
              </a:rPr>
              <a:t>quickest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Preposition (IN): on, in, by, to, </a:t>
            </a:r>
            <a:r>
              <a:rPr lang="en-US" dirty="0" smtClean="0"/>
              <a:t>with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solidFill>
                  <a:srgbClr val="7F7F7F"/>
                </a:solidFill>
              </a:rPr>
              <a:t>WH-determiner (WDT): which, </a:t>
            </a:r>
            <a:r>
              <a:rPr lang="en-US" dirty="0" smtClean="0">
                <a:solidFill>
                  <a:srgbClr val="7F7F7F"/>
                </a:solidFill>
              </a:rPr>
              <a:t>that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Coordinating Conjunction (CC): and, but, or</a:t>
            </a:r>
            <a:r>
              <a:rPr lang="en-US" dirty="0" smtClean="0"/>
              <a:t>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96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Supervised Parameter Estimation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481013" y="1371600"/>
            <a:ext cx="8121650" cy="468788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</a:rPr>
              <a:t>Estimate state transition probabilities based on tag bigram and unigram statistics in the labeled data.</a:t>
            </a:r>
          </a:p>
          <a:p>
            <a:endParaRPr lang="en-US" dirty="0">
              <a:latin typeface="Times New Roman" charset="0"/>
            </a:endParaRPr>
          </a:p>
          <a:p>
            <a:pPr>
              <a:buFontTx/>
              <a:buNone/>
            </a:pPr>
            <a:endParaRPr lang="en-US" dirty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Estimate </a:t>
            </a:r>
            <a:r>
              <a:rPr lang="en-US" dirty="0">
                <a:latin typeface="Times New Roman" charset="0"/>
              </a:rPr>
              <a:t>the observation probabilities based on tag/word co-occurrence statistics in the labeled data.</a:t>
            </a:r>
          </a:p>
          <a:p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Use </a:t>
            </a:r>
            <a:r>
              <a:rPr lang="en-US" dirty="0">
                <a:latin typeface="Times New Roman" charset="0"/>
              </a:rPr>
              <a:t>appropriate smoothing if training data is sparse.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040688"/>
              </p:ext>
            </p:extLst>
          </p:nvPr>
        </p:nvGraphicFramePr>
        <p:xfrm>
          <a:off x="3524250" y="2200275"/>
          <a:ext cx="2579688" cy="84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2" name="Equation" r:id="rId4" imgW="1536700" imgH="457200" progId="Equation.3">
                  <p:embed/>
                </p:oleObj>
              </mc:Choice>
              <mc:Fallback>
                <p:oleObj name="Equation" r:id="rId4" imgW="1536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2200275"/>
                        <a:ext cx="2579688" cy="84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91137"/>
              </p:ext>
            </p:extLst>
          </p:nvPr>
        </p:nvGraphicFramePr>
        <p:xfrm>
          <a:off x="3778250" y="3957638"/>
          <a:ext cx="2660650" cy="85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43" name="Equation" r:id="rId6" imgW="1612900" imgH="469900" progId="Equation.3">
                  <p:embed/>
                </p:oleObj>
              </mc:Choice>
              <mc:Fallback>
                <p:oleObj name="Equation" r:id="rId6" imgW="16129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3957638"/>
                        <a:ext cx="2660650" cy="850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48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Learning and Using HMM Taggers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Use a corpus of labeled sequence data to easily construct an HMM using supervised training</a:t>
            </a:r>
            <a:r>
              <a:rPr lang="en-US" dirty="0" smtClean="0">
                <a:latin typeface="Times New Roman" charset="0"/>
              </a:rPr>
              <a:t>.</a:t>
            </a:r>
          </a:p>
          <a:p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Given a novel unlabeled test sequence to tag, use the Viterbi algorithm to predict the most likely (globally optimal) tag sequence.</a:t>
            </a:r>
          </a:p>
          <a:p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0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Evaluating Taggers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</a:t>
            </a:r>
            <a:r>
              <a:rPr lang="en-US" b="1" i="1" dirty="0"/>
              <a:t>training set</a:t>
            </a:r>
            <a:r>
              <a:rPr lang="en-US" dirty="0"/>
              <a:t> of labeled sequences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Possibly tune parameters based on performance on a </a:t>
            </a:r>
            <a:r>
              <a:rPr lang="en-US" b="1" i="1" dirty="0"/>
              <a:t>development set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Measure accuracy on a disjoint </a:t>
            </a:r>
            <a:r>
              <a:rPr lang="en-US" b="1" i="1" dirty="0"/>
              <a:t>test set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Generally </a:t>
            </a:r>
            <a:r>
              <a:rPr lang="en-US" dirty="0"/>
              <a:t>measure </a:t>
            </a:r>
            <a:r>
              <a:rPr lang="en-US" b="1" i="1" dirty="0"/>
              <a:t>tagging accuracy</a:t>
            </a:r>
            <a:r>
              <a:rPr lang="en-US" dirty="0"/>
              <a:t>, i.e. the percentage of tokens tagged correctly.</a:t>
            </a:r>
          </a:p>
          <a:p>
            <a:endParaRPr lang="en-US" dirty="0" smtClean="0"/>
          </a:p>
          <a:p>
            <a:r>
              <a:rPr lang="en-US" dirty="0" smtClean="0"/>
              <a:t>Accuracy </a:t>
            </a:r>
            <a:r>
              <a:rPr lang="en-US" dirty="0"/>
              <a:t>of most modern POS taggers, including HMMs is 96−97% (for Penn </a:t>
            </a:r>
            <a:r>
              <a:rPr lang="en-US" dirty="0" err="1"/>
              <a:t>tagset</a:t>
            </a:r>
            <a:r>
              <a:rPr lang="en-US" dirty="0"/>
              <a:t> trained on about 800K words) .</a:t>
            </a:r>
          </a:p>
          <a:p>
            <a:pPr lvl="1"/>
            <a:r>
              <a:rPr lang="en-US" dirty="0"/>
              <a:t>Generally matching human agreement level.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9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</a:t>
            </a:r>
            <a:r>
              <a:rPr lang="en-US" dirty="0" err="1" smtClean="0"/>
              <a:t>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</a:t>
            </a:r>
          </a:p>
          <a:p>
            <a:endParaRPr lang="en-US" dirty="0" smtClean="0"/>
          </a:p>
          <a:p>
            <a:r>
              <a:rPr lang="en-US" dirty="0" smtClean="0"/>
              <a:t>Next class</a:t>
            </a:r>
          </a:p>
          <a:p>
            <a:pPr lvl="1"/>
            <a:r>
              <a:rPr lang="en-US" dirty="0" smtClean="0"/>
              <a:t>Intro to machine learning (possibly).</a:t>
            </a:r>
          </a:p>
          <a:p>
            <a:pPr lvl="1"/>
            <a:r>
              <a:rPr lang="en-US" dirty="0" smtClean="0"/>
              <a:t>Unsupervised learning for HMMs</a:t>
            </a:r>
          </a:p>
          <a:p>
            <a:pPr lvl="1"/>
            <a:r>
              <a:rPr lang="en-US" dirty="0" smtClean="0"/>
              <a:t>Issues with HMMs</a:t>
            </a:r>
          </a:p>
          <a:p>
            <a:pPr lvl="1"/>
            <a:r>
              <a:rPr lang="en-US" dirty="0" smtClean="0"/>
              <a:t>MEMMs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Sign up on Piazza.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projects!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0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Closed class</a:t>
            </a:r>
            <a:r>
              <a:rPr lang="en-US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dirty="0"/>
              <a:t>Pronouns, Prepositions, Modals, Determiners, Particles, Conjunctions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Open </a:t>
            </a:r>
            <a:r>
              <a:rPr lang="en-US" b="1" dirty="0"/>
              <a:t>class</a:t>
            </a:r>
            <a:r>
              <a:rPr lang="en-US" dirty="0"/>
              <a:t> categories have large number of words and new ones are easily invented.</a:t>
            </a:r>
          </a:p>
          <a:p>
            <a:pPr lvl="1" eaLnBrk="1" hangingPunct="1"/>
            <a:r>
              <a:rPr lang="en-US" dirty="0" smtClean="0"/>
              <a:t>Nouns: 		</a:t>
            </a:r>
            <a:r>
              <a:rPr lang="en-US" dirty="0" err="1" smtClean="0"/>
              <a:t>Transmogrifier</a:t>
            </a:r>
            <a:r>
              <a:rPr lang="en-US" dirty="0" smtClean="0"/>
              <a:t>, </a:t>
            </a:r>
            <a:r>
              <a:rPr lang="en-US" dirty="0" err="1" smtClean="0"/>
              <a:t>Selfie</a:t>
            </a:r>
            <a:r>
              <a:rPr lang="en-US" dirty="0" smtClean="0"/>
              <a:t>, …</a:t>
            </a:r>
          </a:p>
          <a:p>
            <a:pPr lvl="1" eaLnBrk="1" hangingPunct="1"/>
            <a:r>
              <a:rPr lang="en-US" dirty="0" smtClean="0"/>
              <a:t>Verbs: 		You can verb many nouns. E.g., Google it. </a:t>
            </a:r>
          </a:p>
          <a:p>
            <a:pPr lvl="1" eaLnBrk="1" hangingPunct="1"/>
            <a:r>
              <a:rPr lang="en-US" dirty="0" smtClean="0"/>
              <a:t>Adjectives:	Many nouns can be made into adjectives. E.g., geeky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 err="1" smtClean="0"/>
              <a:t>Abverb</a:t>
            </a:r>
            <a:r>
              <a:rPr lang="en-US" dirty="0" smtClean="0"/>
              <a:t>:		e.g., </a:t>
            </a:r>
            <a:r>
              <a:rPr lang="en-US" dirty="0" err="1" smtClean="0"/>
              <a:t>Webly</a:t>
            </a:r>
            <a:r>
              <a:rPr lang="en-US" dirty="0" smtClean="0"/>
              <a:t> supervised learning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23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English POS </a:t>
            </a:r>
            <a:r>
              <a:rPr lang="en-US" sz="2400" dirty="0" err="1"/>
              <a:t>Tagsets</a:t>
            </a:r>
            <a:endParaRPr lang="en-US" sz="2400" dirty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Brown </a:t>
            </a:r>
            <a:r>
              <a:rPr lang="en-US" b="1" dirty="0"/>
              <a:t>corpus</a:t>
            </a:r>
            <a:r>
              <a:rPr lang="en-US" dirty="0"/>
              <a:t> used a large set of 87 POS tags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 smtClean="0"/>
              <a:t>Penn </a:t>
            </a:r>
            <a:r>
              <a:rPr lang="en-US" b="1" dirty="0"/>
              <a:t>Treebank </a:t>
            </a:r>
            <a:r>
              <a:rPr lang="en-US" dirty="0" smtClean="0"/>
              <a:t>has a set </a:t>
            </a:r>
            <a:r>
              <a:rPr lang="en-US" dirty="0"/>
              <a:t>of 45 tags.</a:t>
            </a:r>
          </a:p>
          <a:p>
            <a:pPr lvl="1" eaLnBrk="1" hangingPunct="1"/>
            <a:r>
              <a:rPr lang="en-US" dirty="0" smtClean="0"/>
              <a:t>Most commonly used in NLP.</a:t>
            </a:r>
          </a:p>
          <a:p>
            <a:pPr lvl="1" eaLnBrk="1" hangingPunct="1"/>
            <a:r>
              <a:rPr lang="en-US" dirty="0" smtClean="0"/>
              <a:t> Reduced </a:t>
            </a:r>
            <a:r>
              <a:rPr lang="en-US" dirty="0"/>
              <a:t>from the Brown set for use in the context of a parsed </a:t>
            </a:r>
            <a:r>
              <a:rPr lang="en-US" dirty="0" smtClean="0"/>
              <a:t>corpus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/>
            <a:r>
              <a:rPr lang="en-US" b="1" dirty="0" smtClean="0"/>
              <a:t>C5  </a:t>
            </a:r>
            <a:r>
              <a:rPr lang="en-US" b="1" dirty="0" err="1"/>
              <a:t>tagset</a:t>
            </a:r>
            <a:r>
              <a:rPr lang="en-US" dirty="0"/>
              <a:t> used for the British National Corpus (BNC) has 61 tags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97000" y="508000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a good tag set? Not settled. We will avoid this discussion!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799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POS tagging?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825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POS </a:t>
            </a:r>
            <a:r>
              <a:rPr lang="en-US" dirty="0"/>
              <a:t>tagging </a:t>
            </a:r>
            <a:r>
              <a:rPr lang="en-US" dirty="0" smtClean="0"/>
              <a:t>is often used an early step in an NLP pipeline.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Text-to-speech e.g., How do you pronounce “lead”?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write regular expressions over POS tags to identify phrases etc.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e.g., (</a:t>
            </a:r>
            <a:r>
              <a:rPr lang="en-US" dirty="0" err="1" smtClean="0"/>
              <a:t>Det</a:t>
            </a:r>
            <a:r>
              <a:rPr lang="en-US" dirty="0" smtClean="0"/>
              <a:t>) </a:t>
            </a:r>
            <a:r>
              <a:rPr lang="en-US" dirty="0" err="1" smtClean="0"/>
              <a:t>Adj</a:t>
            </a:r>
            <a:r>
              <a:rPr lang="en-US" dirty="0" smtClean="0"/>
              <a:t>* N+ over the output for noun phrases, etc.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 know the tag, you can back off to it in other tasks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proper nouns is a good back off method for finding people.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Assigning classes to words or phrases is quite useful</a:t>
            </a:r>
          </a:p>
          <a:p>
            <a:pPr lvl="1"/>
            <a:r>
              <a:rPr lang="en-US" dirty="0" smtClean="0"/>
              <a:t>Noun, Verb, Adjective, …</a:t>
            </a:r>
          </a:p>
          <a:p>
            <a:pPr lvl="1"/>
            <a:r>
              <a:rPr lang="en-US" dirty="0" smtClean="0"/>
              <a:t>Subject, Verb, Direct Object, Indirect Object, …</a:t>
            </a:r>
          </a:p>
          <a:p>
            <a:pPr lvl="1"/>
            <a:r>
              <a:rPr lang="en-US" dirty="0" smtClean="0"/>
              <a:t>Person, Organization, Date, …</a:t>
            </a:r>
          </a:p>
          <a:p>
            <a:pPr lvl="1"/>
            <a:r>
              <a:rPr lang="en-US" dirty="0" smtClean="0"/>
              <a:t>Drug, Disease, Side-effect,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7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47" y="1587500"/>
            <a:ext cx="8562906" cy="49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7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Punch-line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State-of-the-art techniques achieve &gt; 98% accuracy on newswire texts.</a:t>
            </a:r>
          </a:p>
          <a:p>
            <a:pPr lvl="1"/>
            <a:r>
              <a:rPr lang="en-US" dirty="0" smtClean="0"/>
              <a:t>Not a PhD topic anymore!</a:t>
            </a:r>
          </a:p>
          <a:p>
            <a:endParaRPr lang="en-US" dirty="0"/>
          </a:p>
          <a:p>
            <a:r>
              <a:rPr lang="en-US" dirty="0" smtClean="0"/>
              <a:t>POS tagging in resource poor languages is harder (~87%)</a:t>
            </a:r>
          </a:p>
          <a:p>
            <a:endParaRPr lang="en-US" dirty="0"/>
          </a:p>
          <a:p>
            <a:r>
              <a:rPr lang="en-US" dirty="0" smtClean="0"/>
              <a:t>POS tagging for Tweets is harder (state-of-the art ~ 88 %)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3BD4B42C-7CEC-7647-90EB-AE8F979F93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2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imple-graysacle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12068</TotalTime>
  <Words>2108</Words>
  <Application>Microsoft Macintosh PowerPoint</Application>
  <PresentationFormat>On-screen Show (4:3)</PresentationFormat>
  <Paragraphs>632</Paragraphs>
  <Slides>43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Custom Design</vt:lpstr>
      <vt:lpstr>simple-graysacle</vt:lpstr>
      <vt:lpstr>1_Custom Design</vt:lpstr>
      <vt:lpstr>Equation</vt:lpstr>
      <vt:lpstr>Microsoft Equation</vt:lpstr>
      <vt:lpstr>Part-of-Speech Tagging</vt:lpstr>
      <vt:lpstr>Part-of-Speech Tagging</vt:lpstr>
      <vt:lpstr>English Parts of Speech</vt:lpstr>
      <vt:lpstr>English Parts of Speech</vt:lpstr>
      <vt:lpstr>Closed vs. Open Class </vt:lpstr>
      <vt:lpstr>English POS Tagsets</vt:lpstr>
      <vt:lpstr>Why do POS tagging?</vt:lpstr>
      <vt:lpstr>History</vt:lpstr>
      <vt:lpstr>Punch-line</vt:lpstr>
      <vt:lpstr>Why is POS-tagging hard?</vt:lpstr>
      <vt:lpstr>Why is POS tagging hard?</vt:lpstr>
      <vt:lpstr>Why is POS tagging hard?</vt:lpstr>
      <vt:lpstr>Why is POS tagging hard?</vt:lpstr>
      <vt:lpstr>What information to use? </vt:lpstr>
      <vt:lpstr>What information to use? </vt:lpstr>
      <vt:lpstr>Learning Approach</vt:lpstr>
      <vt:lpstr>Problem Formulations </vt:lpstr>
      <vt:lpstr>Most Frequent Tag</vt:lpstr>
      <vt:lpstr>Most Frequent Tag</vt:lpstr>
      <vt:lpstr>Most Frequent Tag</vt:lpstr>
      <vt:lpstr>Hidden Markov Model</vt:lpstr>
      <vt:lpstr>POS HMMs: A Generative Story</vt:lpstr>
      <vt:lpstr>Formal Definition of an HMM</vt:lpstr>
      <vt:lpstr>Three things you can do with an HMM</vt:lpstr>
      <vt:lpstr>Observation Likelihood</vt:lpstr>
      <vt:lpstr>Decoding</vt:lpstr>
      <vt:lpstr>Most Likely State Sequence (Decoding)</vt:lpstr>
      <vt:lpstr>Most Likely State Sequence (Decoding)</vt:lpstr>
      <vt:lpstr>Most Likely State Sequence (Decoding)</vt:lpstr>
      <vt:lpstr>Most Likely State Sequence (Decoding)</vt:lpstr>
      <vt:lpstr>A More Efficient Solution</vt:lpstr>
      <vt:lpstr>Viterbi Scores</vt:lpstr>
      <vt:lpstr>Computing the Viterbi Scores</vt:lpstr>
      <vt:lpstr>Computing the Viterbi Backpointers</vt:lpstr>
      <vt:lpstr>Viterbi Backpointers </vt:lpstr>
      <vt:lpstr>Viterbi Backtrace </vt:lpstr>
      <vt:lpstr>Learning the parameters of the HMM</vt:lpstr>
      <vt:lpstr>Learning</vt:lpstr>
      <vt:lpstr>Supervised HMM Training</vt:lpstr>
      <vt:lpstr>Supervised Parameter Estimation</vt:lpstr>
      <vt:lpstr>Learning and Using HMM Taggers</vt:lpstr>
      <vt:lpstr>Evaluating Taggers</vt:lpstr>
      <vt:lpstr>Stop Here.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Part-of-Speech Tagging</dc:title>
  <dc:creator>Niranjan Balasubramanian</dc:creator>
  <cp:lastModifiedBy>Niranjan Balasubramanian</cp:lastModifiedBy>
  <cp:revision>90</cp:revision>
  <cp:lastPrinted>2015-02-03T19:41:32Z</cp:lastPrinted>
  <dcterms:created xsi:type="dcterms:W3CDTF">2015-01-13T19:11:41Z</dcterms:created>
  <dcterms:modified xsi:type="dcterms:W3CDTF">2016-02-20T20:38:45Z</dcterms:modified>
</cp:coreProperties>
</file>