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6" r:id="rId2"/>
    <p:sldMasterId id="2147483698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1C754-9E1E-174B-BF1D-0C33DBEAE5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0CCEA1-9C95-5E40-ACFE-A555DA245D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C88495-B9D7-8645-9260-C9C54F7EF8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4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8179BA-278D-124E-9441-A49BF24ACB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6878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4596B-7F08-9B41-A430-58DEF91A03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716" y="683683"/>
            <a:ext cx="7772400" cy="1470025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 algn="ctr">
              <a:defRPr lang="en-US" sz="2400" u="none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517" y="2605616"/>
            <a:ext cx="6400800" cy="1752600"/>
          </a:xfr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833" y="4726514"/>
            <a:ext cx="1236134" cy="1307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620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4252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none"/>
        </p:style>
        <p:txBody>
          <a:bodyPr>
            <a:noAutofit/>
          </a:bodyPr>
          <a:lstStyle>
            <a:lvl1pPr algn="l">
              <a:defRPr sz="2400" u="none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3752"/>
            <a:ext cx="9144000" cy="576507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1pPr>
            <a:lvl2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54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6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86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E4D71-9932-044B-B687-09890B7FC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1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57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75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6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1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6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535B2C-E39E-5740-96EB-395E8C585D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3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9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3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5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62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0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17192D-2F32-624F-8BF8-643B2EFCF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AF4E2-1EF0-DC4B-857B-70A411ABD9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DF225D-B8C6-E24D-9253-BA6764A421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46DE4-1CBF-8542-BAC6-608FB8B5F8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65810A-3452-1647-9F48-0E586FF674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ADDFC-0DD1-0948-8C94-5F502A737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FF9933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Times New Roman" pitchFamily="18" charset="0"/>
              <a:ea typeface="ＭＳ Ｐゴシック" charset="0"/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Helvetica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8B9966E-60E2-8646-BF19-9A8A8135793D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b="0" smtClean="0">
                <a:solidFill>
                  <a:srgbClr val="CC6600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51D7-2063-1945-A3AE-53E80101CD73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7095-5E3F-FD4D-A5D8-D121A8515A3E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Language Modeling</a:t>
            </a:r>
            <a:br>
              <a:rPr lang="en-US" u="sng" dirty="0" smtClean="0"/>
            </a:br>
            <a:r>
              <a:rPr lang="en-US" u="sng" dirty="0" smtClean="0"/>
              <a:t>Part II: Smoothing Techniques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Niranjan Balasubramanian</a:t>
            </a:r>
          </a:p>
          <a:p>
            <a:endParaRPr lang="en-US" dirty="0" smtClean="0"/>
          </a:p>
          <a:p>
            <a:r>
              <a:rPr lang="en-US" dirty="0" smtClean="0"/>
              <a:t>Slide Credits:</a:t>
            </a:r>
          </a:p>
          <a:p>
            <a:r>
              <a:rPr lang="en-US" dirty="0" smtClean="0"/>
              <a:t>Chris Manning, Dan </a:t>
            </a:r>
            <a:r>
              <a:rPr lang="en-US" dirty="0" err="1" smtClean="0"/>
              <a:t>Jurafsky</a:t>
            </a:r>
            <a:r>
              <a:rPr lang="en-US" dirty="0" smtClean="0"/>
              <a:t>, </a:t>
            </a:r>
            <a:r>
              <a:rPr lang="en-US" dirty="0" err="1" smtClean="0"/>
              <a:t>Mausam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Good-Turing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3752"/>
            <a:ext cx="9144000" cy="5961234"/>
          </a:xfrm>
        </p:spPr>
        <p:txBody>
          <a:bodyPr/>
          <a:lstStyle/>
          <a:p>
            <a:r>
              <a:rPr lang="en-US" dirty="0" smtClean="0"/>
              <a:t>Chance of a seeing a new (unseen) bigram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= Chance of seeing a bigram that has occurred only once (singleton)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Chance </a:t>
            </a:r>
            <a:r>
              <a:rPr lang="en-US" dirty="0" smtClean="0"/>
              <a:t>of seeing a singleton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/>
              <a:t>#singletons / # of bigrams</a:t>
            </a:r>
          </a:p>
          <a:p>
            <a:pPr lvl="1"/>
            <a:endParaRPr lang="en-US" dirty="0"/>
          </a:p>
          <a:p>
            <a:r>
              <a:rPr lang="en-US" dirty="0" smtClean="0"/>
              <a:t>Probabilistic world falls a little ill.</a:t>
            </a:r>
          </a:p>
          <a:p>
            <a:pPr lvl="1"/>
            <a:r>
              <a:rPr lang="en-US" dirty="0" smtClean="0"/>
              <a:t>We just gave some non-zero probability to new bigrams. </a:t>
            </a:r>
          </a:p>
          <a:p>
            <a:pPr lvl="1"/>
            <a:r>
              <a:rPr lang="en-US" dirty="0" smtClean="0"/>
              <a:t>Need to steal some probability from the </a:t>
            </a:r>
            <a:r>
              <a:rPr lang="en-US" i="1" dirty="0" smtClean="0"/>
              <a:t>seen </a:t>
            </a:r>
            <a:r>
              <a:rPr lang="en-US" dirty="0" smtClean="0"/>
              <a:t>singletons.</a:t>
            </a:r>
          </a:p>
          <a:p>
            <a:endParaRPr lang="en-US" dirty="0"/>
          </a:p>
          <a:p>
            <a:r>
              <a:rPr lang="en-US" dirty="0" smtClean="0"/>
              <a:t>Recursively discount probabilities of higher frequency bins.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GT</a:t>
            </a:r>
            <a:r>
              <a:rPr lang="en-US" dirty="0" smtClean="0"/>
              <a:t>(w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</a:t>
            </a:r>
            <a:r>
              <a:rPr lang="en-US" dirty="0" smtClean="0"/>
              <a:t>) = </a:t>
            </a:r>
            <a:r>
              <a:rPr lang="en-US" dirty="0" smtClean="0"/>
              <a:t>(2 </a:t>
            </a:r>
            <a:r>
              <a:rPr lang="en-US" dirty="0" smtClean="0"/>
              <a:t>. N</a:t>
            </a:r>
            <a:r>
              <a:rPr lang="en-US" baseline="-25000" dirty="0" smtClean="0"/>
              <a:t>2 </a:t>
            </a:r>
            <a:r>
              <a:rPr lang="en-US" dirty="0" smtClean="0"/>
              <a:t>/ </a:t>
            </a:r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) / N</a:t>
            </a:r>
            <a:endParaRPr lang="en-US" baseline="-25000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GT</a:t>
            </a:r>
            <a:r>
              <a:rPr lang="en-US" dirty="0"/>
              <a:t>(</a:t>
            </a:r>
            <a:r>
              <a:rPr lang="en-US" dirty="0" smtClean="0"/>
              <a:t>w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(3 </a:t>
            </a:r>
            <a:r>
              <a:rPr lang="en-US" dirty="0"/>
              <a:t>. </a:t>
            </a:r>
            <a:r>
              <a:rPr lang="en-US" dirty="0" smtClean="0"/>
              <a:t>N</a:t>
            </a:r>
            <a:r>
              <a:rPr lang="en-US" baseline="-25000" dirty="0" smtClean="0"/>
              <a:t>3 </a:t>
            </a:r>
            <a:r>
              <a:rPr lang="en-US" dirty="0"/>
              <a:t>/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) / N</a:t>
            </a:r>
          </a:p>
          <a:p>
            <a:pPr marL="457200" lvl="1" indent="0">
              <a:buNone/>
            </a:pPr>
            <a:r>
              <a:rPr lang="en-US" baseline="-25000" dirty="0"/>
              <a:t>	</a:t>
            </a:r>
            <a:r>
              <a:rPr lang="en-US" baseline="-25000" dirty="0" smtClean="0"/>
              <a:t>…</a:t>
            </a:r>
            <a:endParaRPr lang="en-US" baseline="-25000" dirty="0"/>
          </a:p>
          <a:p>
            <a:pPr marL="0" lvl="1" indent="0">
              <a:buNone/>
            </a:pPr>
            <a:r>
              <a:rPr lang="en-US" baseline="-25000" dirty="0" smtClean="0"/>
              <a:t>		</a:t>
            </a:r>
            <a:r>
              <a:rPr lang="en-US" dirty="0" err="1"/>
              <a:t>Pr</a:t>
            </a:r>
            <a:r>
              <a:rPr lang="en-US" baseline="-25000" dirty="0" err="1"/>
              <a:t>GT</a:t>
            </a:r>
            <a:r>
              <a:rPr lang="en-US" dirty="0"/>
              <a:t>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max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((max+1) </a:t>
            </a:r>
            <a:r>
              <a:rPr lang="en-US" dirty="0"/>
              <a:t>. </a:t>
            </a:r>
            <a:r>
              <a:rPr lang="en-US" dirty="0" smtClean="0"/>
              <a:t>N</a:t>
            </a:r>
            <a:r>
              <a:rPr lang="en-US" baseline="-25000" dirty="0" smtClean="0"/>
              <a:t>max+1 </a:t>
            </a:r>
            <a:r>
              <a:rPr lang="en-US" dirty="0"/>
              <a:t>/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max</a:t>
            </a:r>
            <a:r>
              <a:rPr lang="en-US" dirty="0" smtClean="0"/>
              <a:t>) </a:t>
            </a:r>
            <a:r>
              <a:rPr lang="en-US" dirty="0"/>
              <a:t>/ </a:t>
            </a:r>
            <a:r>
              <a:rPr lang="en-US" dirty="0" smtClean="0"/>
              <a:t>N		[Hmm. What is </a:t>
            </a:r>
            <a:r>
              <a:rPr lang="en-US" dirty="0"/>
              <a:t>N</a:t>
            </a:r>
            <a:r>
              <a:rPr lang="en-US" baseline="-25000" dirty="0"/>
              <a:t>max+1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baseline="-25000" dirty="0" smtClean="0"/>
              <a:t>	</a:t>
            </a:r>
            <a:endParaRPr lang="en-US" baseline="-25000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Exercise: Can you prove that this forms a valid probability distribution?</a:t>
            </a:r>
          </a:p>
          <a:p>
            <a:pPr marL="457200" lvl="1" indent="0">
              <a:buNone/>
            </a:pPr>
            <a:endParaRPr lang="en-US" baseline="-25000" dirty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 smtClean="0"/>
          </a:p>
          <a:p>
            <a:pPr marL="457200" lvl="1" indent="0">
              <a:buNone/>
            </a:pPr>
            <a:endParaRPr lang="en-US" baseline="-250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02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Interpolate </a:t>
            </a:r>
            <a:r>
              <a:rPr lang="en-US" dirty="0" smtClean="0"/>
              <a:t>estimates from various contexts.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Requires a way to combine the estimates.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training/</a:t>
            </a:r>
            <a:r>
              <a:rPr lang="en-US" dirty="0" err="1" smtClean="0"/>
              <a:t>dev</a:t>
            </a:r>
            <a:r>
              <a:rPr lang="en-US" dirty="0" smtClean="0"/>
              <a:t> set.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62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Conditioning on longer context is useful if counts are not sparse.</a:t>
            </a:r>
          </a:p>
          <a:p>
            <a:endParaRPr lang="en-US" dirty="0"/>
          </a:p>
          <a:p>
            <a:r>
              <a:rPr lang="en-US" dirty="0" smtClean="0"/>
              <a:t>When counts are sparse, back-off to smaller contexts.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trigram counts are sparse, </a:t>
            </a:r>
            <a:r>
              <a:rPr lang="en-US" dirty="0" smtClean="0"/>
              <a:t>use bigram probabilities instead.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bigram counts are sparse, </a:t>
            </a:r>
            <a:r>
              <a:rPr lang="en-US" dirty="0" smtClean="0"/>
              <a:t>use unigram probabilities instead.</a:t>
            </a:r>
          </a:p>
          <a:p>
            <a:pPr lvl="1"/>
            <a:r>
              <a:rPr lang="en-US" dirty="0" smtClean="0"/>
              <a:t>Use discounting to estimate unigram probabilities.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 in </a:t>
            </a:r>
            <a:r>
              <a:rPr lang="en-US" dirty="0" err="1" smtClean="0"/>
              <a:t>Backoff</a:t>
            </a:r>
            <a:r>
              <a:rPr lang="en-US" dirty="0" smtClean="0"/>
              <a:t> – Katz Discounting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8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Kneser</a:t>
            </a:r>
            <a:r>
              <a:rPr lang="en-US" dirty="0" smtClean="0"/>
              <a:t>-Ney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5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Interpolated </a:t>
            </a:r>
            <a:r>
              <a:rPr lang="en-US" dirty="0" err="1" smtClean="0"/>
              <a:t>Kneser</a:t>
            </a:r>
            <a:r>
              <a:rPr lang="en-US" dirty="0" smtClean="0"/>
              <a:t>-Ney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8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</a:t>
            </a:r>
            <a:r>
              <a:rPr lang="en-US" i="1" dirty="0" smtClean="0"/>
              <a:t>n-</a:t>
            </a:r>
            <a:r>
              <a:rPr lang="en-US" dirty="0" smtClean="0"/>
              <a:t>gram models:  Estimating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0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what works in practice?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093" y="792344"/>
            <a:ext cx="9035907" cy="5951569"/>
          </a:xfrm>
        </p:spPr>
        <p:txBody>
          <a:bodyPr/>
          <a:lstStyle/>
          <a:p>
            <a:r>
              <a:rPr lang="en-US" dirty="0" smtClean="0"/>
              <a:t>A language model is something that specifies the following two quantities, for all words in the vocabulary (of a language).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dirty="0" smtClean="0"/>
              <a:t>(W) = ?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 err="1" smtClean="0"/>
              <a:t>Pr</a:t>
            </a:r>
            <a:r>
              <a:rPr lang="en-US" dirty="0" smtClean="0"/>
              <a:t>(W | English) = ? 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</a:t>
            </a:r>
            <a:r>
              <a:rPr lang="en-US" dirty="0" smtClean="0"/>
              <a:t>(w</a:t>
            </a:r>
            <a:r>
              <a:rPr lang="en-US" baseline="-25000" dirty="0" smtClean="0"/>
              <a:t>k+1</a:t>
            </a:r>
            <a:r>
              <a:rPr lang="en-US" dirty="0" smtClean="0"/>
              <a:t> | w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k</a:t>
            </a:r>
            <a:r>
              <a:rPr lang="en-US" dirty="0" smtClean="0"/>
              <a:t>) = 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Markov Assumption</a:t>
            </a:r>
          </a:p>
          <a:p>
            <a:pPr lvl="1"/>
            <a:r>
              <a:rPr lang="en-US" dirty="0" smtClean="0"/>
              <a:t>Direct estimation is not reliable. </a:t>
            </a:r>
            <a:r>
              <a:rPr lang="en-US" dirty="0"/>
              <a:t> </a:t>
            </a:r>
            <a:r>
              <a:rPr lang="en-US" dirty="0" smtClean="0"/>
              <a:t>Don’t have data.</a:t>
            </a:r>
          </a:p>
          <a:p>
            <a:pPr lvl="1"/>
            <a:r>
              <a:rPr lang="en-US" dirty="0" smtClean="0"/>
              <a:t>Estimate sequence probability using its parts.</a:t>
            </a:r>
          </a:p>
          <a:p>
            <a:pPr lvl="1"/>
            <a:r>
              <a:rPr lang="en-US" dirty="0" smtClean="0"/>
              <a:t>Probability of next word depends on a small # of previous words.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Estimate language models by counting and normalizing.</a:t>
            </a:r>
          </a:p>
          <a:p>
            <a:pPr lvl="1"/>
            <a:r>
              <a:rPr lang="en-US" dirty="0" smtClean="0"/>
              <a:t>Turns out to be problematic as well.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4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Issues in Language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Rare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11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008" y="1258721"/>
            <a:ext cx="5612532" cy="52885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07746" y="851128"/>
            <a:ext cx="378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</a:t>
            </a:r>
            <a:r>
              <a:rPr lang="en-US" dirty="0" smtClean="0"/>
              <a:t>(w | denied, the)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7791" y="2350735"/>
            <a:ext cx="190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7791" y="5245660"/>
            <a:ext cx="190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Discounting</a:t>
            </a:r>
          </a:p>
        </p:txBody>
      </p:sp>
    </p:spTree>
    <p:extLst>
      <p:ext uri="{BB962C8B-B14F-4D97-AF65-F5344CB8AC3E}">
        <p14:creationId xmlns:p14="http://schemas.microsoft.com/office/powerpoint/2010/main" val="44563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/ Laplace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there were some additional documents in the corpus, where every possible sequence of words was seen exactly once.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bigram sequence was seen one more time.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bigrams, this means that every possible bi-gram was seen at least once. </a:t>
            </a:r>
          </a:p>
          <a:p>
            <a:endParaRPr lang="en-US" dirty="0"/>
          </a:p>
          <a:p>
            <a:pPr lvl="1"/>
            <a:r>
              <a:rPr lang="en-US" dirty="0" smtClean="0"/>
              <a:t>Zero probabilities go away.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22" y="4267209"/>
            <a:ext cx="521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Smoothing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58" y="1611329"/>
            <a:ext cx="6731000" cy="283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603812" y="6523965"/>
            <a:ext cx="254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Figures from JM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5582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Smoothing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3929235"/>
            <a:ext cx="7797800" cy="264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86" y="801801"/>
            <a:ext cx="7271742" cy="3051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603812" y="6523965"/>
            <a:ext cx="254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Figures from JM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0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One Smoothing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12" y="3729965"/>
            <a:ext cx="6832600" cy="279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603812" y="6523965"/>
            <a:ext cx="2540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Figures from JM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212" y="734252"/>
            <a:ext cx="6731000" cy="283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40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Add-</a:t>
            </a:r>
            <a:r>
              <a:rPr lang="en-US" i="1" dirty="0" smtClean="0"/>
              <a:t>k</a:t>
            </a:r>
            <a:r>
              <a:rPr lang="en-US" dirty="0" smtClean="0"/>
              <a:t>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partial counts could mitigate the huge discounting with Add-1.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choose a good </a:t>
            </a:r>
            <a:r>
              <a:rPr lang="en-US" i="1" dirty="0" smtClean="0"/>
              <a:t>k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Use training/held out data.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While Add-</a:t>
            </a:r>
            <a:r>
              <a:rPr lang="en-US" i="1" dirty="0" smtClean="0"/>
              <a:t>k </a:t>
            </a:r>
            <a:r>
              <a:rPr lang="en-US" dirty="0" smtClean="0"/>
              <a:t>is better, it still has issues.</a:t>
            </a:r>
          </a:p>
          <a:p>
            <a:pPr lvl="1"/>
            <a:r>
              <a:rPr lang="en-US" dirty="0" smtClean="0"/>
              <a:t>Too much mass is stolen from observed counts.</a:t>
            </a:r>
          </a:p>
          <a:p>
            <a:pPr lvl="1"/>
            <a:r>
              <a:rPr lang="en-US" dirty="0" smtClean="0"/>
              <a:t>Higher variance.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11" y="2063495"/>
            <a:ext cx="49911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mple-graysacle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3921</TotalTime>
  <Words>291</Words>
  <Application>Microsoft Macintosh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models</vt:lpstr>
      <vt:lpstr>simple-graysacle</vt:lpstr>
      <vt:lpstr>Custom Design</vt:lpstr>
      <vt:lpstr>Language Modeling Part II: Smoothing Techniques</vt:lpstr>
      <vt:lpstr>Recap</vt:lpstr>
      <vt:lpstr>Main Issues in Language modeling</vt:lpstr>
      <vt:lpstr>Discounting</vt:lpstr>
      <vt:lpstr>Add One / Laplace Smoothing</vt:lpstr>
      <vt:lpstr>Add One Smoothing</vt:lpstr>
      <vt:lpstr>Add One Smoothing</vt:lpstr>
      <vt:lpstr>Add One Smoothing</vt:lpstr>
      <vt:lpstr>Add-k smoothing</vt:lpstr>
      <vt:lpstr>Good-Turing Discounting</vt:lpstr>
      <vt:lpstr>Interpolation</vt:lpstr>
      <vt:lpstr>Back-off</vt:lpstr>
      <vt:lpstr>Discounting in Backoff – Katz Discounting</vt:lpstr>
      <vt:lpstr>Kneser-Ney Smoothing</vt:lpstr>
      <vt:lpstr>Interpolated Kneser-Ney</vt:lpstr>
      <vt:lpstr>Large Scale n-gram models:  Estimating on the Web</vt:lpstr>
      <vt:lpstr>But, what works in practice?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Modeling Part II: Smoothing Techniques</dc:title>
  <dc:creator>Niranjan Balasubramanian</dc:creator>
  <cp:lastModifiedBy>Niranjan Balasubramanian</cp:lastModifiedBy>
  <cp:revision>7</cp:revision>
  <dcterms:created xsi:type="dcterms:W3CDTF">2016-01-26T01:48:03Z</dcterms:created>
  <dcterms:modified xsi:type="dcterms:W3CDTF">2016-02-02T17:44:42Z</dcterms:modified>
</cp:coreProperties>
</file>