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54"/>
  </p:notesMasterIdLst>
  <p:sldIdLst>
    <p:sldId id="256" r:id="rId2"/>
    <p:sldId id="376" r:id="rId3"/>
    <p:sldId id="320" r:id="rId4"/>
    <p:sldId id="345" r:id="rId5"/>
    <p:sldId id="346" r:id="rId6"/>
    <p:sldId id="347" r:id="rId7"/>
    <p:sldId id="348" r:id="rId8"/>
    <p:sldId id="349" r:id="rId9"/>
    <p:sldId id="374" r:id="rId10"/>
    <p:sldId id="403" r:id="rId11"/>
    <p:sldId id="354" r:id="rId12"/>
    <p:sldId id="353" r:id="rId13"/>
    <p:sldId id="355" r:id="rId14"/>
    <p:sldId id="356" r:id="rId15"/>
    <p:sldId id="357" r:id="rId16"/>
    <p:sldId id="380" r:id="rId17"/>
    <p:sldId id="372" r:id="rId18"/>
    <p:sldId id="358" r:id="rId19"/>
    <p:sldId id="359" r:id="rId20"/>
    <p:sldId id="373" r:id="rId21"/>
    <p:sldId id="360" r:id="rId22"/>
    <p:sldId id="361" r:id="rId23"/>
    <p:sldId id="381" r:id="rId24"/>
    <p:sldId id="368" r:id="rId25"/>
    <p:sldId id="377" r:id="rId26"/>
    <p:sldId id="362" r:id="rId27"/>
    <p:sldId id="363" r:id="rId28"/>
    <p:sldId id="378" r:id="rId29"/>
    <p:sldId id="370" r:id="rId30"/>
    <p:sldId id="366" r:id="rId31"/>
    <p:sldId id="367" r:id="rId32"/>
    <p:sldId id="382" r:id="rId33"/>
    <p:sldId id="379" r:id="rId34"/>
    <p:sldId id="265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1" autoAdjust="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Sheet1!$B$2:$E$2</c:f>
              <c:strCache>
                <c:ptCount val="4"/>
                <c:pt idx="0">
                  <c:v>Original</c:v>
                </c:pt>
                <c:pt idx="1">
                  <c:v>Indep.</c:v>
                </c:pt>
                <c:pt idx="2">
                  <c:v>Difference</c:v>
                </c:pt>
                <c:pt idx="3">
                  <c:v>Difference*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38.19</c:v>
                </c:pt>
                <c:pt idx="1">
                  <c:v>35.18</c:v>
                </c:pt>
                <c:pt idx="2">
                  <c:v>38.63</c:v>
                </c:pt>
                <c:pt idx="3">
                  <c:v>39.49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0206696"/>
        <c:axId val="-1960213576"/>
      </c:barChart>
      <c:catAx>
        <c:axId val="-1960206696"/>
        <c:scaling>
          <c:orientation val="minMax"/>
        </c:scaling>
        <c:delete val="0"/>
        <c:axPos val="b"/>
        <c:majorTickMark val="out"/>
        <c:minorTickMark val="none"/>
        <c:tickLblPos val="nextTo"/>
        <c:crossAx val="-1960213576"/>
        <c:crosses val="autoZero"/>
        <c:auto val="1"/>
        <c:lblAlgn val="ctr"/>
        <c:lblOffset val="100"/>
        <c:noMultiLvlLbl val="0"/>
      </c:catAx>
      <c:valAx>
        <c:axId val="-1960213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60206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B44F-BEFC-D54D-9C1A-0F574863EB02}" type="datetimeFigureOut">
              <a:rPr lang="en-US" smtClean="0"/>
              <a:t>5/5/16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C567-EAFB-5C45-8CDC-C2FBB5C2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AC567-EAFB-5C45-8CDC-C2FBB5C26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30" indent="-23293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1752-37F1-C249-ACE1-5B949243702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AC567-EAFB-5C45-8CDC-C2FBB5C26D7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6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C942F-60D4-AF4A-B454-BCC88628C18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C942F-60D4-AF4A-B454-BCC88628C18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1680-D1FD-4EC2-AE83-DB2F2B2A915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04AF466F-BDA4-4F18-9C7B-FF0A9A1B0E80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5/5/16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5/5/16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5/5/16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5/5/16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1CEF607B-A47E-422C-9BEF-122CCDB7C526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5/5/16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6EE300C-6FC5-4FC3-AF1A-075E4F50620D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50D295D-4A77-4DEB-B04C-9F4282A8BC04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9162"/>
            <a:ext cx="9144000" cy="564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1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Niranjan Balasubramanian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398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Task Definition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 Typical IR System</a:t>
            </a:r>
          </a:p>
          <a:p>
            <a:r>
              <a:rPr lang="en-US" b="1" dirty="0" smtClean="0"/>
              <a:t>Retrieval Models</a:t>
            </a:r>
          </a:p>
          <a:p>
            <a:pPr lvl="1"/>
            <a:r>
              <a:rPr lang="en-US" dirty="0" smtClean="0"/>
              <a:t>Vector Space Models</a:t>
            </a:r>
          </a:p>
          <a:p>
            <a:pPr lvl="1"/>
            <a:r>
              <a:rPr lang="en-US" dirty="0" smtClean="0"/>
              <a:t>Probabilistic Language Models</a:t>
            </a:r>
          </a:p>
          <a:p>
            <a:pPr lvl="1"/>
            <a:r>
              <a:rPr lang="en-US" dirty="0" smtClean="0"/>
              <a:t>LSA and LDA</a:t>
            </a:r>
          </a:p>
          <a:p>
            <a:r>
              <a:rPr lang="en-US" dirty="0" smtClean="0"/>
              <a:t>Web Search and Learning to Rank</a:t>
            </a:r>
          </a:p>
          <a:p>
            <a:pPr lvl="1"/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Learning to Rank Algorithms</a:t>
            </a:r>
          </a:p>
          <a:p>
            <a:pPr lvl="2"/>
            <a:r>
              <a:rPr lang="en-US" dirty="0" smtClean="0"/>
              <a:t>Pairwise ranking</a:t>
            </a:r>
          </a:p>
          <a:p>
            <a:pPr lvl="1"/>
            <a:r>
              <a:rPr lang="en-US" dirty="0" smtClean="0"/>
              <a:t>Query Modeling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9400" y="1659930"/>
            <a:ext cx="6654800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typical retrieval model includes:</a:t>
            </a:r>
          </a:p>
          <a:p>
            <a:endParaRPr lang="en-US" dirty="0" smtClean="0"/>
          </a:p>
          <a:p>
            <a:pPr marL="342900" indent="-342900">
              <a:buAutoNum type="alphaUcParenR"/>
            </a:pPr>
            <a:r>
              <a:rPr lang="en-US" b="1" dirty="0" smtClean="0"/>
              <a:t>Representation</a:t>
            </a:r>
            <a:r>
              <a:rPr lang="en-US" dirty="0" smtClean="0"/>
              <a:t> for queries and documents.</a:t>
            </a:r>
          </a:p>
          <a:p>
            <a:endParaRPr lang="en-US" dirty="0" smtClean="0"/>
          </a:p>
          <a:p>
            <a:pPr marL="342900" indent="-342900">
              <a:buAutoNum type="alphaUcParenR"/>
            </a:pPr>
            <a:r>
              <a:rPr lang="en-US" b="1" dirty="0"/>
              <a:t>S</a:t>
            </a:r>
            <a:r>
              <a:rPr lang="en-US" b="1" dirty="0" smtClean="0"/>
              <a:t>coring function</a:t>
            </a:r>
            <a:r>
              <a:rPr lang="en-US" dirty="0" smtClean="0"/>
              <a:t> that takes in a query Q and a document D and returns a score that reflects how relevant D is to Q.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84744"/>
              </p:ext>
            </p:extLst>
          </p:nvPr>
        </p:nvGraphicFramePr>
        <p:xfrm>
          <a:off x="3362325" y="3952280"/>
          <a:ext cx="222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3" imgW="889000" imgH="203200" progId="Equation.3">
                  <p:embed/>
                </p:oleObj>
              </mc:Choice>
              <mc:Fallback>
                <p:oleObj name="Equation" r:id="rId3" imgW="88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2325" y="3952280"/>
                        <a:ext cx="2222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52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Space Model: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49475"/>
            <a:ext cx="2159000" cy="2142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6544875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from: http</a:t>
            </a:r>
            <a:r>
              <a:rPr lang="en-US" sz="1200" dirty="0"/>
              <a:t>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Vector_space_model</a:t>
            </a:r>
            <a:endParaRPr lang="en-US" sz="12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90476"/>
            <a:ext cx="33782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3400" y="1110040"/>
            <a:ext cx="8051800" cy="2862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Representation:</a:t>
            </a:r>
          </a:p>
          <a:p>
            <a:r>
              <a:rPr lang="en-US" dirty="0" smtClean="0"/>
              <a:t>Documents </a:t>
            </a:r>
            <a:r>
              <a:rPr lang="en-US" dirty="0"/>
              <a:t>and queries are represented as vectors in some space.</a:t>
            </a:r>
          </a:p>
          <a:p>
            <a:r>
              <a:rPr lang="en-US" dirty="0"/>
              <a:t>	-- What are the dimensions?</a:t>
            </a:r>
          </a:p>
          <a:p>
            <a:r>
              <a:rPr lang="en-US" dirty="0"/>
              <a:t>	-- How to map documents and queries to this space?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Scoring Function:</a:t>
            </a:r>
            <a:endParaRPr lang="en-US" b="1" dirty="0"/>
          </a:p>
          <a:p>
            <a:r>
              <a:rPr lang="en-US" dirty="0" smtClean="0"/>
              <a:t>Rank </a:t>
            </a:r>
            <a:r>
              <a:rPr lang="en-US" dirty="0"/>
              <a:t>documents by a measure of “closeness” of query and document vectors</a:t>
            </a:r>
          </a:p>
          <a:p>
            <a:pPr marL="349250" lvl="1" indent="0">
              <a:buNone/>
            </a:pPr>
            <a:r>
              <a:rPr lang="en-US" dirty="0"/>
              <a:t>	-- Distance, Cosine of the angle etc.</a:t>
            </a:r>
          </a:p>
        </p:txBody>
      </p:sp>
    </p:spTree>
    <p:extLst>
      <p:ext uri="{BB962C8B-B14F-4D97-AF65-F5344CB8AC3E}">
        <p14:creationId xmlns:p14="http://schemas.microsoft.com/office/powerpoint/2010/main" val="283716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Model: TF-IDF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Dimensions: </a:t>
            </a:r>
            <a:r>
              <a:rPr lang="en-US" sz="1800" dirty="0" smtClean="0"/>
              <a:t>Every word becomes a dimension.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Term Frequency: 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dirty="0" smtClean="0"/>
              <a:t>A term that occurs many times in a document is important.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Inverse Document Frequency: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A term that occurs in many documents is unimportant.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TF-IDF: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Term-frequency weighted by inverse document frequency.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57463"/>
              </p:ext>
            </p:extLst>
          </p:nvPr>
        </p:nvGraphicFramePr>
        <p:xfrm>
          <a:off x="3135791" y="2966836"/>
          <a:ext cx="2906711" cy="46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" name="Equation" r:id="rId3" imgW="1511300" imgH="241300" progId="Equation.3">
                  <p:embed/>
                </p:oleObj>
              </mc:Choice>
              <mc:Fallback>
                <p:oleObj name="Equation" r:id="rId3" imgW="1511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5791" y="2966836"/>
                        <a:ext cx="2906711" cy="46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8031"/>
              </p:ext>
            </p:extLst>
          </p:nvPr>
        </p:nvGraphicFramePr>
        <p:xfrm>
          <a:off x="3135791" y="4429125"/>
          <a:ext cx="187563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" name="Equation" r:id="rId5" imgW="1079500" imgH="508000" progId="Equation.3">
                  <p:embed/>
                </p:oleObj>
              </mc:Choice>
              <mc:Fallback>
                <p:oleObj name="Equation" r:id="rId5" imgW="1079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5791" y="4429125"/>
                        <a:ext cx="1875632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94154"/>
              </p:ext>
            </p:extLst>
          </p:nvPr>
        </p:nvGraphicFramePr>
        <p:xfrm>
          <a:off x="3135791" y="6162675"/>
          <a:ext cx="2911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" name="Equation" r:id="rId7" imgW="1663700" imgH="203200" progId="Equation.3">
                  <p:embed/>
                </p:oleObj>
              </mc:Choice>
              <mc:Fallback>
                <p:oleObj name="Equation" r:id="rId7" imgW="1663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5791" y="6162675"/>
                        <a:ext cx="29114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1371600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= &lt;x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 smtClean="0"/>
              <a:t>|V</a:t>
            </a:r>
            <a:r>
              <a:rPr lang="en-US" baseline="-25000" dirty="0" smtClean="0"/>
              <a:t>|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1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Space Model: </a:t>
            </a:r>
            <a:br>
              <a:rPr lang="en-US" dirty="0" smtClean="0"/>
            </a:br>
            <a:r>
              <a:rPr lang="en-US" dirty="0" smtClean="0"/>
              <a:t>A simple retrieval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73300" y="4927600"/>
            <a:ext cx="4495800" cy="1104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Many variants exist for </a:t>
            </a:r>
            <a:r>
              <a:rPr lang="en-US" dirty="0" err="1" smtClean="0"/>
              <a:t>tf-idf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choices made for D vs. Q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1400" y="1747777"/>
            <a:ext cx="7226300" cy="2862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Input</a:t>
            </a:r>
            <a:r>
              <a:rPr lang="en-US" dirty="0"/>
              <a:t>: Q = {q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, … , </a:t>
            </a:r>
            <a:r>
              <a:rPr lang="en-US" dirty="0" err="1"/>
              <a:t>q</a:t>
            </a:r>
            <a:r>
              <a:rPr lang="en-US" baseline="-25000" dirty="0" err="1"/>
              <a:t>|Q</a:t>
            </a:r>
            <a:r>
              <a:rPr lang="en-US" baseline="-25000" dirty="0"/>
              <a:t>|</a:t>
            </a:r>
            <a:r>
              <a:rPr lang="en-US" dirty="0"/>
              <a:t>} a query.</a:t>
            </a:r>
            <a:endParaRPr lang="en-US" b="1" dirty="0"/>
          </a:p>
          <a:p>
            <a:r>
              <a:rPr lang="en-US" dirty="0" smtClean="0"/>
              <a:t>Initialize </a:t>
            </a:r>
            <a:r>
              <a:rPr lang="en-US" dirty="0"/>
              <a:t>score[1..N] = 0 		</a:t>
            </a:r>
            <a:r>
              <a:rPr lang="en-US" sz="1200" dirty="0"/>
              <a:t>// An array holding scores for each doc.</a:t>
            </a:r>
            <a:endParaRPr lang="en-US" sz="1200" b="1" dirty="0"/>
          </a:p>
          <a:p>
            <a:r>
              <a:rPr lang="en-US" dirty="0" smtClean="0"/>
              <a:t>For </a:t>
            </a:r>
            <a:r>
              <a:rPr lang="en-US" dirty="0"/>
              <a:t>each query term q in Q:</a:t>
            </a:r>
          </a:p>
          <a:p>
            <a:r>
              <a:rPr lang="en-US" dirty="0" smtClean="0"/>
              <a:t>	Find </a:t>
            </a:r>
            <a:r>
              <a:rPr lang="en-US" dirty="0" err="1"/>
              <a:t>D</a:t>
            </a:r>
            <a:r>
              <a:rPr lang="en-US" baseline="-25000" dirty="0" err="1"/>
              <a:t>q</a:t>
            </a:r>
            <a:r>
              <a:rPr lang="en-US" dirty="0"/>
              <a:t> the subset that contains q.</a:t>
            </a:r>
          </a:p>
          <a:p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/>
              <a:t>each D in </a:t>
            </a:r>
            <a:r>
              <a:rPr lang="en-US" dirty="0" err="1"/>
              <a:t>D</a:t>
            </a:r>
            <a:r>
              <a:rPr lang="en-US" baseline="-25000" dirty="0" err="1"/>
              <a:t>q</a:t>
            </a:r>
            <a:r>
              <a:rPr lang="en-US" dirty="0"/>
              <a:t>:</a:t>
            </a:r>
          </a:p>
          <a:p>
            <a:r>
              <a:rPr lang="en-US" dirty="0"/>
              <a:t>		</a:t>
            </a:r>
            <a:r>
              <a:rPr lang="en-US" dirty="0" smtClean="0"/>
              <a:t>score</a:t>
            </a:r>
            <a:r>
              <a:rPr lang="en-US" dirty="0"/>
              <a:t>[D] = score[D] + </a:t>
            </a:r>
            <a:r>
              <a:rPr lang="en-US" dirty="0" err="1"/>
              <a:t>tf-idf</a:t>
            </a:r>
            <a:r>
              <a:rPr lang="en-US" dirty="0"/>
              <a:t>(q, D) . </a:t>
            </a:r>
            <a:r>
              <a:rPr lang="en-US" dirty="0" err="1"/>
              <a:t>tf-idf</a:t>
            </a:r>
            <a:r>
              <a:rPr lang="en-US" dirty="0"/>
              <a:t>(q, Q)	</a:t>
            </a:r>
          </a:p>
          <a:p>
            <a:r>
              <a:rPr lang="en-US" dirty="0"/>
              <a:t>	 For each D:</a:t>
            </a:r>
          </a:p>
          <a:p>
            <a:r>
              <a:rPr lang="en-US" dirty="0"/>
              <a:t>		score[D] = score[D] / L2-norm(D) </a:t>
            </a:r>
          </a:p>
          <a:p>
            <a:r>
              <a:rPr lang="en-US" dirty="0"/>
              <a:t>	</a:t>
            </a:r>
            <a:r>
              <a:rPr lang="en-US" b="1" dirty="0"/>
              <a:t>return </a:t>
            </a:r>
            <a:r>
              <a:rPr lang="en-US" dirty="0"/>
              <a:t>top-k scores	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041400" y="1174234"/>
            <a:ext cx="306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Term-at-a-time algorithm:</a:t>
            </a:r>
          </a:p>
        </p:txBody>
      </p:sp>
    </p:spTree>
    <p:extLst>
      <p:ext uri="{BB962C8B-B14F-4D97-AF65-F5344CB8AC3E}">
        <p14:creationId xmlns:p14="http://schemas.microsoft.com/office/powerpoint/2010/main" val="37555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Space Models: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scoring </a:t>
            </a:r>
          </a:p>
          <a:p>
            <a:pPr lvl="1"/>
            <a:r>
              <a:rPr lang="en-US" dirty="0" smtClean="0"/>
              <a:t>Inverted indices – compression, skip lists, etc. </a:t>
            </a:r>
          </a:p>
          <a:p>
            <a:pPr lvl="1"/>
            <a:r>
              <a:rPr lang="en-US" dirty="0" smtClean="0"/>
              <a:t>Top-k documents without scoring all documents entirely.</a:t>
            </a:r>
          </a:p>
          <a:p>
            <a:r>
              <a:rPr lang="en-US" dirty="0" smtClean="0"/>
              <a:t>Scoring methods</a:t>
            </a:r>
          </a:p>
          <a:p>
            <a:pPr lvl="1"/>
            <a:r>
              <a:rPr lang="en-US" dirty="0" smtClean="0"/>
              <a:t>Document length normalizations (e.g., pivoted)</a:t>
            </a:r>
          </a:p>
          <a:p>
            <a:pPr lvl="1"/>
            <a:r>
              <a:rPr lang="en-US" dirty="0" smtClean="0"/>
              <a:t>BM25 and various other heuristics</a:t>
            </a:r>
            <a:endParaRPr lang="en-US" dirty="0"/>
          </a:p>
          <a:p>
            <a:r>
              <a:rPr lang="en-US" dirty="0" smtClean="0"/>
              <a:t>Dimensionality reduction</a:t>
            </a:r>
          </a:p>
          <a:p>
            <a:pPr marL="692150" lvl="2"/>
            <a:r>
              <a:rPr lang="en-US" dirty="0"/>
              <a:t>Stemming, phrase representations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Task Definition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 Typical IR System</a:t>
            </a:r>
          </a:p>
          <a:p>
            <a:r>
              <a:rPr lang="en-US" b="1" dirty="0" smtClean="0"/>
              <a:t>Retrieval Models</a:t>
            </a:r>
          </a:p>
          <a:p>
            <a:pPr lvl="1"/>
            <a:r>
              <a:rPr lang="en-US" dirty="0" smtClean="0"/>
              <a:t>Vector Space Models</a:t>
            </a:r>
          </a:p>
          <a:p>
            <a:pPr lvl="1"/>
            <a:r>
              <a:rPr lang="en-US" b="1" dirty="0" smtClean="0"/>
              <a:t>Probabilistic Language Models</a:t>
            </a:r>
          </a:p>
          <a:p>
            <a:pPr lvl="1"/>
            <a:r>
              <a:rPr lang="en-US" dirty="0" smtClean="0"/>
              <a:t>LSA and LDA</a:t>
            </a:r>
          </a:p>
          <a:p>
            <a:r>
              <a:rPr lang="en-US" dirty="0" smtClean="0"/>
              <a:t>Web Search and Learning to Rank</a:t>
            </a:r>
          </a:p>
          <a:p>
            <a:pPr lvl="1"/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Learning to Rank Algorithms</a:t>
            </a:r>
          </a:p>
          <a:p>
            <a:pPr lvl="2"/>
            <a:r>
              <a:rPr lang="en-US" dirty="0" smtClean="0"/>
              <a:t>Pairwise ranking</a:t>
            </a:r>
          </a:p>
          <a:p>
            <a:pPr lvl="1"/>
            <a:r>
              <a:rPr lang="en-US" dirty="0" smtClean="0"/>
              <a:t>Query Modeling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4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Retrieval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062162"/>
            <a:ext cx="7683500" cy="28781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Goal: </a:t>
            </a:r>
          </a:p>
          <a:p>
            <a:pPr marL="0" indent="0">
              <a:buNone/>
            </a:pPr>
            <a:r>
              <a:rPr lang="en-US" dirty="0" smtClean="0"/>
              <a:t>Obtain	probabilistic formulations of the retrieval problem.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Approaches:</a:t>
            </a:r>
            <a:r>
              <a:rPr lang="en-US" dirty="0" smtClean="0"/>
              <a:t> Two prominent ones are:</a:t>
            </a:r>
          </a:p>
          <a:p>
            <a:pPr marL="457200" indent="-457200">
              <a:buAutoNum type="arabicPeriod"/>
            </a:pPr>
            <a:r>
              <a:rPr lang="en-US" dirty="0" smtClean="0"/>
              <a:t>Binary Independence Model	[Robertson et al., 1976]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Language Models</a:t>
            </a:r>
            <a:r>
              <a:rPr lang="en-US" dirty="0" smtClean="0"/>
              <a:t>			[Ponte and Croft, 1999]</a:t>
            </a:r>
          </a:p>
        </p:txBody>
      </p:sp>
    </p:spTree>
    <p:extLst>
      <p:ext uri="{BB962C8B-B14F-4D97-AF65-F5344CB8AC3E}">
        <p14:creationId xmlns:p14="http://schemas.microsoft.com/office/powerpoint/2010/main" val="352670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Retrieval Models:</a:t>
            </a:r>
            <a:br>
              <a:rPr lang="en-US" dirty="0" smtClean="0"/>
            </a:br>
            <a:r>
              <a:rPr lang="en-US" dirty="0" smtClean="0"/>
              <a:t>Language Modeling 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6953250" y="1419136"/>
            <a:ext cx="1206500" cy="143510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P(w</a:t>
            </a:r>
            <a:r>
              <a:rPr lang="en-US" sz="1400" baseline="-25000" dirty="0"/>
              <a:t>1</a:t>
            </a:r>
            <a:r>
              <a:rPr lang="en-US" sz="1400" dirty="0" smtClean="0"/>
              <a:t>|θ</a:t>
            </a:r>
            <a:r>
              <a:rPr lang="en-US" sz="1400" baseline="-25000" dirty="0" smtClean="0"/>
              <a:t>D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/>
              <a:t>P(w</a:t>
            </a:r>
            <a:r>
              <a:rPr lang="en-US" sz="1400" baseline="-25000" dirty="0"/>
              <a:t>2</a:t>
            </a:r>
            <a:r>
              <a:rPr lang="en-US" sz="1400" dirty="0" smtClean="0"/>
              <a:t>|</a:t>
            </a:r>
            <a:r>
              <a:rPr lang="en-US" sz="1400" dirty="0"/>
              <a:t>θ</a:t>
            </a:r>
            <a:r>
              <a:rPr lang="en-US" sz="1400" baseline="-25000" dirty="0"/>
              <a:t>D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/>
              <a:t>…</a:t>
            </a:r>
          </a:p>
          <a:p>
            <a:r>
              <a:rPr lang="en-US" sz="1400" dirty="0"/>
              <a:t>P(</a:t>
            </a:r>
            <a:r>
              <a:rPr lang="en-US" sz="1400" dirty="0" err="1"/>
              <a:t>w</a:t>
            </a:r>
            <a:r>
              <a:rPr lang="en-US" sz="1400" baseline="-25000" dirty="0" err="1"/>
              <a:t>|V</a:t>
            </a:r>
            <a:r>
              <a:rPr lang="en-US" sz="1400" baseline="-25000" dirty="0"/>
              <a:t>|</a:t>
            </a:r>
            <a:r>
              <a:rPr lang="en-US" sz="1400" dirty="0" smtClean="0"/>
              <a:t>|</a:t>
            </a:r>
            <a:r>
              <a:rPr lang="en-US" sz="1400" dirty="0" err="1"/>
              <a:t>θ</a:t>
            </a:r>
            <a:r>
              <a:rPr lang="en-US" sz="1400" baseline="-25000" dirty="0" err="1"/>
              <a:t>D</a:t>
            </a:r>
            <a:r>
              <a:rPr lang="en-US" sz="1400" dirty="0" smtClean="0"/>
              <a:t>)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03200" y="1628507"/>
            <a:ext cx="51943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that each document is generated by a probabilistic </a:t>
            </a:r>
            <a:r>
              <a:rPr lang="en-US" dirty="0" smtClean="0"/>
              <a:t>process specified </a:t>
            </a:r>
            <a:r>
              <a:rPr lang="en-US" dirty="0"/>
              <a:t>by a </a:t>
            </a:r>
            <a:r>
              <a:rPr lang="en-US" b="1" dirty="0"/>
              <a:t>multinomial distribution.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200" y="3749407"/>
            <a:ext cx="51943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If a document D is relevant to a query, then the query should be a high probability sample from the document multinomial.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3200" y="109220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Generative Assumption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3200" y="3202970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Query-likelihood Model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94500" y="2838777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Document model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arameterized by </a:t>
            </a:r>
            <a:r>
              <a:rPr lang="en-US" sz="1400" dirty="0" err="1" smtClean="0"/>
              <a:t>θ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8090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Retrieval Models:</a:t>
            </a:r>
            <a:br>
              <a:rPr lang="en-US" dirty="0" smtClean="0"/>
            </a:br>
            <a:r>
              <a:rPr lang="en-US" dirty="0" smtClean="0"/>
              <a:t>Query-likelihood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962586"/>
              </p:ext>
            </p:extLst>
          </p:nvPr>
        </p:nvGraphicFramePr>
        <p:xfrm>
          <a:off x="2692399" y="3924303"/>
          <a:ext cx="35306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3" imgW="1676400" imgH="508000" progId="Equation.3">
                  <p:embed/>
                </p:oleObj>
              </mc:Choice>
              <mc:Fallback>
                <p:oleObj name="Equation" r:id="rId3" imgW="16764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2399" y="3924303"/>
                        <a:ext cx="353060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222999" y="2974977"/>
            <a:ext cx="2216765" cy="949326"/>
            <a:chOff x="5880099" y="2012950"/>
            <a:chExt cx="2216765" cy="94932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80099" y="2508250"/>
              <a:ext cx="528893" cy="4540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408992" y="2012950"/>
              <a:ext cx="1687872" cy="4953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Query</a:t>
              </a:r>
            </a:p>
            <a:p>
              <a:pPr algn="ctr"/>
              <a:r>
                <a:rPr lang="en-US" dirty="0" smtClean="0"/>
                <a:t>model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38800" y="4576718"/>
            <a:ext cx="2800964" cy="887558"/>
            <a:chOff x="6273800" y="2403380"/>
            <a:chExt cx="2800964" cy="88755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273800" y="2403380"/>
              <a:ext cx="1113092" cy="3922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386892" y="2795638"/>
              <a:ext cx="1687872" cy="4953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Document</a:t>
              </a:r>
            </a:p>
            <a:p>
              <a:pPr algn="ctr"/>
              <a:r>
                <a:rPr lang="en-US" dirty="0" smtClean="0"/>
                <a:t>model 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83928" y="1938635"/>
            <a:ext cx="681293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Rank </a:t>
            </a:r>
            <a:r>
              <a:rPr lang="en-US" dirty="0" smtClean="0"/>
              <a:t>by </a:t>
            </a:r>
            <a:r>
              <a:rPr lang="en-US" dirty="0"/>
              <a:t>the probability that the document model generated the query.</a:t>
            </a:r>
          </a:p>
        </p:txBody>
      </p:sp>
    </p:spTree>
    <p:extLst>
      <p:ext uri="{BB962C8B-B14F-4D97-AF65-F5344CB8AC3E}">
        <p14:creationId xmlns:p14="http://schemas.microsoft.com/office/powerpoint/2010/main" val="144954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Task Definition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 Typical IR System</a:t>
            </a:r>
          </a:p>
          <a:p>
            <a:r>
              <a:rPr lang="en-US" dirty="0" smtClean="0"/>
              <a:t>Retrieval Models</a:t>
            </a:r>
          </a:p>
          <a:p>
            <a:pPr lvl="1"/>
            <a:r>
              <a:rPr lang="en-US" dirty="0" smtClean="0"/>
              <a:t>Vector Space Models</a:t>
            </a:r>
          </a:p>
          <a:p>
            <a:pPr lvl="1"/>
            <a:r>
              <a:rPr lang="en-US" dirty="0" smtClean="0"/>
              <a:t>Probabilistic Language Models</a:t>
            </a:r>
          </a:p>
          <a:p>
            <a:pPr lvl="1"/>
            <a:r>
              <a:rPr lang="en-US" dirty="0" smtClean="0"/>
              <a:t>LSA and LDA</a:t>
            </a:r>
          </a:p>
          <a:p>
            <a:r>
              <a:rPr lang="en-US" dirty="0" smtClean="0"/>
              <a:t>Web Search and Learning to Rank</a:t>
            </a:r>
          </a:p>
          <a:p>
            <a:pPr lvl="1"/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Learning to Rank Algorithms</a:t>
            </a:r>
          </a:p>
          <a:p>
            <a:pPr lvl="2"/>
            <a:r>
              <a:rPr lang="en-US" dirty="0" smtClean="0"/>
              <a:t>Classification</a:t>
            </a:r>
          </a:p>
          <a:p>
            <a:pPr lvl="2"/>
            <a:r>
              <a:rPr lang="en-US" dirty="0" smtClean="0"/>
              <a:t>Pairwise ranking</a:t>
            </a:r>
          </a:p>
          <a:p>
            <a:pPr lvl="2"/>
            <a:r>
              <a:rPr lang="en-US" dirty="0" smtClean="0"/>
              <a:t>Query Modeling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9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Retrieval Models:</a:t>
            </a:r>
            <a:br>
              <a:rPr lang="en-US" dirty="0" smtClean="0"/>
            </a:br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1600" y="4686300"/>
            <a:ext cx="47244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Zero </a:t>
            </a:r>
            <a:r>
              <a:rPr lang="en-US" dirty="0" smtClean="0"/>
              <a:t>probability issue!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5035"/>
              </p:ext>
            </p:extLst>
          </p:nvPr>
        </p:nvGraphicFramePr>
        <p:xfrm>
          <a:off x="3467099" y="2698750"/>
          <a:ext cx="273160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3" imgW="1295400" imgH="584200" progId="Equation.3">
                  <p:embed/>
                </p:oleObj>
              </mc:Choice>
              <mc:Fallback>
                <p:oleObj name="Equation" r:id="rId3" imgW="12954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7099" y="2698750"/>
                        <a:ext cx="2731605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181100" y="1361654"/>
            <a:ext cx="7543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Estimate document model via maximum</a:t>
            </a:r>
            <a:r>
              <a:rPr lang="en-US" dirty="0"/>
              <a:t>-</a:t>
            </a:r>
            <a:r>
              <a:rPr lang="en-US" dirty="0" smtClean="0"/>
              <a:t>likelihood</a:t>
            </a:r>
          </a:p>
          <a:p>
            <a:endParaRPr lang="en-US" dirty="0" smtClean="0"/>
          </a:p>
          <a:p>
            <a:r>
              <a:rPr lang="en-US" dirty="0" smtClean="0"/>
              <a:t>-- Assume document is a sample of the underlying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Retrieval Models:</a:t>
            </a:r>
            <a:br>
              <a:rPr lang="en-US" dirty="0" smtClean="0"/>
            </a:br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a mixture model [</a:t>
            </a:r>
            <a:r>
              <a:rPr lang="en-US" dirty="0" err="1" smtClean="0"/>
              <a:t>Jelinek</a:t>
            </a:r>
            <a:r>
              <a:rPr lang="en-US" dirty="0" smtClean="0"/>
              <a:t>-Mercer Smoothing]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a </a:t>
            </a:r>
            <a:r>
              <a:rPr lang="en-US" dirty="0"/>
              <a:t>D</a:t>
            </a:r>
            <a:r>
              <a:rPr lang="en-US" dirty="0" smtClean="0"/>
              <a:t>irichlet prior	[Dirichlet Smoothing]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smtClean="0"/>
              <a:t>Posterior becomes: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18560"/>
              </p:ext>
            </p:extLst>
          </p:nvPr>
        </p:nvGraphicFramePr>
        <p:xfrm>
          <a:off x="2787201" y="4622800"/>
          <a:ext cx="3644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" name="Equation" r:id="rId3" imgW="1803400" imgH="596900" progId="Equation.3">
                  <p:embed/>
                </p:oleObj>
              </mc:Choice>
              <mc:Fallback>
                <p:oleObj name="Equation" r:id="rId3" imgW="1803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201" y="4622800"/>
                        <a:ext cx="36449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89399"/>
              </p:ext>
            </p:extLst>
          </p:nvPr>
        </p:nvGraphicFramePr>
        <p:xfrm>
          <a:off x="2787201" y="1528964"/>
          <a:ext cx="4464499" cy="136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" name="Equation" r:id="rId5" imgW="2540000" imgH="774700" progId="Equation.3">
                  <p:embed/>
                </p:oleObj>
              </mc:Choice>
              <mc:Fallback>
                <p:oleObj name="Equation" r:id="rId5" imgW="25400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7201" y="1528964"/>
                        <a:ext cx="4464499" cy="1361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324100" y="5943600"/>
            <a:ext cx="47244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and </a:t>
            </a:r>
            <a:r>
              <a:rPr lang="en-US" dirty="0" err="1" smtClean="0"/>
              <a:t>λ</a:t>
            </a:r>
            <a:r>
              <a:rPr lang="en-US" dirty="0" smtClean="0"/>
              <a:t> estimated </a:t>
            </a:r>
            <a:r>
              <a:rPr lang="en-US" smtClean="0"/>
              <a:t>to maximize</a:t>
            </a:r>
            <a:endParaRPr lang="en-US" dirty="0" smtClean="0"/>
          </a:p>
          <a:p>
            <a:pPr algn="ctr"/>
            <a:r>
              <a:rPr lang="en-US" dirty="0"/>
              <a:t>r</a:t>
            </a:r>
            <a:r>
              <a:rPr lang="en-US" dirty="0" smtClean="0"/>
              <a:t>etrieval performance on training.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20739"/>
              </p:ext>
            </p:extLst>
          </p:nvPr>
        </p:nvGraphicFramePr>
        <p:xfrm>
          <a:off x="2628900" y="3771900"/>
          <a:ext cx="5511426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Equation" r:id="rId7" imgW="2882900" imgH="215900" progId="Equation.3">
                  <p:embed/>
                </p:oleObj>
              </mc:Choice>
              <mc:Fallback>
                <p:oleObj name="Equation" r:id="rId7" imgW="288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8900" y="3771900"/>
                        <a:ext cx="5511426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46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Retrieval Models: </a:t>
            </a:r>
            <a:br>
              <a:rPr lang="en-US" dirty="0" smtClean="0"/>
            </a:br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Independence Assumptions</a:t>
            </a:r>
          </a:p>
          <a:p>
            <a:pPr lvl="1"/>
            <a:r>
              <a:rPr lang="en-US" dirty="0" smtClean="0"/>
              <a:t>Markov-random Field Models to help with feature dependence.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[Metzler and Croft, 2006]</a:t>
            </a:r>
            <a:endParaRPr lang="en-US" dirty="0"/>
          </a:p>
          <a:p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Bigram models</a:t>
            </a:r>
          </a:p>
          <a:p>
            <a:pPr lvl="1"/>
            <a:r>
              <a:rPr lang="en-US" dirty="0" smtClean="0"/>
              <a:t>Smoothing techniques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Query models – Not all terms in a query are important</a:t>
            </a:r>
          </a:p>
          <a:p>
            <a:pPr lvl="1"/>
            <a:r>
              <a:rPr lang="en-US" dirty="0" smtClean="0"/>
              <a:t>Relevance Models</a:t>
            </a:r>
          </a:p>
          <a:p>
            <a:pPr lvl="1"/>
            <a:endParaRPr lang="en-US" dirty="0"/>
          </a:p>
          <a:p>
            <a:r>
              <a:rPr lang="en-US" dirty="0" smtClean="0"/>
              <a:t>Document models</a:t>
            </a:r>
          </a:p>
          <a:p>
            <a:pPr lvl="1"/>
            <a:r>
              <a:rPr lang="en-US" dirty="0" smtClean="0"/>
              <a:t>Topic modeling to improve document representation.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Task Definition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 Typical IR System</a:t>
            </a:r>
          </a:p>
          <a:p>
            <a:r>
              <a:rPr lang="en-US" b="1" dirty="0" smtClean="0"/>
              <a:t>Retrieval Models</a:t>
            </a:r>
          </a:p>
          <a:p>
            <a:pPr lvl="1"/>
            <a:r>
              <a:rPr lang="en-US" dirty="0" smtClean="0"/>
              <a:t>Vector Space Models</a:t>
            </a:r>
          </a:p>
          <a:p>
            <a:pPr lvl="1"/>
            <a:r>
              <a:rPr lang="en-US" dirty="0" smtClean="0"/>
              <a:t>Probabilistic Language Models</a:t>
            </a:r>
          </a:p>
          <a:p>
            <a:pPr lvl="1"/>
            <a:r>
              <a:rPr lang="en-US" b="1" dirty="0" smtClean="0"/>
              <a:t>LSA and LDA</a:t>
            </a:r>
          </a:p>
          <a:p>
            <a:r>
              <a:rPr lang="en-US" dirty="0" smtClean="0"/>
              <a:t>Web Search and Learning to Rank</a:t>
            </a:r>
          </a:p>
          <a:p>
            <a:pPr lvl="1"/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Learning to Rank Algorithms</a:t>
            </a:r>
          </a:p>
          <a:p>
            <a:pPr lvl="2"/>
            <a:r>
              <a:rPr lang="en-US" dirty="0" smtClean="0"/>
              <a:t>Pairwise ranking</a:t>
            </a:r>
          </a:p>
          <a:p>
            <a:pPr lvl="1"/>
            <a:r>
              <a:rPr lang="en-US" dirty="0" smtClean="0"/>
              <a:t>Query Modeling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7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Words are surface realizations of (hidden) concepts</a:t>
            </a:r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Documents about “canine” and “dogs” are both on the same topic</a:t>
            </a:r>
            <a:endParaRPr lang="en-US" dirty="0"/>
          </a:p>
          <a:p>
            <a:r>
              <a:rPr lang="en-US" dirty="0" smtClean="0"/>
              <a:t>Discover hidden concepts via corpus analysis</a:t>
            </a:r>
          </a:p>
          <a:p>
            <a:pPr lvl="1"/>
            <a:r>
              <a:rPr lang="en-US" b="1" dirty="0" smtClean="0"/>
              <a:t>Latent Semantic Analysis</a:t>
            </a:r>
            <a:r>
              <a:rPr lang="en-US" dirty="0" smtClean="0"/>
              <a:t>	[</a:t>
            </a:r>
            <a:r>
              <a:rPr lang="en-US" dirty="0" err="1" smtClean="0"/>
              <a:t>Dumais</a:t>
            </a:r>
            <a:r>
              <a:rPr lang="en-US" dirty="0" smtClean="0"/>
              <a:t> et. al., CHI ‘88]</a:t>
            </a:r>
          </a:p>
          <a:p>
            <a:pPr lvl="1"/>
            <a:r>
              <a:rPr lang="en-US" dirty="0" smtClean="0"/>
              <a:t>Probabilistic Latent Semantic Analysis [Hoffman, SIGIR ‘99]</a:t>
            </a:r>
          </a:p>
          <a:p>
            <a:pPr lvl="1"/>
            <a:r>
              <a:rPr lang="en-US" b="1" dirty="0" smtClean="0"/>
              <a:t>Latent Dirichlet Allocation and extensions</a:t>
            </a:r>
            <a:r>
              <a:rPr lang="en-US" dirty="0" smtClean="0"/>
              <a:t> [</a:t>
            </a:r>
            <a:r>
              <a:rPr lang="en-US" dirty="0" err="1" smtClean="0"/>
              <a:t>Blei</a:t>
            </a:r>
            <a:r>
              <a:rPr lang="en-US" dirty="0" smtClean="0"/>
              <a:t> et al, ‘03]</a:t>
            </a:r>
          </a:p>
          <a:p>
            <a:pPr lvl="1"/>
            <a:r>
              <a:rPr lang="en-US" dirty="0" smtClean="0"/>
              <a:t>Deep-learned low-dimensional representations [Huang et al., CIKM 13]</a:t>
            </a:r>
            <a:endParaRPr lang="en-US" dirty="0"/>
          </a:p>
          <a:p>
            <a:r>
              <a:rPr lang="en-US" dirty="0" smtClean="0"/>
              <a:t>Similarity is a measure of “closeness” in the latent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3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Semantic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Premise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Using one-dimension per word is problematic.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Doesn’t scale.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(millions of words in large collections)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Doesn’t handle synonymy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(dog vs. canine)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Idea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Project documents and queries into a lower-dimensional space.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Instead of a |V| dimensional vector each word will be represented by a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k &lt;&lt; |V| </a:t>
            </a:r>
            <a:r>
              <a:rPr lang="en-US" dirty="0" smtClean="0"/>
              <a:t>dimensional vector.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5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0700" y="1130300"/>
            <a:ext cx="4724400" cy="482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Semantic Analysis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130300"/>
            <a:ext cx="3786092" cy="298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300" y="6413500"/>
            <a:ext cx="817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Figures </a:t>
            </a:r>
            <a:r>
              <a:rPr lang="en-US" sz="1200" dirty="0"/>
              <a:t>stolen from: http://</a:t>
            </a:r>
            <a:r>
              <a:rPr lang="en-US" sz="1200" dirty="0" err="1"/>
              <a:t>www.cs.cmu.edu</a:t>
            </a:r>
            <a:r>
              <a:rPr lang="en-US" sz="1200" dirty="0"/>
              <a:t>/~</a:t>
            </a:r>
            <a:r>
              <a:rPr lang="en-US" sz="1200" dirty="0" err="1"/>
              <a:t>nasmith</a:t>
            </a:r>
            <a:r>
              <a:rPr lang="en-US" sz="1200" dirty="0"/>
              <a:t>/LS2/gimpel.06.pdf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4846759"/>
            <a:ext cx="4088087" cy="11984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3405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1) Represent </a:t>
            </a:r>
            <a:r>
              <a:rPr lang="en-US" dirty="0"/>
              <a:t>co-occurrences as a term-document TD matrix (X).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6600" y="22111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2) Use singular</a:t>
            </a:r>
            <a:r>
              <a:rPr lang="en-US" dirty="0"/>
              <a:t>-value </a:t>
            </a:r>
            <a:r>
              <a:rPr lang="en-US" dirty="0" smtClean="0"/>
              <a:t>decomposition to factorize TD.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3100" y="4139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4) Project </a:t>
            </a:r>
            <a:r>
              <a:rPr lang="en-US" dirty="0"/>
              <a:t>query and </a:t>
            </a:r>
            <a:r>
              <a:rPr lang="en-US" dirty="0" smtClean="0"/>
              <a:t>documents using the top-k </a:t>
            </a:r>
            <a:r>
              <a:rPr lang="en-US" i="1" dirty="0" smtClean="0"/>
              <a:t>singular </a:t>
            </a:r>
            <a:r>
              <a:rPr lang="en-US" dirty="0" smtClean="0"/>
              <a:t>values.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4786195"/>
            <a:ext cx="1981200" cy="457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4745159"/>
            <a:ext cx="19431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857500"/>
            <a:ext cx="1803400" cy="33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46600" y="325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 Sigma is a diagonal matrix. Take the top k </a:t>
            </a:r>
            <a:r>
              <a:rPr lang="en-US" i="1" dirty="0" smtClean="0"/>
              <a:t>singular values.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32300" y="5473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) Cosine similarity to score documents.</a:t>
            </a:r>
          </a:p>
        </p:txBody>
      </p:sp>
    </p:spTree>
    <p:extLst>
      <p:ext uri="{BB962C8B-B14F-4D97-AF65-F5344CB8AC3E}">
        <p14:creationId xmlns:p14="http://schemas.microsoft.com/office/powerpoint/2010/main" val="117391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Semantic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Addresses synonymy</a:t>
            </a:r>
          </a:p>
          <a:p>
            <a:pPr lvl="1"/>
            <a:r>
              <a:rPr lang="en-US" dirty="0" smtClean="0"/>
              <a:t>Dimensionality reduction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fficient SVD implementations necessary. </a:t>
            </a:r>
          </a:p>
          <a:p>
            <a:pPr lvl="2"/>
            <a:r>
              <a:rPr lang="en-US" dirty="0" smtClean="0"/>
              <a:t>Many implementations available.</a:t>
            </a:r>
          </a:p>
          <a:p>
            <a:pPr lvl="1"/>
            <a:r>
              <a:rPr lang="en-US" dirty="0" smtClean="0"/>
              <a:t>New documents need to be handled in a </a:t>
            </a:r>
            <a:r>
              <a:rPr lang="en-US" smtClean="0"/>
              <a:t>special way.</a:t>
            </a:r>
            <a:endParaRPr lang="en-US" dirty="0" smtClean="0"/>
          </a:p>
          <a:p>
            <a:pPr lvl="1"/>
            <a:r>
              <a:rPr lang="en-US" dirty="0" smtClean="0"/>
              <a:t>Disconnect w/ retrieval performance.</a:t>
            </a:r>
            <a:endParaRPr lang="en-US" dirty="0"/>
          </a:p>
          <a:p>
            <a:r>
              <a:rPr lang="en-US" dirty="0" smtClean="0"/>
              <a:t>Extensions</a:t>
            </a:r>
          </a:p>
          <a:p>
            <a:pPr lvl="1"/>
            <a:r>
              <a:rPr lang="en-US" dirty="0" smtClean="0"/>
              <a:t>Probabilistic Latent Semantic Analysis (pre-cursor to LDA).</a:t>
            </a:r>
          </a:p>
          <a:p>
            <a:pPr lvl="1"/>
            <a:r>
              <a:rPr lang="en-US" dirty="0" smtClean="0"/>
              <a:t>Hierarchical (H-PLSA)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99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Premise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Probabilistic models that estimate word probabilities using MLE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suffer the same issues as the vector space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Idea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Formulate document models as a mixture model of topics.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7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919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 Models using LDA: A recap</a:t>
            </a:r>
            <a:endParaRPr lang="en-US" dirty="0"/>
          </a:p>
        </p:txBody>
      </p:sp>
      <p:sp>
        <p:nvSpPr>
          <p:cNvPr id="5" name="Multidocument 4"/>
          <p:cNvSpPr/>
          <p:nvPr/>
        </p:nvSpPr>
        <p:spPr>
          <a:xfrm>
            <a:off x="419100" y="2794000"/>
            <a:ext cx="1905000" cy="990600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2000" y="2844800"/>
            <a:ext cx="1333500" cy="736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63800" y="3213100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62500" y="3708400"/>
            <a:ext cx="85090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62500" y="2794000"/>
            <a:ext cx="609600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5702300" y="1511300"/>
            <a:ext cx="914400" cy="90170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Car</a:t>
            </a:r>
          </a:p>
          <a:p>
            <a:pPr algn="ctr"/>
            <a:r>
              <a:rPr lang="en-US" sz="1000" dirty="0" smtClean="0"/>
              <a:t>Ferrari</a:t>
            </a:r>
          </a:p>
          <a:p>
            <a:pPr algn="ctr"/>
            <a:r>
              <a:rPr lang="en-US" sz="1000" dirty="0" smtClean="0"/>
              <a:t>Wheels</a:t>
            </a:r>
          </a:p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6" name="Can 15"/>
          <p:cNvSpPr/>
          <p:nvPr/>
        </p:nvSpPr>
        <p:spPr>
          <a:xfrm>
            <a:off x="6731000" y="1524000"/>
            <a:ext cx="914400" cy="901700"/>
          </a:xfrm>
          <a:prstGeom prst="ca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000" dirty="0" smtClean="0">
                <a:solidFill>
                  <a:prstClr val="black"/>
                </a:solidFill>
              </a:rPr>
              <a:t>election</a:t>
            </a:r>
            <a:endParaRPr lang="en-US" sz="1000" dirty="0">
              <a:solidFill>
                <a:prstClr val="black"/>
              </a:solidFill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</a:rPr>
              <a:t>vote</a:t>
            </a:r>
            <a:endParaRPr lang="en-US" sz="1000" dirty="0">
              <a:solidFill>
                <a:prstClr val="black"/>
              </a:solidFill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</a:rPr>
              <a:t>senate</a:t>
            </a:r>
            <a:endParaRPr lang="en-US" sz="1000" dirty="0">
              <a:solidFill>
                <a:prstClr val="black"/>
              </a:solidFill>
            </a:endParaRPr>
          </a:p>
          <a:p>
            <a:pPr lvl="0" algn="ctr"/>
            <a:r>
              <a:rPr lang="en-US" sz="1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7" name="Can 16"/>
          <p:cNvSpPr/>
          <p:nvPr/>
        </p:nvSpPr>
        <p:spPr>
          <a:xfrm>
            <a:off x="8064500" y="1536700"/>
            <a:ext cx="914400" cy="901700"/>
          </a:xfrm>
          <a:prstGeom prst="ca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000" dirty="0" err="1" smtClean="0">
                <a:solidFill>
                  <a:prstClr val="black"/>
                </a:solidFill>
              </a:rPr>
              <a:t>nasdaq</a:t>
            </a:r>
            <a:endParaRPr lang="en-US" sz="1000" dirty="0">
              <a:solidFill>
                <a:prstClr val="black"/>
              </a:solidFill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</a:rPr>
              <a:t>rate</a:t>
            </a:r>
            <a:endParaRPr lang="en-US" sz="1000" dirty="0">
              <a:solidFill>
                <a:prstClr val="black"/>
              </a:solidFill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</a:rPr>
              <a:t>stocks</a:t>
            </a:r>
            <a:endParaRPr lang="en-US" sz="1000" dirty="0">
              <a:solidFill>
                <a:prstClr val="black"/>
              </a:solidFill>
            </a:endParaRPr>
          </a:p>
          <a:p>
            <a:pPr lvl="0" algn="ctr"/>
            <a:r>
              <a:rPr lang="en-US" sz="1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1841500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" name="Document 18"/>
          <p:cNvSpPr/>
          <p:nvPr/>
        </p:nvSpPr>
        <p:spPr>
          <a:xfrm>
            <a:off x="5810250" y="4152900"/>
            <a:ext cx="1403350" cy="1130300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50000"/>
              </a:lnSpc>
            </a:pPr>
            <a:r>
              <a:rPr lang="en-US" sz="2000" b="1" dirty="0" smtClean="0">
                <a:solidFill>
                  <a:srgbClr val="C0504D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4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8064A2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3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- </a:t>
            </a:r>
            <a:r>
              <a:rPr lang="en-US" sz="2000" b="1" dirty="0" smtClean="0">
                <a:solidFill>
                  <a:srgbClr val="C0504D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C0504D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8064A2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- - - - - - - </a:t>
            </a:r>
            <a:r>
              <a:rPr lang="en-US" sz="2000" b="1" dirty="0">
                <a:solidFill>
                  <a:srgbClr val="C0504D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-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50000"/>
              </a:lnSpc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3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504D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4"/>
                </a:solidFill>
              </a:rPr>
              <a:t>-</a:t>
            </a:r>
            <a:r>
              <a:rPr lang="en-US" sz="2000" b="1" dirty="0" smtClean="0">
                <a:solidFill>
                  <a:srgbClr val="C0504D"/>
                </a:solidFill>
              </a:rPr>
              <a:t> - - - - - - 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504D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4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504D"/>
                </a:solidFill>
              </a:rPr>
              <a:t>- - - - - 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6350000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45300" y="11049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78800" y="11049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 smtClean="0"/>
              <a:t>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16600" y="11049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31100" y="4140200"/>
            <a:ext cx="889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P(T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|D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(T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|</a:t>
            </a:r>
            <a:r>
              <a:rPr lang="en-US" sz="1400" dirty="0"/>
              <a:t>D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P(T</a:t>
            </a:r>
            <a:r>
              <a:rPr lang="en-US" sz="1400" baseline="-25000" dirty="0" smtClean="0"/>
              <a:t>k</a:t>
            </a:r>
            <a:r>
              <a:rPr lang="en-US" sz="1400" dirty="0" smtClean="0"/>
              <a:t>|</a:t>
            </a:r>
            <a:r>
              <a:rPr lang="en-US" sz="1400" dirty="0"/>
              <a:t>D</a:t>
            </a:r>
            <a:r>
              <a:rPr lang="en-US" sz="1400" baseline="-25000" dirty="0"/>
              <a:t>1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1" name="Document 30"/>
          <p:cNvSpPr/>
          <p:nvPr/>
        </p:nvSpPr>
        <p:spPr>
          <a:xfrm>
            <a:off x="5810250" y="5350828"/>
            <a:ext cx="1403350" cy="1130300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50000"/>
              </a:lnSpc>
            </a:pPr>
            <a:r>
              <a:rPr lang="en-US" sz="2000" b="1" dirty="0" smtClean="0">
                <a:solidFill>
                  <a:schemeClr val="accent4"/>
                </a:solidFill>
              </a:rPr>
              <a:t>- - </a:t>
            </a:r>
            <a:r>
              <a:rPr lang="en-US" sz="2000" b="1" dirty="0">
                <a:solidFill>
                  <a:schemeClr val="accent4"/>
                </a:solidFill>
              </a:rPr>
              <a:t>- - - - - </a:t>
            </a:r>
            <a:r>
              <a:rPr lang="en-US" sz="2000" b="1" dirty="0">
                <a:solidFill>
                  <a:srgbClr val="C0504D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-</a:t>
            </a:r>
            <a:r>
              <a:rPr lang="en-US" sz="2000" b="1" dirty="0"/>
              <a:t> </a:t>
            </a:r>
            <a:endParaRPr lang="en-US" sz="2000" b="1" dirty="0" smtClean="0">
              <a:solidFill>
                <a:srgbClr val="C0504D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000" b="1" dirty="0" smtClean="0">
                <a:solidFill>
                  <a:schemeClr val="accent4"/>
                </a:solidFill>
              </a:rPr>
              <a:t>- - - - </a:t>
            </a:r>
            <a:r>
              <a:rPr lang="en-US" sz="2000" b="1" dirty="0" smtClean="0">
                <a:solidFill>
                  <a:schemeClr val="accent2"/>
                </a:solidFill>
              </a:rPr>
              <a:t>- </a:t>
            </a:r>
            <a:r>
              <a:rPr lang="en-US" sz="2000" b="1" dirty="0" smtClean="0">
                <a:solidFill>
                  <a:srgbClr val="C0504D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C0504D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8064A2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8064A2"/>
                </a:solidFill>
              </a:rPr>
              <a:t>- - - - - - </a:t>
            </a:r>
            <a:r>
              <a:rPr lang="en-US" sz="2000" b="1" dirty="0">
                <a:solidFill>
                  <a:srgbClr val="C0504D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C0504D"/>
                </a:solidFill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-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50000"/>
              </a:lnSpc>
            </a:pPr>
            <a:r>
              <a:rPr lang="en-US" sz="2000" b="1" dirty="0" smtClean="0">
                <a:solidFill>
                  <a:srgbClr val="C0504D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504D"/>
                </a:solidFill>
              </a:rPr>
              <a:t>-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8064A2"/>
                </a:solidFill>
              </a:rPr>
              <a:t>- - - - - - 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1100" y="5350828"/>
            <a:ext cx="889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P(T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|D</a:t>
            </a:r>
            <a:r>
              <a:rPr lang="en-US" sz="1400" baseline="-25000" dirty="0"/>
              <a:t>2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(T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|D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P(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k</a:t>
            </a:r>
            <a:r>
              <a:rPr lang="en-US" sz="1400" dirty="0" err="1" smtClean="0"/>
              <a:t>|D</a:t>
            </a:r>
            <a:r>
              <a:rPr lang="en-US" sz="1400" baseline="-25000" dirty="0" err="1" smtClean="0"/>
              <a:t>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054600" y="45339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600" y="55118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49900" y="2596346"/>
            <a:ext cx="10287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P(w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(</a:t>
            </a:r>
            <a:r>
              <a:rPr lang="en-US" sz="1200" dirty="0"/>
              <a:t>w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1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…</a:t>
            </a:r>
          </a:p>
          <a:p>
            <a:r>
              <a:rPr lang="en-US" sz="1200" dirty="0" smtClean="0"/>
              <a:t>P(</a:t>
            </a:r>
            <a:r>
              <a:rPr lang="en-US" sz="1200" dirty="0" err="1" smtClean="0"/>
              <a:t>w</a:t>
            </a:r>
            <a:r>
              <a:rPr lang="en-US" sz="1200" baseline="-25000" dirty="0" err="1" smtClean="0"/>
              <a:t>|V</a:t>
            </a:r>
            <a:r>
              <a:rPr lang="en-US" sz="1200" baseline="-25000" dirty="0" smtClean="0"/>
              <a:t>|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629400" y="2596346"/>
            <a:ext cx="10541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P(w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(</a:t>
            </a:r>
            <a:r>
              <a:rPr lang="en-US" sz="1200" dirty="0"/>
              <a:t>w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 smtClean="0"/>
              <a:t>…</a:t>
            </a:r>
          </a:p>
          <a:p>
            <a:r>
              <a:rPr lang="en-US" sz="1200" dirty="0" smtClean="0"/>
              <a:t>P(</a:t>
            </a:r>
            <a:r>
              <a:rPr lang="en-US" sz="1200" dirty="0" err="1" smtClean="0"/>
              <a:t>w</a:t>
            </a:r>
            <a:r>
              <a:rPr lang="en-US" sz="1200" baseline="-25000" dirty="0" err="1" smtClean="0"/>
              <a:t>|V</a:t>
            </a:r>
            <a:r>
              <a:rPr lang="en-US" sz="1200" baseline="-25000" dirty="0" smtClean="0"/>
              <a:t>|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8064500" y="2596346"/>
            <a:ext cx="10287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P(w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k</a:t>
            </a:r>
            <a:r>
              <a:rPr lang="en-US" sz="1200" dirty="0" smtClean="0"/>
              <a:t>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(</a:t>
            </a:r>
            <a:r>
              <a:rPr lang="en-US" sz="1200" dirty="0"/>
              <a:t>w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|T</a:t>
            </a:r>
            <a:r>
              <a:rPr lang="en-US" sz="1200" baseline="-25000" dirty="0" smtClean="0"/>
              <a:t>k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 smtClean="0"/>
              <a:t>…</a:t>
            </a:r>
          </a:p>
          <a:p>
            <a:r>
              <a:rPr lang="en-US" sz="1200" dirty="0" smtClean="0"/>
              <a:t>P(</a:t>
            </a:r>
            <a:r>
              <a:rPr lang="en-US" sz="1200" dirty="0" err="1" smtClean="0"/>
              <a:t>w</a:t>
            </a:r>
            <a:r>
              <a:rPr lang="en-US" sz="1200" baseline="-25000" dirty="0" err="1" smtClean="0"/>
              <a:t>|V</a:t>
            </a:r>
            <a:r>
              <a:rPr lang="en-US" sz="1200" baseline="-25000" dirty="0" smtClean="0"/>
              <a:t>|</a:t>
            </a:r>
            <a:r>
              <a:rPr lang="en-US" sz="1200" dirty="0" smtClean="0"/>
              <a:t>|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k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632700" y="288873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92100" y="4821535"/>
            <a:ext cx="46355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Topics are distributions over words.</a:t>
            </a:r>
          </a:p>
          <a:p>
            <a:endParaRPr lang="en-US" dirty="0"/>
          </a:p>
          <a:p>
            <a:r>
              <a:rPr lang="en-US" dirty="0" smtClean="0"/>
              <a:t>Documents are distributions over topics.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4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66900" y="1879600"/>
            <a:ext cx="23241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65200" y="1338639"/>
            <a:ext cx="7226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umbrella term that covers many text retrieval tasks: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Document retrieval</a:t>
            </a:r>
          </a:p>
          <a:p>
            <a:r>
              <a:rPr lang="en-US" dirty="0"/>
              <a:t>	</a:t>
            </a:r>
            <a:r>
              <a:rPr lang="en-US" dirty="0" smtClean="0"/>
              <a:t>Passage retrieval</a:t>
            </a:r>
          </a:p>
          <a:p>
            <a:r>
              <a:rPr lang="en-US" dirty="0"/>
              <a:t>	</a:t>
            </a:r>
            <a:r>
              <a:rPr lang="en-US" dirty="0" smtClean="0"/>
              <a:t>Sentence retrieval</a:t>
            </a:r>
          </a:p>
          <a:p>
            <a:r>
              <a:rPr lang="en-US" dirty="0" smtClean="0"/>
              <a:t>	XML fragment retrieval</a:t>
            </a:r>
          </a:p>
          <a:p>
            <a:r>
              <a:rPr lang="en-US" dirty="0"/>
              <a:t>	</a:t>
            </a:r>
            <a:r>
              <a:rPr lang="en-US" dirty="0" smtClean="0"/>
              <a:t>QA retrieval</a:t>
            </a:r>
          </a:p>
          <a:p>
            <a:r>
              <a:rPr lang="en-US" dirty="0"/>
              <a:t>	</a:t>
            </a:r>
            <a:r>
              <a:rPr lang="en-US" dirty="0" smtClean="0"/>
              <a:t>Tweet retrieval</a:t>
            </a:r>
          </a:p>
          <a:p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6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Topic-based Retrieval Models [Yi and Allan, ECIR </a:t>
            </a:r>
            <a:r>
              <a:rPr lang="fr-FR" dirty="0" smtClean="0"/>
              <a:t>’</a:t>
            </a:r>
            <a:r>
              <a:rPr lang="en-US" dirty="0" smtClean="0"/>
              <a:t>09]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95500" y="5620434"/>
            <a:ext cx="5638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Smoothed document model 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Can also be used to smooth query model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4140200"/>
            <a:ext cx="4521200" cy="787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921000"/>
            <a:ext cx="6451600" cy="3683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51643"/>
              </p:ext>
            </p:extLst>
          </p:nvPr>
        </p:nvGraphicFramePr>
        <p:xfrm>
          <a:off x="2127250" y="1543050"/>
          <a:ext cx="43497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5" imgW="1739900" imgH="368300" progId="Equation.3">
                  <p:embed/>
                </p:oleObj>
              </mc:Choice>
              <mc:Fallback>
                <p:oleObj name="Equation" r:id="rId5" imgW="1739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7250" y="1543050"/>
                        <a:ext cx="434975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84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16513" y="1154668"/>
            <a:ext cx="271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[Yi and Allan, ECIR </a:t>
            </a:r>
            <a:r>
              <a:rPr lang="fr-FR" dirty="0"/>
              <a:t>’</a:t>
            </a:r>
            <a:r>
              <a:rPr lang="en-US" dirty="0"/>
              <a:t>09]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87057"/>
              </p:ext>
            </p:extLst>
          </p:nvPr>
        </p:nvGraphicFramePr>
        <p:xfrm>
          <a:off x="952500" y="2219960"/>
          <a:ext cx="7200900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339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Avg. precision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Query-likelihood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r>
                        <a:rPr lang="en-US" baseline="0" dirty="0" smtClean="0"/>
                        <a:t>-smoothed Document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Relevance Query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0.3006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Topic-based</a:t>
                      </a:r>
                      <a:r>
                        <a:rPr lang="en-US" baseline="0" dirty="0" smtClean="0"/>
                        <a:t> Query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5168900"/>
            <a:ext cx="45847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Mixed results:</a:t>
            </a:r>
          </a:p>
          <a:p>
            <a:endParaRPr lang="en-US" dirty="0" smtClean="0"/>
          </a:p>
          <a:p>
            <a:r>
              <a:rPr lang="en-US" dirty="0" smtClean="0"/>
              <a:t>In general, it is hard to figure out what the granularity of the topics should be.</a:t>
            </a:r>
          </a:p>
        </p:txBody>
      </p:sp>
    </p:spTree>
    <p:extLst>
      <p:ext uri="{BB962C8B-B14F-4D97-AF65-F5344CB8AC3E}">
        <p14:creationId xmlns:p14="http://schemas.microsoft.com/office/powerpoint/2010/main" val="188678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Task Definition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 Typical IR System</a:t>
            </a:r>
          </a:p>
          <a:p>
            <a:r>
              <a:rPr lang="en-US" dirty="0" smtClean="0"/>
              <a:t>Retrieval Models</a:t>
            </a:r>
          </a:p>
          <a:p>
            <a:pPr lvl="1"/>
            <a:r>
              <a:rPr lang="en-US" dirty="0" smtClean="0"/>
              <a:t>Vector Space Models</a:t>
            </a:r>
          </a:p>
          <a:p>
            <a:pPr lvl="1"/>
            <a:r>
              <a:rPr lang="en-US" dirty="0" smtClean="0"/>
              <a:t>Probabilistic Language Models</a:t>
            </a:r>
          </a:p>
          <a:p>
            <a:pPr lvl="1"/>
            <a:r>
              <a:rPr lang="en-US" dirty="0" smtClean="0"/>
              <a:t>LSA and LDA</a:t>
            </a:r>
          </a:p>
          <a:p>
            <a:r>
              <a:rPr lang="en-US" b="1" dirty="0" smtClean="0"/>
              <a:t>Web Search and Learning to Rank</a:t>
            </a:r>
          </a:p>
          <a:p>
            <a:pPr lvl="1"/>
            <a:r>
              <a:rPr lang="en-US" b="1" dirty="0" smtClean="0"/>
              <a:t>Features</a:t>
            </a:r>
          </a:p>
          <a:p>
            <a:pPr lvl="1"/>
            <a:r>
              <a:rPr lang="en-US" dirty="0" smtClean="0"/>
              <a:t>Learning to Rank Algorithms</a:t>
            </a:r>
          </a:p>
          <a:p>
            <a:pPr lvl="2"/>
            <a:r>
              <a:rPr lang="en-US" dirty="0" smtClean="0"/>
              <a:t>Pairwise ranking</a:t>
            </a:r>
          </a:p>
          <a:p>
            <a:pPr lvl="1"/>
            <a:r>
              <a:rPr lang="en-US" dirty="0" smtClean="0"/>
              <a:t>Query Modeling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7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1700" y="1888341"/>
            <a:ext cx="7391400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Web documents have </a:t>
            </a:r>
            <a:r>
              <a:rPr lang="en-US" dirty="0" smtClean="0"/>
              <a:t>many useful bits of information.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User </a:t>
            </a:r>
            <a:r>
              <a:rPr lang="en-US" dirty="0"/>
              <a:t>interaction.</a:t>
            </a:r>
          </a:p>
          <a:p>
            <a:r>
              <a:rPr lang="en-US" dirty="0"/>
              <a:t>	</a:t>
            </a:r>
            <a:r>
              <a:rPr lang="en-US" dirty="0" smtClean="0"/>
              <a:t>Structure discourse.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Hyperlink </a:t>
            </a:r>
            <a:r>
              <a:rPr lang="en-US" dirty="0"/>
              <a:t>structure.</a:t>
            </a:r>
          </a:p>
          <a:p>
            <a:endParaRPr lang="en-US" dirty="0"/>
          </a:p>
          <a:p>
            <a:r>
              <a:rPr lang="en-US" dirty="0" smtClean="0"/>
              <a:t>Machine </a:t>
            </a:r>
            <a:r>
              <a:rPr lang="en-US" dirty="0"/>
              <a:t>learning to combine features.</a:t>
            </a:r>
          </a:p>
          <a:p>
            <a:r>
              <a:rPr lang="en-US" dirty="0"/>
              <a:t>	</a:t>
            </a:r>
            <a:r>
              <a:rPr lang="en-US" dirty="0" err="1" smtClean="0"/>
              <a:t>ListNet</a:t>
            </a:r>
            <a:r>
              <a:rPr lang="en-US" dirty="0"/>
              <a:t>, Gradient Boosted Decision Trees, Deep Learning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Search </a:t>
            </a:r>
            <a:r>
              <a:rPr lang="en-US" dirty="0"/>
              <a:t>engines designed for scale.</a:t>
            </a:r>
          </a:p>
          <a:p>
            <a:r>
              <a:rPr lang="en-US" dirty="0"/>
              <a:t>	</a:t>
            </a:r>
            <a:r>
              <a:rPr lang="en-US" dirty="0" smtClean="0"/>
              <a:t>Indexing </a:t>
            </a:r>
            <a:r>
              <a:rPr lang="en-US" dirty="0"/>
              <a:t>and feature extraction are expensive.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Web Search and Learning to Rank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2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0730-78B9-46F7-A52E-CECE09B41E3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Web Search Feature functions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302758"/>
            <a:ext cx="82296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</a:t>
            </a:r>
            <a:r>
              <a:rPr lang="en-US" dirty="0"/>
              <a:t>words occur very </a:t>
            </a:r>
            <a:r>
              <a:rPr lang="en-US" dirty="0" smtClean="0"/>
              <a:t>frequently</a:t>
            </a:r>
          </a:p>
          <a:p>
            <a:r>
              <a:rPr lang="en-US" dirty="0"/>
              <a:t>	</a:t>
            </a:r>
            <a:r>
              <a:rPr lang="en-US" dirty="0" smtClean="0"/>
              <a:t>-- matches synonyms</a:t>
            </a:r>
          </a:p>
          <a:p>
            <a:r>
              <a:rPr lang="en-US" dirty="0"/>
              <a:t>	</a:t>
            </a:r>
            <a:r>
              <a:rPr lang="en-US" dirty="0" smtClean="0"/>
              <a:t>-- contains words related to the query words</a:t>
            </a:r>
          </a:p>
          <a:p>
            <a:endParaRPr lang="en-US" dirty="0" smtClean="0"/>
          </a:p>
          <a:p>
            <a:r>
              <a:rPr lang="en-US" dirty="0" smtClean="0"/>
              <a:t>Contain query words in close proximity</a:t>
            </a:r>
          </a:p>
          <a:p>
            <a:r>
              <a:rPr lang="en-US" dirty="0" smtClean="0"/>
              <a:t>	-- Phrases, concepts etc.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Contains query words in important sections</a:t>
            </a:r>
          </a:p>
          <a:p>
            <a:r>
              <a:rPr lang="en-US" dirty="0"/>
              <a:t>	</a:t>
            </a:r>
            <a:r>
              <a:rPr lang="en-US" dirty="0" smtClean="0"/>
              <a:t>-- title</a:t>
            </a:r>
          </a:p>
          <a:p>
            <a:r>
              <a:rPr lang="en-US" dirty="0"/>
              <a:t>	</a:t>
            </a:r>
            <a:r>
              <a:rPr lang="en-US" dirty="0" smtClean="0"/>
              <a:t>-- section heading</a:t>
            </a:r>
          </a:p>
          <a:p>
            <a:endParaRPr lang="en-US" dirty="0"/>
          </a:p>
          <a:p>
            <a:r>
              <a:rPr lang="en-US" dirty="0" smtClean="0"/>
              <a:t>Is not a bogus document</a:t>
            </a:r>
          </a:p>
          <a:p>
            <a:r>
              <a:rPr lang="en-US" dirty="0" smtClean="0"/>
              <a:t>	-- Neither small nor too big</a:t>
            </a:r>
          </a:p>
          <a:p>
            <a:r>
              <a:rPr lang="en-US" dirty="0" smtClean="0"/>
              <a:t>	-- Not spam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an authority on the topic</a:t>
            </a:r>
          </a:p>
          <a:p>
            <a:r>
              <a:rPr lang="en-US" dirty="0"/>
              <a:t>	</a:t>
            </a:r>
            <a:r>
              <a:rPr lang="en-US" dirty="0" smtClean="0"/>
              <a:t>-- many good websites point to it</a:t>
            </a:r>
          </a:p>
          <a:p>
            <a:r>
              <a:rPr lang="en-US" dirty="0"/>
              <a:t>	</a:t>
            </a:r>
            <a:r>
              <a:rPr lang="en-US" dirty="0" smtClean="0"/>
              <a:t>-- users love for certain documents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52891" y="1337117"/>
            <a:ext cx="2691109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Term Frequency TF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Co-occurrence Frequency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TF in selected fields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Spam/Ham score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Page Rank</a:t>
            </a:r>
          </a:p>
          <a:p>
            <a:endParaRPr lang="en-US" b="1" dirty="0"/>
          </a:p>
          <a:p>
            <a:r>
              <a:rPr lang="en-US" b="1" dirty="0" smtClean="0"/>
              <a:t>Click features etc.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60800"/>
            <a:ext cx="8229600" cy="215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Several aspects of a document can determine relevance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Web search engines for use hundreds of features.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300401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Learning to Rank: A Simple Formulation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6252" y="2591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5706" y="4659330"/>
            <a:ext cx="823109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linear ranking function is simply a weighted sum of various feature functions.</a:t>
            </a:r>
          </a:p>
          <a:p>
            <a:endParaRPr lang="en-US" dirty="0" smtClean="0"/>
          </a:p>
          <a:p>
            <a:r>
              <a:rPr lang="en-US" dirty="0" smtClean="0"/>
              <a:t>Feature functions are defined over (Q,D) pairs. </a:t>
            </a:r>
          </a:p>
          <a:p>
            <a:endParaRPr lang="en-US" dirty="0" smtClean="0"/>
          </a:p>
          <a:p>
            <a:r>
              <a:rPr lang="en-US" dirty="0" smtClean="0"/>
              <a:t>Learning becomes the tasks of finding the weight vector </a:t>
            </a:r>
            <a:r>
              <a:rPr lang="en-US" b="1" dirty="0" smtClean="0"/>
              <a:t>w </a:t>
            </a:r>
            <a:r>
              <a:rPr lang="en-US" dirty="0" smtClean="0"/>
              <a:t>that provides the best retrieval performance.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86252"/>
              </p:ext>
            </p:extLst>
          </p:nvPr>
        </p:nvGraphicFramePr>
        <p:xfrm>
          <a:off x="2616657" y="3310613"/>
          <a:ext cx="3563712" cy="91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5" imgW="1435100" imgH="368300" progId="Equation.3">
                  <p:embed/>
                </p:oleObj>
              </mc:Choice>
              <mc:Fallback>
                <p:oleObj name="Equation" r:id="rId5" imgW="1435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6657" y="3310613"/>
                        <a:ext cx="3563712" cy="914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1584670"/>
            <a:ext cx="823109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Goal of “learning to rank” is to learn a function that assigns a score to (</a:t>
            </a:r>
            <a:r>
              <a:rPr lang="en-US" dirty="0"/>
              <a:t>Q, D) </a:t>
            </a:r>
            <a:r>
              <a:rPr lang="en-US" dirty="0" smtClean="0"/>
              <a:t>pairs.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	-- Relevant docs score higher than non-relevant docs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3559250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Regression:  A Quick Recap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1997" y="52323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53" y="1458857"/>
            <a:ext cx="2743200" cy="31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926" y="989462"/>
            <a:ext cx="753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 items to be classified as a n-dimensional feature vector.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4926" y="2040204"/>
            <a:ext cx="720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classifier is the logistic function applied to a linear combination of X parameterized by W.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437" y="3887258"/>
            <a:ext cx="604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here, 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53" y="4068465"/>
            <a:ext cx="1714245" cy="62762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03" y="2986702"/>
            <a:ext cx="2730500" cy="7747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6877" y="4774159"/>
            <a:ext cx="635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use </a:t>
            </a:r>
            <a:r>
              <a:rPr lang="en-US" dirty="0"/>
              <a:t>the following rule to classify a new instance X: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56" y="5601706"/>
            <a:ext cx="3009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3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Adapting Logistic Regression for Ranking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368" y="1255715"/>
            <a:ext cx="7353264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Changes</a:t>
            </a:r>
            <a:endParaRPr lang="en-US" b="1" dirty="0"/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Feature vectors X are defined over (Q, D) pairs.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(Q,D) is assigned label 1 if D is relevant to Q, otherwise 0.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Train logistic regression to minimize labeling errors.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Find </a:t>
            </a:r>
            <a:r>
              <a:rPr lang="en-US" b="1" dirty="0" smtClean="0"/>
              <a:t>W </a:t>
            </a:r>
            <a:r>
              <a:rPr lang="en-US" dirty="0" smtClean="0"/>
              <a:t>that minimizes errors on training data.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We set </a:t>
            </a:r>
            <a:r>
              <a:rPr lang="en-US" b="1" dirty="0" smtClean="0"/>
              <a:t>h </a:t>
            </a:r>
            <a:r>
              <a:rPr lang="en-US" dirty="0" smtClean="0"/>
              <a:t>to be the ranking function f(Q,D) to rank (Q, D) pairs.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Document with higher </a:t>
            </a:r>
            <a:r>
              <a:rPr lang="en-US" b="1" dirty="0" smtClean="0"/>
              <a:t>h </a:t>
            </a:r>
            <a:r>
              <a:rPr lang="en-US" dirty="0" smtClean="0"/>
              <a:t>values are predicted to be more relevant.</a:t>
            </a:r>
          </a:p>
          <a:p>
            <a:pPr lvl="1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90798"/>
              </p:ext>
            </p:extLst>
          </p:nvPr>
        </p:nvGraphicFramePr>
        <p:xfrm>
          <a:off x="1795215" y="5138582"/>
          <a:ext cx="5298068" cy="126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3" imgW="2019300" imgH="482600" progId="Equation.3">
                  <p:embed/>
                </p:oleObj>
              </mc:Choice>
              <mc:Fallback>
                <p:oleObj name="Equation" r:id="rId3" imgW="2019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215" y="5138582"/>
                        <a:ext cx="5298068" cy="126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65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to Rank Using Logistic Regression: Training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42737"/>
              </p:ext>
            </p:extLst>
          </p:nvPr>
        </p:nvGraphicFramePr>
        <p:xfrm>
          <a:off x="2585685" y="1417151"/>
          <a:ext cx="6369045" cy="32163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57196"/>
                <a:gridCol w="809937"/>
                <a:gridCol w="1306943"/>
                <a:gridCol w="1214905"/>
                <a:gridCol w="1306943"/>
                <a:gridCol w="773121"/>
              </a:tblGrid>
              <a:tr h="6798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 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Log</a:t>
                      </a:r>
                    </a:p>
                    <a:p>
                      <a:r>
                        <a:rPr lang="en-US" sz="1400" dirty="0" smtClean="0"/>
                        <a:t>Term </a:t>
                      </a:r>
                      <a:r>
                        <a:rPr lang="en-US" sz="1400" dirty="0" err="1" smtClean="0"/>
                        <a:t>Freq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TFIDF(Q,D)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Log-QL(Q,D)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 car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-2.34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 car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-4.4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Boston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-5.6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Boston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4220" y="1417151"/>
            <a:ext cx="2038329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1:</a:t>
            </a:r>
          </a:p>
          <a:p>
            <a:endParaRPr lang="en-US" b="1" dirty="0" smtClean="0"/>
          </a:p>
          <a:p>
            <a:r>
              <a:rPr lang="en-US" dirty="0" smtClean="0"/>
              <a:t>Construct feature vectors from training data.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4220" y="5137377"/>
            <a:ext cx="8568442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2:</a:t>
            </a:r>
          </a:p>
          <a:p>
            <a:endParaRPr lang="en-US" b="1" dirty="0" smtClean="0"/>
          </a:p>
          <a:p>
            <a:r>
              <a:rPr lang="en-US" dirty="0" smtClean="0"/>
              <a:t>Use Logistic Regression to learn the </a:t>
            </a:r>
            <a:r>
              <a:rPr lang="en-US" b="1" dirty="0" smtClean="0"/>
              <a:t>w </a:t>
            </a:r>
            <a:r>
              <a:rPr lang="en-US" dirty="0" smtClean="0"/>
              <a:t>that provides the best </a:t>
            </a:r>
            <a:r>
              <a:rPr lang="en-US" b="1" dirty="0" smtClean="0"/>
              <a:t>classification</a:t>
            </a:r>
            <a:r>
              <a:rPr lang="en-US" dirty="0" smtClean="0"/>
              <a:t> accuracy.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02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Using Logistic Regression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94778"/>
              </p:ext>
            </p:extLst>
          </p:nvPr>
        </p:nvGraphicFramePr>
        <p:xfrm>
          <a:off x="2585685" y="1398746"/>
          <a:ext cx="5595924" cy="22017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57196"/>
                <a:gridCol w="809937"/>
                <a:gridCol w="1306943"/>
                <a:gridCol w="1214905"/>
                <a:gridCol w="1306943"/>
              </a:tblGrid>
              <a:tr h="6798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 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Log</a:t>
                      </a:r>
                    </a:p>
                    <a:p>
                      <a:r>
                        <a:rPr lang="en-US" sz="1400" dirty="0" smtClean="0"/>
                        <a:t>Term </a:t>
                      </a:r>
                      <a:r>
                        <a:rPr lang="en-US" sz="1400" dirty="0" err="1" smtClean="0"/>
                        <a:t>Freq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TFIDF(Q,D)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Log-QL(Q,D)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bounty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bounty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-3.3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bounty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-4.3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4220" y="1417151"/>
            <a:ext cx="2038329" cy="2862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3:</a:t>
            </a:r>
          </a:p>
          <a:p>
            <a:endParaRPr lang="en-US" b="1" dirty="0" smtClean="0"/>
          </a:p>
          <a:p>
            <a:r>
              <a:rPr lang="en-US" dirty="0" smtClean="0"/>
              <a:t>For each document in the collection, construct the feature vector </a:t>
            </a:r>
            <a:r>
              <a:rPr lang="en-US" dirty="0" err="1" smtClean="0"/>
              <a:t>w.r.t</a:t>
            </a:r>
            <a:r>
              <a:rPr lang="en-US" dirty="0" smtClean="0"/>
              <a:t> the test query.</a:t>
            </a:r>
          </a:p>
          <a:p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23224"/>
              </p:ext>
            </p:extLst>
          </p:nvPr>
        </p:nvGraphicFramePr>
        <p:xfrm>
          <a:off x="8218425" y="1398746"/>
          <a:ext cx="773121" cy="220174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73121"/>
              </a:tblGrid>
              <a:tr h="6798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f(Q,D)</a:t>
                      </a:r>
                      <a:endParaRPr lang="en-US" sz="1400" dirty="0"/>
                    </a:p>
                  </a:txBody>
                  <a:tcPr/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0.72</a:t>
                      </a:r>
                      <a:endParaRPr lang="en-US" sz="1400" dirty="0"/>
                    </a:p>
                  </a:txBody>
                  <a:tcPr/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0.65</a:t>
                      </a:r>
                      <a:endParaRPr lang="en-US" sz="1400" dirty="0"/>
                    </a:p>
                  </a:txBody>
                  <a:tcPr/>
                </a:tc>
              </a:tr>
              <a:tr h="5072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4220" y="4523824"/>
            <a:ext cx="871051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Step 4:</a:t>
            </a:r>
          </a:p>
          <a:p>
            <a:endParaRPr lang="en-US" b="1" dirty="0" smtClean="0"/>
          </a:p>
          <a:p>
            <a:r>
              <a:rPr lang="en-US" dirty="0" smtClean="0"/>
              <a:t>Score each instance (document) via the logistic regression classifier with weights </a:t>
            </a:r>
            <a:r>
              <a:rPr lang="en-US" b="1" dirty="0" smtClean="0"/>
              <a:t>w.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46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49401"/>
            <a:ext cx="3873500" cy="3792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Input: </a:t>
            </a:r>
            <a:r>
              <a:rPr lang="en-US" sz="1400" dirty="0"/>
              <a:t>	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A piece of text representing user information need.</a:t>
            </a:r>
          </a:p>
          <a:p>
            <a:pPr marL="0" indent="0">
              <a:buNone/>
            </a:pPr>
            <a:r>
              <a:rPr lang="en-US" sz="1400" dirty="0" smtClean="0"/>
              <a:t>Typically, a set of keywords user expects to see in a relevant document.</a:t>
            </a:r>
          </a:p>
          <a:p>
            <a:pPr marL="0" indent="0">
              <a:buNone/>
            </a:pPr>
            <a:r>
              <a:rPr lang="en-US" sz="1400" b="1" dirty="0" smtClean="0"/>
              <a:t>Output:</a:t>
            </a:r>
          </a:p>
          <a:p>
            <a:pPr marL="0" indent="0">
              <a:buNone/>
            </a:pPr>
            <a:r>
              <a:rPr lang="en-US" sz="1400" dirty="0" smtClean="0"/>
              <a:t>A (ranked) list of documents that should satisfy the user information need.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49400"/>
            <a:ext cx="5029200" cy="38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34184"/>
            <a:ext cx="3962400" cy="4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7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Learning to Rank: Types of Formulations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6252" y="2591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01" y="1671832"/>
            <a:ext cx="3314700" cy="67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417" y="290930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5067" y="2607786"/>
            <a:ext cx="7941733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Point-wise</a:t>
            </a:r>
          </a:p>
          <a:p>
            <a:r>
              <a:rPr lang="en-US" dirty="0"/>
              <a:t>	</a:t>
            </a:r>
            <a:r>
              <a:rPr lang="en-US" dirty="0" smtClean="0"/>
              <a:t>Classify </a:t>
            </a:r>
            <a:r>
              <a:rPr lang="en-US" b="1" dirty="0" smtClean="0"/>
              <a:t>each document</a:t>
            </a:r>
            <a:r>
              <a:rPr lang="en-US" dirty="0" smtClean="0"/>
              <a:t> as relevant or non-relevant.</a:t>
            </a:r>
          </a:p>
          <a:p>
            <a:r>
              <a:rPr lang="en-US" dirty="0"/>
              <a:t>	</a:t>
            </a:r>
            <a:r>
              <a:rPr lang="en-US" dirty="0" smtClean="0"/>
              <a:t>Adjust w to reduce classification errors (</a:t>
            </a:r>
            <a:r>
              <a:rPr lang="en-US" dirty="0" err="1" smtClean="0"/>
              <a:t>Nallapati</a:t>
            </a:r>
            <a:r>
              <a:rPr lang="en-US" dirty="0" smtClean="0"/>
              <a:t>, 2004)</a:t>
            </a:r>
          </a:p>
          <a:p>
            <a:endParaRPr lang="en-US" dirty="0"/>
          </a:p>
          <a:p>
            <a:r>
              <a:rPr lang="en-US" b="1" dirty="0" smtClean="0"/>
              <a:t>Pairwise ranking</a:t>
            </a:r>
          </a:p>
          <a:p>
            <a:r>
              <a:rPr lang="en-US" dirty="0" smtClean="0"/>
              <a:t>	Classify </a:t>
            </a:r>
            <a:r>
              <a:rPr lang="en-US" b="1" dirty="0" smtClean="0"/>
              <a:t>pairs</a:t>
            </a:r>
            <a:r>
              <a:rPr lang="en-US" dirty="0" smtClean="0"/>
              <a:t> of documents – D1 &gt; D2? (</a:t>
            </a:r>
            <a:r>
              <a:rPr lang="en-US" dirty="0" err="1" smtClean="0"/>
              <a:t>Joachims</a:t>
            </a:r>
            <a:r>
              <a:rPr lang="en-US" dirty="0" smtClean="0"/>
              <a:t>, 2002)</a:t>
            </a:r>
          </a:p>
          <a:p>
            <a:r>
              <a:rPr lang="en-US" dirty="0" smtClean="0"/>
              <a:t>	Adjust w to reduce discordant pairs.</a:t>
            </a:r>
          </a:p>
          <a:p>
            <a:endParaRPr lang="en-US" dirty="0"/>
          </a:p>
          <a:p>
            <a:r>
              <a:rPr lang="en-US" b="1" dirty="0" smtClean="0"/>
              <a:t>List-wise ranking</a:t>
            </a:r>
          </a:p>
          <a:p>
            <a:r>
              <a:rPr lang="en-US" dirty="0" smtClean="0"/>
              <a:t>	Score </a:t>
            </a:r>
            <a:r>
              <a:rPr lang="en-US" b="1" dirty="0" smtClean="0"/>
              <a:t>permutations</a:t>
            </a:r>
            <a:r>
              <a:rPr lang="en-US" dirty="0" smtClean="0"/>
              <a:t> -- Is {D1,D2,…} &gt; {D1’,D2’,…} ? </a:t>
            </a:r>
            <a:endParaRPr lang="en-US" dirty="0"/>
          </a:p>
          <a:p>
            <a:r>
              <a:rPr lang="en-US" dirty="0" smtClean="0"/>
              <a:t>	Adjust w to directly maximize ranking measure of interest.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922794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Formulation Issues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1778" y="1361656"/>
            <a:ext cx="8088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Point-wise and Pairwise: Disconnect between evaluation metric and learning objectives.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1. Lower classification error does not necessarily improve</a:t>
            </a:r>
            <a:r>
              <a:rPr lang="en-US" dirty="0"/>
              <a:t> </a:t>
            </a:r>
            <a:r>
              <a:rPr lang="en-US" dirty="0" smtClean="0"/>
              <a:t>IR measure</a:t>
            </a:r>
          </a:p>
          <a:p>
            <a:r>
              <a:rPr lang="en-US" dirty="0"/>
              <a:t>	</a:t>
            </a:r>
            <a:r>
              <a:rPr lang="en-US" dirty="0" smtClean="0"/>
              <a:t>2. All point-wise/pairwise errors are treated the same.</a:t>
            </a:r>
          </a:p>
          <a:p>
            <a:r>
              <a:rPr lang="en-US" dirty="0"/>
              <a:t>	</a:t>
            </a:r>
            <a:r>
              <a:rPr lang="en-US" dirty="0" smtClean="0"/>
              <a:t>	-- swapping docs (1,100) vs. (99,100)</a:t>
            </a:r>
          </a:p>
          <a:p>
            <a:r>
              <a:rPr lang="en-US" dirty="0"/>
              <a:t>	</a:t>
            </a:r>
            <a:r>
              <a:rPr lang="en-US" dirty="0" smtClean="0"/>
              <a:t>	-- Errors in the top of the list must cost more</a:t>
            </a:r>
          </a:p>
          <a:p>
            <a:endParaRPr lang="en-US" dirty="0" smtClean="0"/>
          </a:p>
          <a:p>
            <a:r>
              <a:rPr lang="en-US" dirty="0" smtClean="0"/>
              <a:t>	3. Learning is dominated by queries with more relevant docs.</a:t>
            </a:r>
            <a:r>
              <a:rPr lang="en-US" dirty="0"/>
              <a:t>	</a:t>
            </a:r>
            <a:endParaRPr lang="en-US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6366" y="4031923"/>
            <a:ext cx="9137634" cy="2743204"/>
            <a:chOff x="6366" y="4031923"/>
            <a:chExt cx="9137634" cy="2743204"/>
          </a:xfrm>
        </p:grpSpPr>
        <p:grpSp>
          <p:nvGrpSpPr>
            <p:cNvPr id="5" name="Group 4"/>
            <p:cNvGrpSpPr/>
            <p:nvPr/>
          </p:nvGrpSpPr>
          <p:grpSpPr>
            <a:xfrm>
              <a:off x="6366" y="4031923"/>
              <a:ext cx="4229100" cy="2743204"/>
              <a:chOff x="304800" y="1905000"/>
              <a:chExt cx="4229100" cy="2743204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-228600" y="3047206"/>
                <a:ext cx="2286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915196" y="4191003"/>
                <a:ext cx="2971004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Plus 7"/>
              <p:cNvSpPr/>
              <p:nvPr/>
            </p:nvSpPr>
            <p:spPr>
              <a:xfrm>
                <a:off x="1066800" y="1905000"/>
                <a:ext cx="152400" cy="152400"/>
              </a:xfrm>
              <a:prstGeom prst="mathPlus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1295400" y="2209804"/>
                <a:ext cx="152400" cy="152400"/>
              </a:xfrm>
              <a:prstGeom prst="mathPlus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lus 9"/>
              <p:cNvSpPr/>
              <p:nvPr/>
            </p:nvSpPr>
            <p:spPr>
              <a:xfrm>
                <a:off x="1638300" y="3504406"/>
                <a:ext cx="152400" cy="152400"/>
              </a:xfrm>
              <a:prstGeom prst="mathPlus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lus 10"/>
              <p:cNvSpPr/>
              <p:nvPr/>
            </p:nvSpPr>
            <p:spPr>
              <a:xfrm>
                <a:off x="2019300" y="3580606"/>
                <a:ext cx="152400" cy="152400"/>
              </a:xfrm>
              <a:prstGeom prst="mathPlus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lus 11"/>
              <p:cNvSpPr/>
              <p:nvPr/>
            </p:nvSpPr>
            <p:spPr>
              <a:xfrm>
                <a:off x="2400300" y="3199606"/>
                <a:ext cx="152400" cy="1524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lus 12"/>
              <p:cNvSpPr/>
              <p:nvPr/>
            </p:nvSpPr>
            <p:spPr>
              <a:xfrm>
                <a:off x="1028700" y="2286000"/>
                <a:ext cx="152400" cy="1524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lus 13"/>
              <p:cNvSpPr/>
              <p:nvPr/>
            </p:nvSpPr>
            <p:spPr>
              <a:xfrm>
                <a:off x="2628900" y="3123406"/>
                <a:ext cx="152400" cy="1524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24"/>
              <p:cNvGrpSpPr/>
              <p:nvPr/>
            </p:nvGrpSpPr>
            <p:grpSpPr>
              <a:xfrm>
                <a:off x="1485900" y="1981204"/>
                <a:ext cx="1524000" cy="1142202"/>
                <a:chOff x="1981200" y="2439198"/>
                <a:chExt cx="1524000" cy="1142202"/>
              </a:xfrm>
            </p:grpSpPr>
            <p:sp>
              <p:nvSpPr>
                <p:cNvPr id="29" name="Plus 28"/>
                <p:cNvSpPr/>
                <p:nvPr/>
              </p:nvSpPr>
              <p:spPr>
                <a:xfrm>
                  <a:off x="3352800" y="3429000"/>
                  <a:ext cx="152400" cy="152400"/>
                </a:xfrm>
                <a:prstGeom prst="mathPlus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Plus 29"/>
                <p:cNvSpPr/>
                <p:nvPr/>
              </p:nvSpPr>
              <p:spPr>
                <a:xfrm>
                  <a:off x="1981200" y="2439198"/>
                  <a:ext cx="152400" cy="152400"/>
                </a:xfrm>
                <a:prstGeom prst="mathPlus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04800" y="2818606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f2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33600" y="4278872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f1</a:t>
                </a:r>
                <a:endParaRPr lang="en-US" dirty="0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066800" y="1905002"/>
                <a:ext cx="723901" cy="2134397"/>
                <a:chOff x="1905000" y="3352798"/>
                <a:chExt cx="723901" cy="213439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390253" y="4248547"/>
                  <a:ext cx="2134397" cy="342899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1905000" y="4953000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000212" y="2640786"/>
                <a:ext cx="3533688" cy="450354"/>
                <a:chOff x="1838412" y="4088582"/>
                <a:chExt cx="3533688" cy="450354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838412" y="4088582"/>
                  <a:ext cx="3000288" cy="17782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4838700" y="4169604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009900" y="290647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67000" y="3124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62200" y="3200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24000" y="35168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81200" y="3581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276484" y="5470952"/>
              <a:ext cx="2505075" cy="978932"/>
              <a:chOff x="4267200" y="2439194"/>
              <a:chExt cx="1657350" cy="97813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267200" y="2439194"/>
                <a:ext cx="1657350" cy="627856"/>
                <a:chOff x="4267200" y="2439194"/>
                <a:chExt cx="1657350" cy="627856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267200" y="2724150"/>
                  <a:ext cx="266700" cy="3429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r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552950" y="2724150"/>
                  <a:ext cx="266700" cy="3429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r</a:t>
                  </a:r>
                  <a:r>
                    <a:rPr lang="en-US" baseline="-25000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819650" y="2724150"/>
                  <a:ext cx="266700" cy="3429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r</a:t>
                  </a:r>
                  <a:r>
                    <a:rPr lang="en-US" baseline="-25000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105400" y="2724150"/>
                  <a:ext cx="266700" cy="3429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</a:t>
                  </a:r>
                  <a:r>
                    <a:rPr lang="en-US" baseline="-25000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372100" y="2724150"/>
                  <a:ext cx="266700" cy="3429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657850" y="2724150"/>
                  <a:ext cx="266700" cy="3429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rot="5400000">
                  <a:off x="5501069" y="2581275"/>
                  <a:ext cx="28575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4876800" y="30480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273948" y="4481959"/>
              <a:ext cx="2590800" cy="978932"/>
              <a:chOff x="6572250" y="2438400"/>
              <a:chExt cx="1657350" cy="97893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572250" y="2724150"/>
                <a:ext cx="266700" cy="3429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58000" y="2724150"/>
                <a:ext cx="266700" cy="3429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124700" y="2724150"/>
                <a:ext cx="266700" cy="3429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410450" y="2724150"/>
                <a:ext cx="266700" cy="3429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677150" y="2724150"/>
                <a:ext cx="266700" cy="3429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962900" y="2724150"/>
                <a:ext cx="266700" cy="3429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7819231" y="2580481"/>
                <a:ext cx="28575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7162800" y="30480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043333" y="4641529"/>
              <a:ext cx="1100667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</a:p>
            <a:p>
              <a:r>
                <a:rPr lang="en-US" dirty="0" smtClean="0"/>
                <a:t>0.48</a:t>
              </a:r>
            </a:p>
            <a:p>
              <a:endParaRPr lang="en-US" dirty="0" smtClean="0"/>
            </a:p>
            <a:p>
              <a:r>
                <a:rPr lang="en-US" dirty="0" smtClean="0"/>
                <a:t>AP</a:t>
              </a:r>
            </a:p>
            <a:p>
              <a:r>
                <a:rPr lang="en-US" dirty="0" smtClean="0"/>
                <a:t>1.0</a:t>
              </a:r>
            </a:p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37805" y="4105602"/>
            <a:ext cx="7005528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Approaches that directly learn W that maximizes average precision rather than classification errors.</a:t>
            </a:r>
          </a:p>
          <a:p>
            <a:endParaRPr lang="en-US" dirty="0" smtClean="0"/>
          </a:p>
          <a:p>
            <a:r>
              <a:rPr lang="en-US" b="1" dirty="0" smtClean="0"/>
              <a:t>Examples</a:t>
            </a:r>
            <a:endParaRPr lang="en-US" b="1" dirty="0"/>
          </a:p>
          <a:p>
            <a:r>
              <a:rPr lang="en-US" dirty="0" smtClean="0"/>
              <a:t>	Direct Co-ordinate Ascent.</a:t>
            </a:r>
          </a:p>
          <a:p>
            <a:r>
              <a:rPr lang="en-US" dirty="0"/>
              <a:t>	</a:t>
            </a:r>
            <a:r>
              <a:rPr lang="en-US" dirty="0" smtClean="0"/>
              <a:t>Structured </a:t>
            </a:r>
            <a:r>
              <a:rPr lang="en-US" dirty="0" err="1" smtClean="0"/>
              <a:t>SVM</a:t>
            </a:r>
            <a:r>
              <a:rPr lang="en-US" baseline="30000" dirty="0" err="1" smtClean="0"/>
              <a:t>Map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538611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1778" y="1637731"/>
            <a:ext cx="8088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single feature, ranking function works the best on all queries.</a:t>
            </a:r>
          </a:p>
          <a:p>
            <a:r>
              <a:rPr lang="en-US" dirty="0"/>
              <a:t>	</a:t>
            </a:r>
            <a:r>
              <a:rPr lang="en-US" dirty="0" smtClean="0"/>
              <a:t>-- Different queries benefit from different features.</a:t>
            </a:r>
          </a:p>
          <a:p>
            <a:r>
              <a:rPr lang="en-US" dirty="0"/>
              <a:t>	</a:t>
            </a:r>
            <a:r>
              <a:rPr lang="en-US" dirty="0" smtClean="0"/>
              <a:t>-- Informational vs. navigational queries</a:t>
            </a:r>
          </a:p>
          <a:p>
            <a:r>
              <a:rPr lang="en-US" dirty="0"/>
              <a:t>	</a:t>
            </a:r>
            <a:r>
              <a:rPr lang="en-US" dirty="0" smtClean="0"/>
              <a:t>-- Tail queries vs. head queries</a:t>
            </a:r>
          </a:p>
          <a:p>
            <a:r>
              <a:rPr lang="en-US" dirty="0"/>
              <a:t>	</a:t>
            </a:r>
            <a:r>
              <a:rPr lang="en-US" dirty="0" smtClean="0"/>
              <a:t>-- Long queries vs. short queries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Query-dependent approaches</a:t>
            </a:r>
          </a:p>
          <a:p>
            <a:endParaRPr lang="en-US" dirty="0"/>
          </a:p>
          <a:p>
            <a:r>
              <a:rPr lang="en-US" dirty="0" smtClean="0"/>
              <a:t>	-- Learning to select ranking functions </a:t>
            </a:r>
          </a:p>
          <a:p>
            <a:r>
              <a:rPr lang="en-US" dirty="0"/>
              <a:t>	</a:t>
            </a:r>
            <a:r>
              <a:rPr lang="en-US" dirty="0" smtClean="0"/>
              <a:t>	(Balasubramanian and Allan, 2010)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-- Query-dependent loss functions (</a:t>
            </a:r>
            <a:r>
              <a:rPr lang="en-US" dirty="0" err="1" smtClean="0"/>
              <a:t>Bian</a:t>
            </a:r>
            <a:r>
              <a:rPr lang="en-US" dirty="0" smtClean="0"/>
              <a:t> et al, 2010)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-- Ensemble approaches (</a:t>
            </a:r>
            <a:r>
              <a:rPr lang="en-US" dirty="0" err="1" smtClean="0"/>
              <a:t>LambdaMART</a:t>
            </a:r>
            <a:r>
              <a:rPr lang="en-US" dirty="0" smtClean="0"/>
              <a:t>, Groves of GBDTs).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Learning to Rank: Key issues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217337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ML for building Query Models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03985" y="1714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84917" y="1474002"/>
            <a:ext cx="4114800" cy="1183164"/>
            <a:chOff x="3151717" y="3323167"/>
            <a:chExt cx="4114800" cy="1183164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717" y="3323167"/>
              <a:ext cx="4114800" cy="6731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13" idx="0"/>
            </p:cNvCxnSpPr>
            <p:nvPr/>
          </p:nvCxnSpPr>
          <p:spPr>
            <a:xfrm flipH="1" flipV="1">
              <a:off x="5799668" y="3742267"/>
              <a:ext cx="23476" cy="394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1151" y="4136999"/>
              <a:ext cx="27639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Query modeling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33497" y="4165876"/>
            <a:ext cx="6747933" cy="1678897"/>
            <a:chOff x="2033497" y="2946676"/>
            <a:chExt cx="6747933" cy="1678897"/>
          </a:xfrm>
        </p:grpSpPr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497" y="3353452"/>
              <a:ext cx="2857500" cy="317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280" y="3914373"/>
              <a:ext cx="2552700" cy="71120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565030" y="2946676"/>
              <a:ext cx="4216400" cy="1524752"/>
              <a:chOff x="4699000" y="4167713"/>
              <a:chExt cx="4216400" cy="152475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546850" y="4167713"/>
                <a:ext cx="2368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Term importance</a:t>
                </a:r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4699000" y="4405035"/>
                <a:ext cx="1847850" cy="7303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546850" y="5046134"/>
                <a:ext cx="2243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Term’s feature value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>
                <a:stCxn id="20" idx="1"/>
              </p:cNvCxnSpPr>
              <p:nvPr/>
            </p:nvCxnSpPr>
            <p:spPr>
              <a:xfrm flipH="1">
                <a:off x="6000750" y="5369300"/>
                <a:ext cx="546100" cy="7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1651000" y="3098800"/>
            <a:ext cx="6223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Query model can be viewed as a function that assigns weights to terms in the query.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546436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230094" y="76200"/>
            <a:ext cx="8456706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ML for building Query Models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30094" y="1299486"/>
            <a:ext cx="8456706" cy="552041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/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b="1" dirty="0"/>
              <a:t>Query reduction</a:t>
            </a:r>
          </a:p>
          <a:p>
            <a:pPr marL="0" indent="0">
              <a:buNone/>
            </a:pPr>
            <a:r>
              <a:rPr lang="en-US" dirty="0"/>
              <a:t>	-- Some words can lead the ranking function </a:t>
            </a:r>
            <a:r>
              <a:rPr lang="en-US" dirty="0" smtClean="0"/>
              <a:t>astray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 </a:t>
            </a:r>
            <a:r>
              <a:rPr lang="en-US" dirty="0"/>
              <a:t>= {give information on steps to manage control or protect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g</a:t>
            </a:r>
            <a:r>
              <a:rPr lang="en-US" dirty="0"/>
              <a:t>(Q) = </a:t>
            </a:r>
            <a:r>
              <a:rPr lang="en-US" dirty="0" smtClean="0"/>
              <a:t>{steps control protect </a:t>
            </a:r>
            <a:r>
              <a:rPr lang="en-US" dirty="0"/>
              <a:t>squirrels}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Query weighting</a:t>
            </a:r>
          </a:p>
          <a:p>
            <a:pPr marL="0" indent="0">
              <a:buNone/>
            </a:pPr>
            <a:r>
              <a:rPr lang="en-US" dirty="0"/>
              <a:t>	-- Some words are more important than others</a:t>
            </a:r>
          </a:p>
          <a:p>
            <a:pPr marL="0" indent="0">
              <a:buNone/>
            </a:pPr>
            <a:r>
              <a:rPr lang="en-US" dirty="0"/>
              <a:t>             Q = {civil war battle reenactments}</a:t>
            </a:r>
          </a:p>
          <a:p>
            <a:pPr marL="0" indent="0">
              <a:buNone/>
            </a:pPr>
            <a:r>
              <a:rPr lang="en-US" dirty="0"/>
              <a:t>        g(Q) = {0.3 war, 0.2 battle, 0.1 civil, 0.4 reenactments}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Query expansion</a:t>
            </a:r>
          </a:p>
          <a:p>
            <a:pPr marL="0" indent="0">
              <a:buNone/>
            </a:pPr>
            <a:r>
              <a:rPr lang="en-US" dirty="0"/>
              <a:t>	-- Some additional words can help improve the query</a:t>
            </a:r>
          </a:p>
          <a:p>
            <a:pPr marL="0" indent="0">
              <a:buNone/>
            </a:pPr>
            <a:r>
              <a:rPr lang="en-US" dirty="0"/>
              <a:t>            Q = {elected, officials}</a:t>
            </a:r>
          </a:p>
          <a:p>
            <a:pPr marL="0" indent="0">
              <a:buNone/>
            </a:pPr>
            <a:r>
              <a:rPr lang="en-US" dirty="0"/>
              <a:t>       g(Q) = {elected, officials, state senators, representatives, house,…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3985" y="1714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010842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534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Query Reduction: Overview</a:t>
            </a:r>
            <a:br>
              <a:rPr lang="en-US" sz="2400" dirty="0" smtClean="0"/>
            </a:br>
            <a:r>
              <a:rPr lang="en-US" sz="1800" dirty="0">
                <a:solidFill>
                  <a:srgbClr val="FFFFFF"/>
                </a:solidFill>
              </a:rPr>
              <a:t>[</a:t>
            </a:r>
            <a:r>
              <a:rPr lang="en-US" sz="1800" dirty="0" err="1">
                <a:solidFill>
                  <a:srgbClr val="FFFFFF"/>
                </a:solidFill>
              </a:rPr>
              <a:t>Kumaran</a:t>
            </a:r>
            <a:r>
              <a:rPr lang="en-US" sz="1800" dirty="0">
                <a:solidFill>
                  <a:srgbClr val="FFFFFF"/>
                </a:solidFill>
              </a:rPr>
              <a:t> and </a:t>
            </a:r>
            <a:r>
              <a:rPr lang="en-US" sz="1800" dirty="0" err="1">
                <a:solidFill>
                  <a:srgbClr val="FFFFFF"/>
                </a:solidFill>
              </a:rPr>
              <a:t>Carvalho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smtClean="0">
                <a:solidFill>
                  <a:srgbClr val="FFFFFF"/>
                </a:solidFill>
              </a:rPr>
              <a:t>SIGIR 2009, Balasubramanian </a:t>
            </a:r>
            <a:r>
              <a:rPr lang="en-US" sz="1800" dirty="0">
                <a:solidFill>
                  <a:srgbClr val="FFFFFF"/>
                </a:solidFill>
              </a:rPr>
              <a:t>et al. SIGIR </a:t>
            </a:r>
            <a:r>
              <a:rPr lang="en-US" sz="1800" dirty="0" smtClean="0">
                <a:solidFill>
                  <a:srgbClr val="FFFFFF"/>
                </a:solidFill>
              </a:rPr>
              <a:t>2010]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Premise: Long queries often contain extraneous terms</a:t>
            </a:r>
          </a:p>
          <a:p>
            <a:pPr lvl="1"/>
            <a:r>
              <a:rPr lang="en-US" sz="1600" dirty="0" smtClean="0"/>
              <a:t>Reduced versions obtained by removing extraneous terms can help.</a:t>
            </a:r>
          </a:p>
          <a:p>
            <a:pPr marL="349250" lvl="1" indent="0">
              <a:buNone/>
            </a:pPr>
            <a:endParaRPr lang="en-US" sz="1600" dirty="0" smtClean="0"/>
          </a:p>
          <a:p>
            <a:r>
              <a:rPr lang="en-US" sz="1800" dirty="0" smtClean="0"/>
              <a:t>Challenges:</a:t>
            </a:r>
          </a:p>
          <a:p>
            <a:pPr lvl="1"/>
            <a:r>
              <a:rPr lang="en-US" sz="1600" dirty="0" smtClean="0"/>
              <a:t>How to select a reduced version? </a:t>
            </a:r>
          </a:p>
          <a:p>
            <a:pPr lvl="2"/>
            <a:r>
              <a:rPr lang="en-US" sz="1600" dirty="0" smtClean="0"/>
              <a:t>Look at the results retrieved by each reduced version </a:t>
            </a:r>
          </a:p>
          <a:p>
            <a:pPr lvl="2"/>
            <a:r>
              <a:rPr lang="en-US" sz="1600" dirty="0" smtClean="0"/>
              <a:t>Predict the quality of the results automatically.</a:t>
            </a:r>
          </a:p>
          <a:p>
            <a:pPr marL="34925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When to select a reduced version?</a:t>
            </a:r>
          </a:p>
          <a:p>
            <a:pPr lvl="2"/>
            <a:r>
              <a:rPr lang="en-US" sz="1600" dirty="0" smtClean="0"/>
              <a:t>For some queries the original query is the best.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 settings like web search, the whole process must be efficient. 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5259"/>
      </p:ext>
    </p:extLst>
  </p:cSld>
  <p:clrMapOvr>
    <a:masterClrMapping/>
  </p:clrMapOvr>
  <p:transition xmlns:p14="http://schemas.microsoft.com/office/powerpoint/2010/main" advTm="1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Query-reduction: Learning to select queries</a:t>
            </a:r>
            <a:endParaRPr lang="en-US" sz="1800" dirty="0"/>
          </a:p>
        </p:txBody>
      </p:sp>
      <p:sp>
        <p:nvSpPr>
          <p:cNvPr id="36" name="Predefined Process 35"/>
          <p:cNvSpPr/>
          <p:nvPr/>
        </p:nvSpPr>
        <p:spPr>
          <a:xfrm>
            <a:off x="2408466" y="4100817"/>
            <a:ext cx="1172934" cy="581999"/>
          </a:xfrm>
          <a:prstGeom prst="flowChartPredefined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Ranking function</a:t>
            </a:r>
          </a:p>
        </p:txBody>
      </p:sp>
      <p:grpSp>
        <p:nvGrpSpPr>
          <p:cNvPr id="2" name="Group 453"/>
          <p:cNvGrpSpPr/>
          <p:nvPr/>
        </p:nvGrpSpPr>
        <p:grpSpPr>
          <a:xfrm>
            <a:off x="3429000" y="3245481"/>
            <a:ext cx="2789464" cy="2932689"/>
            <a:chOff x="3886200" y="2590800"/>
            <a:chExt cx="3124200" cy="3524384"/>
          </a:xfrm>
        </p:grpSpPr>
        <p:sp>
          <p:nvSpPr>
            <p:cNvPr id="54" name="TextBox 53"/>
            <p:cNvSpPr txBox="1"/>
            <p:nvPr/>
          </p:nvSpPr>
          <p:spPr>
            <a:xfrm>
              <a:off x="3886200" y="5486400"/>
              <a:ext cx="3124200" cy="62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Results </a:t>
              </a:r>
            </a:p>
            <a:p>
              <a:pPr algn="ctr"/>
              <a:r>
                <a:rPr lang="en-US" sz="1400" dirty="0" smtClean="0"/>
                <a:t>Sets</a:t>
              </a:r>
              <a:endParaRPr lang="en-US" sz="1400" dirty="0"/>
            </a:p>
          </p:txBody>
        </p:sp>
        <p:sp>
          <p:nvSpPr>
            <p:cNvPr id="55" name="Multidocument 54"/>
            <p:cNvSpPr/>
            <p:nvPr/>
          </p:nvSpPr>
          <p:spPr>
            <a:xfrm>
              <a:off x="4934843" y="3550920"/>
              <a:ext cx="970854" cy="822960"/>
            </a:xfrm>
            <a:prstGeom prst="flowChartMulti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1</a:t>
              </a:r>
              <a:endParaRPr lang="en-US" sz="1400" dirty="0"/>
            </a:p>
          </p:txBody>
        </p:sp>
        <p:sp>
          <p:nvSpPr>
            <p:cNvPr id="56" name="Multidocument 55"/>
            <p:cNvSpPr/>
            <p:nvPr/>
          </p:nvSpPr>
          <p:spPr>
            <a:xfrm>
              <a:off x="4934843" y="4511040"/>
              <a:ext cx="970854" cy="822960"/>
            </a:xfrm>
            <a:prstGeom prst="flowChartMultidocumen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2</a:t>
              </a:r>
              <a:endParaRPr lang="en-US" sz="1400" dirty="0"/>
            </a:p>
          </p:txBody>
        </p:sp>
        <p:sp>
          <p:nvSpPr>
            <p:cNvPr id="57" name="Multidocument 56"/>
            <p:cNvSpPr/>
            <p:nvPr/>
          </p:nvSpPr>
          <p:spPr>
            <a:xfrm>
              <a:off x="4896546" y="2590800"/>
              <a:ext cx="970854" cy="822960"/>
            </a:xfrm>
            <a:prstGeom prst="flowChartMulti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0</a:t>
              </a:r>
              <a:endParaRPr lang="en-US" sz="1400" dirty="0"/>
            </a:p>
          </p:txBody>
        </p:sp>
      </p:grpSp>
      <p:grpSp>
        <p:nvGrpSpPr>
          <p:cNvPr id="3" name="Group 102"/>
          <p:cNvGrpSpPr/>
          <p:nvPr/>
        </p:nvGrpSpPr>
        <p:grpSpPr>
          <a:xfrm>
            <a:off x="6095999" y="1697707"/>
            <a:ext cx="3467996" cy="3712493"/>
            <a:chOff x="6095999" y="2267068"/>
            <a:chExt cx="3467996" cy="3712493"/>
          </a:xfrm>
        </p:grpSpPr>
        <p:sp>
          <p:nvSpPr>
            <p:cNvPr id="50" name="Predefined Process 49"/>
            <p:cNvSpPr/>
            <p:nvPr/>
          </p:nvSpPr>
          <p:spPr>
            <a:xfrm>
              <a:off x="6095999" y="3922161"/>
              <a:ext cx="1456267" cy="2057400"/>
            </a:xfrm>
            <a:prstGeom prst="flowChartPredefined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Query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Dependent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Selection</a:t>
              </a:r>
            </a:p>
          </p:txBody>
        </p:sp>
        <p:cxnSp>
          <p:nvCxnSpPr>
            <p:cNvPr id="51" name="Straight Arrow Connector 50"/>
            <p:cNvCxnSpPr>
              <a:stCxn id="50" idx="0"/>
              <a:endCxn id="52" idx="2"/>
            </p:cNvCxnSpPr>
            <p:nvPr/>
          </p:nvCxnSpPr>
          <p:spPr>
            <a:xfrm flipH="1" flipV="1">
              <a:off x="6813038" y="3057024"/>
              <a:ext cx="11095" cy="8651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Multidocument 51"/>
            <p:cNvSpPr/>
            <p:nvPr/>
          </p:nvSpPr>
          <p:spPr>
            <a:xfrm>
              <a:off x="6439898" y="2398161"/>
              <a:ext cx="866834" cy="684797"/>
            </a:xfrm>
            <a:prstGeom prst="flowChartMulti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1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74531" y="2267068"/>
              <a:ext cx="2789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Final</a:t>
              </a:r>
            </a:p>
            <a:p>
              <a:pPr algn="ctr"/>
              <a:r>
                <a:rPr lang="en-US" sz="1400" dirty="0" smtClean="0"/>
                <a:t>Results</a:t>
              </a:r>
              <a:endParaRPr lang="en-US" sz="1400" dirty="0"/>
            </a:p>
          </p:txBody>
        </p:sp>
      </p:grpSp>
      <p:grpSp>
        <p:nvGrpSpPr>
          <p:cNvPr id="5" name="Group 457"/>
          <p:cNvGrpSpPr/>
          <p:nvPr/>
        </p:nvGrpSpPr>
        <p:grpSpPr>
          <a:xfrm>
            <a:off x="729520" y="1940621"/>
            <a:ext cx="1912080" cy="955649"/>
            <a:chOff x="862782" y="1290737"/>
            <a:chExt cx="889816" cy="1148457"/>
          </a:xfrm>
        </p:grpSpPr>
        <p:sp>
          <p:nvSpPr>
            <p:cNvPr id="48" name="TextBox 47"/>
            <p:cNvSpPr txBox="1"/>
            <p:nvPr/>
          </p:nvSpPr>
          <p:spPr>
            <a:xfrm>
              <a:off x="862782" y="1290737"/>
              <a:ext cx="889816" cy="62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Query</a:t>
              </a:r>
            </a:p>
            <a:p>
              <a:r>
                <a:rPr lang="en-US" sz="1400" dirty="0" smtClean="0"/>
                <a:t>Q = {q1, q2, q3,…}</a:t>
              </a:r>
              <a:endParaRPr lang="en-US" sz="14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989408" y="2209403"/>
              <a:ext cx="4579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435429" y="2957690"/>
            <a:ext cx="7413171" cy="1411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52750" y="2641976"/>
            <a:ext cx="1836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IR System</a:t>
            </a:r>
            <a:endParaRPr lang="en-US" sz="1400" dirty="0"/>
          </a:p>
        </p:txBody>
      </p:sp>
      <p:grpSp>
        <p:nvGrpSpPr>
          <p:cNvPr id="6" name="Group 33"/>
          <p:cNvGrpSpPr/>
          <p:nvPr/>
        </p:nvGrpSpPr>
        <p:grpSpPr>
          <a:xfrm>
            <a:off x="-381000" y="3313223"/>
            <a:ext cx="2789465" cy="2875625"/>
            <a:chOff x="-381000" y="2927449"/>
            <a:chExt cx="3124200" cy="3455804"/>
          </a:xfrm>
        </p:grpSpPr>
        <p:grpSp>
          <p:nvGrpSpPr>
            <p:cNvPr id="7" name="Group 91"/>
            <p:cNvGrpSpPr/>
            <p:nvPr/>
          </p:nvGrpSpPr>
          <p:grpSpPr>
            <a:xfrm>
              <a:off x="557784" y="2927449"/>
              <a:ext cx="1067197" cy="2606040"/>
              <a:chOff x="1167384" y="2659380"/>
              <a:chExt cx="1067197" cy="2606040"/>
            </a:xfrm>
          </p:grpSpPr>
          <p:sp>
            <p:nvSpPr>
              <p:cNvPr id="45" name="Predefined Process 9"/>
              <p:cNvSpPr/>
              <p:nvPr/>
            </p:nvSpPr>
            <p:spPr>
              <a:xfrm>
                <a:off x="1167384" y="2659380"/>
                <a:ext cx="1067197" cy="685800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Q</a:t>
                </a:r>
                <a:endParaRPr lang="en-US" sz="1400" dirty="0"/>
              </a:p>
            </p:txBody>
          </p:sp>
          <p:sp>
            <p:nvSpPr>
              <p:cNvPr id="46" name="Predefined Process 45"/>
              <p:cNvSpPr/>
              <p:nvPr/>
            </p:nvSpPr>
            <p:spPr>
              <a:xfrm>
                <a:off x="1167384" y="3619500"/>
                <a:ext cx="1067197" cy="685800"/>
              </a:xfrm>
              <a:prstGeom prst="flowChartPredefinedProcess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Q-q1</a:t>
                </a:r>
              </a:p>
            </p:txBody>
          </p:sp>
          <p:sp>
            <p:nvSpPr>
              <p:cNvPr id="47" name="Predefined Process 46"/>
              <p:cNvSpPr/>
              <p:nvPr/>
            </p:nvSpPr>
            <p:spPr>
              <a:xfrm>
                <a:off x="1167384" y="4579620"/>
                <a:ext cx="1067197" cy="685800"/>
              </a:xfrm>
              <a:prstGeom prst="flowChartPredefinedProcess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Q-q2</a:t>
                </a:r>
              </a:p>
              <a:p>
                <a:pPr algn="ctr"/>
                <a:endParaRPr lang="en-US" sz="14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-381000" y="5754470"/>
              <a:ext cx="3124200" cy="62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Query </a:t>
              </a:r>
            </a:p>
            <a:p>
              <a:pPr algn="ctr"/>
              <a:r>
                <a:rPr lang="en-US" sz="1400" dirty="0" smtClean="0"/>
                <a:t>Representations</a:t>
              </a:r>
              <a:endParaRPr lang="en-US" sz="1400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1641985" y="3598757"/>
            <a:ext cx="567815" cy="363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641985" y="4443736"/>
            <a:ext cx="5442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641985" y="4800600"/>
            <a:ext cx="567815" cy="439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581400" y="3573536"/>
            <a:ext cx="570930" cy="388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608044" y="4416926"/>
            <a:ext cx="5442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581400" y="4800600"/>
            <a:ext cx="570930" cy="414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399314" y="3581400"/>
            <a:ext cx="5442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399314" y="4426379"/>
            <a:ext cx="5442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399314" y="5222953"/>
            <a:ext cx="5442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13790074"/>
      </p:ext>
    </p:extLst>
  </p:cSld>
  <p:clrMapOvr>
    <a:masterClrMapping/>
  </p:clrMapOvr>
  <p:transition xmlns:p14="http://schemas.microsoft.com/office/powerpoint/2010/main" advTm="7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2" name="Group 453"/>
          <p:cNvGrpSpPr/>
          <p:nvPr/>
        </p:nvGrpSpPr>
        <p:grpSpPr>
          <a:xfrm>
            <a:off x="-762000" y="3245481"/>
            <a:ext cx="2789464" cy="2932689"/>
            <a:chOff x="3886200" y="2590800"/>
            <a:chExt cx="3124200" cy="3524384"/>
          </a:xfrm>
        </p:grpSpPr>
        <p:sp>
          <p:nvSpPr>
            <p:cNvPr id="54" name="TextBox 53"/>
            <p:cNvSpPr txBox="1"/>
            <p:nvPr/>
          </p:nvSpPr>
          <p:spPr>
            <a:xfrm>
              <a:off x="3886200" y="5486400"/>
              <a:ext cx="3124200" cy="62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Results </a:t>
              </a:r>
            </a:p>
            <a:p>
              <a:pPr algn="ctr"/>
              <a:r>
                <a:rPr lang="en-US" sz="1400" dirty="0" smtClean="0"/>
                <a:t>Sets</a:t>
              </a:r>
              <a:endParaRPr lang="en-US" sz="1400" dirty="0"/>
            </a:p>
          </p:txBody>
        </p:sp>
        <p:sp>
          <p:nvSpPr>
            <p:cNvPr id="55" name="Multidocument 54"/>
            <p:cNvSpPr/>
            <p:nvPr/>
          </p:nvSpPr>
          <p:spPr>
            <a:xfrm>
              <a:off x="4934843" y="3550920"/>
              <a:ext cx="970854" cy="822960"/>
            </a:xfrm>
            <a:prstGeom prst="flowChartMulti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1</a:t>
              </a:r>
              <a:endParaRPr lang="en-US" sz="1400" dirty="0"/>
            </a:p>
          </p:txBody>
        </p:sp>
        <p:sp>
          <p:nvSpPr>
            <p:cNvPr id="56" name="Multidocument 55"/>
            <p:cNvSpPr/>
            <p:nvPr/>
          </p:nvSpPr>
          <p:spPr>
            <a:xfrm>
              <a:off x="4934843" y="4511040"/>
              <a:ext cx="970854" cy="822960"/>
            </a:xfrm>
            <a:prstGeom prst="flowChartMultidocumen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2</a:t>
              </a:r>
              <a:endParaRPr lang="en-US" sz="1400" dirty="0"/>
            </a:p>
          </p:txBody>
        </p:sp>
        <p:sp>
          <p:nvSpPr>
            <p:cNvPr id="57" name="Multidocument 56"/>
            <p:cNvSpPr/>
            <p:nvPr/>
          </p:nvSpPr>
          <p:spPr>
            <a:xfrm>
              <a:off x="4896546" y="2590800"/>
              <a:ext cx="970854" cy="822960"/>
            </a:xfrm>
            <a:prstGeom prst="flowChartMulti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0</a:t>
              </a:r>
              <a:endParaRPr lang="en-US" sz="1400" dirty="0"/>
            </a:p>
          </p:txBody>
        </p:sp>
      </p:grpSp>
      <p:sp>
        <p:nvSpPr>
          <p:cNvPr id="52" name="Multidocument 51"/>
          <p:cNvSpPr/>
          <p:nvPr/>
        </p:nvSpPr>
        <p:spPr>
          <a:xfrm>
            <a:off x="7896166" y="1733349"/>
            <a:ext cx="866834" cy="684797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</a:t>
            </a:r>
            <a:r>
              <a:rPr lang="en-US" sz="1400" baseline="30000" dirty="0"/>
              <a:t>1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934200" y="1219200"/>
            <a:ext cx="278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Final</a:t>
            </a:r>
          </a:p>
          <a:p>
            <a:pPr algn="ctr"/>
            <a:r>
              <a:rPr lang="en-US" sz="1400" dirty="0" smtClean="0"/>
              <a:t>Results</a:t>
            </a:r>
            <a:endParaRPr lang="en-US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83029" y="2754114"/>
            <a:ext cx="8708571" cy="1411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30436" y="2438400"/>
            <a:ext cx="1836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IR System</a:t>
            </a:r>
            <a:endParaRPr lang="en-US" sz="1400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746933" y="3400198"/>
          <a:ext cx="1507560" cy="243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6890"/>
                <a:gridCol w="376890"/>
                <a:gridCol w="376890"/>
                <a:gridCol w="37689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f11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f12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f1n</a:t>
                      </a:r>
                      <a:endParaRPr lang="en-US" sz="10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769040" y="4201484"/>
          <a:ext cx="1507560" cy="243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6890"/>
                <a:gridCol w="376890"/>
                <a:gridCol w="376890"/>
                <a:gridCol w="37689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f21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f22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f2n</a:t>
                      </a:r>
                      <a:endParaRPr lang="en-US" sz="10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769040" y="4998058"/>
          <a:ext cx="1507560" cy="243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6890"/>
                <a:gridCol w="376890"/>
                <a:gridCol w="376890"/>
                <a:gridCol w="37689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f31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f32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f3n</a:t>
                      </a:r>
                      <a:endParaRPr lang="en-US" sz="1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1746933" y="5257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Features</a:t>
            </a:r>
          </a:p>
        </p:txBody>
      </p:sp>
      <p:grpSp>
        <p:nvGrpSpPr>
          <p:cNvPr id="3" name="Group 96"/>
          <p:cNvGrpSpPr/>
          <p:nvPr/>
        </p:nvGrpSpPr>
        <p:grpSpPr>
          <a:xfrm>
            <a:off x="1295400" y="2392212"/>
            <a:ext cx="7772400" cy="3246588"/>
            <a:chOff x="1447800" y="2392212"/>
            <a:chExt cx="7772400" cy="3246588"/>
          </a:xfrm>
        </p:grpSpPr>
        <p:sp>
          <p:nvSpPr>
            <p:cNvPr id="50" name="Predefined Process 49"/>
            <p:cNvSpPr/>
            <p:nvPr/>
          </p:nvSpPr>
          <p:spPr>
            <a:xfrm>
              <a:off x="3962400" y="4036933"/>
              <a:ext cx="1311320" cy="570664"/>
            </a:xfrm>
            <a:prstGeom prst="flowChartPredefined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Regression</a:t>
              </a:r>
            </a:p>
          </p:txBody>
        </p:sp>
        <p:cxnSp>
          <p:nvCxnSpPr>
            <p:cNvPr id="51" name="Straight Arrow Connector 50"/>
            <p:cNvCxnSpPr>
              <a:stCxn id="75" idx="0"/>
              <a:endCxn id="52" idx="2"/>
            </p:cNvCxnSpPr>
            <p:nvPr/>
          </p:nvCxnSpPr>
          <p:spPr>
            <a:xfrm rot="16200000" flipV="1">
              <a:off x="7582221" y="3231697"/>
              <a:ext cx="1685324" cy="63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505200" y="4343400"/>
              <a:ext cx="391886" cy="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ultidocument 38"/>
            <p:cNvSpPr/>
            <p:nvPr/>
          </p:nvSpPr>
          <p:spPr>
            <a:xfrm>
              <a:off x="5914966" y="3999329"/>
              <a:ext cx="866834" cy="684796"/>
            </a:xfrm>
            <a:prstGeom prst="flowChartMulti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1</a:t>
              </a:r>
              <a:endParaRPr lang="en-US" sz="1400" dirty="0"/>
            </a:p>
          </p:txBody>
        </p:sp>
        <p:sp>
          <p:nvSpPr>
            <p:cNvPr id="42" name="Multidocument 41"/>
            <p:cNvSpPr/>
            <p:nvPr/>
          </p:nvSpPr>
          <p:spPr>
            <a:xfrm>
              <a:off x="5901593" y="4798258"/>
              <a:ext cx="866834" cy="684796"/>
            </a:xfrm>
            <a:prstGeom prst="flowChartMultidocumen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2</a:t>
              </a:r>
              <a:endParaRPr lang="en-US" sz="1400" dirty="0"/>
            </a:p>
          </p:txBody>
        </p:sp>
        <p:sp>
          <p:nvSpPr>
            <p:cNvPr id="43" name="Multidocument 42"/>
            <p:cNvSpPr/>
            <p:nvPr/>
          </p:nvSpPr>
          <p:spPr>
            <a:xfrm>
              <a:off x="5867400" y="3200400"/>
              <a:ext cx="866834" cy="684796"/>
            </a:xfrm>
            <a:prstGeom prst="flowChartMulti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</a:t>
              </a:r>
              <a:r>
                <a:rPr lang="en-US" sz="1400" baseline="30000" dirty="0"/>
                <a:t>0</a:t>
              </a:r>
              <a:endParaRPr lang="en-US" sz="14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34000" y="3657600"/>
              <a:ext cx="457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334000" y="4350179"/>
              <a:ext cx="54428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334000" y="4648200"/>
              <a:ext cx="533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Predefined Process 74"/>
            <p:cNvSpPr/>
            <p:nvPr/>
          </p:nvSpPr>
          <p:spPr>
            <a:xfrm>
              <a:off x="7772400" y="4077536"/>
              <a:ext cx="1311320" cy="570664"/>
            </a:xfrm>
            <a:prstGeom prst="flowChartPredefinedProces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Selection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05600" y="3276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0.05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05600" y="41264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0.75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7056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0.20</a:t>
              </a:r>
              <a:endParaRPr lang="en-US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7315201" y="3581398"/>
              <a:ext cx="457199" cy="3810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2" idx="3"/>
            </p:cNvCxnSpPr>
            <p:nvPr/>
          </p:nvCxnSpPr>
          <p:spPr>
            <a:xfrm flipV="1">
              <a:off x="7391400" y="4724400"/>
              <a:ext cx="304800" cy="337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7239000" y="43434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447800" y="3048000"/>
              <a:ext cx="7772400" cy="2590800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>
            <a:off x="11430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143000" y="4341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143000" y="5105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29000" y="5715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 Dependent Selection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057400" y="1981200"/>
            <a:ext cx="79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Query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1932286" y="2757056"/>
            <a:ext cx="873261" cy="13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352800" y="3581400"/>
            <a:ext cx="457199" cy="381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428999" y="4724402"/>
            <a:ext cx="304800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Query-reduction: Learning to select </a:t>
            </a:r>
            <a:r>
              <a:rPr lang="en-US" dirty="0" smtClean="0"/>
              <a:t>queries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864874"/>
      </p:ext>
    </p:extLst>
  </p:cSld>
  <p:clrMapOvr>
    <a:masterClrMapping/>
  </p:clrMapOvr>
  <p:transition xmlns:p14="http://schemas.microsoft.com/office/powerpoint/2010/main" advTm="7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69" y="3374329"/>
            <a:ext cx="3869131" cy="34732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778" y="1665953"/>
            <a:ext cx="8088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features can indicate the quality of a result set? </a:t>
            </a:r>
          </a:p>
          <a:p>
            <a:endParaRPr lang="en-US" dirty="0" smtClean="0"/>
          </a:p>
          <a:p>
            <a:r>
              <a:rPr lang="en-US" dirty="0" smtClean="0"/>
              <a:t>Distribution of features used for ranking and the ranking scores themselves.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-- High ranker scores indicate good performance.</a:t>
            </a:r>
            <a:endParaRPr lang="en-US" dirty="0"/>
          </a:p>
          <a:p>
            <a:r>
              <a:rPr lang="en-US" dirty="0" smtClean="0"/>
              <a:t>	-- Large variance indicates bad performance.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Query-</a:t>
            </a:r>
            <a:r>
              <a:rPr lang="en-US" dirty="0" smtClean="0"/>
              <a:t>reduction: Predicting Quality of Result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33144"/>
      </p:ext>
    </p:extLst>
  </p:cSld>
  <p:clrMapOvr>
    <a:masterClrMapping/>
  </p:clrMapOvr>
  <p:transition xmlns:p14="http://schemas.microsoft.com/office/powerpoint/2010/main" advTm="1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8294" y="6546850"/>
            <a:ext cx="457200" cy="365125"/>
          </a:xfrm>
          <a:prstGeom prst="rect">
            <a:avLst/>
          </a:prstGeom>
        </p:spPr>
        <p:txBody>
          <a:bodyPr/>
          <a:lstStyle/>
          <a:p>
            <a:fld id="{47340730-78B9-46F7-A52E-CECE09B41E3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778" y="1665953"/>
            <a:ext cx="8088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learning formulation to use? </a:t>
            </a:r>
          </a:p>
          <a:p>
            <a:endParaRPr lang="en-US" dirty="0"/>
          </a:p>
          <a:p>
            <a:r>
              <a:rPr lang="en-US" dirty="0" smtClean="0"/>
              <a:t>Model differences of reduced queries </a:t>
            </a:r>
            <a:r>
              <a:rPr lang="en-US" dirty="0" err="1" smtClean="0"/>
              <a:t>w.r.t</a:t>
            </a:r>
            <a:r>
              <a:rPr lang="en-US" dirty="0" smtClean="0"/>
              <a:t> to the original long query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-- Train a regression model that predicts for each reduced 	query, the difference in AP </a:t>
            </a:r>
            <a:r>
              <a:rPr lang="en-US" dirty="0" err="1" smtClean="0"/>
              <a:t>w.r.t</a:t>
            </a:r>
            <a:r>
              <a:rPr lang="en-US" dirty="0" smtClean="0"/>
              <a:t> to the original.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-- Select reduced version with highest positive difference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-- If no positive differences are predicted stick with original.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Query-reduction: </a:t>
            </a:r>
            <a:r>
              <a:rPr lang="en-US" dirty="0" smtClean="0"/>
              <a:t>Learning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56092"/>
      </p:ext>
    </p:extLst>
  </p:cSld>
  <p:clrMapOvr>
    <a:masterClrMapping/>
  </p:clrMapOvr>
  <p:transition xmlns:p14="http://schemas.microsoft.com/office/powerpoint/2010/main" advTm="1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What is a good ranking?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What is a good list of documents? 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One which </a:t>
            </a:r>
            <a:r>
              <a:rPr lang="en-US" b="1" dirty="0" smtClean="0"/>
              <a:t>ranks </a:t>
            </a:r>
            <a:r>
              <a:rPr lang="en-US" dirty="0" smtClean="0"/>
              <a:t>relevant documents above non-relevant 	documents.</a:t>
            </a:r>
            <a:endParaRPr lang="en-US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38500" y="2940051"/>
            <a:ext cx="635000" cy="2171700"/>
            <a:chOff x="3835400" y="4356100"/>
            <a:chExt cx="635000" cy="2171700"/>
          </a:xfrm>
        </p:grpSpPr>
        <p:sp>
          <p:nvSpPr>
            <p:cNvPr id="5" name="Rectangle 4"/>
            <p:cNvSpPr/>
            <p:nvPr/>
          </p:nvSpPr>
          <p:spPr>
            <a:xfrm>
              <a:off x="3835400" y="52578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35400" y="48260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35400" y="61214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4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35400" y="56896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35400" y="4356100"/>
              <a:ext cx="63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30700" y="2952752"/>
            <a:ext cx="635000" cy="2171700"/>
            <a:chOff x="5245100" y="4356100"/>
            <a:chExt cx="635000" cy="2171700"/>
          </a:xfrm>
        </p:grpSpPr>
        <p:sp>
          <p:nvSpPr>
            <p:cNvPr id="11" name="Rectangle 10"/>
            <p:cNvSpPr/>
            <p:nvPr/>
          </p:nvSpPr>
          <p:spPr>
            <a:xfrm>
              <a:off x="5245100" y="52578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45100" y="48260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45100" y="61214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45100" y="56896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100" y="4356100"/>
              <a:ext cx="63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70500" y="4001017"/>
            <a:ext cx="20193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 better than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65196" y="4097879"/>
            <a:ext cx="7721604" cy="23083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Estimating differences in effectiveness is better.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Selection in general is a risky process: Helps some hurts some.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Interleaving and thresholding mitigate selection risk.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An extension using a gated-learning solution [Sheldon et al,2010]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prstClr val="black"/>
                </a:solidFill>
              </a:rPr>
              <a:t>Alternates between learning ranking function parameters and query-model parameters.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941767"/>
              </p:ext>
            </p:extLst>
          </p:nvPr>
        </p:nvGraphicFramePr>
        <p:xfrm>
          <a:off x="2286000" y="11768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Query-reduction: Learning to select </a:t>
            </a:r>
            <a:r>
              <a:rPr lang="en-US" dirty="0" smtClean="0"/>
              <a:t>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0" y="1172064"/>
            <a:ext cx="8610600" cy="47405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Combining multiple sources to build query models</a:t>
            </a:r>
          </a:p>
          <a:p>
            <a:pPr lvl="1"/>
            <a:r>
              <a:rPr lang="en-US" dirty="0" smtClean="0"/>
              <a:t>Reformulations, n-grams Wikipedia, click-logs.</a:t>
            </a:r>
          </a:p>
          <a:p>
            <a:r>
              <a:rPr lang="en-US" dirty="0" smtClean="0"/>
              <a:t>Learning to produce diverse rankings and dynamic rankings</a:t>
            </a:r>
          </a:p>
          <a:p>
            <a:pPr lvl="1"/>
            <a:r>
              <a:rPr lang="en-US" dirty="0" smtClean="0"/>
              <a:t>What to do when user intent is unclear?</a:t>
            </a:r>
          </a:p>
          <a:p>
            <a:pPr lvl="1"/>
            <a:r>
              <a:rPr lang="en-US" dirty="0" smtClean="0"/>
              <a:t>Can we re-rank results based on user’s current behavior? </a:t>
            </a:r>
          </a:p>
          <a:p>
            <a:r>
              <a:rPr lang="en-US" dirty="0" smtClean="0"/>
              <a:t>Incorporating IR advances in learning frameworks.</a:t>
            </a:r>
          </a:p>
          <a:p>
            <a:pPr lvl="1"/>
            <a:r>
              <a:rPr lang="en-US" dirty="0" smtClean="0"/>
              <a:t>How to perform relevance feedback ?</a:t>
            </a:r>
          </a:p>
          <a:p>
            <a:r>
              <a:rPr lang="en-US" dirty="0" smtClean="0"/>
              <a:t>Adapt learning to specific types of queries </a:t>
            </a:r>
          </a:p>
          <a:p>
            <a:pPr lvl="1"/>
            <a:r>
              <a:rPr lang="en-US" dirty="0" smtClean="0"/>
              <a:t>Long queries, and Tail queries don’t have too many examples.</a:t>
            </a:r>
          </a:p>
          <a:p>
            <a:r>
              <a:rPr lang="en-US" dirty="0" smtClean="0"/>
              <a:t>Creating evaluation data sets.</a:t>
            </a:r>
          </a:p>
          <a:p>
            <a:pPr lvl="1"/>
            <a:r>
              <a:rPr lang="en-US" dirty="0" smtClean="0"/>
              <a:t>To stay current, Web search engines periodically create data sets</a:t>
            </a:r>
          </a:p>
          <a:p>
            <a:pPr lvl="1"/>
            <a:r>
              <a:rPr lang="en-US" dirty="0" smtClean="0"/>
              <a:t>What queries to use ? </a:t>
            </a:r>
          </a:p>
          <a:p>
            <a:r>
              <a:rPr lang="en-US" dirty="0" smtClean="0"/>
              <a:t>Ranking theory</a:t>
            </a:r>
          </a:p>
          <a:p>
            <a:pPr lvl="1"/>
            <a:r>
              <a:rPr lang="en-US" dirty="0" smtClean="0"/>
              <a:t>Convergence bounds</a:t>
            </a:r>
            <a:r>
              <a:rPr lang="en-US" smtClean="0"/>
              <a:t>, Generalization </a:t>
            </a:r>
            <a:r>
              <a:rPr lang="en-US" dirty="0" smtClean="0"/>
              <a:t>bounds etc. 	</a:t>
            </a:r>
          </a:p>
          <a:p>
            <a:pPr marL="349250" lvl="1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in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4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to Rank Algorithms</a:t>
            </a:r>
          </a:p>
          <a:p>
            <a:pPr lvl="1"/>
            <a:r>
              <a:rPr lang="en-US" dirty="0" smtClean="0"/>
              <a:t>RankSVM, </a:t>
            </a:r>
            <a:r>
              <a:rPr lang="en-US" dirty="0" err="1" smtClean="0"/>
              <a:t>AdaRank</a:t>
            </a:r>
            <a:r>
              <a:rPr lang="en-US" dirty="0" smtClean="0"/>
              <a:t>, ListNet</a:t>
            </a:r>
          </a:p>
          <a:p>
            <a:pPr lvl="1"/>
            <a:r>
              <a:rPr lang="en-US" dirty="0"/>
              <a:t>Learning to Rank for Information Retrieval, A Tutorial in WWW 2009 by Tie-Yan Liu, Microsoft Research Asia.</a:t>
            </a:r>
          </a:p>
          <a:p>
            <a:pPr lvl="1"/>
            <a:r>
              <a:rPr lang="en-US" dirty="0"/>
              <a:t>SIGIR 2009, 2008, 2007, Workshops on Learning to Rank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ML for Query Modeling</a:t>
            </a:r>
          </a:p>
          <a:p>
            <a:pPr lvl="1"/>
            <a:r>
              <a:rPr lang="en-US" dirty="0" smtClean="0"/>
              <a:t>Bendersky et al., SIGIR ‘08, WSDM </a:t>
            </a:r>
            <a:r>
              <a:rPr lang="fr-FR" dirty="0" smtClean="0"/>
              <a:t>’</a:t>
            </a:r>
            <a:r>
              <a:rPr lang="en-US" dirty="0" smtClean="0"/>
              <a:t>10, SIGIR </a:t>
            </a:r>
            <a:r>
              <a:rPr lang="fr-FR" dirty="0" smtClean="0"/>
              <a:t>’</a:t>
            </a:r>
            <a:r>
              <a:rPr lang="en-US" dirty="0" smtClean="0"/>
              <a:t>11</a:t>
            </a:r>
          </a:p>
          <a:p>
            <a:pPr lvl="1"/>
            <a:r>
              <a:rPr lang="en-US" dirty="0" smtClean="0"/>
              <a:t>Balasubramanian et al., SIGIR </a:t>
            </a:r>
            <a:r>
              <a:rPr lang="fr-FR" dirty="0" smtClean="0"/>
              <a:t>’</a:t>
            </a:r>
            <a:r>
              <a:rPr lang="en-US" dirty="0" smtClean="0"/>
              <a:t>10, </a:t>
            </a:r>
            <a:r>
              <a:rPr lang="en-US" dirty="0" err="1"/>
              <a:t>Xue</a:t>
            </a:r>
            <a:r>
              <a:rPr lang="en-US" dirty="0"/>
              <a:t> et al, CIKM 2010</a:t>
            </a:r>
          </a:p>
          <a:p>
            <a:r>
              <a:rPr lang="en-US" dirty="0" smtClean="0"/>
              <a:t>Document Representations</a:t>
            </a:r>
          </a:p>
          <a:p>
            <a:pPr lvl="1"/>
            <a:r>
              <a:rPr lang="en-US" dirty="0" err="1" smtClean="0"/>
              <a:t>Dumais</a:t>
            </a:r>
            <a:r>
              <a:rPr lang="en-US" dirty="0" smtClean="0"/>
              <a:t> et al ‘88 </a:t>
            </a:r>
          </a:p>
          <a:p>
            <a:pPr lvl="1"/>
            <a:r>
              <a:rPr lang="en-US" dirty="0" smtClean="0"/>
              <a:t>Hoffman, SIGIR </a:t>
            </a:r>
            <a:r>
              <a:rPr lang="fr-FR" dirty="0" smtClean="0"/>
              <a:t>’</a:t>
            </a:r>
            <a:r>
              <a:rPr lang="en-US" dirty="0" smtClean="0"/>
              <a:t>99</a:t>
            </a:r>
          </a:p>
          <a:p>
            <a:pPr lvl="1"/>
            <a:r>
              <a:rPr lang="en-US" dirty="0" err="1" smtClean="0"/>
              <a:t>Blei</a:t>
            </a:r>
            <a:r>
              <a:rPr lang="en-US" dirty="0"/>
              <a:t> </a:t>
            </a:r>
            <a:r>
              <a:rPr lang="en-US" dirty="0" smtClean="0"/>
              <a:t>et al, ‘03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0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</a:t>
            </a:r>
            <a:r>
              <a:rPr lang="en-US" dirty="0"/>
              <a:t>R</a:t>
            </a:r>
            <a:r>
              <a:rPr lang="en-US" dirty="0" smtClean="0"/>
              <a:t>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	What is a relevant document?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notion of </a:t>
            </a:r>
            <a:r>
              <a:rPr lang="en-US" b="1" dirty="0"/>
              <a:t>r</a:t>
            </a:r>
            <a:r>
              <a:rPr lang="en-US" b="1" dirty="0" smtClean="0"/>
              <a:t>elevance </a:t>
            </a:r>
            <a:r>
              <a:rPr lang="en-US" dirty="0" smtClean="0"/>
              <a:t>is: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subjective – You and I might disagree.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task-dependent – You may disagree with yourself.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time-dependent – Collection may get updated.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In practice, most </a:t>
            </a:r>
            <a:r>
              <a:rPr lang="en-US" i="1" dirty="0" smtClean="0"/>
              <a:t>empirical </a:t>
            </a:r>
            <a:r>
              <a:rPr lang="en-US" dirty="0" smtClean="0"/>
              <a:t>IR research hand-waves: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let’s aggregate ratings from multiple users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and hope for the best!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1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Ranking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163"/>
            <a:ext cx="9144000" cy="2674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What is a good ranking measure?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Favors relevant documents above </a:t>
            </a:r>
            <a:r>
              <a:rPr lang="en-US" dirty="0"/>
              <a:t>non</a:t>
            </a:r>
            <a:r>
              <a:rPr lang="en-US" dirty="0" smtClean="0"/>
              <a:t>-relevant documents.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Average </a:t>
            </a:r>
            <a:r>
              <a:rPr lang="en-US" b="1" dirty="0"/>
              <a:t>Precision </a:t>
            </a:r>
          </a:p>
          <a:p>
            <a:pPr marL="0" indent="0">
              <a:buNone/>
            </a:pPr>
            <a:r>
              <a:rPr lang="en-US" dirty="0" smtClean="0"/>
              <a:t>	Average of precisions at ranks where relevant docs are found.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68400" y="4025901"/>
            <a:ext cx="635000" cy="2171700"/>
            <a:chOff x="3835400" y="4356100"/>
            <a:chExt cx="635000" cy="2171700"/>
          </a:xfrm>
        </p:grpSpPr>
        <p:sp>
          <p:nvSpPr>
            <p:cNvPr id="4" name="Rectangle 3"/>
            <p:cNvSpPr/>
            <p:nvPr/>
          </p:nvSpPr>
          <p:spPr>
            <a:xfrm>
              <a:off x="3835400" y="52578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35400" y="48260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35400" y="61214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4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35400" y="56896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5400" y="4356100"/>
              <a:ext cx="63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33900" y="4025901"/>
            <a:ext cx="635000" cy="2171700"/>
            <a:chOff x="5245100" y="4356100"/>
            <a:chExt cx="635000" cy="2171700"/>
          </a:xfrm>
        </p:grpSpPr>
        <p:sp>
          <p:nvSpPr>
            <p:cNvPr id="8" name="Rectangle 7"/>
            <p:cNvSpPr/>
            <p:nvPr/>
          </p:nvSpPr>
          <p:spPr>
            <a:xfrm>
              <a:off x="5245100" y="52578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45100" y="48260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45100" y="61214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45100" y="56896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45100" y="4356100"/>
              <a:ext cx="63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96200" y="4025901"/>
            <a:ext cx="635000" cy="2170668"/>
            <a:chOff x="6680200" y="4357132"/>
            <a:chExt cx="635000" cy="2170668"/>
          </a:xfrm>
        </p:grpSpPr>
        <p:sp>
          <p:nvSpPr>
            <p:cNvPr id="12" name="Rectangle 11"/>
            <p:cNvSpPr/>
            <p:nvPr/>
          </p:nvSpPr>
          <p:spPr>
            <a:xfrm>
              <a:off x="6680200" y="52578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0200" y="4826000"/>
              <a:ext cx="63500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80200" y="61214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0200" y="5689600"/>
              <a:ext cx="635000" cy="40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0200" y="4357132"/>
              <a:ext cx="63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8290" y="4495801"/>
            <a:ext cx="14478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1/1) . 1 = 1.0</a:t>
            </a:r>
          </a:p>
          <a:p>
            <a:endParaRPr lang="en-US" sz="1400" dirty="0" smtClean="0"/>
          </a:p>
          <a:p>
            <a:r>
              <a:rPr lang="en-US" sz="1400" dirty="0" smtClean="0"/>
              <a:t>(1/2) . 0 = 0.0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(1/3) . 0 = 0.0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(2/4) . 1 = 0.5 </a:t>
            </a:r>
          </a:p>
          <a:p>
            <a:endParaRPr lang="en-US" sz="1400" dirty="0" smtClean="0"/>
          </a:p>
          <a:p>
            <a:r>
              <a:rPr lang="en-US" sz="1400" b="1" dirty="0" smtClean="0"/>
              <a:t>AP  </a:t>
            </a:r>
            <a:r>
              <a:rPr lang="en-US" sz="1400" dirty="0" smtClean="0"/>
              <a:t>= 0.75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62641"/>
              </p:ext>
            </p:extLst>
          </p:nvPr>
        </p:nvGraphicFramePr>
        <p:xfrm>
          <a:off x="2597150" y="3073401"/>
          <a:ext cx="50355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3" imgW="3136900" imgH="482600" progId="Equation.3">
                  <p:embed/>
                </p:oleObj>
              </mc:Choice>
              <mc:Fallback>
                <p:oleObj name="Equation" r:id="rId3" imgW="313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7150" y="3073401"/>
                        <a:ext cx="503555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689600" y="4494769"/>
            <a:ext cx="14478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1/1) . 1 = 1.0</a:t>
            </a:r>
          </a:p>
          <a:p>
            <a:endParaRPr lang="en-US" sz="1400" dirty="0" smtClean="0"/>
          </a:p>
          <a:p>
            <a:r>
              <a:rPr lang="en-US" sz="1400" dirty="0" smtClean="0"/>
              <a:t>(2/2) . 1 = 1.0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(2/3) . 0 = 0.0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(2/4) . 1 = 0.0 </a:t>
            </a:r>
          </a:p>
          <a:p>
            <a:endParaRPr lang="en-US" sz="1400" dirty="0"/>
          </a:p>
          <a:p>
            <a:r>
              <a:rPr lang="en-US" sz="1400" b="1" dirty="0" smtClean="0"/>
              <a:t>AP  </a:t>
            </a:r>
            <a:r>
              <a:rPr lang="en-US" sz="1400" dirty="0" smtClean="0"/>
              <a:t>= 1.0</a:t>
            </a:r>
          </a:p>
        </p:txBody>
      </p:sp>
    </p:spTree>
    <p:extLst>
      <p:ext uri="{BB962C8B-B14F-4D97-AF65-F5344CB8AC3E}">
        <p14:creationId xmlns:p14="http://schemas.microsoft.com/office/powerpoint/2010/main" val="160322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162"/>
            <a:ext cx="9144000" cy="499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How can we compare different retrieval systems?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9900" y="2026504"/>
            <a:ext cx="5943600" cy="17543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Collect a set of queries.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/>
              <a:t>the queries through all systems.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Pool </a:t>
            </a:r>
            <a:r>
              <a:rPr lang="en-US" dirty="0"/>
              <a:t>the top K results from the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Get </a:t>
            </a:r>
            <a:r>
              <a:rPr lang="en-US" dirty="0"/>
              <a:t>humans to annotate the top K pool.</a:t>
            </a:r>
            <a:r>
              <a:rPr lang="en-US" b="1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Compare </a:t>
            </a:r>
            <a:r>
              <a:rPr lang="en-US" dirty="0"/>
              <a:t>systems using mean of average </a:t>
            </a:r>
            <a:r>
              <a:rPr lang="en-US" dirty="0" smtClean="0"/>
              <a:t>precision (MAP).</a:t>
            </a:r>
            <a:r>
              <a:rPr lang="en-US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6315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0730-78B9-46F7-A52E-CECE09B41E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typical IR System</a:t>
            </a:r>
            <a:endParaRPr lang="en-US" sz="2400" dirty="0"/>
          </a:p>
        </p:txBody>
      </p:sp>
      <p:sp>
        <p:nvSpPr>
          <p:cNvPr id="24" name="Predefined Process 23"/>
          <p:cNvSpPr/>
          <p:nvPr/>
        </p:nvSpPr>
        <p:spPr>
          <a:xfrm>
            <a:off x="1848546" y="4259580"/>
            <a:ext cx="862981" cy="6858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Q*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762000" y="3581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 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32" name="Predefined Process 131"/>
          <p:cNvSpPr/>
          <p:nvPr/>
        </p:nvSpPr>
        <p:spPr>
          <a:xfrm>
            <a:off x="3905946" y="4258786"/>
            <a:ext cx="862981" cy="6858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M*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819400" y="3581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Scoring</a:t>
            </a:r>
          </a:p>
          <a:p>
            <a:pPr algn="ctr"/>
            <a:r>
              <a:rPr lang="en-US" dirty="0" smtClean="0"/>
              <a:t>Function</a:t>
            </a:r>
          </a:p>
        </p:txBody>
      </p:sp>
      <p:sp>
        <p:nvSpPr>
          <p:cNvPr id="438" name="Striped Right Arrow 437"/>
          <p:cNvSpPr/>
          <p:nvPr/>
        </p:nvSpPr>
        <p:spPr>
          <a:xfrm>
            <a:off x="3067746" y="4526280"/>
            <a:ext cx="609600" cy="2286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029200" y="362979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Set</a:t>
            </a:r>
            <a:endParaRPr lang="en-US" dirty="0"/>
          </a:p>
        </p:txBody>
      </p:sp>
      <p:sp>
        <p:nvSpPr>
          <p:cNvPr id="26" name="Multidocument 25"/>
          <p:cNvSpPr/>
          <p:nvPr/>
        </p:nvSpPr>
        <p:spPr>
          <a:xfrm>
            <a:off x="6039546" y="4191000"/>
            <a:ext cx="970854" cy="822960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R*</a:t>
            </a:r>
            <a:endParaRPr lang="en-US" sz="1400" dirty="0"/>
          </a:p>
        </p:txBody>
      </p:sp>
      <p:sp>
        <p:nvSpPr>
          <p:cNvPr id="444" name="Striped Right Arrow 443"/>
          <p:cNvSpPr/>
          <p:nvPr/>
        </p:nvSpPr>
        <p:spPr>
          <a:xfrm>
            <a:off x="5201346" y="4526280"/>
            <a:ext cx="609600" cy="2286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57"/>
          <p:cNvGrpSpPr/>
          <p:nvPr/>
        </p:nvGrpSpPr>
        <p:grpSpPr>
          <a:xfrm>
            <a:off x="1905000" y="2056606"/>
            <a:ext cx="762198" cy="1143794"/>
            <a:chOff x="838002" y="1295400"/>
            <a:chExt cx="762198" cy="1143794"/>
          </a:xfrm>
        </p:grpSpPr>
        <p:sp>
          <p:nvSpPr>
            <p:cNvPr id="90" name="TextBox 89"/>
            <p:cNvSpPr txBox="1"/>
            <p:nvPr/>
          </p:nvSpPr>
          <p:spPr>
            <a:xfrm>
              <a:off x="838002" y="1295400"/>
              <a:ext cx="762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rot="5400000">
              <a:off x="989408" y="2209403"/>
              <a:ext cx="4579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533400" y="3286680"/>
            <a:ext cx="8001000" cy="1588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 rot="16200000" flipV="1">
            <a:off x="6324602" y="2983467"/>
            <a:ext cx="457201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TextBox 461"/>
          <p:cNvSpPr txBox="1"/>
          <p:nvPr/>
        </p:nvSpPr>
        <p:spPr>
          <a:xfrm>
            <a:off x="7391400" y="167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2831068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47800"/>
            <a:ext cx="1620345" cy="12001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2600"/>
            <a:ext cx="4578350" cy="311150"/>
          </a:xfrm>
          <a:prstGeom prst="rect">
            <a:avLst/>
          </a:prstGeom>
        </p:spPr>
      </p:pic>
      <p:sp>
        <p:nvSpPr>
          <p:cNvPr id="31" name="Magnetic Disk 30"/>
          <p:cNvSpPr/>
          <p:nvPr/>
        </p:nvSpPr>
        <p:spPr>
          <a:xfrm>
            <a:off x="3359145" y="5550932"/>
            <a:ext cx="1066800" cy="838200"/>
          </a:xfrm>
          <a:prstGeom prst="flowChartMagneticDis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Index</a:t>
            </a:r>
          </a:p>
        </p:txBody>
      </p:sp>
      <p:sp>
        <p:nvSpPr>
          <p:cNvPr id="34" name="Striped Right Arrow 33"/>
          <p:cNvSpPr/>
          <p:nvPr/>
        </p:nvSpPr>
        <p:spPr>
          <a:xfrm>
            <a:off x="4134546" y="5169932"/>
            <a:ext cx="457200" cy="228600"/>
          </a:xfrm>
          <a:prstGeom prst="stripedRight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agnetic Disk 22"/>
          <p:cNvSpPr/>
          <p:nvPr/>
        </p:nvSpPr>
        <p:spPr>
          <a:xfrm>
            <a:off x="4502150" y="5550932"/>
            <a:ext cx="1066800" cy="838200"/>
          </a:xfrm>
          <a:prstGeom prst="flowChartMagneticDis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334762"/>
      </p:ext>
    </p:extLst>
  </p:cSld>
  <p:clrMapOvr>
    <a:masterClrMapping/>
  </p:clrMapOvr>
  <p:transition xmlns:p14="http://schemas.microsoft.com/office/powerpoint/2010/main" advTm="966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"/>
</p:tagLst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21565</TotalTime>
  <Words>2326</Words>
  <Application>Microsoft Macintosh PowerPoint</Application>
  <PresentationFormat>On-screen Show (4:3)</PresentationFormat>
  <Paragraphs>796</Paragraphs>
  <Slides>52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Perception</vt:lpstr>
      <vt:lpstr>Equation</vt:lpstr>
      <vt:lpstr>Information Retrieval</vt:lpstr>
      <vt:lpstr>Outline</vt:lpstr>
      <vt:lpstr>Information Retrieval</vt:lpstr>
      <vt:lpstr>Task Definition</vt:lpstr>
      <vt:lpstr>Evaluation: What is a good ranking?</vt:lpstr>
      <vt:lpstr>Evaluation: Relevance</vt:lpstr>
      <vt:lpstr>Evaluation: Ranking Measures</vt:lpstr>
      <vt:lpstr>Evaluation: Pooling</vt:lpstr>
      <vt:lpstr>A typical IR System</vt:lpstr>
      <vt:lpstr>Outline</vt:lpstr>
      <vt:lpstr>Retrieval Models</vt:lpstr>
      <vt:lpstr>Vector Space Model: </vt:lpstr>
      <vt:lpstr>Vector Space Model: TF-IDF Model</vt:lpstr>
      <vt:lpstr>Vector Space Model:  A simple retrieval system</vt:lpstr>
      <vt:lpstr>Vector Space Models: Enhancements</vt:lpstr>
      <vt:lpstr>Outline</vt:lpstr>
      <vt:lpstr>Probabilistic Retrieval Models</vt:lpstr>
      <vt:lpstr>Probabilistic Retrieval Models: Language Modeling </vt:lpstr>
      <vt:lpstr>Probabilistic Retrieval Models: Query-likelihood Model</vt:lpstr>
      <vt:lpstr>Probabilistic Retrieval Models: Estimation</vt:lpstr>
      <vt:lpstr>Probabilistic Retrieval Models: Smoothing</vt:lpstr>
      <vt:lpstr>Probabilistic Retrieval Models:  Enhancements</vt:lpstr>
      <vt:lpstr>Outline</vt:lpstr>
      <vt:lpstr>Document Representations</vt:lpstr>
      <vt:lpstr>Latent Semantic Analysis</vt:lpstr>
      <vt:lpstr>Latent Semantic Analysis</vt:lpstr>
      <vt:lpstr>Latent Semantic Analysis</vt:lpstr>
      <vt:lpstr>Topic Model</vt:lpstr>
      <vt:lpstr>Topic Models using LDA: A recap</vt:lpstr>
      <vt:lpstr>Topic Models</vt:lpstr>
      <vt:lpstr>Does it work?</vt:lpstr>
      <vt:lpstr>Outline</vt:lpstr>
      <vt:lpstr>PowerPoint Presentation</vt:lpstr>
      <vt:lpstr>Web Search Feature functions</vt:lpstr>
      <vt:lpstr>Learning to Rank: A Simple Formulation</vt:lpstr>
      <vt:lpstr>Logistic Regression:  A Quick Recap</vt:lpstr>
      <vt:lpstr>Adapting Logistic Regression for Ranking</vt:lpstr>
      <vt:lpstr>Learning to Rank Using Logistic Regression: Training</vt:lpstr>
      <vt:lpstr>Ranking Using Logistic Regression</vt:lpstr>
      <vt:lpstr>Learning to Rank: Types of Formulations</vt:lpstr>
      <vt:lpstr>Formulation Issues</vt:lpstr>
      <vt:lpstr>Learning to Rank: Key issues</vt:lpstr>
      <vt:lpstr>ML for building Query Models</vt:lpstr>
      <vt:lpstr>ML for building Query Models</vt:lpstr>
      <vt:lpstr>Query Reduction: Overview [Kumaran and Carvalho, SIGIR 2009, Balasubramanian et al. SIGIR 2010]</vt:lpstr>
      <vt:lpstr>Query-reduction: Learning to select queries</vt:lpstr>
      <vt:lpstr>PowerPoint Presentation</vt:lpstr>
      <vt:lpstr>PowerPoint Presentation</vt:lpstr>
      <vt:lpstr>PowerPoint Presentation</vt:lpstr>
      <vt:lpstr>PowerPoint Presentation</vt:lpstr>
      <vt:lpstr>Other issues in Web Search</vt:lpstr>
      <vt:lpstr>Readings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Information Retrieval</dc:title>
  <dc:creator>Niranjan Balasubramanian</dc:creator>
  <cp:lastModifiedBy>Niranjan Balasubramanian</cp:lastModifiedBy>
  <cp:revision>469</cp:revision>
  <dcterms:created xsi:type="dcterms:W3CDTF">2012-01-31T06:10:57Z</dcterms:created>
  <dcterms:modified xsi:type="dcterms:W3CDTF">2016-05-05T16:41:17Z</dcterms:modified>
</cp:coreProperties>
</file>