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8"/>
  </p:notesMasterIdLst>
  <p:sldIdLst>
    <p:sldId id="256" r:id="rId2"/>
    <p:sldId id="332"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3920" autoAdjust="0"/>
  </p:normalViewPr>
  <p:slideViewPr>
    <p:cSldViewPr snapToObjects="1" showGuides="1">
      <p:cViewPr varScale="1">
        <p:scale>
          <a:sx n="81" d="100"/>
          <a:sy n="81" d="100"/>
        </p:scale>
        <p:origin x="252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viewProps" Target="viewProps.xml"/><Relationship Id="rId81" Type="http://schemas.openxmlformats.org/officeDocument/2006/relationships/theme" Target="theme/theme1.xml"/><Relationship Id="rId82" Type="http://schemas.openxmlformats.org/officeDocument/2006/relationships/tableStyles" Target="tableStyles.xml"/><Relationship Id="rId83" Type="http://schemas.microsoft.com/office/2015/10/relationships/revisionInfo" Target="revisionInfo.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notesMaster" Target="notesMasters/notesMaster1.xml"/><Relationship Id="rId79" Type="http://schemas.openxmlformats.org/officeDocument/2006/relationships/presProps" Target="pres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E97BEC-9598-B446-9F27-CE7E6D9F550B}" type="datetimeFigureOut">
              <a:rPr lang="en-US" smtClean="0"/>
              <a:pPr/>
              <a:t>3/9/18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0AFA70-2987-D342-9D64-4D1854AF0EF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4.xml.rels><?xml version="1.0" encoding="UTF-8" standalone="yes"?>
<Relationships xmlns="http://schemas.openxmlformats.org/package/2006/relationships"><Relationship Id="rId3" Type="http://schemas.openxmlformats.org/officeDocument/2006/relationships/hyperlink" Target="http://en.wikipedia.org/wiki/Copyright" TargetMode="External"/><Relationship Id="rId4" Type="http://schemas.openxmlformats.org/officeDocument/2006/relationships/hyperlink" Target="http://en.wikipedia.org/wiki/Trademark" TargetMode="External"/><Relationship Id="rId5" Type="http://schemas.openxmlformats.org/officeDocument/2006/relationships/hyperlink" Target="http://en.wikipedia.org/wiki/Patent" TargetMode="External"/><Relationship Id="rId6" Type="http://schemas.openxmlformats.org/officeDocument/2006/relationships/hyperlink" Target="http://en.wikipedia.org/wiki/Industrial_design_right" TargetMode="External"/><Relationship Id="rId7" Type="http://schemas.openxmlformats.org/officeDocument/2006/relationships/hyperlink" Target="http://en.wikipedia.org/wiki/Trade_secret" TargetMode="External"/><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5.xml.rels><?xml version="1.0" encoding="UTF-8" standalone="yes"?>
<Relationships xmlns="http://schemas.openxmlformats.org/package/2006/relationships"><Relationship Id="rId3" Type="http://schemas.openxmlformats.org/officeDocument/2006/relationships/hyperlink" Target="http://en.wikipedia.org/wiki/Copyright" TargetMode="External"/><Relationship Id="rId4" Type="http://schemas.openxmlformats.org/officeDocument/2006/relationships/hyperlink" Target="http://en.wikipedia.org/wiki/Trademark" TargetMode="External"/><Relationship Id="rId5" Type="http://schemas.openxmlformats.org/officeDocument/2006/relationships/hyperlink" Target="http://en.wikipedia.org/wiki/Patent" TargetMode="External"/><Relationship Id="rId6" Type="http://schemas.openxmlformats.org/officeDocument/2006/relationships/hyperlink" Target="http://en.wikipedia.org/wiki/Industrial_design_right" TargetMode="External"/><Relationship Id="rId7" Type="http://schemas.openxmlformats.org/officeDocument/2006/relationships/hyperlink" Target="http://en.wikipedia.org/wiki/Trade_secret" TargetMode="External"/><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en.wikipedia.org/wiki/Event_data_recorder" TargetMode="Externa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a:t>There</a:t>
            </a:r>
            <a:r>
              <a:rPr lang="en-US" b="0" baseline="0" dirty="0"/>
              <a:t> are many different theories to justify rules and decide what is ethical in specific cases.</a:t>
            </a:r>
          </a:p>
          <a:p>
            <a:r>
              <a:rPr lang="en-US" b="0" baseline="0" dirty="0"/>
              <a:t>Some theories view acts as good or bad because of </a:t>
            </a:r>
            <a:r>
              <a:rPr lang="en-US" b="0" u="none" baseline="0" dirty="0"/>
              <a:t>their </a:t>
            </a:r>
            <a:r>
              <a:rPr lang="en-US" b="0" u="sng" baseline="0" dirty="0"/>
              <a:t>intrinsic aspect of the action</a:t>
            </a:r>
          </a:p>
          <a:p>
            <a:r>
              <a:rPr lang="en-US" b="0" baseline="0" dirty="0"/>
              <a:t>Some theories view acts as good or bad because of their </a:t>
            </a:r>
            <a:r>
              <a:rPr lang="en-US" b="0" u="sng" baseline="0" dirty="0"/>
              <a:t>consequences.</a:t>
            </a:r>
          </a:p>
          <a:p>
            <a:endParaRPr lang="en-US" b="0" dirty="0"/>
          </a:p>
          <a:p>
            <a:r>
              <a:rPr lang="en-US" b="1" dirty="0"/>
              <a:t>Deontological</a:t>
            </a:r>
            <a:r>
              <a:rPr lang="en-US" dirty="0"/>
              <a:t> rules – follow from logic, emphasize duty and absolute rules, </a:t>
            </a:r>
            <a:r>
              <a:rPr lang="en-US" dirty="0" err="1"/>
              <a:t>nonconsequential</a:t>
            </a:r>
            <a:r>
              <a:rPr lang="en-US" dirty="0"/>
              <a:t>.</a:t>
            </a:r>
          </a:p>
        </p:txBody>
      </p:sp>
    </p:spTree>
    <p:extLst>
      <p:ext uri="{BB962C8B-B14F-4D97-AF65-F5344CB8AC3E}">
        <p14:creationId xmlns:p14="http://schemas.microsoft.com/office/powerpoint/2010/main" val="1087576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Secondary use </a:t>
            </a:r>
            <a:r>
              <a:rPr lang="en-US" dirty="0"/>
              <a:t>– Issue is the degree of control an individual has over the use of personal information. Example is the </a:t>
            </a:r>
            <a:r>
              <a:rPr lang="en-US" b="1" dirty="0"/>
              <a:t>supermarket identity card</a:t>
            </a:r>
            <a:r>
              <a:rPr lang="en-US" dirty="0"/>
              <a:t>.</a:t>
            </a:r>
          </a:p>
          <a:p>
            <a:endParaRPr lang="en-US" dirty="0"/>
          </a:p>
          <a:p>
            <a:r>
              <a:rPr lang="en-US" dirty="0"/>
              <a:t>Examples</a:t>
            </a:r>
          </a:p>
          <a:p>
            <a:pPr>
              <a:buFont typeface="Arial" pitchFamily="34" charset="0"/>
              <a:buChar char="•"/>
            </a:pPr>
            <a:r>
              <a:rPr lang="en-US" dirty="0"/>
              <a:t>Computer matching – </a:t>
            </a:r>
            <a:r>
              <a:rPr lang="en-US" dirty="0" err="1"/>
              <a:t>DoubleClick</a:t>
            </a:r>
            <a:r>
              <a:rPr lang="en-US" dirty="0"/>
              <a:t> acquisition of companies with databases of individual marketing preferences</a:t>
            </a:r>
          </a:p>
          <a:p>
            <a:pPr>
              <a:buFont typeface="Arial" pitchFamily="34" charset="0"/>
              <a:buChar char="•"/>
            </a:pPr>
            <a:r>
              <a:rPr lang="en-US" dirty="0"/>
              <a:t>Computer profiling – to what extent does Google and iTunes engage in profiling?</a:t>
            </a:r>
          </a:p>
          <a:p>
            <a:pPr>
              <a:buFont typeface="Arial" pitchFamily="34" charset="0"/>
              <a:buChar char="•"/>
            </a:pPr>
            <a:endParaRPr lang="en-US" dirty="0"/>
          </a:p>
          <a:p>
            <a:pPr>
              <a:buFont typeface="Arial" pitchFamily="34" charset="0"/>
              <a:buNone/>
            </a:pPr>
            <a:r>
              <a:rPr lang="en-US" dirty="0">
                <a:solidFill>
                  <a:srgbClr val="FF0000"/>
                </a:solidFill>
              </a:rPr>
              <a:t>The last</a:t>
            </a:r>
            <a:r>
              <a:rPr lang="en-US" baseline="0" dirty="0">
                <a:solidFill>
                  <a:srgbClr val="FF0000"/>
                </a:solidFill>
              </a:rPr>
              <a:t> three are, in most cases, examples of </a:t>
            </a:r>
            <a:r>
              <a:rPr lang="en-US" u="sng" baseline="0" dirty="0">
                <a:solidFill>
                  <a:srgbClr val="FF0000"/>
                </a:solidFill>
              </a:rPr>
              <a:t>secondary use </a:t>
            </a:r>
            <a:r>
              <a:rPr lang="en-US" baseline="0" dirty="0">
                <a:solidFill>
                  <a:srgbClr val="FF0000"/>
                </a:solidFill>
              </a:rPr>
              <a:t>of personal information </a:t>
            </a:r>
            <a:r>
              <a:rPr lang="en-US" baseline="0" dirty="0">
                <a:solidFill>
                  <a:srgbClr val="FF0000"/>
                </a:solidFill>
                <a:sym typeface="Wingdings" pitchFamily="2" charset="2"/>
              </a:rPr>
              <a:t> Multiple choice: invisible info. gathering (choose the best answer)</a:t>
            </a:r>
            <a:endParaRPr lang="en-US" baseline="0" dirty="0">
              <a:solidFill>
                <a:srgbClr val="FF0000"/>
              </a:solidFill>
            </a:endParaRPr>
          </a:p>
          <a:p>
            <a:pPr>
              <a:buFont typeface="Arial" pitchFamily="34" charset="0"/>
              <a:buNone/>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First</a:t>
            </a:r>
            <a:r>
              <a:rPr lang="en-US" baseline="0" dirty="0"/>
              <a:t> people should be informed about the data collection and use policies of a business or organization, so people can decide whether to interact with it</a:t>
            </a:r>
          </a:p>
          <a:p>
            <a:r>
              <a:rPr lang="en-US" baseline="0" dirty="0"/>
              <a:t>Second, should give people some control over secondary uses, the most common forms are opt in and opt-out</a:t>
            </a:r>
            <a:endParaRPr lang="en-US" dirty="0"/>
          </a:p>
          <a:p>
            <a:r>
              <a:rPr lang="en-US" dirty="0"/>
              <a:t>Issues:</a:t>
            </a:r>
            <a:r>
              <a:rPr lang="en-US" baseline="0" dirty="0"/>
              <a:t> </a:t>
            </a:r>
          </a:p>
          <a:p>
            <a:r>
              <a:rPr lang="en-US" dirty="0"/>
              <a:t>- Whether opt-in or opt-in requests are worded </a:t>
            </a:r>
            <a:r>
              <a:rPr lang="en-US" b="1" dirty="0"/>
              <a:t>in general terms </a:t>
            </a:r>
            <a:r>
              <a:rPr lang="en-US" dirty="0"/>
              <a:t>or are </a:t>
            </a:r>
            <a:r>
              <a:rPr lang="en-US" b="1" dirty="0"/>
              <a:t>specific to each possible use</a:t>
            </a:r>
          </a:p>
          <a:p>
            <a:r>
              <a:rPr lang="en-US" dirty="0"/>
              <a:t>- What are the personnel policies of businesses whose employees release information protected under some privacy agreement</a:t>
            </a:r>
          </a:p>
          <a:p>
            <a:r>
              <a:rPr lang="en-US" dirty="0"/>
              <a:t>- What happens to privacy agreements when a company is sold to another</a:t>
            </a:r>
          </a:p>
          <a:p>
            <a:r>
              <a:rPr lang="en-US" b="1" dirty="0"/>
              <a:t>Retention:</a:t>
            </a:r>
            <a:r>
              <a:rPr lang="en-US" dirty="0"/>
              <a:t> how long</a:t>
            </a:r>
            <a:r>
              <a:rPr lang="en-US" baseline="0" dirty="0"/>
              <a:t> to keep the info/data for</a:t>
            </a:r>
          </a:p>
          <a:p>
            <a:endParaRPr lang="en-US" baseline="0" dirty="0"/>
          </a:p>
          <a:p>
            <a:r>
              <a:rPr lang="en-US" dirty="0"/>
              <a:t>If the class doesn't mention it, make sure to mention that online opt-in choices may be pre-checked and require you un-checking the box to avoid opting in.</a:t>
            </a:r>
          </a:p>
          <a:p>
            <a:r>
              <a:rPr lang="en-US" dirty="0"/>
              <a:t>Be sure to mention the "subject to change without notice" clause found in most privacy policies.</a:t>
            </a:r>
          </a:p>
          <a:p>
            <a:endParaRPr lang="en-US" baseline="0" dirty="0"/>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For protection of personal data. FIP (fair information principles or practices)</a:t>
            </a:r>
          </a:p>
          <a:p>
            <a:r>
              <a:rPr lang="en-US" b="0" dirty="0"/>
              <a:t>Controversy</a:t>
            </a:r>
            <a:r>
              <a:rPr lang="en-US" b="0" baseline="0" dirty="0"/>
              <a:t> on to what extent should the guidelines be voluntary or enforced in law.</a:t>
            </a:r>
          </a:p>
          <a:p>
            <a:r>
              <a:rPr lang="en-US" b="0" baseline="0" dirty="0"/>
              <a:t>Business and privacy advocated disagree on what information business “need” and for how long.</a:t>
            </a:r>
          </a:p>
          <a:p>
            <a:r>
              <a:rPr lang="en-US" b="0" baseline="0" dirty="0"/>
              <a:t> </a:t>
            </a:r>
            <a:endParaRPr lang="en-US" b="0" dirty="0"/>
          </a:p>
          <a:p>
            <a:r>
              <a:rPr lang="en-US" dirty="0"/>
              <a:t>These principles are with large government / business databases in mind.</a:t>
            </a:r>
            <a:r>
              <a:rPr lang="en-US" baseline="0" dirty="0"/>
              <a:t> They </a:t>
            </a:r>
            <a:r>
              <a:rPr lang="en-US" dirty="0"/>
              <a:t>do not address newer issues (e.g., video surveillance) P54</a:t>
            </a:r>
          </a:p>
          <a:p>
            <a:r>
              <a:rPr lang="en-US" dirty="0"/>
              <a:t>Who decides how long data is needed (e.g., Google search)</a:t>
            </a:r>
          </a:p>
          <a:p>
            <a:r>
              <a:rPr lang="en-US" dirty="0"/>
              <a:t>How do registered sites differ from open sites (e.g., search engine) in terms of use of personal data</a:t>
            </a:r>
          </a:p>
          <a:p>
            <a:pPr marL="171450" indent="-171450">
              <a:buFont typeface="Wingdings" pitchFamily="2" charset="2"/>
              <a:buChar char="ß"/>
            </a:pPr>
            <a:r>
              <a:rPr lang="en-US" dirty="0">
                <a:sym typeface="Wingdings" pitchFamily="2" charset="2"/>
              </a:rPr>
              <a:t>Quiz</a:t>
            </a:r>
            <a:r>
              <a:rPr lang="en-US" baseline="0" dirty="0">
                <a:sym typeface="Wingdings" pitchFamily="2" charset="2"/>
              </a:rPr>
              <a:t> question, between opt in and opt out, which one provides stronger protection of sensitive data</a:t>
            </a:r>
          </a:p>
          <a:p>
            <a:pPr marL="171450" indent="-171450">
              <a:buFont typeface="Wingdings" pitchFamily="2" charset="2"/>
              <a:buChar char="ß"/>
            </a:pPr>
            <a:endParaRPr lang="en-US" baseline="0" dirty="0">
              <a:sym typeface="Wingdings" pitchFamily="2" charset="2"/>
            </a:endParaRPr>
          </a:p>
          <a:p>
            <a:pPr marL="171450" indent="-171450">
              <a:buFont typeface="Wingdings" pitchFamily="2" charset="2"/>
              <a:buChar char="ß"/>
            </a:pPr>
            <a:r>
              <a:rPr lang="en-US" baseline="0" dirty="0">
                <a:sym typeface="Wingdings" pitchFamily="2" charset="2"/>
              </a:rPr>
              <a:t>ICE question: revisit </a:t>
            </a:r>
            <a:r>
              <a:rPr lang="en-US" baseline="0" dirty="0" err="1">
                <a:sym typeface="Wingdings" pitchFamily="2" charset="2"/>
              </a:rPr>
              <a:t>google</a:t>
            </a:r>
            <a:r>
              <a:rPr lang="en-US" baseline="0" dirty="0">
                <a:sym typeface="Wingdings" pitchFamily="2" charset="2"/>
              </a:rPr>
              <a:t> privacy policies, and see if it has any of these included.</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The US Constitution</a:t>
            </a:r>
            <a:r>
              <a:rPr lang="en-US" b="1" baseline="0" dirty="0"/>
              <a:t> protects a right to privacy from government intrusion, most explicitly in the 4</a:t>
            </a:r>
            <a:r>
              <a:rPr lang="en-US" b="1" baseline="30000" dirty="0"/>
              <a:t>th</a:t>
            </a:r>
            <a:r>
              <a:rPr lang="en-US" b="1" baseline="0" dirty="0"/>
              <a:t> amendment.</a:t>
            </a:r>
          </a:p>
          <a:p>
            <a:r>
              <a:rPr lang="en-US" dirty="0"/>
              <a:t>Bill of rights: the first 10 amendments</a:t>
            </a:r>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Justice Louis Brandeis dissented, arguing that the authors of the Fourth Amendment</a:t>
            </a:r>
            <a:r>
              <a:rPr lang="en-US" baseline="0" dirty="0"/>
              <a:t> did all they could to protect liberty and privacy – including privacy of conversations – from intrusions by government based on the technology available at the time.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Note the language in the 4th Amendment deals only with persons, houses, papers, and effects, which were the significant items of  personal information at the time of writing the constitution.</a:t>
            </a:r>
          </a:p>
          <a:p>
            <a:pPr marL="0" indent="0"/>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576" marR="0" indent="-228576" algn="l" defTabSz="914400" rtl="0" eaLnBrk="0" fontAlgn="base" latinLnBrk="0" hangingPunct="0">
              <a:lnSpc>
                <a:spcPct val="100000"/>
              </a:lnSpc>
              <a:spcBef>
                <a:spcPct val="30000"/>
              </a:spcBef>
              <a:spcAft>
                <a:spcPct val="0"/>
              </a:spcAft>
              <a:buClrTx/>
              <a:buSzTx/>
              <a:buFontTx/>
              <a:buNone/>
              <a:tabLst/>
              <a:defRPr/>
            </a:pPr>
            <a:r>
              <a:rPr lang="en-US" dirty="0"/>
              <a:t>In this case, law enforcement had attached a listening and recording device on the outside of a telephone booth to record a suspect’s conversation. </a:t>
            </a:r>
          </a:p>
          <a:p>
            <a:pPr marL="228576" marR="0" indent="-228576"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Although Katz v United States strengthened the Fourth Amendment in some ways, there is a significant risk in relying on reasonable “expectation of</a:t>
            </a:r>
            <a:r>
              <a:rPr lang="en-US" baseline="0" dirty="0"/>
              <a:t> </a:t>
            </a:r>
            <a:r>
              <a:rPr lang="en-US" dirty="0"/>
              <a:t>privacy” to define the areas where law enforcement needs a court order. The Court has interpreted “expectation of privacy” in a very restrictive way. For example, it ruled that if we share information with businesses such as our bank, then we have no reasonable expectation of privacy for that information (United States v Miller, 1976). We share many kinds of personal information at specific websites where we expect it to be private. Is it safe from warrantless search?</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576" marR="0" indent="-228576" algn="l" defTabSz="914400" rtl="0" eaLnBrk="0" fontAlgn="base" latinLnBrk="0" hangingPunct="0">
              <a:lnSpc>
                <a:spcPct val="100000"/>
              </a:lnSpc>
              <a:spcBef>
                <a:spcPct val="30000"/>
              </a:spcBef>
              <a:spcAft>
                <a:spcPct val="0"/>
              </a:spcAft>
              <a:buClrTx/>
              <a:buSzTx/>
              <a:buFontTx/>
              <a:buNone/>
              <a:tabLst/>
              <a:defRPr/>
            </a:pPr>
            <a:r>
              <a:rPr lang="en-US" dirty="0"/>
              <a:t>This reasoning suggests</a:t>
            </a:r>
            <a:r>
              <a:rPr lang="en-US" baseline="0" dirty="0"/>
              <a:t> that when a technology becomes more widely used, the government may use it for surveillance without a warrant.</a:t>
            </a:r>
          </a:p>
          <a:p>
            <a:pPr marL="228576" marR="0" indent="-228576" algn="l" defTabSz="914400" rtl="0" eaLnBrk="0" fontAlgn="base" latinLnBrk="0" hangingPunct="0">
              <a:lnSpc>
                <a:spcPct val="100000"/>
              </a:lnSpc>
              <a:spcBef>
                <a:spcPct val="30000"/>
              </a:spcBef>
              <a:spcAft>
                <a:spcPct val="0"/>
              </a:spcAft>
              <a:buClrTx/>
              <a:buSzTx/>
              <a:buFontTx/>
              <a:buNone/>
              <a:tabLst/>
              <a:defRPr/>
            </a:pPr>
            <a:endParaRPr lang="en-US" dirty="0"/>
          </a:p>
          <a:p>
            <a:pPr marL="0" indent="0">
              <a:buFont typeface="+mj-lt"/>
              <a:buNone/>
            </a:pPr>
            <a:r>
              <a:rPr lang="en-US" b="1" dirty="0"/>
              <a:t>Supreme court ruled it unconstitutional</a:t>
            </a:r>
          </a:p>
          <a:p>
            <a:pPr marL="228576" indent="-228576"/>
            <a:r>
              <a:rPr lang="en-US" b="1" dirty="0"/>
              <a:t>Law enforcement may use search devices (e.g., drug dogs) only if they are precise enough to only detect illegal activity</a:t>
            </a:r>
          </a:p>
          <a:p>
            <a:pPr marL="228576" indent="-228576"/>
            <a:endParaRPr lang="en-US" dirty="0"/>
          </a:p>
          <a:p>
            <a:pPr marL="228576" indent="-228576"/>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Liberty</a:t>
            </a:r>
            <a:r>
              <a:rPr lang="en-US" b="0" dirty="0"/>
              <a:t>:</a:t>
            </a:r>
            <a:r>
              <a:rPr lang="en-US" b="0" baseline="0" dirty="0"/>
              <a:t> we may choose to stay off the net and be a recluse. We can’t force others to remove a photo that we are in.</a:t>
            </a:r>
          </a:p>
          <a:p>
            <a:r>
              <a:rPr lang="en-US" b="1" baseline="0" dirty="0"/>
              <a:t>Claim</a:t>
            </a:r>
            <a:r>
              <a:rPr lang="en-US" b="0" baseline="0" dirty="0"/>
              <a:t>: require that others erase their memory and photos, blogs, links. Others can’t write about a person.</a:t>
            </a:r>
            <a:endParaRPr lang="en-US" b="0" dirty="0"/>
          </a:p>
          <a:p>
            <a:r>
              <a:rPr lang="en-US" b="0" dirty="0"/>
              <a:t>A person may request</a:t>
            </a:r>
            <a:r>
              <a:rPr lang="en-US" b="0" baseline="0" dirty="0"/>
              <a:t> deletion to hide </a:t>
            </a:r>
            <a:r>
              <a:rPr lang="en-US" b="0" baseline="0" dirty="0" err="1"/>
              <a:t>sth</a:t>
            </a:r>
            <a:r>
              <a:rPr lang="en-US" b="0" baseline="0" dirty="0"/>
              <a:t> illegal, to remove evidence in a dispute</a:t>
            </a:r>
          </a:p>
          <a:p>
            <a:r>
              <a:rPr lang="en-US" b="0" baseline="0" dirty="0"/>
              <a:t>Complying could be ethically and socially admirable, good-spirited, a good business policy</a:t>
            </a:r>
          </a:p>
          <a:p>
            <a:r>
              <a:rPr lang="en-US" b="0" baseline="0" dirty="0" err="1"/>
              <a:t>Sb</a:t>
            </a:r>
            <a:r>
              <a:rPr lang="en-US" b="0" baseline="0" dirty="0"/>
              <a:t> else post compromising </a:t>
            </a:r>
            <a:r>
              <a:rPr lang="en-US" b="0" baseline="0" dirty="0" err="1"/>
              <a:t>pics</a:t>
            </a:r>
            <a:r>
              <a:rPr lang="en-US" b="0" baseline="0" dirty="0"/>
              <a:t> or info from a person’s past, removing it raises issues of free speech and truth</a:t>
            </a:r>
          </a:p>
          <a:p>
            <a:endParaRPr lang="en-US" b="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GAO, which enforces the Act, has noted numerous variations from the law</a:t>
            </a:r>
          </a:p>
          <a:p>
            <a:pPr marL="171450" indent="-171450">
              <a:buFontTx/>
              <a:buChar char="-"/>
            </a:pPr>
            <a:r>
              <a:rPr lang="en-US" dirty="0"/>
              <a:t>In</a:t>
            </a:r>
            <a:r>
              <a:rPr lang="en-US" baseline="0" dirty="0"/>
              <a:t> 2000, 97% of 65 government Web sites v</a:t>
            </a:r>
            <a:r>
              <a:rPr lang="en-US" dirty="0"/>
              <a:t>iolated</a:t>
            </a:r>
            <a:r>
              <a:rPr lang="en-US" baseline="0" dirty="0"/>
              <a:t> fair information </a:t>
            </a:r>
            <a:r>
              <a:rPr lang="en-US" baseline="0" dirty="0" err="1"/>
              <a:t>std</a:t>
            </a:r>
            <a:r>
              <a:rPr lang="en-US" baseline="0" dirty="0"/>
              <a:t> for notice/choice/access/security established by FTC, including FTC itself. (Federal Trade Commission)</a:t>
            </a:r>
          </a:p>
          <a:p>
            <a:pPr marL="171450" indent="-171450">
              <a:buFontTx/>
              <a:buChar char="-"/>
            </a:pPr>
            <a:r>
              <a:rPr lang="en-US" baseline="0" dirty="0"/>
              <a:t>IRS huge insider unauthorized access and leak. </a:t>
            </a:r>
            <a:r>
              <a:rPr lang="en-US" dirty="0"/>
              <a:t>Note comment on p. 60 of text, which states that IRS data is “at risk” due to release to 250 state and federal agencies, which do not have adequate safeguards. </a:t>
            </a:r>
          </a:p>
          <a:p>
            <a:pPr marL="171450" indent="-171450">
              <a:buFontTx/>
              <a:buChar char="-"/>
            </a:pPr>
            <a:r>
              <a:rPr lang="en-US" dirty="0"/>
              <a:t>DNA </a:t>
            </a:r>
            <a:r>
              <a:rPr lang="en-US" dirty="0" err="1"/>
              <a:t>db</a:t>
            </a:r>
            <a:r>
              <a:rPr lang="en-US" dirty="0"/>
              <a:t> even</a:t>
            </a:r>
            <a:r>
              <a:rPr lang="en-US" baseline="0" dirty="0"/>
              <a:t> for </a:t>
            </a:r>
            <a:r>
              <a:rPr lang="en-US" baseline="0" dirty="0" err="1"/>
              <a:t>ppl</a:t>
            </a:r>
            <a:r>
              <a:rPr lang="en-US" baseline="0" dirty="0"/>
              <a:t> who are arrested, but not convicted criminals</a:t>
            </a:r>
            <a:endParaRPr lang="en-US" dirty="0"/>
          </a:p>
          <a:p>
            <a:pPr marL="171450" indent="-171450">
              <a:buFontTx/>
              <a:buChar char="-"/>
            </a:pPr>
            <a:r>
              <a:rPr lang="en-US" dirty="0"/>
              <a:t>Also, 35 government</a:t>
            </a:r>
            <a:r>
              <a:rPr lang="en-US" baseline="0" dirty="0"/>
              <a:t> agencies</a:t>
            </a:r>
            <a:r>
              <a:rPr lang="en-US" dirty="0"/>
              <a:t> were clients of </a:t>
            </a:r>
            <a:r>
              <a:rPr lang="en-US" dirty="0" err="1"/>
              <a:t>ChoicePoint</a:t>
            </a:r>
            <a:r>
              <a:rPr lang="en-US" dirty="0"/>
              <a:t>. A huge private</a:t>
            </a:r>
            <a:r>
              <a:rPr lang="en-US" baseline="0" dirty="0"/>
              <a:t> data-collection company.</a:t>
            </a:r>
          </a:p>
          <a:p>
            <a:pPr marL="0" indent="0">
              <a:buFontTx/>
              <a:buNone/>
            </a:pPr>
            <a:endParaRPr lang="en-US" dirty="0"/>
          </a:p>
          <a:p>
            <a:pPr marL="0" indent="0">
              <a:buFontTx/>
              <a:buNone/>
            </a:pPr>
            <a:r>
              <a:rPr lang="en-US" dirty="0"/>
              <a:t>Also </a:t>
            </a:r>
            <a:r>
              <a:rPr lang="en-US" dirty="0" err="1"/>
              <a:t>db</a:t>
            </a:r>
            <a:r>
              <a:rPr lang="en-US" dirty="0"/>
              <a:t> for college</a:t>
            </a:r>
            <a:r>
              <a:rPr lang="en-US" baseline="0" dirty="0"/>
              <a:t> students, for fighting terrorism  (What about the false </a:t>
            </a:r>
            <a:r>
              <a:rPr lang="en-US" baseline="0" dirty="0" err="1"/>
              <a:t>positivies</a:t>
            </a:r>
            <a:r>
              <a:rPr lang="en-US" baseline="0" dirty="0"/>
              <a:t>?)</a:t>
            </a:r>
            <a:endParaRPr lang="en-US" dirty="0"/>
          </a:p>
          <a:p>
            <a:r>
              <a:rPr lang="en-US" dirty="0"/>
              <a:t>Another example (in text p. 63) is the use of census data to identify and intern citizens of Japanese descent during WW2.</a:t>
            </a: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231"/>
            <a:r>
              <a:rPr lang="en-US" b="1" dirty="0"/>
              <a:t>Utility</a:t>
            </a:r>
            <a:r>
              <a:rPr lang="en-US" b="1" baseline="0" dirty="0"/>
              <a:t> </a:t>
            </a:r>
            <a:r>
              <a:rPr lang="en-US" baseline="0" dirty="0"/>
              <a:t>is what satisfies a person’s needs and values. Calculate the change in universal utility. </a:t>
            </a:r>
          </a:p>
          <a:p>
            <a:pPr defTabSz="899231"/>
            <a:endParaRPr lang="en-US" b="1" baseline="0" dirty="0"/>
          </a:p>
          <a:p>
            <a:pPr defTabSz="899231"/>
            <a:r>
              <a:rPr lang="en-US" b="1" baseline="0" dirty="0"/>
              <a:t>An act is right if it increases aggregate utility. </a:t>
            </a:r>
          </a:p>
          <a:p>
            <a:pPr defTabSz="899231"/>
            <a:endParaRPr lang="en-US" baseline="0" dirty="0"/>
          </a:p>
          <a:p>
            <a:pPr defTabSz="899231"/>
            <a:r>
              <a:rPr lang="en-US" b="1" baseline="0" dirty="0"/>
              <a:t>Act ~: </a:t>
            </a:r>
          </a:p>
          <a:p>
            <a:pPr defTabSz="899231"/>
            <a:r>
              <a:rPr lang="en-US" baseline="0" dirty="0"/>
              <a:t>It might be difficult/impossible to determine all the consequences of an act. </a:t>
            </a:r>
          </a:p>
          <a:p>
            <a:pPr defTabSz="899231"/>
            <a:r>
              <a:rPr lang="en-US" baseline="0" dirty="0"/>
              <a:t>Act utilitarianism does not respect individual rights. E.g., killing one for organs to save many others is considered ethical.</a:t>
            </a:r>
          </a:p>
          <a:p>
            <a:pPr defTabSz="899231"/>
            <a:endParaRPr lang="en-US" baseline="0" dirty="0"/>
          </a:p>
          <a:p>
            <a:pPr defTabSz="899231"/>
            <a:r>
              <a:rPr lang="en-US" u="sng" baseline="0" dirty="0"/>
              <a:t>Homework problem</a:t>
            </a:r>
            <a:r>
              <a:rPr lang="en-US" baseline="0" dirty="0"/>
              <a:t>: P30, problems of act utilitarianism</a:t>
            </a:r>
          </a:p>
          <a:p>
            <a:pPr defTabSz="899231"/>
            <a:endParaRPr lang="en-US" baseline="0" dirty="0"/>
          </a:p>
          <a:p>
            <a:pPr defTabSz="899231"/>
            <a:endParaRPr lang="en-US" baseline="0" dirty="0"/>
          </a:p>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FOIA was enacted in 1966, and amended and strengthened at various times since then.</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Basically gives</a:t>
            </a:r>
            <a:r>
              <a:rPr lang="en-US" sz="1200" baseline="0" dirty="0"/>
              <a:t> individuals the right to obtain information about themselves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aseline="0" dirty="0"/>
              <a:t>Examples</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baseline="0" dirty="0"/>
              <a:t>Personal data in public records</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baseline="0" dirty="0"/>
              <a:t>Public filing of flight plans – and records of auto corporate jets</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baseline="0" dirty="0"/>
              <a:t>Reporting of small campaign contributions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a:p>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4"/>
            <a:ext cx="2971800" cy="457200"/>
          </a:xfrm>
          <a:prstGeom prst="rect">
            <a:avLst/>
          </a:prstGeom>
          <a:ln/>
        </p:spPr>
        <p:txBody>
          <a:bodyPr lIns="96661" tIns="48331" rIns="96661" bIns="48331"/>
          <a:lstStyle/>
          <a:p>
            <a:fld id="{74A05352-B790-43E5-B814-4536CF93330E}" type="slidenum">
              <a:rPr lang="en-US"/>
              <a:pPr/>
              <a:t>23</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dirty="0"/>
              <a:t>SSN began to</a:t>
            </a:r>
            <a:r>
              <a:rPr lang="en-US" baseline="0" dirty="0"/>
              <a:t> be used in 1936</a:t>
            </a:r>
          </a:p>
          <a:p>
            <a:r>
              <a:rPr lang="en-US" baseline="0" dirty="0"/>
              <a:t>1943 – new law requiring federal agencies to use the SSN for new record systems</a:t>
            </a:r>
          </a:p>
          <a:p>
            <a:r>
              <a:rPr lang="en-US" baseline="0" dirty="0"/>
              <a:t>SSNs were standard ID at universities until recently</a:t>
            </a:r>
          </a:p>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Encryption issue for potential discussion: intent of the US Government to prohibit the export of public key encryption technology</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Private key encryption has been used for thousands of years</a:t>
            </a:r>
          </a:p>
          <a:p>
            <a:r>
              <a:rPr lang="en-US" dirty="0"/>
              <a:t>Public key encryption was developed</a:t>
            </a:r>
            <a:r>
              <a:rPr lang="en-US" baseline="0" dirty="0"/>
              <a:t> in the 1970s and 1980s, and is largely responsible for the security of transactions on the Internet today</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4"/>
            <a:ext cx="2971801" cy="457200"/>
          </a:xfrm>
          <a:prstGeom prst="rect">
            <a:avLst/>
          </a:prstGeom>
          <a:ln/>
        </p:spPr>
        <p:txBody>
          <a:bodyPr lIns="91420" tIns="45709" rIns="91420" bIns="45709"/>
          <a:lstStyle/>
          <a:p>
            <a:fld id="{F0A8EDE8-4C80-4143-BCE2-A562A4ADD1E4}" type="slidenum">
              <a:rPr lang="en-US"/>
              <a:pPr/>
              <a:t>27</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en-US" b="1" dirty="0"/>
              <a:t>We</a:t>
            </a:r>
            <a:r>
              <a:rPr lang="en-US" b="1" baseline="0" dirty="0"/>
              <a:t> consider how tech. and </a:t>
            </a:r>
            <a:r>
              <a:rPr lang="en-US" b="1" baseline="0" dirty="0" err="1"/>
              <a:t>gov</a:t>
            </a:r>
            <a:r>
              <a:rPr lang="en-US" b="1" baseline="0" dirty="0"/>
              <a:t> policies evolve to affect the ability of law enforcement agencies to intercept comm.</a:t>
            </a:r>
          </a:p>
          <a:p>
            <a:endParaRPr lang="en-US" b="1" dirty="0"/>
          </a:p>
          <a:p>
            <a:r>
              <a:rPr lang="en-US" dirty="0"/>
              <a:t>1934 Communications Act:</a:t>
            </a:r>
            <a:r>
              <a:rPr lang="en-US" baseline="0" dirty="0"/>
              <a:t> no person not authorized by the sender could intercept and divulge a message. </a:t>
            </a:r>
            <a:r>
              <a:rPr lang="en-US" b="1" baseline="0" dirty="0"/>
              <a:t>No exception for law enforcement. </a:t>
            </a:r>
            <a:r>
              <a:rPr lang="en-US" baseline="0" dirty="0"/>
              <a:t>In an interesting example of the impact of new technology on the legal structure, even though the Supreme Court banned wiretapping by law enforcement in 1937, the practice still continued, even by the Attorney General. This situation was not resolved until the passage of the 1968 Act.</a:t>
            </a:r>
          </a:p>
          <a:p>
            <a:endParaRPr lang="en-US" baseline="0" dirty="0"/>
          </a:p>
          <a:p>
            <a:r>
              <a:rPr lang="en-US" baseline="0" dirty="0"/>
              <a:t>The passage of the 1968 Act illustrates the response of Congress to then recent conditions (riots, unrest, etc. P119 end)</a:t>
            </a:r>
            <a:endParaRPr lang="en-US" dirty="0"/>
          </a:p>
          <a:p>
            <a:r>
              <a:rPr lang="en-US" dirty="0"/>
              <a:t>The meaning of </a:t>
            </a:r>
            <a:r>
              <a:rPr lang="en-US" b="1" dirty="0"/>
              <a:t>pen register </a:t>
            </a:r>
            <a:r>
              <a:rPr lang="en-US" dirty="0"/>
              <a:t>has changed over time.  It </a:t>
            </a:r>
            <a:r>
              <a:rPr lang="en-US" u="sng" dirty="0"/>
              <a:t>originally referred to a device that recorded the numbers called from a phone.  Now it also refers to logs phone companies keep of all numbers called, including time and duration</a:t>
            </a:r>
            <a:r>
              <a:rPr lang="en-US" dirty="0"/>
              <a:t>.</a:t>
            </a:r>
          </a:p>
          <a:p>
            <a:r>
              <a:rPr lang="en-US" dirty="0"/>
              <a:t>ECPA does not protect employees from their company</a:t>
            </a:r>
            <a:r>
              <a:rPr lang="en-US" baseline="0" dirty="0"/>
              <a:t> examining their e-mail, etc.</a:t>
            </a:r>
          </a:p>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CALEA illustrates</a:t>
            </a:r>
            <a:r>
              <a:rPr lang="en-US" baseline="0" dirty="0"/>
              <a:t> the delay in adapting the legal framework to new technology. Mention the Grumman/FBI hacker case of the late 1970s.</a:t>
            </a:r>
          </a:p>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NSA formed in 1952 secretly by a</a:t>
            </a:r>
            <a:r>
              <a:rPr lang="en-US" baseline="0" dirty="0"/>
              <a:t> presidential order.</a:t>
            </a:r>
          </a:p>
          <a:p>
            <a:r>
              <a:rPr lang="en-US" baseline="0" dirty="0"/>
              <a:t>It </a:t>
            </a:r>
            <a:r>
              <a:rPr lang="en-US" dirty="0"/>
              <a:t>uses methods that do not satisfy the 4</a:t>
            </a:r>
            <a:r>
              <a:rPr lang="en-US" baseline="30000" dirty="0"/>
              <a:t>th</a:t>
            </a:r>
            <a:r>
              <a:rPr lang="en-US" dirty="0"/>
              <a:t> Amendment</a:t>
            </a:r>
          </a:p>
          <a:p>
            <a:r>
              <a:rPr lang="en-US" dirty="0"/>
              <a:t>Mention the activities of the 60s and 70s where</a:t>
            </a:r>
            <a:r>
              <a:rPr lang="en-US" baseline="0" dirty="0"/>
              <a:t> illegal surveillance of individuals was prevalent</a:t>
            </a:r>
          </a:p>
          <a:p>
            <a:r>
              <a:rPr lang="en-US" baseline="0" dirty="0"/>
              <a:t>FISA passed in 1978: prohibits the agency from collecting masses of telegrams w/o a warrant </a:t>
            </a:r>
          </a:p>
          <a:p>
            <a:r>
              <a:rPr lang="en-US" baseline="0" dirty="0"/>
              <a:t>Access to telecommunications switching centers is critical to massive analysis of communications data</a:t>
            </a:r>
          </a:p>
          <a:p>
            <a:r>
              <a:rPr lang="en-US" baseline="0" dirty="0"/>
              <a:t>NSA database of e-mail, telephone, and Web records for millions of Americans.</a:t>
            </a:r>
          </a:p>
          <a:p>
            <a:endParaRPr lang="en-US" baseline="0" dirty="0"/>
          </a:p>
          <a:p>
            <a:r>
              <a:rPr lang="en-US" baseline="0" dirty="0"/>
              <a:t>P105: The 4</a:t>
            </a:r>
            <a:r>
              <a:rPr lang="en-US" baseline="30000" dirty="0"/>
              <a:t>th</a:t>
            </a:r>
            <a:r>
              <a:rPr lang="en-US" baseline="0" dirty="0"/>
              <a:t> Amendment protects the negative right against intrusion and interference by government.</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- 1</a:t>
            </a:r>
            <a:r>
              <a:rPr lang="en-US" b="1" baseline="30000" dirty="0"/>
              <a:t>st</a:t>
            </a:r>
            <a:r>
              <a:rPr lang="en-US" b="1" dirty="0"/>
              <a:t> amend.</a:t>
            </a:r>
            <a:r>
              <a:rPr lang="en-US" b="1" baseline="0" dirty="0"/>
              <a:t> Was for offensive/controversial speech and ideas. </a:t>
            </a:r>
          </a:p>
          <a:p>
            <a:r>
              <a:rPr lang="en-US" b="1" baseline="0" dirty="0"/>
              <a:t>- Covers spoken, written words, </a:t>
            </a:r>
            <a:r>
              <a:rPr lang="en-US" b="1" baseline="0" dirty="0" err="1"/>
              <a:t>pics</a:t>
            </a:r>
            <a:r>
              <a:rPr lang="en-US" b="1" baseline="0" dirty="0"/>
              <a:t>, art, other forms of expression of ideas/opinions.</a:t>
            </a:r>
          </a:p>
          <a:p>
            <a:r>
              <a:rPr lang="en-US" b="1" dirty="0"/>
              <a:t>- 1</a:t>
            </a:r>
            <a:r>
              <a:rPr lang="en-US" b="1" baseline="30000" dirty="0"/>
              <a:t>st</a:t>
            </a:r>
            <a:r>
              <a:rPr lang="en-US" b="1" dirty="0"/>
              <a:t> amendment</a:t>
            </a:r>
            <a:r>
              <a:rPr lang="en-US" b="1" baseline="0" dirty="0"/>
              <a:t> restricts power of government, not individuals or private business. P138.</a:t>
            </a:r>
          </a:p>
          <a:p>
            <a:r>
              <a:rPr lang="en-US" dirty="0"/>
              <a:t>Rejection or editing by a publisher is not a violation of a writer’s 1</a:t>
            </a:r>
            <a:r>
              <a:rPr lang="en-US" baseline="30000" dirty="0"/>
              <a:t>st</a:t>
            </a:r>
            <a:r>
              <a:rPr lang="en-US" dirty="0"/>
              <a:t> Amend.</a:t>
            </a:r>
            <a:r>
              <a:rPr lang="en-US" baseline="0" dirty="0"/>
              <a:t> Rights. Web sites can decline specific ads, not a violation either. </a:t>
            </a:r>
            <a:endParaRPr lang="en-US" dirty="0"/>
          </a:p>
          <a:p>
            <a:r>
              <a:rPr lang="en-US" dirty="0"/>
              <a:t>- A good reference to the first amendment and to related decisions can be found in http://caselaw.lp.findlaw.com/data/constitution/amendment01/ </a:t>
            </a:r>
          </a:p>
          <a:p>
            <a:r>
              <a:rPr lang="en-US" dirty="0"/>
              <a:t>- Trend</a:t>
            </a:r>
            <a:r>
              <a:rPr lang="en-US" baseline="0" dirty="0"/>
              <a:t> has been increased protection of speech through various Supreme court decisions</a:t>
            </a:r>
          </a:p>
          <a:p>
            <a:r>
              <a:rPr lang="en-US" baseline="0" dirty="0"/>
              <a:t>- Alien and Sedition Acts (passed in 1798) included various restrictions on speech. It was never tested by the Supreme Court, but Thomas Jefferson denounced them as unconstitutional, and voided the acts and pardoned those who were convicted.</a:t>
            </a:r>
          </a:p>
          <a:p>
            <a:endParaRPr lang="en-US" baseline="0"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a:t>Phone,</a:t>
            </a:r>
            <a:r>
              <a:rPr lang="en-US" b="0" baseline="0" dirty="0"/>
              <a:t> TV, movies, radio, cable, satellite, Internet did not exist when Constitution was written.</a:t>
            </a:r>
            <a:endParaRPr lang="en-US" b="0" dirty="0"/>
          </a:p>
          <a:p>
            <a:pPr defTabSz="899404" eaLnBrk="0" fontAlgn="base" hangingPunct="0">
              <a:spcBef>
                <a:spcPct val="30000"/>
              </a:spcBef>
              <a:spcAft>
                <a:spcPct val="0"/>
              </a:spcAft>
              <a:defRPr/>
            </a:pPr>
            <a:r>
              <a:rPr lang="en-US" b="1" dirty="0"/>
              <a:t>The 3 categories of media </a:t>
            </a:r>
            <a:r>
              <a:rPr lang="en-US" dirty="0"/>
              <a:t>have different</a:t>
            </a:r>
            <a:r>
              <a:rPr lang="en-US" baseline="0" dirty="0"/>
              <a:t> protection, with </a:t>
            </a:r>
            <a:r>
              <a:rPr lang="en-US" b="1" baseline="0" dirty="0"/>
              <a:t>print media </a:t>
            </a:r>
            <a:r>
              <a:rPr lang="en-US" baseline="0" dirty="0"/>
              <a:t>receiving the strongest protection, i.e., fewer government restrictions. </a:t>
            </a:r>
            <a:r>
              <a:rPr lang="en-US" b="1" baseline="0" dirty="0"/>
              <a:t>Print media has the strongest protection</a:t>
            </a:r>
            <a:r>
              <a:rPr lang="en-US" baseline="0" dirty="0"/>
              <a:t>, probably because other media did not exist at the time of the writing of the Constitution.</a:t>
            </a:r>
            <a:r>
              <a:rPr lang="en-US" dirty="0"/>
              <a:t> </a:t>
            </a:r>
            <a:endParaRPr lang="en-US" baseline="0" dirty="0"/>
          </a:p>
          <a:p>
            <a:pPr marL="230742" indent="-230742">
              <a:buFont typeface="+mj-lt"/>
              <a:buAutoNum type="arabicPeriod"/>
            </a:pPr>
            <a:r>
              <a:rPr lang="en-US" baseline="0" dirty="0"/>
              <a:t>Government regulates both the structure of the </a:t>
            </a:r>
            <a:r>
              <a:rPr lang="en-US" b="1" baseline="0" dirty="0"/>
              <a:t>broadcast industry </a:t>
            </a:r>
            <a:r>
              <a:rPr lang="en-US" baseline="0" dirty="0"/>
              <a:t>and the content of programs.</a:t>
            </a:r>
          </a:p>
          <a:p>
            <a:pPr marL="230742" indent="-230742">
              <a:buFont typeface="+mj-lt"/>
              <a:buAutoNum type="arabicPeriod"/>
            </a:pPr>
            <a:r>
              <a:rPr lang="en-US" baseline="0" dirty="0"/>
              <a:t>Cigarette ads, sexual material, banned words (see George Carlin). They are legal in magazines, but not radio/TV/electronic media (Fed. Comm. Comm.)</a:t>
            </a:r>
          </a:p>
          <a:p>
            <a:pPr marL="230742" indent="-230742">
              <a:buFont typeface="+mj-lt"/>
              <a:buAutoNum type="arabicPeriod"/>
            </a:pPr>
            <a:r>
              <a:rPr lang="en-US" baseline="0" dirty="0"/>
              <a:t>Rationale for broadcast censorship is the scarcity of broadcast spectrum, difficulty to keep from children</a:t>
            </a:r>
          </a:p>
          <a:p>
            <a:pPr marL="230742" indent="-230742" defTabSz="922968">
              <a:defRPr/>
            </a:pPr>
            <a:r>
              <a:rPr lang="en-US" dirty="0"/>
              <a:t>A </a:t>
            </a:r>
            <a:r>
              <a:rPr lang="en-US" b="1" dirty="0"/>
              <a:t>common carrier</a:t>
            </a:r>
            <a:r>
              <a:rPr lang="en-US" dirty="0"/>
              <a:t> provides</a:t>
            </a:r>
            <a:r>
              <a:rPr lang="en-US" baseline="0" dirty="0"/>
              <a:t> a medium of </a:t>
            </a:r>
            <a:r>
              <a:rPr lang="en-US" baseline="0" dirty="0" err="1"/>
              <a:t>comm</a:t>
            </a:r>
            <a:r>
              <a:rPr lang="en-US" baseline="0" dirty="0"/>
              <a:t> (not content) and must make the svc available to everyone. An argument says they are a monopoly, the law prohibits cc from </a:t>
            </a:r>
            <a:r>
              <a:rPr lang="en-US" baseline="0" dirty="0" err="1"/>
              <a:t>controling</a:t>
            </a:r>
            <a:r>
              <a:rPr lang="en-US" baseline="0" dirty="0"/>
              <a:t> the content of materials. They can’t provide content or information svc either.</a:t>
            </a:r>
          </a:p>
          <a:p>
            <a:pPr marL="230742" indent="-230742" defTabSz="922968">
              <a:defRPr/>
            </a:pPr>
            <a:endParaRPr lang="en-US" baseline="0" dirty="0"/>
          </a:p>
          <a:p>
            <a:r>
              <a:rPr lang="en-US" baseline="0" dirty="0"/>
              <a:t>In general, there are more restrictions when the government controls the means of distribution</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231"/>
            <a:r>
              <a:rPr lang="en-US" b="1" baseline="0" dirty="0"/>
              <a:t>Natural rights </a:t>
            </a:r>
            <a:r>
              <a:rPr lang="en-US" baseline="0" dirty="0"/>
              <a:t>example – we have a natural right to ourselves and our own labor, to life, liberty, property, etc.. </a:t>
            </a:r>
          </a:p>
          <a:p>
            <a:r>
              <a:rPr lang="en-US" dirty="0"/>
              <a:t>Ethical</a:t>
            </a:r>
            <a:r>
              <a:rPr lang="en-US" baseline="0" dirty="0"/>
              <a:t> rules are against killing, stealing, deception, and coercion.</a:t>
            </a:r>
            <a:endParaRPr lang="en-US" dirty="0"/>
          </a:p>
          <a:p>
            <a:endParaRPr lang="en-US" dirty="0"/>
          </a:p>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2968">
              <a:defRPr/>
            </a:pPr>
            <a:r>
              <a:rPr lang="en-US" dirty="0"/>
              <a:t>As</a:t>
            </a:r>
            <a:r>
              <a:rPr lang="en-US" baseline="0" dirty="0"/>
              <a:t> new tech. blurred the technical boundaries between cable, phone, computer networks, and content providers, the law began to adapt. </a:t>
            </a:r>
            <a:r>
              <a:rPr lang="en-US" dirty="0"/>
              <a:t>Telecommunications Act of 1996 was the first major change in related law in 62 years</a:t>
            </a:r>
          </a:p>
          <a:p>
            <a:r>
              <a:rPr lang="en-US" b="1" dirty="0"/>
              <a:t>This Act significantly clarified the question of liability</a:t>
            </a:r>
            <a:r>
              <a:rPr lang="en-US" b="1" baseline="0" dirty="0"/>
              <a:t> of ISPs and other online SPs for content posted by third parties such as members and subscribers.</a:t>
            </a:r>
          </a:p>
          <a:p>
            <a:endParaRPr lang="en-US" b="1" baseline="0" dirty="0"/>
          </a:p>
          <a:p>
            <a:r>
              <a:rPr lang="en-US" b="1" baseline="0" dirty="0"/>
              <a:t>Print publishers and broadcasters are legally liable for content they publish or broadcast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Supreme Court has developed principles and guidelines about protected expression.</a:t>
            </a:r>
            <a:endParaRPr lang="en-US" dirty="0"/>
          </a:p>
          <a:p>
            <a:r>
              <a:rPr lang="en-US" dirty="0"/>
              <a:t>Advertising considered “second class” speech. Though truthful ones are given</a:t>
            </a:r>
            <a:r>
              <a:rPr lang="en-US" baseline="0" dirty="0"/>
              <a:t> free speech right protection.</a:t>
            </a:r>
            <a:endParaRPr lang="en-US" dirty="0"/>
          </a:p>
          <a:p>
            <a:r>
              <a:rPr lang="en-US" dirty="0"/>
              <a:t>“</a:t>
            </a:r>
            <a:r>
              <a:rPr lang="en-US" b="1" dirty="0"/>
              <a:t>Chilling effect</a:t>
            </a:r>
            <a:r>
              <a:rPr lang="en-US" dirty="0"/>
              <a:t>” laws are those laws that are general and vague</a:t>
            </a:r>
            <a:r>
              <a:rPr lang="en-US" baseline="0" dirty="0"/>
              <a:t> and whose effect is to cause people to avoid legal speech and publication out of fear of prosecution</a:t>
            </a:r>
          </a:p>
          <a:p>
            <a:r>
              <a:rPr lang="en-US" b="1" baseline="0" dirty="0"/>
              <a:t>Least restrictive means </a:t>
            </a:r>
            <a:r>
              <a:rPr lang="en-US" baseline="0" dirty="0"/>
              <a:t>guideline lead to ruling that CDA was unconstitutional</a:t>
            </a:r>
          </a:p>
          <a:p>
            <a:endParaRPr lang="en-US" baseline="0" dirty="0"/>
          </a:p>
          <a:p>
            <a:r>
              <a:rPr lang="en-US" dirty="0"/>
              <a:t>Courts have developed principles for restrictions on rights of speech. For example, there are guidelines for content, viewpoint, and time, place or manner restrictions. There are also special</a:t>
            </a:r>
            <a:r>
              <a:rPr lang="en-US" baseline="0" dirty="0"/>
              <a:t> exceptions (e.g., obscenity). Clear and present danger exemption (i.e., yelling “fire” in a theatre) applies to apolitical (meaning: neutral) speech.</a:t>
            </a:r>
          </a:p>
          <a:p>
            <a:r>
              <a:rPr lang="en-US" dirty="0"/>
              <a:t>There are basic principles of decency, honesty, and fair play that every candidate and political committee in this state has a moral obligation to observe and uphold, in order that, after vigorously contested but fairly conducted campaigns, our citizens may exercise their constitutional rights to a free and untrammeled choice and the will of the people may be fully and clearly expressed on the issues. -- http://www.austincc.edu/gvtcr/Documents/BOT%20cfcp.pdf</a:t>
            </a:r>
          </a:p>
          <a:p>
            <a:r>
              <a:rPr lang="en-US" baseline="0" dirty="0"/>
              <a:t>prior to the revocation, there was a chilling effect.</a:t>
            </a:r>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P149. In the US, many efforts dedicate</a:t>
            </a:r>
            <a:r>
              <a:rPr lang="en-US" baseline="0" dirty="0"/>
              <a:t> to censor the Internet. Many focus on pornographic material. Whether it is good or bad, a natural part of human nature or a sign of degeneracy or evil, we shall tolerate it or stamp it out, are moral / political issues beyond the scope of this book. We focus on problems and issues related to computer systems/cyberspace.</a:t>
            </a:r>
          </a:p>
          <a:p>
            <a:r>
              <a:rPr lang="en-US" b="1" baseline="0" dirty="0"/>
              <a:t>Censorship:</a:t>
            </a:r>
            <a:r>
              <a:rPr lang="en-US" baseline="0" dirty="0"/>
              <a:t> examining books, movies, content, etc. and suppressing unacceptable parts.</a:t>
            </a:r>
          </a:p>
          <a:p>
            <a:endParaRPr lang="en-US" baseline="0" dirty="0"/>
          </a:p>
          <a:p>
            <a:pPr defTabSz="899404" eaLnBrk="0" fontAlgn="base" hangingPunct="0">
              <a:spcBef>
                <a:spcPct val="30000"/>
              </a:spcBef>
              <a:spcAft>
                <a:spcPct val="0"/>
              </a:spcAft>
              <a:defRPr/>
            </a:pPr>
            <a:r>
              <a:rPr lang="en-US" dirty="0"/>
              <a:t>The second point (app. for</a:t>
            </a:r>
            <a:r>
              <a:rPr lang="en-US" baseline="0" dirty="0"/>
              <a:t> </a:t>
            </a:r>
            <a:r>
              <a:rPr lang="en-US" dirty="0"/>
              <a:t>community </a:t>
            </a:r>
            <a:r>
              <a:rPr lang="en-US" dirty="0" err="1"/>
              <a:t>stds</a:t>
            </a:r>
            <a:r>
              <a:rPr lang="en-US" dirty="0"/>
              <a:t>) intended to avoid setting a national </a:t>
            </a:r>
            <a:r>
              <a:rPr lang="en-US" dirty="0" err="1"/>
              <a:t>std</a:t>
            </a:r>
            <a:r>
              <a:rPr lang="en-US" dirty="0"/>
              <a:t> of obscenity in such</a:t>
            </a:r>
            <a:r>
              <a:rPr lang="en-US" baseline="0" dirty="0"/>
              <a:t> a large and diverse country</a:t>
            </a:r>
          </a:p>
          <a:p>
            <a:r>
              <a:rPr lang="en-US" b="1" dirty="0"/>
              <a:t>Prurient: </a:t>
            </a:r>
            <a:r>
              <a:rPr lang="en-US" dirty="0"/>
              <a:t>marked by or arousing an immoderate or unwholesome interest or desire; </a:t>
            </a:r>
            <a:r>
              <a:rPr lang="en-US" i="1" dirty="0"/>
              <a:t>especially</a:t>
            </a:r>
            <a:r>
              <a:rPr lang="en-US" dirty="0"/>
              <a:t> </a:t>
            </a:r>
            <a:r>
              <a:rPr lang="en-US" b="1" dirty="0"/>
              <a:t>:</a:t>
            </a:r>
            <a:r>
              <a:rPr lang="en-US" dirty="0"/>
              <a:t> marked by, arousing, or appealing to sexual desire. </a:t>
            </a:r>
          </a:p>
          <a:p>
            <a:r>
              <a:rPr lang="en-US" dirty="0"/>
              <a:t>Some co</a:t>
            </a:r>
          </a:p>
          <a:p>
            <a:endParaRPr lang="en-US" dirty="0"/>
          </a:p>
          <a:p>
            <a:pPr defTabSz="899404" eaLnBrk="0" fontAlgn="base" hangingPunct="0">
              <a:spcBef>
                <a:spcPct val="30000"/>
              </a:spcBef>
              <a:spcAft>
                <a:spcPct val="0"/>
              </a:spcAft>
              <a:defRPr/>
            </a:pPr>
            <a:r>
              <a:rPr lang="en-US" dirty="0"/>
              <a:t>P151: </a:t>
            </a:r>
            <a:r>
              <a:rPr lang="en-US" b="1" dirty="0"/>
              <a:t>Child pornography</a:t>
            </a:r>
            <a:r>
              <a:rPr lang="en-US" dirty="0"/>
              <a:t>: includes </a:t>
            </a:r>
            <a:r>
              <a:rPr lang="en-US" dirty="0" err="1"/>
              <a:t>pics</a:t>
            </a:r>
            <a:r>
              <a:rPr lang="en-US" dirty="0"/>
              <a:t> or movies of actual minors (children under 18) in sexual positions or engaged in sexual acts. It is illegal to create,</a:t>
            </a:r>
            <a:r>
              <a:rPr lang="en-US" baseline="0" dirty="0"/>
              <a:t> possess, distr. Child porn because its production is abuse of the actual children, not because of the impact of the content on a viewer.</a:t>
            </a:r>
          </a:p>
          <a:p>
            <a:r>
              <a:rPr lang="en-US" dirty="0" err="1"/>
              <a:t>urts</a:t>
            </a:r>
            <a:r>
              <a:rPr lang="en-US" dirty="0"/>
              <a:t> have ruled that</a:t>
            </a:r>
            <a:r>
              <a:rPr lang="en-US" baseline="0" dirty="0"/>
              <a:t> community standards are no longer an appropriate guideline (P154 last paragraph)</a:t>
            </a:r>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P149. In the US, many efforts dedicate</a:t>
            </a:r>
            <a:r>
              <a:rPr lang="en-US" baseline="0" dirty="0"/>
              <a:t> to censor the Internet. Many focus on pornographic material. Whether it is good or bad, a natural part of human nature or a sign of degeneracy or evil, we shall tolerate it or stamp it out, are moral / political issues beyond the scope of this book. We focus on problems and issues related to computer systems/cyberspace.</a:t>
            </a:r>
          </a:p>
          <a:p>
            <a:r>
              <a:rPr lang="en-US" b="1" baseline="0" dirty="0"/>
              <a:t>Censorship:</a:t>
            </a:r>
            <a:r>
              <a:rPr lang="en-US" baseline="0" dirty="0"/>
              <a:t> examining books, movies, content, etc. and suppressing unacceptable parts.</a:t>
            </a:r>
          </a:p>
          <a:p>
            <a:endParaRPr lang="en-US" baseline="0" dirty="0"/>
          </a:p>
          <a:p>
            <a:pPr defTabSz="899404" eaLnBrk="0" fontAlgn="base" hangingPunct="0">
              <a:spcBef>
                <a:spcPct val="30000"/>
              </a:spcBef>
              <a:spcAft>
                <a:spcPct val="0"/>
              </a:spcAft>
              <a:defRPr/>
            </a:pPr>
            <a:r>
              <a:rPr lang="en-US" dirty="0"/>
              <a:t>The second point (app. for</a:t>
            </a:r>
            <a:r>
              <a:rPr lang="en-US" baseline="0" dirty="0"/>
              <a:t> </a:t>
            </a:r>
            <a:r>
              <a:rPr lang="en-US" dirty="0"/>
              <a:t>community </a:t>
            </a:r>
            <a:r>
              <a:rPr lang="en-US" dirty="0" err="1"/>
              <a:t>stds</a:t>
            </a:r>
            <a:r>
              <a:rPr lang="en-US" dirty="0"/>
              <a:t>) intended to avoid setting a national </a:t>
            </a:r>
            <a:r>
              <a:rPr lang="en-US" dirty="0" err="1"/>
              <a:t>std</a:t>
            </a:r>
            <a:r>
              <a:rPr lang="en-US" dirty="0"/>
              <a:t> of obscenity in such</a:t>
            </a:r>
            <a:r>
              <a:rPr lang="en-US" baseline="0" dirty="0"/>
              <a:t> a large and diverse country</a:t>
            </a:r>
          </a:p>
          <a:p>
            <a:r>
              <a:rPr lang="en-US" b="1" dirty="0"/>
              <a:t>Prurient: </a:t>
            </a:r>
            <a:r>
              <a:rPr lang="en-US" dirty="0"/>
              <a:t>marked by or arousing an immoderate or unwholesome interest or desire; </a:t>
            </a:r>
            <a:r>
              <a:rPr lang="en-US" i="1" dirty="0"/>
              <a:t>especially</a:t>
            </a:r>
            <a:r>
              <a:rPr lang="en-US" dirty="0"/>
              <a:t> </a:t>
            </a:r>
            <a:r>
              <a:rPr lang="en-US" b="1" dirty="0"/>
              <a:t>:</a:t>
            </a:r>
            <a:r>
              <a:rPr lang="en-US" dirty="0"/>
              <a:t> marked by, arousing, or appealing to sexual desire. </a:t>
            </a:r>
          </a:p>
          <a:p>
            <a:r>
              <a:rPr lang="en-US" dirty="0"/>
              <a:t>Some co</a:t>
            </a:r>
          </a:p>
          <a:p>
            <a:endParaRPr lang="en-US" dirty="0"/>
          </a:p>
          <a:p>
            <a:pPr defTabSz="899404" eaLnBrk="0" fontAlgn="base" hangingPunct="0">
              <a:spcBef>
                <a:spcPct val="30000"/>
              </a:spcBef>
              <a:spcAft>
                <a:spcPct val="0"/>
              </a:spcAft>
              <a:defRPr/>
            </a:pPr>
            <a:r>
              <a:rPr lang="en-US" dirty="0"/>
              <a:t>P151: </a:t>
            </a:r>
            <a:r>
              <a:rPr lang="en-US" b="1" dirty="0"/>
              <a:t>Child pornography</a:t>
            </a:r>
            <a:r>
              <a:rPr lang="en-US" dirty="0"/>
              <a:t>: includes </a:t>
            </a:r>
            <a:r>
              <a:rPr lang="en-US" dirty="0" err="1"/>
              <a:t>pics</a:t>
            </a:r>
            <a:r>
              <a:rPr lang="en-US" dirty="0"/>
              <a:t> or movies of actual minors (children under 18) in sexual positions or engaged in sexual acts. It is illegal to create,</a:t>
            </a:r>
            <a:r>
              <a:rPr lang="en-US" baseline="0" dirty="0"/>
              <a:t> possess, distr. Child porn because its production is abuse of the actual children, not because of the impact of the content on a viewer.</a:t>
            </a:r>
          </a:p>
          <a:p>
            <a:r>
              <a:rPr lang="en-US" dirty="0" err="1"/>
              <a:t>urts</a:t>
            </a:r>
            <a:r>
              <a:rPr lang="en-US" dirty="0"/>
              <a:t> have ruled that</a:t>
            </a:r>
            <a:r>
              <a:rPr lang="en-US" baseline="0" dirty="0"/>
              <a:t> community standards are no longer an appropriate guideline (P154 last paragraph)</a:t>
            </a:r>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Censorship Laws and Alternatives</a:t>
            </a:r>
          </a:p>
          <a:p>
            <a:r>
              <a:rPr lang="en-US" dirty="0"/>
              <a:t>In the 1990s,</a:t>
            </a:r>
            <a:r>
              <a:rPr lang="en-US" baseline="0" dirty="0"/>
              <a:t> religious org, </a:t>
            </a:r>
            <a:r>
              <a:rPr lang="en-US" baseline="0" dirty="0" err="1"/>
              <a:t>antiporno</a:t>
            </a:r>
            <a:r>
              <a:rPr lang="en-US" baseline="0" dirty="0"/>
              <a:t> </a:t>
            </a:r>
            <a:r>
              <a:rPr lang="en-US" baseline="0" dirty="0" err="1"/>
              <a:t>grps</a:t>
            </a:r>
            <a:r>
              <a:rPr lang="en-US" baseline="0" dirty="0"/>
              <a:t>, began a campaign to censor the net for obscenity.</a:t>
            </a:r>
          </a:p>
          <a:p>
            <a:endParaRPr lang="en-US" baseline="0" dirty="0"/>
          </a:p>
          <a:p>
            <a:r>
              <a:rPr lang="en-US" baseline="0" dirty="0"/>
              <a:t>Anybody who made available to anyone under 18 any </a:t>
            </a:r>
            <a:r>
              <a:rPr lang="en-US" baseline="0" dirty="0" err="1"/>
              <a:t>comm</a:t>
            </a:r>
            <a:r>
              <a:rPr lang="en-US" baseline="0" dirty="0"/>
              <a:t> that is obscene or indecent would be </a:t>
            </a:r>
            <a:r>
              <a:rPr lang="en-US" baseline="0" dirty="0" err="1"/>
              <a:t>subj</a:t>
            </a:r>
            <a:r>
              <a:rPr lang="en-US" baseline="0" dirty="0"/>
              <a:t> to a fine of $100K &amp; 2 yrs of prison. </a:t>
            </a:r>
            <a:r>
              <a:rPr lang="en-US" dirty="0"/>
              <a:t>Opponents of</a:t>
            </a:r>
            <a:r>
              <a:rPr lang="en-US" baseline="0" dirty="0"/>
              <a:t> the CDA stated that parts of the Bible, Shakespeare, and medical journals might be ruled illegal if distributed over the internet</a:t>
            </a:r>
            <a:endParaRPr lang="en-US" dirty="0"/>
          </a:p>
          <a:p>
            <a:endParaRPr lang="en-US" dirty="0"/>
          </a:p>
          <a:p>
            <a:r>
              <a:rPr lang="en-US" dirty="0"/>
              <a:t>Supreme</a:t>
            </a:r>
            <a:r>
              <a:rPr lang="en-US" baseline="0" dirty="0"/>
              <a:t> court ruling changed the emphasis from distributor filtering to receiver filtering</a:t>
            </a:r>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Censorship Laws and Alternatives</a:t>
            </a:r>
          </a:p>
          <a:p>
            <a:r>
              <a:rPr lang="en-US" dirty="0"/>
              <a:t>In the 1990s,</a:t>
            </a:r>
            <a:r>
              <a:rPr lang="en-US" baseline="0" dirty="0"/>
              <a:t> religious org, </a:t>
            </a:r>
            <a:r>
              <a:rPr lang="en-US" baseline="0" dirty="0" err="1"/>
              <a:t>antiporno</a:t>
            </a:r>
            <a:r>
              <a:rPr lang="en-US" baseline="0" dirty="0"/>
              <a:t> </a:t>
            </a:r>
            <a:r>
              <a:rPr lang="en-US" baseline="0" dirty="0" err="1"/>
              <a:t>grps</a:t>
            </a:r>
            <a:r>
              <a:rPr lang="en-US" baseline="0" dirty="0"/>
              <a:t>, began a campaign to censor the net for obscenity.</a:t>
            </a:r>
          </a:p>
          <a:p>
            <a:endParaRPr lang="en-US" baseline="0" dirty="0"/>
          </a:p>
          <a:p>
            <a:r>
              <a:rPr lang="en-US" baseline="0" dirty="0"/>
              <a:t>Anybody who made available to anyone under 18 any </a:t>
            </a:r>
            <a:r>
              <a:rPr lang="en-US" baseline="0" dirty="0" err="1"/>
              <a:t>comm</a:t>
            </a:r>
            <a:r>
              <a:rPr lang="en-US" baseline="0" dirty="0"/>
              <a:t> that is obscene or indecent would be </a:t>
            </a:r>
            <a:r>
              <a:rPr lang="en-US" baseline="0" dirty="0" err="1"/>
              <a:t>subj</a:t>
            </a:r>
            <a:r>
              <a:rPr lang="en-US" baseline="0" dirty="0"/>
              <a:t> to a fine of $100K &amp; 2 yrs of prison. </a:t>
            </a:r>
            <a:r>
              <a:rPr lang="en-US" dirty="0"/>
              <a:t>Opponents of</a:t>
            </a:r>
            <a:r>
              <a:rPr lang="en-US" baseline="0" dirty="0"/>
              <a:t> the CDA stated that parts of the Bible, Shakespeare, and medical journals might be ruled illegal if distributed over the internet</a:t>
            </a:r>
            <a:endParaRPr lang="en-US" dirty="0"/>
          </a:p>
          <a:p>
            <a:endParaRPr lang="en-US" dirty="0"/>
          </a:p>
          <a:p>
            <a:r>
              <a:rPr lang="en-US" dirty="0"/>
              <a:t>Supreme</a:t>
            </a:r>
            <a:r>
              <a:rPr lang="en-US" baseline="0" dirty="0"/>
              <a:t> court ruling changed the emphasis from distributor filtering to receiver filtering</a:t>
            </a:r>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Sites with potentially harmful materials would</a:t>
            </a:r>
            <a:r>
              <a:rPr lang="en-US" b="1" baseline="0" dirty="0"/>
              <a:t> have to get proof of age from site visitors </a:t>
            </a:r>
            <a:r>
              <a:rPr lang="en-US" b="1" baseline="0" dirty="0">
                <a:sym typeface="Wingdings" pitchFamily="2" charset="2"/>
              </a:rPr>
              <a:t> chilling effect to adults. P154</a:t>
            </a:r>
          </a:p>
          <a:p>
            <a:endParaRPr lang="en-US" dirty="0"/>
          </a:p>
          <a:p>
            <a:r>
              <a:rPr lang="en-US" dirty="0"/>
              <a:t>Congress tried again with COPA, an Act passed</a:t>
            </a:r>
            <a:r>
              <a:rPr lang="en-US" baseline="0" dirty="0"/>
              <a:t> in 1998 following the Supreme Court ruling in 1997</a:t>
            </a:r>
          </a:p>
          <a:p>
            <a:r>
              <a:rPr lang="en-US" baseline="0" dirty="0"/>
              <a:t>Offenses pay $50K fine and six months jail</a:t>
            </a:r>
          </a:p>
          <a:p>
            <a:endParaRPr lang="en-US" baseline="0" dirty="0"/>
          </a:p>
          <a:p>
            <a:r>
              <a:rPr lang="en-US" baseline="0" dirty="0"/>
              <a:t>Recent non-enforcement ruling of COPA was in 2007</a:t>
            </a:r>
          </a:p>
          <a:p>
            <a:endParaRPr lang="en-US" baseline="0" dirty="0"/>
          </a:p>
          <a:p>
            <a:r>
              <a:rPr lang="en-US" baseline="0" dirty="0"/>
              <a:t>Supreme Court refused to hear the case, and left standing the unconstitutionality of the act</a:t>
            </a:r>
          </a:p>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also alternatives to censorship laws, see P158.</a:t>
            </a:r>
          </a:p>
          <a:p>
            <a:r>
              <a:rPr lang="en-US" dirty="0"/>
              <a:t>Such as voluntary use of filtering</a:t>
            </a:r>
          </a:p>
          <a:p>
            <a:r>
              <a:rPr lang="en-US" dirty="0"/>
              <a:t>Wireless</a:t>
            </a:r>
            <a:r>
              <a:rPr lang="en-US" baseline="0" dirty="0"/>
              <a:t> carriers have stricter rules on decency, and prohibition</a:t>
            </a:r>
          </a:p>
          <a:p>
            <a:r>
              <a:rPr lang="en-US" baseline="0" dirty="0"/>
              <a:t>Policies that expel subscribers who post illegal, offensive materials, e.g. child pornography</a:t>
            </a:r>
          </a:p>
          <a:p>
            <a:r>
              <a:rPr lang="en-US" baseline="0" dirty="0"/>
              <a:t>E-mail (anti-worm, anti-spamming)</a:t>
            </a:r>
          </a:p>
          <a:p>
            <a:r>
              <a:rPr lang="en-US" dirty="0"/>
              <a:t>Video rating of sex, profanity, and violence</a:t>
            </a:r>
          </a:p>
          <a:p>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Spam</a:t>
            </a:r>
            <a:r>
              <a:rPr lang="en-US" baseline="0" dirty="0"/>
              <a:t> imposes a cost on others, as they have their property rights allow it to decide what to accept on their system.</a:t>
            </a:r>
            <a:endParaRPr lang="en-US" dirty="0"/>
          </a:p>
          <a:p>
            <a:r>
              <a:rPr lang="en-US" dirty="0"/>
              <a:t>Anti-spamming</a:t>
            </a:r>
            <a:r>
              <a:rPr lang="en-US" baseline="0" dirty="0"/>
              <a:t> from markets, tech, and business policy</a:t>
            </a:r>
          </a:p>
          <a:p>
            <a:pPr>
              <a:buFontTx/>
              <a:buChar char="-"/>
            </a:pPr>
            <a:r>
              <a:rPr lang="en-US" baseline="0" dirty="0"/>
              <a:t>Blocking emails from specific address, with particular words, </a:t>
            </a:r>
          </a:p>
          <a:p>
            <a:pPr>
              <a:buFontTx/>
              <a:buChar char="-"/>
            </a:pPr>
            <a:r>
              <a:rPr lang="en-US" baseline="0" dirty="0"/>
              <a:t>Challenge response spam filter, to make sure the return address is real</a:t>
            </a:r>
          </a:p>
          <a:p>
            <a:pPr>
              <a:buFontTx/>
              <a:buChar char="-"/>
            </a:pPr>
            <a:r>
              <a:rPr lang="en-US" baseline="0" dirty="0"/>
              <a:t>Upper-limiting outbound #emails by an ISP</a:t>
            </a:r>
            <a:endParaRPr lang="en-US" dirty="0"/>
          </a:p>
          <a:p>
            <a:r>
              <a:rPr lang="en-US" dirty="0"/>
              <a:t>Interesting issue is non-commercial spam</a:t>
            </a:r>
            <a:r>
              <a:rPr lang="en-US" baseline="0" dirty="0"/>
              <a:t> in which organizations allow people to send pre-written messages to targeted individuals (usually politicians or government officials).</a:t>
            </a:r>
          </a:p>
          <a:p>
            <a:endParaRPr lang="en-US" baseline="0" dirty="0"/>
          </a:p>
          <a:p>
            <a:r>
              <a:rPr lang="en-US" baseline="0" dirty="0"/>
              <a:t>People’s attitudes about spam filtering have changed – censoring vs. valuable/essential service</a:t>
            </a:r>
          </a:p>
          <a:p>
            <a:endParaRPr lang="en-US" baseline="0" dirty="0"/>
          </a:p>
          <a:p>
            <a:r>
              <a:rPr lang="en-US" baseline="0" dirty="0"/>
              <a:t>Possible class debate of value of a micropayment system for spam. Consider the patent listed at http://www.wipo.int/pctdb/en/wo.jsp?IA=US2005002397&amp;DISPLAY=DESC</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231"/>
            <a:r>
              <a:rPr lang="en-US" b="1" dirty="0"/>
              <a:t>Negative rights and positive rights often conflict</a:t>
            </a:r>
            <a:r>
              <a:rPr lang="en-US" b="0" dirty="0"/>
              <a:t>. </a:t>
            </a:r>
          </a:p>
          <a:p>
            <a:pPr defTabSz="899231"/>
            <a:r>
              <a:rPr lang="en-US" b="0" dirty="0"/>
              <a:t>Some</a:t>
            </a:r>
            <a:r>
              <a:rPr lang="en-US" b="0" baseline="0" dirty="0"/>
              <a:t> think l</a:t>
            </a:r>
            <a:r>
              <a:rPr lang="en-US" b="0" dirty="0"/>
              <a:t>iberties</a:t>
            </a:r>
            <a:r>
              <a:rPr lang="en-US" b="0" baseline="0" dirty="0"/>
              <a:t> are worthless by themselves, society must device social and legal mechanisms to ensure </a:t>
            </a:r>
            <a:r>
              <a:rPr lang="en-US" b="0" baseline="0" dirty="0" err="1"/>
              <a:t>ppl</a:t>
            </a:r>
            <a:r>
              <a:rPr lang="en-US" b="0" baseline="0" dirty="0"/>
              <a:t> have their claim rights, even if that diminishes the liberties of some. </a:t>
            </a:r>
            <a:r>
              <a:rPr lang="en-US" b="0" u="sng" baseline="0" dirty="0">
                <a:solidFill>
                  <a:srgbClr val="7030A0"/>
                </a:solidFill>
              </a:rPr>
              <a:t>Protecting claim rights is essential</a:t>
            </a:r>
            <a:r>
              <a:rPr lang="en-US" b="0" baseline="0" dirty="0"/>
              <a:t>.</a:t>
            </a:r>
          </a:p>
          <a:p>
            <a:pPr defTabSz="899231"/>
            <a:endParaRPr lang="en-US" b="0" baseline="0" dirty="0"/>
          </a:p>
          <a:p>
            <a:pPr defTabSz="899231"/>
            <a:r>
              <a:rPr lang="en-US" b="0" baseline="0" dirty="0"/>
              <a:t>Some think there can be no (or very few) positive rights, because it is impossible to enforce claim rights without violating the liberties of others. </a:t>
            </a:r>
            <a:r>
              <a:rPr lang="en-US" b="0" u="sng" baseline="0" dirty="0"/>
              <a:t>Protecting liberties is essential</a:t>
            </a:r>
            <a:r>
              <a:rPr lang="en-US" b="0" baseline="0" dirty="0"/>
              <a:t>.</a:t>
            </a:r>
            <a:endParaRPr lang="en-US" b="1" dirty="0"/>
          </a:p>
          <a:p>
            <a:pPr defTabSz="899231"/>
            <a:endParaRPr lang="en-US" b="1" dirty="0"/>
          </a:p>
          <a:p>
            <a:pPr defTabSz="899231"/>
            <a:r>
              <a:rPr lang="en-US" b="1" dirty="0"/>
              <a:t>The</a:t>
            </a:r>
            <a:r>
              <a:rPr lang="en-US" b="1" baseline="0" dirty="0"/>
              <a:t> disagreement on w</a:t>
            </a:r>
            <a:r>
              <a:rPr lang="en-US" b="1" dirty="0"/>
              <a:t>hich is more important is not what we solve.</a:t>
            </a:r>
          </a:p>
          <a:p>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r>
              <a:rPr lang="en-US" dirty="0" err="1"/>
              <a:t>Climategate</a:t>
            </a:r>
            <a:r>
              <a:rPr lang="en-US" dirty="0"/>
              <a:t> emails</a:t>
            </a:r>
            <a:r>
              <a:rPr lang="en-US" baseline="0" dirty="0"/>
              <a:t> leaked in 2009 and 2011. The emails also described efforts to stop scientific journals from publishing papers by scientists who are considered skeptics about global warming. Investigations by the British government and other groups concluded that the emails did not show scientific misconduct, but the research center had broken Britain’s Freedom of Information Act. The reports criticized various procedures the research group used but not its scientific conclusions. Some emails discussed criticisms and uncertainties related to details of the argument that human activity causes global warming. Researchers discuss such uncertainties in papers and conferences, but news reports often exclude them. Is it important for the public to know what is in the emails? What criteria argue for or against these leaks?</a:t>
            </a:r>
          </a:p>
          <a:p>
            <a:endParaRPr lang="en-US" baseline="0" dirty="0"/>
          </a:p>
          <a:p>
            <a:r>
              <a:rPr lang="en-US" baseline="0" dirty="0" err="1"/>
              <a:t>WikiLeaks</a:t>
            </a:r>
            <a:r>
              <a:rPr lang="en-US" baseline="0" dirty="0"/>
              <a:t>: </a:t>
            </a:r>
            <a:r>
              <a:rPr lang="en-US" i="0" dirty="0"/>
              <a:t>When a long, costly war is controversial, does the public have a right to see the internal reports and vivid video that can inform debate? </a:t>
            </a:r>
            <a:r>
              <a:rPr lang="en-US" i="0" dirty="0" err="1"/>
              <a:t>WikiLeaks</a:t>
            </a:r>
            <a:r>
              <a:rPr lang="en-US" i="0" dirty="0"/>
              <a:t> released a large set of confidential U.S. diplomatic cables that included,</a:t>
            </a:r>
            <a:r>
              <a:rPr lang="en-US" i="0" baseline="0" dirty="0"/>
              <a:t> among much else, discussions of the personalities of foreign leaders. </a:t>
            </a:r>
            <a:endParaRPr lang="en-US" i="0" dirty="0"/>
          </a:p>
          <a:p>
            <a:endParaRPr lang="en-US" i="0" dirty="0"/>
          </a:p>
          <a:p>
            <a:r>
              <a:rPr lang="en-US" b="1" i="0" dirty="0"/>
              <a:t>When evaluating the ethics of leaking</a:t>
            </a:r>
            <a:r>
              <a:rPr lang="en-US" b="1" i="0" baseline="0" dirty="0"/>
              <a:t> documents on political or highly politicized issues, it can be difficult to make judgments that are independent of our views on the issues themselves.</a:t>
            </a:r>
            <a:endParaRPr lang="en-US" b="1" i="0" dirty="0"/>
          </a:p>
          <a:p>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r>
              <a:rPr lang="en-US" baseline="0" dirty="0"/>
              <a:t>Some might defend publication of the list by arguing that it encourages better protection of the sites or that terrorists already know about the sites, but the risks seem to overwhelm any public value of this leak. </a:t>
            </a:r>
          </a:p>
          <a:p>
            <a:endParaRPr lang="en-US" baseline="0" dirty="0"/>
          </a:p>
          <a:p>
            <a:r>
              <a:rPr lang="en-US" baseline="0" dirty="0"/>
              <a:t>Some cables named whistleblowers, confidential informants, human rights activities, intelligence officers and Chinese people (in business, academia, and the Chinese government) who provided information about social and political conditions in China. The release of these documents put those people at risk.</a:t>
            </a:r>
          </a:p>
          <a:p>
            <a:endParaRPr lang="en-US" baseline="0" dirty="0"/>
          </a:p>
          <a:p>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r>
              <a:rPr lang="en-US" baseline="0" dirty="0"/>
              <a:t>In the spirit of the Web, leakers can now let the public search through the documents for those of special interest. This can be valuable, but it can be wrong. Recall that an important justification for leaking documents that belong to someone else is that the leaker knows they contain information that the public should see. On the other hand, selective disclosure can distort information by presenting it without context.</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pPr defTabSz="864931" eaLnBrk="0" fontAlgn="base" hangingPunct="0">
              <a:spcBef>
                <a:spcPct val="30000"/>
              </a:spcBef>
              <a:spcAft>
                <a:spcPct val="0"/>
              </a:spcAft>
              <a:defRPr/>
            </a:pPr>
            <a:r>
              <a:rPr lang="en-US" dirty="0"/>
              <a:t>Text cites examples</a:t>
            </a:r>
            <a:r>
              <a:rPr lang="en-US" baseline="0" dirty="0"/>
              <a:t> of anonymous publication, notably Thomas Paine and constitutional backers (e.g., Madison, et al). Also opponents of Constitution. Women in 19</a:t>
            </a:r>
            <a:r>
              <a:rPr lang="en-US" baseline="30000" dirty="0"/>
              <a:t>th</a:t>
            </a:r>
            <a:r>
              <a:rPr lang="en-US" baseline="0" dirty="0"/>
              <a:t> century to write books, sci. fiction authors, murder mysteries</a:t>
            </a:r>
          </a:p>
          <a:p>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r>
              <a:rPr lang="en-US" dirty="0"/>
              <a:t>Reporters,</a:t>
            </a:r>
            <a:r>
              <a:rPr lang="en-US" baseline="0" dirty="0"/>
              <a:t> human rights activists, citizens in repressive countries, and ordinary people use anonymous email to protect themselves.</a:t>
            </a:r>
          </a:p>
          <a:p>
            <a:endParaRPr lang="en-US" baseline="0" dirty="0"/>
          </a:p>
          <a:p>
            <a:r>
              <a:rPr lang="en-US" baseline="0" dirty="0"/>
              <a:t>Businesses, law enforcement agencies, and government intelligence services also use </a:t>
            </a:r>
            <a:r>
              <a:rPr lang="en-US" baseline="0" dirty="0" err="1"/>
              <a:t>anonymizers</a:t>
            </a:r>
            <a:r>
              <a:rPr lang="en-US" baseline="0" dirty="0"/>
              <a:t>.  A business might want to keep its research and planning about new products secret from competitors. If competitors can get logs of Web sites that a company’s employees visit, they might be able to figure out what the company is planning.</a:t>
            </a:r>
          </a:p>
          <a:p>
            <a:endParaRPr lang="en-US" baseline="0" dirty="0"/>
          </a:p>
          <a:p>
            <a:r>
              <a:rPr lang="en-US" baseline="0" dirty="0"/>
              <a:t>Anonymous Web surfing aids law enforcement investigations. Suppose law enforcement agents suspect a site contains child pornography, terrorist information, copyright-infringing material, or anything else relevant to an investigation. If they visit the site from their department computers, they might be blocked or see a bland page with nothing illegal. (Web sites can determine the IP addresses of a visitor and can block access from specified addresses or put up alternate pages for those visitors.)</a:t>
            </a:r>
            <a:endParaRPr lang="en-US" dirty="0"/>
          </a:p>
          <a:p>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r>
              <a:rPr lang="en-US" dirty="0"/>
              <a:t>In addition to disclosing</a:t>
            </a:r>
            <a:r>
              <a:rPr lang="en-US" baseline="0" dirty="0"/>
              <a:t> your </a:t>
            </a:r>
            <a:r>
              <a:rPr lang="en-US" b="1" baseline="0" dirty="0"/>
              <a:t>IP address</a:t>
            </a:r>
            <a:r>
              <a:rPr lang="en-US" baseline="0" dirty="0"/>
              <a:t>, </a:t>
            </a:r>
            <a:r>
              <a:rPr lang="en-US" dirty="0"/>
              <a:t>http headers include </a:t>
            </a:r>
            <a:r>
              <a:rPr lang="en-US" b="1" dirty="0"/>
              <a:t>acceptable languages</a:t>
            </a:r>
            <a:r>
              <a:rPr lang="en-US" dirty="0"/>
              <a:t>, </a:t>
            </a:r>
            <a:r>
              <a:rPr lang="en-US" b="1" dirty="0"/>
              <a:t>address of the previous Web page (referrer</a:t>
            </a:r>
            <a:r>
              <a:rPr lang="en-US" dirty="0"/>
              <a:t>), </a:t>
            </a:r>
            <a:r>
              <a:rPr lang="en-US" b="1" dirty="0"/>
              <a:t>user agent</a:t>
            </a:r>
            <a:r>
              <a:rPr lang="en-US" dirty="0"/>
              <a:t>,</a:t>
            </a:r>
            <a:r>
              <a:rPr lang="en-US" baseline="0" dirty="0"/>
              <a:t> </a:t>
            </a:r>
            <a:r>
              <a:rPr lang="en-US" b="1" baseline="0" dirty="0"/>
              <a:t>proxies</a:t>
            </a:r>
            <a:r>
              <a:rPr lang="en-US" baseline="0" dirty="0"/>
              <a:t>, </a:t>
            </a:r>
          </a:p>
          <a:p>
            <a:r>
              <a:rPr lang="en-US" baseline="0" dirty="0"/>
              <a:t>Check out </a:t>
            </a:r>
            <a:r>
              <a:rPr lang="en-US" u="sng" baseline="0" dirty="0"/>
              <a:t>domaintools.com</a:t>
            </a:r>
            <a:r>
              <a:rPr lang="en-US" u="none" baseline="0" dirty="0"/>
              <a:t> to </a:t>
            </a:r>
            <a:r>
              <a:rPr lang="en-US" baseline="0" dirty="0"/>
              <a:t>see what information can be obtained.</a:t>
            </a:r>
          </a:p>
          <a:p>
            <a:r>
              <a:rPr lang="en-US" baseline="0" dirty="0"/>
              <a:t>Networked anonymizers offer better security since single point can be broken by correlating user traffic with anonymizer traffic.</a:t>
            </a:r>
          </a:p>
          <a:p>
            <a:r>
              <a:rPr lang="en-US" baseline="0" dirty="0"/>
              <a:t>There are a few patents on anonymizer technology.</a:t>
            </a:r>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r>
              <a:rPr lang="en-US" baseline="0" dirty="0"/>
              <a:t>Supreme court ruled consistently that first amendment also protects anonymous speech.</a:t>
            </a:r>
            <a:endParaRPr lang="en-US" dirty="0"/>
          </a:p>
          <a:p>
            <a:r>
              <a:rPr lang="en-US" b="1" dirty="0"/>
              <a:t>Quote is</a:t>
            </a:r>
            <a:r>
              <a:rPr lang="en-US" b="1" baseline="0" dirty="0"/>
              <a:t> from </a:t>
            </a:r>
            <a:r>
              <a:rPr lang="en-US" baseline="0" dirty="0"/>
              <a:t>supreme court ruling in 1995 invalidate an Ohio state law. See </a:t>
            </a:r>
            <a:r>
              <a:rPr lang="en-US" dirty="0"/>
              <a:t>P182:</a:t>
            </a:r>
          </a:p>
          <a:p>
            <a:endParaRPr lang="en-US" dirty="0"/>
          </a:p>
          <a:p>
            <a:r>
              <a:rPr lang="en-US" b="1" dirty="0"/>
              <a:t>Pernicious: </a:t>
            </a:r>
            <a:r>
              <a:rPr lang="en-US" dirty="0"/>
              <a:t>highly injurious or destructive</a:t>
            </a:r>
          </a:p>
          <a:p>
            <a:r>
              <a:rPr lang="en-US" b="1" dirty="0"/>
              <a:t>Advocacy:</a:t>
            </a:r>
            <a:r>
              <a:rPr lang="en-US" dirty="0"/>
              <a:t> the act or process of advocating or supporting a cause or proposal </a:t>
            </a:r>
          </a:p>
          <a:p>
            <a:endParaRPr lang="en-US" dirty="0"/>
          </a:p>
          <a:p>
            <a:r>
              <a:rPr lang="en-US" dirty="0"/>
              <a:t>FEC: Federal Election</a:t>
            </a:r>
            <a:r>
              <a:rPr lang="en-US" baseline="0" dirty="0"/>
              <a:t> Commission</a:t>
            </a:r>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r>
              <a:rPr lang="en-US" dirty="0"/>
              <a:t>P182: </a:t>
            </a:r>
            <a:r>
              <a:rPr lang="en-US" b="1" u="sng" dirty="0"/>
              <a:t>Political speech </a:t>
            </a:r>
            <a:r>
              <a:rPr lang="en-US" dirty="0"/>
              <a:t>is always protected.</a:t>
            </a:r>
            <a:r>
              <a:rPr lang="en-US" baseline="0" dirty="0"/>
              <a:t> But </a:t>
            </a:r>
            <a:r>
              <a:rPr lang="en-US" b="1" u="sng" baseline="0" dirty="0"/>
              <a:t>businesses and companies </a:t>
            </a:r>
            <a:r>
              <a:rPr lang="en-US" baseline="0" dirty="0"/>
              <a:t>try to silence critics</a:t>
            </a:r>
            <a:endParaRPr lang="en-US" dirty="0"/>
          </a:p>
          <a:p>
            <a:r>
              <a:rPr lang="en-US" dirty="0"/>
              <a:t>In Georgia, Judge Marvin </a:t>
            </a:r>
            <a:r>
              <a:rPr lang="en-US" dirty="0" err="1"/>
              <a:t>Shoob</a:t>
            </a:r>
            <a:r>
              <a:rPr lang="en-US" dirty="0"/>
              <a:t> ruled that a state law forbidding anonymity online is unconstitutional since it violates free speech and free association rights. That</a:t>
            </a:r>
            <a:r>
              <a:rPr lang="en-US" baseline="0" dirty="0"/>
              <a:t> state</a:t>
            </a:r>
            <a:r>
              <a:rPr lang="en-US" dirty="0"/>
              <a:t> law is so broadly written, the judge indicated, that even America Online screen names could be considered illegal.</a:t>
            </a:r>
          </a:p>
          <a:p>
            <a:endParaRPr lang="en-US" dirty="0"/>
          </a:p>
          <a:p>
            <a:r>
              <a:rPr lang="en-US" dirty="0"/>
              <a:t>P184</a:t>
            </a:r>
            <a:r>
              <a:rPr lang="en-US" baseline="0" dirty="0"/>
              <a:t> top: free speech advocates develop legal defenses for fighting subpoenas for the names of people </a:t>
            </a:r>
            <a:r>
              <a:rPr lang="en-US" u="sng" baseline="0" dirty="0"/>
              <a:t>who are exercising free speec</a:t>
            </a:r>
            <a:r>
              <a:rPr lang="en-US" baseline="0" dirty="0"/>
              <a:t>h and </a:t>
            </a:r>
            <a:r>
              <a:rPr lang="en-US" u="sng" baseline="0" dirty="0"/>
              <a:t>not committing libel </a:t>
            </a:r>
            <a:r>
              <a:rPr lang="en-US" baseline="0" dirty="0"/>
              <a:t>or </a:t>
            </a:r>
            <a:r>
              <a:rPr lang="en-US" u="sng" baseline="0" dirty="0"/>
              <a:t>posting proprietary company material</a:t>
            </a:r>
            <a:r>
              <a:rPr lang="en-US" baseline="0" dirty="0"/>
              <a: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Negative rights:</a:t>
            </a:r>
            <a:r>
              <a:rPr lang="en-US" baseline="0" dirty="0"/>
              <a:t> </a:t>
            </a:r>
            <a:r>
              <a:rPr lang="en-US" dirty="0"/>
              <a:t>Right</a:t>
            </a:r>
            <a:r>
              <a:rPr lang="en-US" baseline="0" dirty="0"/>
              <a:t> to </a:t>
            </a:r>
            <a:r>
              <a:rPr lang="en-US" u="sng" baseline="0" dirty="0"/>
              <a:t>life</a:t>
            </a:r>
            <a:r>
              <a:rPr lang="en-US" baseline="0" dirty="0"/>
              <a:t>, liberty, and the pursuit of happiness (Declaration of Independence)</a:t>
            </a:r>
          </a:p>
          <a:p>
            <a:r>
              <a:rPr lang="en-US" u="sng" baseline="0" dirty="0"/>
              <a:t>Freedom of speech and religion </a:t>
            </a:r>
            <a:r>
              <a:rPr lang="en-US" baseline="0" dirty="0"/>
              <a:t>(First Amendment of the U.S. Constitution): the government may not interfere with you, jail/kill you because of what you say, or what your religion beliefs are</a:t>
            </a:r>
          </a:p>
          <a:p>
            <a:r>
              <a:rPr lang="en-US" baseline="0" dirty="0"/>
              <a:t>The right to </a:t>
            </a:r>
            <a:r>
              <a:rPr lang="en-US" u="sng" baseline="0" dirty="0"/>
              <a:t>work,</a:t>
            </a:r>
            <a:r>
              <a:rPr lang="en-US" baseline="0" dirty="0"/>
              <a:t> to </a:t>
            </a:r>
            <a:r>
              <a:rPr lang="en-US" u="sng" baseline="0" dirty="0"/>
              <a:t>access the Internet</a:t>
            </a:r>
          </a:p>
          <a:p>
            <a:endParaRPr lang="en-US" baseline="0" dirty="0"/>
          </a:p>
          <a:p>
            <a:r>
              <a:rPr lang="en-US" b="1" baseline="0" dirty="0"/>
              <a:t>Claim rights (positive rights): </a:t>
            </a:r>
          </a:p>
          <a:p>
            <a:r>
              <a:rPr lang="en-US" baseline="0" dirty="0"/>
              <a:t>To </a:t>
            </a:r>
            <a:r>
              <a:rPr lang="en-US" u="sng" baseline="0" dirty="0"/>
              <a:t>life</a:t>
            </a:r>
            <a:r>
              <a:rPr lang="en-US" baseline="0" dirty="0"/>
              <a:t>: sb. are obligated to pay for food/medical care for those who can’t pay for them</a:t>
            </a:r>
          </a:p>
          <a:p>
            <a:r>
              <a:rPr lang="en-US" baseline="0" dirty="0"/>
              <a:t>To </a:t>
            </a:r>
            <a:r>
              <a:rPr lang="en-US" u="sng" baseline="0" dirty="0"/>
              <a:t>freedom of speech</a:t>
            </a:r>
            <a:r>
              <a:rPr lang="en-US" baseline="0" dirty="0"/>
              <a:t>: owners of shopping malls, radio stations, online </a:t>
            </a:r>
            <a:r>
              <a:rPr lang="en-US" baseline="0" dirty="0" err="1"/>
              <a:t>svcs</a:t>
            </a:r>
            <a:r>
              <a:rPr lang="en-US" baseline="0" dirty="0"/>
              <a:t> may be required to provide space and time for content they do not wish to include</a:t>
            </a:r>
          </a:p>
          <a:p>
            <a:r>
              <a:rPr lang="en-US" baseline="0" dirty="0"/>
              <a:t>To a </a:t>
            </a:r>
            <a:r>
              <a:rPr lang="en-US" u="sng" baseline="0" dirty="0"/>
              <a:t>job</a:t>
            </a:r>
            <a:r>
              <a:rPr lang="en-US" baseline="0" dirty="0"/>
              <a:t>: </a:t>
            </a:r>
            <a:r>
              <a:rPr lang="en-US" baseline="0" dirty="0" err="1"/>
              <a:t>sb</a:t>
            </a:r>
            <a:r>
              <a:rPr lang="en-US" baseline="0" dirty="0"/>
              <a:t> must hire u regardless of whether they choose to; it is right and obligatory for government to set up job programs for </a:t>
            </a:r>
            <a:r>
              <a:rPr lang="en-US" baseline="0" dirty="0" err="1"/>
              <a:t>ppl</a:t>
            </a:r>
            <a:r>
              <a:rPr lang="en-US" baseline="0" dirty="0"/>
              <a:t> out of job</a:t>
            </a:r>
          </a:p>
          <a:p>
            <a:r>
              <a:rPr lang="en-US" baseline="0" dirty="0"/>
              <a:t>To </a:t>
            </a:r>
            <a:r>
              <a:rPr lang="en-US" u="sng" baseline="0" dirty="0"/>
              <a:t>access Internet</a:t>
            </a:r>
            <a:r>
              <a:rPr lang="en-US" baseline="0" dirty="0"/>
              <a:t>: taxes on our phone bills to provide subsidized access for poor people</a:t>
            </a:r>
          </a:p>
          <a:p>
            <a:pPr defTabSz="899231"/>
            <a:endParaRPr lang="en-US" b="1" dirty="0"/>
          </a:p>
          <a:p>
            <a:endParaRPr lang="en-US" b="1"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 quote SaveTheInternet.com</a:t>
            </a:r>
            <a:br>
              <a:rPr lang="en-US" dirty="0"/>
            </a:br>
            <a:r>
              <a:rPr lang="en-US" dirty="0"/>
              <a:t>"</a:t>
            </a:r>
            <a:r>
              <a:rPr lang="en-US" b="1" dirty="0"/>
              <a:t>Net Neutrality </a:t>
            </a:r>
            <a:r>
              <a:rPr lang="en-US" dirty="0"/>
              <a:t>means no discrimination. Net Neutrality prevents Internet providers from blocking, speeding up or slowing down Web</a:t>
            </a:r>
            <a:br>
              <a:rPr lang="en-US" dirty="0"/>
            </a:br>
            <a:r>
              <a:rPr lang="en-US" dirty="0"/>
              <a:t>content based on its source, ownership or destination....The free and open Internet brings with it the revolutionary possibility that any</a:t>
            </a:r>
            <a:br>
              <a:rPr lang="en-US" dirty="0"/>
            </a:br>
            <a:r>
              <a:rPr lang="en-US" dirty="0"/>
              <a:t>Internet site could have the reach of a TV or radio station. The loss of Net Neutrality would end this unparalleled opportunity for freedom of expression."</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6938638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37637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http://blog.ucstrategies.com/index.php/2010/12/22/net-neutrality-the-fcc-muddies-the-waters/</a:t>
            </a:r>
          </a:p>
          <a:p>
            <a:endParaRPr lang="en-US" dirty="0"/>
          </a:p>
          <a:p>
            <a:endParaRPr lang="en-US" dirty="0"/>
          </a:p>
          <a:p>
            <a:r>
              <a:rPr lang="en-US" dirty="0"/>
              <a:t>http://www.fcc.gov/Daily_Releases/Daily_Business/2010/db1223/FCC-10-201A1.pdf</a:t>
            </a:r>
          </a:p>
          <a:p>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USPTO: US Patent</a:t>
            </a:r>
            <a:r>
              <a:rPr lang="en-US" baseline="0" dirty="0"/>
              <a:t> and Trademark Office, An Agency of the Dept Commerce</a:t>
            </a:r>
          </a:p>
          <a:p>
            <a:endParaRPr lang="en-US" baseline="0" dirty="0"/>
          </a:p>
          <a:p>
            <a:r>
              <a:rPr lang="en-US" dirty="0"/>
              <a:t>http://www.uspto.gov/trademarks/basics/index.jsp</a:t>
            </a:r>
          </a:p>
          <a:p>
            <a:endParaRPr lang="en-US" dirty="0"/>
          </a:p>
          <a:p>
            <a:r>
              <a:rPr lang="en-US" dirty="0"/>
              <a:t>Common types of intellectual property rights include </a:t>
            </a:r>
            <a:r>
              <a:rPr lang="en-US" dirty="0">
                <a:hlinkClick r:id="rId3" tooltip="Copyright"/>
              </a:rPr>
              <a:t>copyrights</a:t>
            </a:r>
            <a:r>
              <a:rPr lang="en-US" dirty="0"/>
              <a:t>, </a:t>
            </a:r>
            <a:r>
              <a:rPr lang="en-US" dirty="0">
                <a:hlinkClick r:id="rId4" tooltip="Trademark"/>
              </a:rPr>
              <a:t>trademarks</a:t>
            </a:r>
            <a:r>
              <a:rPr lang="en-US" dirty="0"/>
              <a:t>, </a:t>
            </a:r>
            <a:r>
              <a:rPr lang="en-US" dirty="0">
                <a:hlinkClick r:id="rId5" tooltip="Patent"/>
              </a:rPr>
              <a:t>patents</a:t>
            </a:r>
            <a:r>
              <a:rPr lang="en-US" dirty="0"/>
              <a:t>, </a:t>
            </a:r>
            <a:r>
              <a:rPr lang="en-US" dirty="0">
                <a:hlinkClick r:id="rId6" tooltip="Industrial design right"/>
              </a:rPr>
              <a:t>industrial design rights</a:t>
            </a:r>
            <a:r>
              <a:rPr lang="en-US" dirty="0"/>
              <a:t> and </a:t>
            </a:r>
            <a:r>
              <a:rPr lang="en-US" dirty="0">
                <a:hlinkClick r:id="rId7" tooltip="Trade secret"/>
              </a:rPr>
              <a:t>trade secrets</a:t>
            </a:r>
            <a:r>
              <a:rPr lang="en-US" dirty="0"/>
              <a:t> in some jurisdictions - </a:t>
            </a:r>
            <a:r>
              <a:rPr lang="en-US" dirty="0" err="1"/>
              <a:t>wikipedia</a:t>
            </a:r>
            <a:endParaRPr lang="en-US" dirty="0"/>
          </a:p>
        </p:txBody>
      </p:sp>
    </p:spTree>
    <p:extLst>
      <p:ext uri="{BB962C8B-B14F-4D97-AF65-F5344CB8AC3E}">
        <p14:creationId xmlns:p14="http://schemas.microsoft.com/office/powerpoint/2010/main" val="67692715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USPTO: US Patent</a:t>
            </a:r>
            <a:r>
              <a:rPr lang="en-US" baseline="0" dirty="0"/>
              <a:t> and Trademark Office, An Agency of the Dept Commerce</a:t>
            </a:r>
          </a:p>
          <a:p>
            <a:endParaRPr lang="en-US" baseline="0" dirty="0"/>
          </a:p>
          <a:p>
            <a:r>
              <a:rPr lang="en-US" dirty="0"/>
              <a:t>http://www.uspto.gov/trademarks/basics/index.jsp</a:t>
            </a:r>
          </a:p>
          <a:p>
            <a:endParaRPr lang="en-US" dirty="0"/>
          </a:p>
          <a:p>
            <a:r>
              <a:rPr lang="en-US" dirty="0"/>
              <a:t>Common types of intellectual property rights include </a:t>
            </a:r>
            <a:r>
              <a:rPr lang="en-US" dirty="0">
                <a:hlinkClick r:id="rId3" tooltip="Copyright"/>
              </a:rPr>
              <a:t>copyrights</a:t>
            </a:r>
            <a:r>
              <a:rPr lang="en-US" dirty="0"/>
              <a:t>, </a:t>
            </a:r>
            <a:r>
              <a:rPr lang="en-US" dirty="0">
                <a:hlinkClick r:id="rId4" tooltip="Trademark"/>
              </a:rPr>
              <a:t>trademarks</a:t>
            </a:r>
            <a:r>
              <a:rPr lang="en-US" dirty="0"/>
              <a:t>, </a:t>
            </a:r>
            <a:r>
              <a:rPr lang="en-US" dirty="0">
                <a:hlinkClick r:id="rId5" tooltip="Patent"/>
              </a:rPr>
              <a:t>patents</a:t>
            </a:r>
            <a:r>
              <a:rPr lang="en-US" dirty="0"/>
              <a:t>, </a:t>
            </a:r>
            <a:r>
              <a:rPr lang="en-US" dirty="0">
                <a:hlinkClick r:id="rId6" tooltip="Industrial design right"/>
              </a:rPr>
              <a:t>industrial design rights</a:t>
            </a:r>
            <a:r>
              <a:rPr lang="en-US" dirty="0"/>
              <a:t> and </a:t>
            </a:r>
            <a:r>
              <a:rPr lang="en-US" dirty="0">
                <a:hlinkClick r:id="rId7" tooltip="Trade secret"/>
              </a:rPr>
              <a:t>trade secrets</a:t>
            </a:r>
            <a:r>
              <a:rPr lang="en-US" dirty="0"/>
              <a:t> in some jurisdictions - </a:t>
            </a:r>
            <a:r>
              <a:rPr lang="en-US" dirty="0" err="1"/>
              <a:t>wikipedia</a:t>
            </a:r>
            <a:endParaRPr lang="en-US" dirty="0"/>
          </a:p>
        </p:txBody>
      </p:sp>
    </p:spTree>
    <p:extLst>
      <p:ext uri="{BB962C8B-B14F-4D97-AF65-F5344CB8AC3E}">
        <p14:creationId xmlns:p14="http://schemas.microsoft.com/office/powerpoint/2010/main" val="1725581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Conception of the</a:t>
            </a:r>
            <a:r>
              <a:rPr lang="en-US" b="1" baseline="0" dirty="0"/>
              <a:t> invention:</a:t>
            </a:r>
            <a:r>
              <a:rPr lang="en-US" baseline="0" dirty="0"/>
              <a:t> </a:t>
            </a:r>
          </a:p>
          <a:p>
            <a:r>
              <a:rPr lang="en-US" baseline="0" dirty="0"/>
              <a:t>completion of the devising of the means for accomplishing the result.</a:t>
            </a:r>
          </a:p>
          <a:p>
            <a:r>
              <a:rPr lang="en-US" b="1" baseline="0" dirty="0"/>
              <a:t>Reduction to practice:</a:t>
            </a:r>
            <a:r>
              <a:rPr lang="en-US" baseline="0" dirty="0"/>
              <a:t> </a:t>
            </a:r>
          </a:p>
          <a:p>
            <a:r>
              <a:rPr lang="en-US" baseline="0" dirty="0"/>
              <a:t>the actual construction of the invention in physical form. </a:t>
            </a:r>
          </a:p>
          <a:p>
            <a:r>
              <a:rPr lang="en-US" baseline="0" dirty="0"/>
              <a:t>Actual operation, demonstration, or testing for the intended use is also usually necessary.</a:t>
            </a:r>
          </a:p>
          <a:p>
            <a:endParaRPr lang="en-US" baseline="0" dirty="0"/>
          </a:p>
          <a:p>
            <a:endParaRPr lang="en-US" dirty="0"/>
          </a:p>
        </p:txBody>
      </p:sp>
    </p:spTree>
    <p:extLst>
      <p:ext uri="{BB962C8B-B14F-4D97-AF65-F5344CB8AC3E}">
        <p14:creationId xmlns:p14="http://schemas.microsoft.com/office/powerpoint/2010/main" val="216682549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U.S copyright Law (Title 17 of U.S. Code) gives copyright holder following exclusive rights</a:t>
            </a:r>
          </a:p>
          <a:p>
            <a:endParaRPr lang="en-US" sz="1200" dirty="0"/>
          </a:p>
          <a:p>
            <a:r>
              <a:rPr lang="en-US" dirty="0"/>
              <a:t>Length of term of copyright has been expanded in the past – and probably</a:t>
            </a:r>
            <a:r>
              <a:rPr lang="en-US" baseline="0" dirty="0"/>
              <a:t> will be extended in the future. In 1790, when the first copyright law was passed, the limit was 14 years.</a:t>
            </a:r>
          </a:p>
          <a:p>
            <a:endParaRPr lang="en-US" dirty="0"/>
          </a:p>
        </p:txBody>
      </p:sp>
    </p:spTree>
    <p:extLst>
      <p:ext uri="{BB962C8B-B14F-4D97-AF65-F5344CB8AC3E}">
        <p14:creationId xmlns:p14="http://schemas.microsoft.com/office/powerpoint/2010/main" val="156598802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07051029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1997 law is after a 1996 case with an MIT student posting </a:t>
            </a:r>
            <a:r>
              <a:rPr lang="en-US" dirty="0" err="1"/>
              <a:t>sw</a:t>
            </a:r>
            <a:r>
              <a:rPr lang="en-US" baseline="0" dirty="0"/>
              <a:t> on bulletin board without wanting any compensation in 1994.</a:t>
            </a:r>
          </a:p>
          <a:p>
            <a:endParaRPr lang="en-US" dirty="0"/>
          </a:p>
        </p:txBody>
      </p:sp>
    </p:spTree>
    <p:extLst>
      <p:ext uri="{BB962C8B-B14F-4D97-AF65-F5344CB8AC3E}">
        <p14:creationId xmlns:p14="http://schemas.microsoft.com/office/powerpoint/2010/main" val="2241904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Tradeoffs</a:t>
            </a:r>
            <a:r>
              <a:rPr lang="en-US" b="1" baseline="0" dirty="0"/>
              <a:t> between privacy and security. </a:t>
            </a:r>
          </a:p>
          <a:p>
            <a:r>
              <a:rPr lang="en-US" b="0" baseline="0" dirty="0"/>
              <a:t>On one hand, privacy is endangered. On the other hand, security is increased. Examples below.</a:t>
            </a:r>
          </a:p>
          <a:p>
            <a:r>
              <a:rPr lang="en-US" b="1" dirty="0"/>
              <a:t>Re. key aspects of privacy</a:t>
            </a:r>
            <a:r>
              <a:rPr lang="en-US" b="0" baseline="0" dirty="0"/>
              <a:t>, two sides of 1. intruding, 2. obtaining others’ information, 3. surveillance</a:t>
            </a:r>
          </a:p>
          <a:p>
            <a:r>
              <a:rPr lang="en-US" b="1" dirty="0"/>
              <a:t>Negative side</a:t>
            </a:r>
          </a:p>
          <a:p>
            <a:pPr marL="228576" indent="-228576">
              <a:buAutoNum type="arabicPeriod"/>
            </a:pPr>
            <a:r>
              <a:rPr lang="en-US" dirty="0"/>
              <a:t>Profiling – construct</a:t>
            </a:r>
            <a:r>
              <a:rPr lang="en-US" baseline="0" dirty="0"/>
              <a:t> profiles of us </a:t>
            </a:r>
            <a:r>
              <a:rPr lang="en-US" dirty="0"/>
              <a:t>without our</a:t>
            </a:r>
            <a:r>
              <a:rPr lang="en-US" baseline="0" dirty="0"/>
              <a:t> knowing</a:t>
            </a:r>
            <a:endParaRPr lang="en-US" dirty="0"/>
          </a:p>
          <a:p>
            <a:pPr marL="228576" indent="-228576">
              <a:buAutoNum type="arabicPeriod"/>
            </a:pPr>
            <a:r>
              <a:rPr lang="en-US" dirty="0"/>
              <a:t>Access to credit reports</a:t>
            </a:r>
            <a:r>
              <a:rPr lang="en-US" baseline="0" dirty="0"/>
              <a:t> – others can access our credit reports without our knowing</a:t>
            </a:r>
            <a:endParaRPr lang="en-US" dirty="0"/>
          </a:p>
          <a:p>
            <a:pPr marL="228576" indent="-228576">
              <a:buAutoNum type="arabicPeriod"/>
            </a:pPr>
            <a:r>
              <a:rPr lang="en-US" dirty="0"/>
              <a:t>East Germany Stasi (secret police</a:t>
            </a:r>
            <a:r>
              <a:rPr lang="en-US" baseline="0" dirty="0"/>
              <a:t>)</a:t>
            </a:r>
            <a:r>
              <a:rPr lang="en-US" dirty="0"/>
              <a:t>, KGB; FBI enemies list (e.g., MLK) – informers are neighbor, colleague, friends, even family members</a:t>
            </a:r>
          </a:p>
          <a:p>
            <a:pPr marL="228576" indent="-228576"/>
            <a:r>
              <a:rPr lang="en-US" b="1" dirty="0"/>
              <a:t>Positive side</a:t>
            </a:r>
          </a:p>
          <a:p>
            <a:pPr marL="228576" indent="-228576">
              <a:buFont typeface="+mj-lt"/>
              <a:buAutoNum type="arabicPeriod"/>
            </a:pPr>
            <a:r>
              <a:rPr lang="en-US" dirty="0"/>
              <a:t>Increased security </a:t>
            </a:r>
          </a:p>
          <a:p>
            <a:pPr marL="228576" indent="-228576">
              <a:buFont typeface="+mj-lt"/>
              <a:buAutoNum type="arabicPeriod"/>
            </a:pPr>
            <a:r>
              <a:rPr lang="en-US" dirty="0"/>
              <a:t>Terrorist watch list; benefits in dealing with strangers through rental access, bankruptcy, credit reports, civil actions, criminal DB, etc.</a:t>
            </a:r>
          </a:p>
          <a:p>
            <a:pPr marL="228576" indent="-228576">
              <a:buFont typeface="+mj-lt"/>
              <a:buAutoNum type="arabicPeriod"/>
            </a:pPr>
            <a:r>
              <a:rPr lang="en-US" dirty="0"/>
              <a:t>London bomb attacks (compare London with Mumbai). Mention NYC plan for congestion pricing</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1997 law is after a 1996 case with an MIT student posting </a:t>
            </a:r>
            <a:r>
              <a:rPr lang="en-US" dirty="0" err="1"/>
              <a:t>sw</a:t>
            </a:r>
            <a:r>
              <a:rPr lang="en-US" baseline="0" dirty="0"/>
              <a:t> on bulletin board without wanting any compensation in 1994.</a:t>
            </a:r>
          </a:p>
          <a:p>
            <a:endParaRPr lang="en-US" dirty="0"/>
          </a:p>
        </p:txBody>
      </p:sp>
    </p:spTree>
    <p:extLst>
      <p:ext uri="{BB962C8B-B14F-4D97-AF65-F5344CB8AC3E}">
        <p14:creationId xmlns:p14="http://schemas.microsoft.com/office/powerpoint/2010/main" val="12498662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Commercial use is less likely to be considered fair use</a:t>
            </a:r>
          </a:p>
          <a:p>
            <a:r>
              <a:rPr lang="en-US" dirty="0"/>
              <a:t>- The law identifies possible fair uses</a:t>
            </a:r>
            <a:r>
              <a:rPr lang="en-US" baseline="0" dirty="0"/>
              <a:t>, such as “</a:t>
            </a:r>
            <a:r>
              <a:rPr lang="en-US" b="1" baseline="0" dirty="0"/>
              <a:t>criticism, comment, news reporting, teaching (including multiple copies for classroom use), scholarship, or research</a:t>
            </a:r>
            <a:r>
              <a:rPr lang="en-US" baseline="0" dirty="0"/>
              <a:t>”</a:t>
            </a:r>
          </a:p>
          <a:p>
            <a:r>
              <a:rPr lang="en-US" baseline="0" dirty="0"/>
              <a:t>- Law scholars say that results of fair-use cases are often notoriously difficult to predict.</a:t>
            </a:r>
            <a:endParaRPr lang="en-US" dirty="0"/>
          </a:p>
          <a:p>
            <a:endParaRPr lang="en-US" dirty="0"/>
          </a:p>
          <a:p>
            <a:pPr marL="228600" indent="-228600">
              <a:buAutoNum type="arabicPeriod"/>
            </a:pPr>
            <a:r>
              <a:rPr lang="en-US" dirty="0"/>
              <a:t>Commercial, educational, nonprofit</a:t>
            </a:r>
          </a:p>
          <a:p>
            <a:pPr marL="228600" indent="-228600">
              <a:buAutoNum type="arabicPeriod"/>
            </a:pPr>
            <a:r>
              <a:rPr lang="en-US" dirty="0"/>
              <a:t>Creative work vs. factual</a:t>
            </a:r>
          </a:p>
          <a:p>
            <a:pPr marL="0" indent="0">
              <a:buNone/>
            </a:pPr>
            <a:endParaRPr lang="en-US" dirty="0"/>
          </a:p>
        </p:txBody>
      </p:sp>
    </p:spTree>
    <p:extLst>
      <p:ext uri="{BB962C8B-B14F-4D97-AF65-F5344CB8AC3E}">
        <p14:creationId xmlns:p14="http://schemas.microsoft.com/office/powerpoint/2010/main" val="229400366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Commercial use is less likely to be considered fair use</a:t>
            </a:r>
          </a:p>
          <a:p>
            <a:r>
              <a:rPr lang="en-US" dirty="0"/>
              <a:t>- The law identifies possible fair uses</a:t>
            </a:r>
            <a:r>
              <a:rPr lang="en-US" baseline="0" dirty="0"/>
              <a:t>, such as “</a:t>
            </a:r>
            <a:r>
              <a:rPr lang="en-US" b="1" baseline="0" dirty="0"/>
              <a:t>criticism, comment, news reporting, teaching (including multiple copies for classroom use), scholarship, or research</a:t>
            </a:r>
            <a:r>
              <a:rPr lang="en-US" baseline="0" dirty="0"/>
              <a:t>”</a:t>
            </a:r>
          </a:p>
          <a:p>
            <a:r>
              <a:rPr lang="en-US" baseline="0" dirty="0"/>
              <a:t>- Law scholars say that results of fair-use cases are often notoriously difficult to predict.</a:t>
            </a:r>
            <a:endParaRPr lang="en-US" dirty="0"/>
          </a:p>
          <a:p>
            <a:endParaRPr lang="en-US" dirty="0"/>
          </a:p>
          <a:p>
            <a:pPr marL="228600" indent="-228600">
              <a:buAutoNum type="arabicPeriod"/>
            </a:pPr>
            <a:r>
              <a:rPr lang="en-US" dirty="0"/>
              <a:t>Commercial, educational, nonprofit</a:t>
            </a:r>
          </a:p>
          <a:p>
            <a:pPr marL="228600" indent="-228600">
              <a:buAutoNum type="arabicPeriod"/>
            </a:pPr>
            <a:r>
              <a:rPr lang="en-US" dirty="0"/>
              <a:t>Creative work vs. factual</a:t>
            </a:r>
          </a:p>
          <a:p>
            <a:pPr marL="0" indent="0">
              <a:buNone/>
            </a:pPr>
            <a:endParaRPr lang="en-US" dirty="0"/>
          </a:p>
        </p:txBody>
      </p:sp>
    </p:spTree>
    <p:extLst>
      <p:ext uri="{BB962C8B-B14F-4D97-AF65-F5344CB8AC3E}">
        <p14:creationId xmlns:p14="http://schemas.microsoft.com/office/powerpoint/2010/main" val="403055761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First case about </a:t>
            </a:r>
            <a:r>
              <a:rPr lang="en-US" b="1" dirty="0"/>
              <a:t>private, non-commercial copying of copyrighted</a:t>
            </a:r>
            <a:r>
              <a:rPr lang="en-US" b="1" baseline="0" dirty="0"/>
              <a:t> work that went to supreme court</a:t>
            </a:r>
            <a:r>
              <a:rPr lang="en-US" baseline="0" dirty="0"/>
              <a:t>. Two movie studios sued Sony, because </a:t>
            </a:r>
            <a:r>
              <a:rPr lang="en-US" b="1" baseline="0" dirty="0"/>
              <a:t>a user of its product recorded movies from TV.</a:t>
            </a:r>
          </a:p>
          <a:p>
            <a:pPr lvl="1">
              <a:lnSpc>
                <a:spcPct val="80000"/>
              </a:lnSpc>
            </a:pPr>
            <a:endParaRPr lang="en-US" sz="1200" b="1" u="sng" baseline="0" dirty="0">
              <a:solidFill>
                <a:srgbClr val="FF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1" u="sng" dirty="0">
                <a:solidFill>
                  <a:srgbClr val="FF0000"/>
                </a:solidFill>
              </a:rPr>
              <a:t>The courts</a:t>
            </a:r>
            <a:r>
              <a:rPr lang="en-US" b="1" u="sng" baseline="0" dirty="0">
                <a:solidFill>
                  <a:srgbClr val="FF0000"/>
                </a:solidFill>
              </a:rPr>
              <a:t> ruled that non-commercial copying of an entire movie can be fair use.</a:t>
            </a:r>
          </a:p>
          <a:p>
            <a:endParaRPr lang="en-US" b="1" u="sng" dirty="0">
              <a:solidFill>
                <a:srgbClr val="FF0000"/>
              </a:solidFill>
            </a:endParaRPr>
          </a:p>
        </p:txBody>
      </p:sp>
    </p:spTree>
    <p:extLst>
      <p:ext uri="{BB962C8B-B14F-4D97-AF65-F5344CB8AC3E}">
        <p14:creationId xmlns:p14="http://schemas.microsoft.com/office/powerpoint/2010/main" val="404575978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lgn="l">
              <a:buNone/>
            </a:pPr>
            <a:r>
              <a:rPr lang="en-US" b="1" dirty="0"/>
              <a:t>Accolade made </a:t>
            </a:r>
            <a:r>
              <a:rPr lang="en-US" b="1" dirty="0" err="1"/>
              <a:t>vidoegames</a:t>
            </a:r>
            <a:r>
              <a:rPr lang="en-US" b="1" baseline="0" dirty="0"/>
              <a:t> to run on Sega machines. </a:t>
            </a:r>
            <a:r>
              <a:rPr lang="en-US" baseline="0" dirty="0"/>
              <a:t>Accolade decompiled Sega’s program.</a:t>
            </a:r>
          </a:p>
          <a:p>
            <a:pPr marL="0" indent="-228600" algn="l">
              <a:spcBef>
                <a:spcPts val="0"/>
              </a:spcBef>
              <a:buNone/>
            </a:pPr>
            <a:r>
              <a:rPr lang="en-US" baseline="0" dirty="0" err="1"/>
              <a:t>Connectix</a:t>
            </a:r>
            <a:r>
              <a:rPr lang="en-US" baseline="0" dirty="0"/>
              <a:t> copied Sony’s </a:t>
            </a:r>
            <a:r>
              <a:rPr lang="en-US" baseline="0" dirty="0" err="1"/>
              <a:t>playstation</a:t>
            </a:r>
            <a:r>
              <a:rPr lang="en-US" baseline="0" dirty="0"/>
              <a:t> BIOS and </a:t>
            </a:r>
            <a:r>
              <a:rPr lang="en-US" b="1" baseline="0" dirty="0"/>
              <a:t>reverse-engineered </a:t>
            </a:r>
            <a:r>
              <a:rPr lang="en-US" baseline="0" dirty="0"/>
              <a:t>it to develop software that emulates the PlayStation console. Players can then buy </a:t>
            </a:r>
            <a:r>
              <a:rPr lang="en-US" baseline="0" dirty="0" err="1"/>
              <a:t>Connectix</a:t>
            </a:r>
            <a:r>
              <a:rPr lang="en-US" baseline="0" dirty="0"/>
              <a:t> program and play PS games on their computers rather than PS console. </a:t>
            </a:r>
            <a:r>
              <a:rPr lang="en-US" baseline="0" dirty="0" err="1"/>
              <a:t>Connectix’s</a:t>
            </a:r>
            <a:r>
              <a:rPr lang="en-US" baseline="0" dirty="0"/>
              <a:t> program did not contain any of Sony’s code, a new product.</a:t>
            </a:r>
          </a:p>
          <a:p>
            <a:pPr marL="0" indent="-228600" algn="l">
              <a:spcBef>
                <a:spcPts val="0"/>
              </a:spcBef>
              <a:buNone/>
            </a:pPr>
            <a:endParaRPr lang="en-US" baseline="0" dirty="0"/>
          </a:p>
          <a:p>
            <a:pPr marL="0" indent="-228600">
              <a:buNone/>
            </a:pPr>
            <a:r>
              <a:rPr lang="en-US" b="1" dirty="0"/>
              <a:t>The</a:t>
            </a:r>
            <a:r>
              <a:rPr lang="en-US" b="1" baseline="0" dirty="0"/>
              <a:t> courts ruled that copying an entire computer program for a commercial use was fair, </a:t>
            </a:r>
            <a:r>
              <a:rPr lang="en-US" baseline="0" dirty="0"/>
              <a:t>because the purpose was to create a new product, not to sell copies of another company’s product.</a:t>
            </a:r>
            <a:endParaRPr lang="en-US" dirty="0"/>
          </a:p>
          <a:p>
            <a:pPr marL="228600" indent="-228600">
              <a:buAutoNum type="arabicPeriod"/>
            </a:pPr>
            <a:r>
              <a:rPr lang="en-US" dirty="0"/>
              <a:t>B is a commercial entity was non-critical. A’s games might reduce the market</a:t>
            </a:r>
            <a:r>
              <a:rPr lang="en-US" baseline="0" dirty="0"/>
              <a:t> for B’s games, that was fair competition.</a:t>
            </a:r>
            <a:endParaRPr lang="en-US" dirty="0"/>
          </a:p>
          <a:p>
            <a:pPr marL="228600" indent="-228600">
              <a:buAutoNum type="arabicPeriod"/>
            </a:pPr>
            <a:r>
              <a:rPr lang="en-US" dirty="0"/>
              <a:t>Not</a:t>
            </a:r>
            <a:r>
              <a:rPr lang="en-US" baseline="0" dirty="0"/>
              <a:t> addresses</a:t>
            </a:r>
          </a:p>
          <a:p>
            <a:pPr marL="228600" indent="-228600">
              <a:buAutoNum type="arabicPeriod"/>
            </a:pPr>
            <a:r>
              <a:rPr lang="en-US" baseline="0" dirty="0"/>
              <a:t>Not addressed</a:t>
            </a:r>
          </a:p>
          <a:p>
            <a:pPr marL="228600" indent="-228600">
              <a:buAutoNum type="arabicPeriod"/>
            </a:pPr>
            <a:r>
              <a:rPr lang="en-US" baseline="0" dirty="0"/>
              <a:t>It’s fair competition. B did not sell A’s games   (not supreme court, a federal appeals court)</a:t>
            </a:r>
          </a:p>
          <a:p>
            <a:pPr marL="228600" indent="-228600">
              <a:buNone/>
            </a:pPr>
            <a:endParaRPr lang="en-US" dirty="0"/>
          </a:p>
          <a:p>
            <a:pPr marL="228600" indent="-228600">
              <a:buNone/>
            </a:pPr>
            <a:endParaRPr lang="en-US" baseline="0" dirty="0"/>
          </a:p>
        </p:txBody>
      </p:sp>
    </p:spTree>
    <p:extLst>
      <p:ext uri="{BB962C8B-B14F-4D97-AF65-F5344CB8AC3E}">
        <p14:creationId xmlns:p14="http://schemas.microsoft.com/office/powerpoint/2010/main" val="179822976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lgn="l">
              <a:buNone/>
            </a:pPr>
            <a:r>
              <a:rPr lang="en-US" b="1" dirty="0"/>
              <a:t>Accolade made </a:t>
            </a:r>
            <a:r>
              <a:rPr lang="en-US" b="1" dirty="0" err="1"/>
              <a:t>vidoegames</a:t>
            </a:r>
            <a:r>
              <a:rPr lang="en-US" b="1" baseline="0" dirty="0"/>
              <a:t> to run on Sega machines. </a:t>
            </a:r>
            <a:r>
              <a:rPr lang="en-US" baseline="0" dirty="0"/>
              <a:t>Accolade decompiled Sega’s program.</a:t>
            </a:r>
          </a:p>
          <a:p>
            <a:pPr marL="0" indent="-228600" algn="l">
              <a:spcBef>
                <a:spcPts val="0"/>
              </a:spcBef>
              <a:buNone/>
            </a:pPr>
            <a:r>
              <a:rPr lang="en-US" baseline="0" dirty="0" err="1"/>
              <a:t>Connectix</a:t>
            </a:r>
            <a:r>
              <a:rPr lang="en-US" baseline="0" dirty="0"/>
              <a:t> copied Sony’s </a:t>
            </a:r>
            <a:r>
              <a:rPr lang="en-US" baseline="0" dirty="0" err="1"/>
              <a:t>playstation</a:t>
            </a:r>
            <a:r>
              <a:rPr lang="en-US" baseline="0" dirty="0"/>
              <a:t> BIOS and </a:t>
            </a:r>
            <a:r>
              <a:rPr lang="en-US" b="1" baseline="0" dirty="0"/>
              <a:t>reverse-engineered </a:t>
            </a:r>
            <a:r>
              <a:rPr lang="en-US" baseline="0" dirty="0"/>
              <a:t>it to develop software that emulates the PlayStation console. Players can then buy </a:t>
            </a:r>
            <a:r>
              <a:rPr lang="en-US" baseline="0" dirty="0" err="1"/>
              <a:t>Connectix</a:t>
            </a:r>
            <a:r>
              <a:rPr lang="en-US" baseline="0" dirty="0"/>
              <a:t> program and play PS games on their computers rather than PS console. </a:t>
            </a:r>
            <a:r>
              <a:rPr lang="en-US" baseline="0" dirty="0" err="1"/>
              <a:t>Connectix’s</a:t>
            </a:r>
            <a:r>
              <a:rPr lang="en-US" baseline="0" dirty="0"/>
              <a:t> program did not contain any of Sony’s code, a new product.</a:t>
            </a:r>
          </a:p>
          <a:p>
            <a:pPr marL="0" indent="-228600" algn="l">
              <a:spcBef>
                <a:spcPts val="0"/>
              </a:spcBef>
              <a:buNone/>
            </a:pPr>
            <a:endParaRPr lang="en-US" baseline="0" dirty="0"/>
          </a:p>
          <a:p>
            <a:pPr marL="0" indent="-228600">
              <a:buNone/>
            </a:pPr>
            <a:r>
              <a:rPr lang="en-US" b="1" dirty="0"/>
              <a:t>The</a:t>
            </a:r>
            <a:r>
              <a:rPr lang="en-US" b="1" baseline="0" dirty="0"/>
              <a:t> courts ruled that copying an entire computer program for a commercial use was fair, </a:t>
            </a:r>
            <a:r>
              <a:rPr lang="en-US" baseline="0" dirty="0"/>
              <a:t>because the purpose was to create a new product, not to sell copies of another company’s product.</a:t>
            </a:r>
            <a:endParaRPr lang="en-US" dirty="0"/>
          </a:p>
          <a:p>
            <a:pPr marL="228600" indent="-228600">
              <a:buAutoNum type="arabicPeriod"/>
            </a:pPr>
            <a:r>
              <a:rPr lang="en-US" dirty="0"/>
              <a:t>B is a commercial entity was non-critical. A’s games might reduce the market</a:t>
            </a:r>
            <a:r>
              <a:rPr lang="en-US" baseline="0" dirty="0"/>
              <a:t> for B’s games, that was fair competition.</a:t>
            </a:r>
            <a:endParaRPr lang="en-US" dirty="0"/>
          </a:p>
          <a:p>
            <a:pPr marL="228600" indent="-228600">
              <a:buAutoNum type="arabicPeriod"/>
            </a:pPr>
            <a:r>
              <a:rPr lang="en-US" dirty="0"/>
              <a:t>Not</a:t>
            </a:r>
            <a:r>
              <a:rPr lang="en-US" baseline="0" dirty="0"/>
              <a:t> addresses</a:t>
            </a:r>
          </a:p>
          <a:p>
            <a:pPr marL="228600" indent="-228600">
              <a:buAutoNum type="arabicPeriod"/>
            </a:pPr>
            <a:r>
              <a:rPr lang="en-US" baseline="0" dirty="0"/>
              <a:t>Not addressed</a:t>
            </a:r>
          </a:p>
          <a:p>
            <a:pPr marL="228600" indent="-228600">
              <a:buAutoNum type="arabicPeriod"/>
            </a:pPr>
            <a:r>
              <a:rPr lang="en-US" baseline="0" dirty="0"/>
              <a:t>It’s fair competition. B did not sell A’s games   (not supreme court, a federal appeals court)</a:t>
            </a:r>
          </a:p>
          <a:p>
            <a:pPr marL="228600" indent="-228600">
              <a:buNone/>
            </a:pPr>
            <a:endParaRPr lang="en-US" dirty="0"/>
          </a:p>
          <a:p>
            <a:pPr marL="228600" indent="-228600">
              <a:buNone/>
            </a:pPr>
            <a:endParaRPr lang="en-US" baseline="0" dirty="0"/>
          </a:p>
        </p:txBody>
      </p:sp>
    </p:spTree>
    <p:extLst>
      <p:ext uri="{BB962C8B-B14F-4D97-AF65-F5344CB8AC3E}">
        <p14:creationId xmlns:p14="http://schemas.microsoft.com/office/powerpoint/2010/main" val="327268601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the height of Napster, some campuses reported as much as 80% network</a:t>
            </a:r>
            <a:r>
              <a:rPr lang="en-US" baseline="0" dirty="0"/>
              <a:t> traffic for MP3 file transfers</a:t>
            </a:r>
          </a:p>
          <a:p>
            <a:r>
              <a:rPr lang="en-US" baseline="0" dirty="0"/>
              <a:t>18 record companies sued for copyright infringement and asked for thousands of dollars in damage for each song traded on Napster. </a:t>
            </a:r>
          </a:p>
          <a:p>
            <a:endParaRPr lang="en-US" baseline="0" dirty="0"/>
          </a:p>
          <a:p>
            <a:r>
              <a:rPr lang="en-US" baseline="0" dirty="0"/>
              <a:t>A&amp;M Records case (2001)</a:t>
            </a:r>
          </a:p>
          <a:p>
            <a:r>
              <a:rPr lang="en-US" dirty="0"/>
              <a:t>http://en.wikipedia.org/wiki/A%26M_Records,_Inc._v._Napster,_Inc.</a:t>
            </a:r>
          </a:p>
        </p:txBody>
      </p:sp>
    </p:spTree>
    <p:extLst>
      <p:ext uri="{BB962C8B-B14F-4D97-AF65-F5344CB8AC3E}">
        <p14:creationId xmlns:p14="http://schemas.microsoft.com/office/powerpoint/2010/main" val="425217615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the height of Napster, some campuses reported as much as 80% network</a:t>
            </a:r>
            <a:r>
              <a:rPr lang="en-US" baseline="0" dirty="0"/>
              <a:t> traffic for MP3 file transfers</a:t>
            </a:r>
          </a:p>
          <a:p>
            <a:r>
              <a:rPr lang="en-US" baseline="0" dirty="0"/>
              <a:t>18 record companies sued for copyright infringement and asked for thousands of dollars in damage for each song traded on Napster. </a:t>
            </a:r>
          </a:p>
          <a:p>
            <a:endParaRPr lang="en-US" baseline="0" dirty="0"/>
          </a:p>
          <a:p>
            <a:r>
              <a:rPr lang="en-US" baseline="0" dirty="0"/>
              <a:t>A&amp;M Records case (2001)</a:t>
            </a:r>
          </a:p>
          <a:p>
            <a:r>
              <a:rPr lang="en-US" dirty="0"/>
              <a:t>http://en.wikipedia.org/wiki/A%26M_Records,_Inc._v._Napster,_Inc.</a:t>
            </a:r>
          </a:p>
        </p:txBody>
      </p:sp>
    </p:spTree>
    <p:extLst>
      <p:ext uri="{BB962C8B-B14F-4D97-AF65-F5344CB8AC3E}">
        <p14:creationId xmlns:p14="http://schemas.microsoft.com/office/powerpoint/2010/main" val="105074327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Did the music industry suffer losses?</a:t>
            </a:r>
          </a:p>
          <a:p>
            <a:pPr>
              <a:lnSpc>
                <a:spcPct val="80000"/>
              </a:lnSpc>
            </a:pPr>
            <a:r>
              <a:rPr lang="en-US" dirty="0"/>
              <a:t>What do you think the impact would be on creative industries, such as music, movies and fiction novels, if copyright laws did not protect their intellectual property?</a:t>
            </a:r>
          </a:p>
          <a:p>
            <a:endParaRPr lang="en-US" dirty="0"/>
          </a:p>
        </p:txBody>
      </p:sp>
    </p:spTree>
    <p:extLst>
      <p:ext uri="{BB962C8B-B14F-4D97-AF65-F5344CB8AC3E}">
        <p14:creationId xmlns:p14="http://schemas.microsoft.com/office/powerpoint/2010/main" val="195695187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music and movie</a:t>
            </a:r>
            <a:r>
              <a:rPr lang="en-US" baseline="0" dirty="0"/>
              <a:t> industry sued </a:t>
            </a:r>
            <a:r>
              <a:rPr lang="en-US" dirty="0"/>
              <a:t>Grokster</a:t>
            </a:r>
            <a:r>
              <a:rPr lang="en-US" baseline="0" dirty="0"/>
              <a:t> and </a:t>
            </a:r>
            <a:r>
              <a:rPr lang="en-US" baseline="0" dirty="0" err="1"/>
              <a:t>StreamCast</a:t>
            </a:r>
            <a:r>
              <a:rPr lang="en-US" baseline="0" dirty="0"/>
              <a:t> Networks (owner of Morpheus)</a:t>
            </a:r>
          </a:p>
          <a:p>
            <a:endParaRPr lang="en-US" dirty="0"/>
          </a:p>
          <a:p>
            <a:r>
              <a:rPr lang="en-US" dirty="0"/>
              <a:t>A</a:t>
            </a:r>
            <a:r>
              <a:rPr lang="en-US" baseline="0" dirty="0"/>
              <a:t> lower court and an appeals court ruled that distribution of file-sharing software does not violate copyright laws.</a:t>
            </a:r>
          </a:p>
          <a:p>
            <a:endParaRPr lang="en-US" dirty="0"/>
          </a:p>
          <a:p>
            <a:r>
              <a:rPr lang="en-US" dirty="0"/>
              <a:t>Metro-Goldwyn-Mayer</a:t>
            </a:r>
            <a:r>
              <a:rPr lang="en-US" baseline="0" dirty="0"/>
              <a:t> Studios Consortium of 28 of the largest entertainment companies:</a:t>
            </a:r>
            <a:endParaRPr lang="en-US" dirty="0"/>
          </a:p>
          <a:p>
            <a:r>
              <a:rPr lang="en-US" dirty="0"/>
              <a:t>http://en.wikipedia.org/wiki/MGM_Studios,_Inc._v._Grokster,_Ltd.</a:t>
            </a:r>
          </a:p>
          <a:p>
            <a:endParaRPr lang="en-US" dirty="0"/>
          </a:p>
        </p:txBody>
      </p:sp>
    </p:spTree>
    <p:extLst>
      <p:ext uri="{BB962C8B-B14F-4D97-AF65-F5344CB8AC3E}">
        <p14:creationId xmlns:p14="http://schemas.microsoft.com/office/powerpoint/2010/main" val="2780112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Personal</a:t>
            </a:r>
            <a:r>
              <a:rPr lang="en-US" baseline="0" dirty="0"/>
              <a:t> info also includes info associated with a </a:t>
            </a:r>
            <a:r>
              <a:rPr lang="en-US" b="1" baseline="0" dirty="0"/>
              <a:t>handle</a:t>
            </a:r>
            <a:r>
              <a:rPr lang="en-US" baseline="0" dirty="0"/>
              <a:t> – username, online nickname, id number, e-mail address </a:t>
            </a:r>
            <a:r>
              <a:rPr lang="en-US" baseline="0" dirty="0">
                <a:sym typeface="Wingdings" pitchFamily="2" charset="2"/>
              </a:rPr>
              <a:t> True/false question</a:t>
            </a:r>
            <a:endParaRPr lang="en-US" baseline="0" dirty="0"/>
          </a:p>
          <a:p>
            <a:endParaRPr lang="en-US" dirty="0"/>
          </a:p>
          <a:p>
            <a:r>
              <a:rPr lang="en-US" dirty="0"/>
              <a:t>Issues </a:t>
            </a:r>
          </a:p>
          <a:p>
            <a:r>
              <a:rPr lang="en-US" b="1" dirty="0"/>
              <a:t>Invisible information gathering </a:t>
            </a:r>
            <a:r>
              <a:rPr lang="en-US" dirty="0"/>
              <a:t>– if the person is not aware that information is being gathered, there is no opportunity to consent or withhold consent. </a:t>
            </a:r>
            <a:r>
              <a:rPr lang="en-US" b="1" dirty="0"/>
              <a:t>Auto event data-recorders </a:t>
            </a:r>
            <a:r>
              <a:rPr lang="en-US" dirty="0"/>
              <a:t>(</a:t>
            </a:r>
            <a:r>
              <a:rPr lang="en-US" dirty="0">
                <a:hlinkClick r:id="rId3"/>
              </a:rPr>
              <a:t>http://en.wikipedia.org/wiki/Event_data_recorder</a:t>
            </a:r>
            <a:r>
              <a:rPr lang="en-US" dirty="0"/>
              <a:t> ) P51 are an example of non-Web information gathering (like an airplane black box). 40M vehicles currently have the device.  Example of Governor Corzine’s accident. </a:t>
            </a:r>
          </a:p>
          <a:p>
            <a:endParaRPr lang="en-US" b="1" dirty="0"/>
          </a:p>
          <a:p>
            <a:r>
              <a:rPr lang="en-US" b="1" dirty="0"/>
              <a:t>Cookies. Key-loggers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Within</a:t>
            </a:r>
            <a:r>
              <a:rPr lang="en-US" baseline="0" dirty="0"/>
              <a:t> the cookie, the site stores and then uses information about the visitor’s activity. Cookies help companies provide personalized customer service and target advertising to the interests of each visitor.</a:t>
            </a:r>
            <a:endParaRPr lang="en-US" dirty="0"/>
          </a:p>
          <a:p>
            <a:endParaRPr lang="en-US" b="1"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404" eaLnBrk="0" fontAlgn="base" hangingPunct="0">
              <a:spcBef>
                <a:spcPct val="30000"/>
              </a:spcBef>
              <a:spcAft>
                <a:spcPct val="0"/>
              </a:spcAft>
              <a:defRPr/>
            </a:pPr>
            <a:r>
              <a:rPr lang="en-US" dirty="0"/>
              <a:t>Smartphones, tablets, game machines, and other devices</a:t>
            </a:r>
            <a:r>
              <a:rPr lang="en-US" baseline="0" dirty="0"/>
              <a:t> have mechanisms to prevent installation of software or use of services that the maker of the device does not support or approve. Cracking such mechanisms is sometimes called </a:t>
            </a:r>
            <a:r>
              <a:rPr lang="en-US" i="1" baseline="0" dirty="0" err="1"/>
              <a:t>jailbreaking</a:t>
            </a:r>
            <a:r>
              <a:rPr lang="en-US" i="0" baseline="0" dirty="0"/>
              <a:t>, unlocking, or</a:t>
            </a:r>
            <a:r>
              <a:rPr lang="en-US" i="1" baseline="0" dirty="0"/>
              <a:t> rooting</a:t>
            </a:r>
            <a:r>
              <a:rPr lang="en-US" i="0" baseline="0" dirty="0"/>
              <a:t>. </a:t>
            </a:r>
            <a:endParaRPr lang="en-US" dirty="0"/>
          </a:p>
          <a:p>
            <a:endParaRPr lang="en-US" dirty="0"/>
          </a:p>
        </p:txBody>
      </p:sp>
    </p:spTree>
    <p:extLst>
      <p:ext uri="{BB962C8B-B14F-4D97-AF65-F5344CB8AC3E}">
        <p14:creationId xmlns:p14="http://schemas.microsoft.com/office/powerpoint/2010/main" val="230313049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15-yo Norway boy Jon </a:t>
            </a:r>
            <a:r>
              <a:rPr lang="en-US" dirty="0" err="1"/>
              <a:t>Johnansen</a:t>
            </a:r>
            <a:r>
              <a:rPr lang="en-US" dirty="0"/>
              <a:t>, and two others wrote and distributed </a:t>
            </a:r>
            <a:r>
              <a:rPr lang="en-US" dirty="0" err="1"/>
              <a:t>DeCSS</a:t>
            </a:r>
            <a:r>
              <a:rPr lang="en-US" dirty="0"/>
              <a:t>, that defeated the scrambling.</a:t>
            </a:r>
          </a:p>
          <a:p>
            <a:r>
              <a:rPr lang="en-US" dirty="0" err="1"/>
              <a:t>DeCSS</a:t>
            </a:r>
            <a:r>
              <a:rPr lang="en-US" baseline="0" dirty="0"/>
              <a:t> enables users - to view (legally purchased) DVD on Linux, - to view the DVD anywhere in the world.  It also enables FF through commercials</a:t>
            </a:r>
          </a:p>
          <a:p>
            <a:pPr>
              <a:buFontTx/>
              <a:buChar char="-"/>
            </a:pPr>
            <a:endParaRPr lang="en-US" baseline="0" dirty="0"/>
          </a:p>
          <a:p>
            <a:pPr defTabSz="915863">
              <a:defRPr/>
            </a:pPr>
            <a:r>
              <a:rPr lang="en-US" baseline="0" dirty="0"/>
              <a:t>Judged ordered </a:t>
            </a:r>
            <a:r>
              <a:rPr lang="en-US" baseline="0" dirty="0" err="1"/>
              <a:t>DeCSS</a:t>
            </a:r>
            <a:r>
              <a:rPr lang="en-US" baseline="0" dirty="0"/>
              <a:t>’ removal. </a:t>
            </a:r>
          </a:p>
          <a:p>
            <a:pPr>
              <a:buFontTx/>
              <a:buNone/>
            </a:pPr>
            <a:r>
              <a:rPr lang="en-US" baseline="0" dirty="0"/>
              <a:t>Attorney argued for violation of </a:t>
            </a:r>
            <a:r>
              <a:rPr lang="en-US" b="1" baseline="0" dirty="0"/>
              <a:t>Freedom of speech</a:t>
            </a:r>
            <a:r>
              <a:rPr lang="en-US" baseline="0" dirty="0"/>
              <a:t>: programmers need to discuss computer code and techniques.</a:t>
            </a:r>
          </a:p>
          <a:p>
            <a:pPr>
              <a:buFontTx/>
              <a:buNone/>
            </a:pPr>
            <a:r>
              <a:rPr lang="en-US" baseline="0" dirty="0"/>
              <a:t>Haiku: a Japanese poetry  A </a:t>
            </a:r>
            <a:r>
              <a:rPr lang="en-US" baseline="0" dirty="0" err="1"/>
              <a:t>DeCSS</a:t>
            </a:r>
            <a:r>
              <a:rPr lang="en-US" baseline="0" dirty="0"/>
              <a:t> galleries: </a:t>
            </a:r>
            <a:r>
              <a:rPr lang="en-US" dirty="0"/>
              <a:t>http://www.cs.cmu.edu/~dst/DeCSS/Gallery/</a:t>
            </a:r>
          </a:p>
          <a:p>
            <a:pPr>
              <a:buFontTx/>
              <a:buNone/>
            </a:pPr>
            <a:r>
              <a:rPr lang="en-US" dirty="0"/>
              <a:t>Many</a:t>
            </a:r>
            <a:r>
              <a:rPr lang="en-US" baseline="0" dirty="0"/>
              <a:t> forms come out: expressions of opinion protected by 1</a:t>
            </a:r>
            <a:r>
              <a:rPr lang="en-US" baseline="30000" dirty="0"/>
              <a:t>st</a:t>
            </a:r>
            <a:r>
              <a:rPr lang="en-US" baseline="0" dirty="0"/>
              <a:t> Amendment vs. code </a:t>
            </a:r>
            <a:endParaRPr lang="en-US" dirty="0"/>
          </a:p>
          <a:p>
            <a:pPr>
              <a:buFontTx/>
              <a:buNone/>
            </a:pPr>
            <a:endParaRPr lang="en-US" dirty="0"/>
          </a:p>
          <a:p>
            <a:pPr>
              <a:buFontTx/>
              <a:buNone/>
            </a:pPr>
            <a:r>
              <a:rPr lang="en-US" dirty="0"/>
              <a:t>DMCA restricts circumventing copy protection for reverse</a:t>
            </a:r>
            <a:r>
              <a:rPr lang="en-US" baseline="0" dirty="0"/>
              <a:t> engineering to produce new products. </a:t>
            </a:r>
            <a:r>
              <a:rPr lang="en-US" b="1" baseline="0" dirty="0"/>
              <a:t>Innovative products are thwarted</a:t>
            </a:r>
            <a:r>
              <a:rPr lang="en-US" baseline="0" dirty="0"/>
              <a:t>.</a:t>
            </a:r>
            <a:endParaRPr lang="en-US" dirty="0"/>
          </a:p>
          <a:p>
            <a:pPr>
              <a:buFontTx/>
              <a:buNone/>
            </a:pPr>
            <a:r>
              <a:rPr lang="en-US" dirty="0"/>
              <a:t>Another case:</a:t>
            </a:r>
            <a:r>
              <a:rPr lang="en-US" baseline="0" dirty="0"/>
              <a:t> </a:t>
            </a:r>
            <a:r>
              <a:rPr lang="en-US" dirty="0"/>
              <a:t>SDMI (secure digital music initiative)</a:t>
            </a:r>
            <a:r>
              <a:rPr lang="en-US" baseline="0" dirty="0"/>
              <a:t> posted a challenge to test its digital watermarking scheme for music files.</a:t>
            </a:r>
          </a:p>
          <a:p>
            <a:pPr>
              <a:buFontTx/>
              <a:buNone/>
            </a:pPr>
            <a:r>
              <a:rPr lang="en-US" baseline="0" dirty="0"/>
              <a:t>When it is cracked, Princeton university CS professor </a:t>
            </a:r>
            <a:r>
              <a:rPr lang="en-US" baseline="0" dirty="0" err="1"/>
              <a:t>Felten</a:t>
            </a:r>
            <a:r>
              <a:rPr lang="en-US" baseline="0" dirty="0"/>
              <a:t> can’t publish paper about it. Threaten with lawsuit. Professor did not publish. But filed a law suit for violation of 1</a:t>
            </a:r>
            <a:r>
              <a:rPr lang="en-US" baseline="30000" dirty="0"/>
              <a:t>st</a:t>
            </a:r>
            <a:r>
              <a:rPr lang="en-US" baseline="0" dirty="0"/>
              <a:t> amendment on his software research. Government and SDMI say a lawsuit is not appropriate. Apparently he presented the paper at a conference later that year. See: http://en.wikipedia.org/wiki/Edward_Felten</a:t>
            </a:r>
          </a:p>
        </p:txBody>
      </p:sp>
    </p:spTree>
    <p:extLst>
      <p:ext uri="{BB962C8B-B14F-4D97-AF65-F5344CB8AC3E}">
        <p14:creationId xmlns:p14="http://schemas.microsoft.com/office/powerpoint/2010/main" val="97629659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 entertainment companies say</a:t>
            </a:r>
            <a:r>
              <a:rPr lang="en-US" baseline="0" dirty="0"/>
              <a:t> YouTube is like the peer-to-peer music sites like </a:t>
            </a:r>
            <a:r>
              <a:rPr lang="en-US" baseline="0" dirty="0" err="1"/>
              <a:t>Grokster</a:t>
            </a:r>
            <a:r>
              <a:rPr lang="en-US" baseline="0" dirty="0"/>
              <a:t> that made their money out of IP of others without permission. They argue for filtering by YouTube</a:t>
            </a:r>
          </a:p>
          <a:p>
            <a:endParaRPr lang="en-US" baseline="0" dirty="0"/>
          </a:p>
          <a:p>
            <a:r>
              <a:rPr lang="en-US" baseline="0" dirty="0"/>
              <a:t>The suit is not yet settled. P222. End of 1</a:t>
            </a:r>
            <a:r>
              <a:rPr lang="en-US" baseline="30000" dirty="0"/>
              <a:t>st</a:t>
            </a:r>
            <a:r>
              <a:rPr lang="en-US" baseline="0" dirty="0"/>
              <a:t> paragraph.</a:t>
            </a:r>
          </a:p>
        </p:txBody>
      </p:sp>
    </p:spTree>
    <p:extLst>
      <p:ext uri="{BB962C8B-B14F-4D97-AF65-F5344CB8AC3E}">
        <p14:creationId xmlns:p14="http://schemas.microsoft.com/office/powerpoint/2010/main" val="370817039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Linux,</a:t>
            </a:r>
            <a:r>
              <a:rPr lang="en-US" baseline="0" dirty="0"/>
              <a:t> </a:t>
            </a:r>
            <a:r>
              <a:rPr lang="en-US" baseline="0" dirty="0" err="1"/>
              <a:t>firefox</a:t>
            </a:r>
            <a:r>
              <a:rPr lang="en-US" baseline="0" dirty="0"/>
              <a:t>, Apache, open office, Java</a:t>
            </a:r>
          </a:p>
          <a:p>
            <a:endParaRPr lang="en-US" baseline="0" dirty="0"/>
          </a:p>
          <a:p>
            <a:r>
              <a:rPr lang="en-US" dirty="0"/>
              <a:t>Commercial software,</a:t>
            </a:r>
            <a:r>
              <a:rPr lang="en-US" baseline="0" dirty="0"/>
              <a:t> often called </a:t>
            </a:r>
            <a:r>
              <a:rPr lang="en-US" i="1" baseline="0" dirty="0"/>
              <a:t>proprietary software</a:t>
            </a:r>
            <a:r>
              <a:rPr lang="en-US" i="0" baseline="0" dirty="0"/>
              <a:t>, is normally sold in object code, the code run by the computer, but not intelligible to people. It is not modifiable by the end user. The source code is kept secret.</a:t>
            </a:r>
          </a:p>
          <a:p>
            <a:endParaRPr lang="en-US" i="0" baseline="0" dirty="0"/>
          </a:p>
          <a:p>
            <a:r>
              <a:rPr lang="en-US" i="0" baseline="0" dirty="0"/>
              <a:t>Critics (and some supporters) of free software point out some of its weaknesses. Much free software is not easy for ordinary consumers to use. Often, there is no technical support number to call for help. Because anyone can modify free software, there are many versions and few standards, creating a difficult and confusing environment for nontechnical consumers and businesses.</a:t>
            </a:r>
          </a:p>
          <a:p>
            <a:endParaRPr lang="en-US" baseline="0" dirty="0"/>
          </a:p>
          <a:p>
            <a:endParaRPr lang="en-US" baseline="0" dirty="0"/>
          </a:p>
        </p:txBody>
      </p:sp>
    </p:spTree>
    <p:extLst>
      <p:ext uri="{BB962C8B-B14F-4D97-AF65-F5344CB8AC3E}">
        <p14:creationId xmlns:p14="http://schemas.microsoft.com/office/powerpoint/2010/main" val="382563574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9404">
              <a:defRPr/>
            </a:pPr>
            <a:r>
              <a:rPr lang="en-US" i="0" baseline="0" dirty="0"/>
              <a:t>Free software has many advantages. With freely distributed software, more people can use and benefit from a program. With source code available, any of thousands of programmers can find and fix bugs quickly. Users and programmers can adapt and improve programs.</a:t>
            </a:r>
          </a:p>
          <a:p>
            <a:pPr defTabSz="899404">
              <a:defRPr/>
            </a:pPr>
            <a:endParaRPr lang="en-US" i="0" baseline="0" dirty="0"/>
          </a:p>
          <a:p>
            <a:pPr defTabSz="899404">
              <a:defRPr/>
            </a:pPr>
            <a:r>
              <a:rPr lang="en-US" i="0" baseline="0" dirty="0"/>
              <a:t>Under </a:t>
            </a:r>
            <a:r>
              <a:rPr lang="en-US" i="0" baseline="0" dirty="0" err="1"/>
              <a:t>copyleft</a:t>
            </a:r>
            <a:r>
              <a:rPr lang="en-US" i="0" baseline="0" dirty="0"/>
              <a:t>, the developer copyrights the program and releases it under an agreement that allows people to use, modify, and distribute it, or any program developed from it, but only if they apply the same agreement to the new work. No one may develop a new program from a </a:t>
            </a:r>
            <a:r>
              <a:rPr lang="en-US" i="0" baseline="0" dirty="0" err="1"/>
              <a:t>copylefted</a:t>
            </a:r>
            <a:r>
              <a:rPr lang="en-US" i="0" baseline="0" dirty="0"/>
              <a:t> program and add restrictions that limit is use and free distribution. Courts have said a person can sue for an injunction against someone who uses </a:t>
            </a:r>
            <a:r>
              <a:rPr lang="en-US" i="0" baseline="0" dirty="0" err="1"/>
              <a:t>copylefted</a:t>
            </a:r>
            <a:r>
              <a:rPr lang="en-US" i="0" baseline="0" dirty="0"/>
              <a:t> software without following the open source licensing agreement.</a:t>
            </a:r>
          </a:p>
          <a:p>
            <a:pPr defTabSz="899404">
              <a:defRPr/>
            </a:pPr>
            <a:endParaRPr lang="en-US" i="0" baseline="0" dirty="0"/>
          </a:p>
          <a:p>
            <a:r>
              <a:rPr lang="en-US" b="1" baseline="0" dirty="0" err="1"/>
              <a:t>Copyleft</a:t>
            </a:r>
            <a:r>
              <a:rPr lang="en-US" baseline="0" dirty="0"/>
              <a:t>: developer copyrights the program and releases it under an agreement that allows</a:t>
            </a:r>
          </a:p>
          <a:p>
            <a:r>
              <a:rPr lang="en-US" baseline="0" dirty="0"/>
              <a:t>people to use, modify, and distribute it, or any program developed from it, but only if they</a:t>
            </a:r>
          </a:p>
          <a:p>
            <a:r>
              <a:rPr lang="en-US" baseline="0" dirty="0"/>
              <a:t>apply the same agreement to the new work.  No restrictions allowed to limit its use and free distribution.</a:t>
            </a:r>
          </a:p>
          <a:p>
            <a:r>
              <a:rPr lang="en-US" baseline="0" dirty="0"/>
              <a:t>GPL: Gnu public license implements </a:t>
            </a:r>
            <a:r>
              <a:rPr lang="en-US" baseline="0" dirty="0" err="1"/>
              <a:t>copyleft</a:t>
            </a:r>
            <a:r>
              <a:rPr lang="en-US" baseline="0" dirty="0"/>
              <a:t>.</a:t>
            </a:r>
          </a:p>
          <a:p>
            <a:pPr defTabSz="899404">
              <a:defRPr/>
            </a:pPr>
            <a:endParaRPr lang="en-US" dirty="0"/>
          </a:p>
          <a:p>
            <a:endParaRPr lang="en-US" dirty="0"/>
          </a:p>
        </p:txBody>
      </p:sp>
    </p:spTree>
    <p:extLst>
      <p:ext uri="{BB962C8B-B14F-4D97-AF65-F5344CB8AC3E}">
        <p14:creationId xmlns:p14="http://schemas.microsoft.com/office/powerpoint/2010/main" val="2514054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Federal government gave Google a subpoena for 2months user search queries and all URLs that Google indexes.</a:t>
            </a:r>
          </a:p>
          <a:p>
            <a:endParaRPr lang="en-US" dirty="0"/>
          </a:p>
          <a:p>
            <a:r>
              <a:rPr lang="en-US" b="1" dirty="0"/>
              <a:t>Subpoena</a:t>
            </a:r>
            <a:r>
              <a:rPr lang="en-US" dirty="0"/>
              <a:t>: a court order for sb.</a:t>
            </a:r>
            <a:r>
              <a:rPr lang="en-US" baseline="0" dirty="0"/>
              <a:t> to give testimony or provide docs / info for an investigation or trial.</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F652047-C03E-2345-8546-71813D7CCB1A}" type="datetimeFigureOut">
              <a:rPr lang="en-US" smtClean="0"/>
              <a:pPr/>
              <a:t>3/9/18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652047-C03E-2345-8546-71813D7CCB1A}" type="datetimeFigureOut">
              <a:rPr lang="en-US" smtClean="0"/>
              <a:pPr/>
              <a:t>3/9/18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652047-C03E-2345-8546-71813D7CCB1A}" type="datetimeFigureOut">
              <a:rPr lang="en-US" smtClean="0"/>
              <a:pPr/>
              <a:t>3/9/18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652047-C03E-2345-8546-71813D7CCB1A}" type="datetimeFigureOut">
              <a:rPr lang="en-US" smtClean="0"/>
              <a:pPr/>
              <a:t>3/9/18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652047-C03E-2345-8546-71813D7CCB1A}" type="datetimeFigureOut">
              <a:rPr lang="en-US" smtClean="0"/>
              <a:pPr/>
              <a:t>3/9/18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652047-C03E-2345-8546-71813D7CCB1A}" type="datetimeFigureOut">
              <a:rPr lang="en-US" smtClean="0"/>
              <a:pPr/>
              <a:t>3/9/18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652047-C03E-2345-8546-71813D7CCB1A}" type="datetimeFigureOut">
              <a:rPr lang="en-US" smtClean="0"/>
              <a:pPr/>
              <a:t>3/9/18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652047-C03E-2345-8546-71813D7CCB1A}" type="datetimeFigureOut">
              <a:rPr lang="en-US" smtClean="0"/>
              <a:pPr/>
              <a:t>3/9/18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52047-C03E-2345-8546-71813D7CCB1A}" type="datetimeFigureOut">
              <a:rPr lang="en-US" smtClean="0"/>
              <a:pPr/>
              <a:t>3/9/18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652047-C03E-2345-8546-71813D7CCB1A}" type="datetimeFigureOut">
              <a:rPr lang="en-US" smtClean="0"/>
              <a:pPr/>
              <a:t>3/9/18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652047-C03E-2345-8546-71813D7CCB1A}" type="datetimeFigureOut">
              <a:rPr lang="en-US" smtClean="0"/>
              <a:pPr/>
              <a:t>3/9/18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652047-C03E-2345-8546-71813D7CCB1A}" type="datetimeFigureOut">
              <a:rPr lang="en-US" smtClean="0"/>
              <a:pPr/>
              <a:t>3/9/18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F9C533-A3A0-E84D-87C8-D525071C66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gi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hyperlink" Target="http://www.anonymizer.com/"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 Id="rId3" Type="http://schemas.openxmlformats.org/officeDocument/2006/relationships/hyperlink" Target="http://www.cs.cmu.edu/~dst/DeCSS/Gallery/decss-haiku.txt"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312 Test Review 1</a:t>
            </a:r>
          </a:p>
        </p:txBody>
      </p:sp>
      <p:sp>
        <p:nvSpPr>
          <p:cNvPr id="3" name="Subtitle 2"/>
          <p:cNvSpPr>
            <a:spLocks noGrp="1"/>
          </p:cNvSpPr>
          <p:nvPr>
            <p:ph type="subTitle" idx="1"/>
          </p:nvPr>
        </p:nvSpPr>
        <p:spPr>
          <a:xfrm>
            <a:off x="1371600" y="3429000"/>
            <a:ext cx="6400800" cy="2895600"/>
          </a:xfrm>
        </p:spPr>
        <p:txBody>
          <a:bodyPr>
            <a:normAutofit/>
          </a:bodyPr>
          <a:lstStyle/>
          <a:p>
            <a:r>
              <a:rPr lang="en-US" dirty="0"/>
              <a:t>Ethics (</a:t>
            </a:r>
            <a:r>
              <a:rPr lang="en-US" dirty="0" err="1"/>
              <a:t>ch.</a:t>
            </a:r>
            <a:r>
              <a:rPr lang="en-US" dirty="0"/>
              <a:t> 1), </a:t>
            </a:r>
          </a:p>
          <a:p>
            <a:r>
              <a:rPr lang="en-US" dirty="0"/>
              <a:t>Privacy (</a:t>
            </a:r>
            <a:r>
              <a:rPr lang="en-US" dirty="0" err="1"/>
              <a:t>ch.</a:t>
            </a:r>
            <a:r>
              <a:rPr lang="en-US" dirty="0"/>
              <a:t> 2), </a:t>
            </a:r>
          </a:p>
          <a:p>
            <a:r>
              <a:rPr lang="en-US" dirty="0"/>
              <a:t>Freedom of Speech (</a:t>
            </a:r>
            <a:r>
              <a:rPr lang="en-US" dirty="0" err="1"/>
              <a:t>ch.</a:t>
            </a:r>
            <a:r>
              <a:rPr lang="en-US" dirty="0"/>
              <a:t> 3), </a:t>
            </a:r>
          </a:p>
          <a:p>
            <a:r>
              <a:rPr lang="en-US" dirty="0"/>
              <a:t>Intellectual Property  (</a:t>
            </a:r>
            <a:r>
              <a:rPr lang="en-US" dirty="0" err="1"/>
              <a:t>ch.</a:t>
            </a:r>
            <a:r>
              <a:rPr lang="en-US" dirty="0"/>
              <a:t> </a:t>
            </a:r>
            <a:r>
              <a:rPr lang="en-US"/>
              <a:t>4)</a:t>
            </a:r>
            <a:endParaRPr lang="en-US"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Privacy Issues (2)</a:t>
            </a:r>
          </a:p>
        </p:txBody>
      </p:sp>
      <p:sp>
        <p:nvSpPr>
          <p:cNvPr id="3" name="Content Placeholder 2"/>
          <p:cNvSpPr>
            <a:spLocks noGrp="1"/>
          </p:cNvSpPr>
          <p:nvPr>
            <p:ph idx="1"/>
          </p:nvPr>
        </p:nvSpPr>
        <p:spPr>
          <a:xfrm>
            <a:off x="457200" y="1371600"/>
            <a:ext cx="8178800" cy="4381500"/>
          </a:xfrm>
        </p:spPr>
        <p:txBody>
          <a:bodyPr/>
          <a:lstStyle/>
          <a:p>
            <a:r>
              <a:rPr lang="en-US" sz="2800" b="1" dirty="0">
                <a:solidFill>
                  <a:srgbClr val="000000"/>
                </a:solidFill>
              </a:rPr>
              <a:t>Re-identification</a:t>
            </a:r>
            <a:r>
              <a:rPr lang="en-US" sz="2800" dirty="0">
                <a:solidFill>
                  <a:srgbClr val="000000"/>
                </a:solidFill>
              </a:rPr>
              <a:t> – piecing together someone’s identity - </a:t>
            </a:r>
            <a:r>
              <a:rPr lang="en-US" sz="2800" dirty="0"/>
              <a:t>has become much easier than before</a:t>
            </a:r>
          </a:p>
          <a:p>
            <a:r>
              <a:rPr lang="en-US" sz="2800" dirty="0"/>
              <a:t>Information available on the Internet will be found by people for whom it was not intended</a:t>
            </a:r>
          </a:p>
          <a:p>
            <a:r>
              <a:rPr lang="en-US" sz="2800" dirty="0"/>
              <a:t>Electronic data seems to last forever</a:t>
            </a:r>
          </a:p>
          <a:p>
            <a:r>
              <a:rPr lang="en-US" sz="2800" dirty="0"/>
              <a:t>Data collected for one purpose will find other uses</a:t>
            </a:r>
          </a:p>
          <a:p>
            <a:r>
              <a:rPr lang="en-US" sz="2800" dirty="0"/>
              <a:t>The government sometimes requests personal data</a:t>
            </a:r>
          </a:p>
          <a:p>
            <a:r>
              <a:rPr lang="en-US" sz="2800" dirty="0"/>
              <a:t>We cannot directly protect information about ourselves</a:t>
            </a:r>
          </a:p>
          <a:p>
            <a:endParaRPr lang="en-US" sz="2800"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r>
              <a:rPr lang="en-US" dirty="0"/>
              <a:t>Terminology</a:t>
            </a:r>
          </a:p>
        </p:txBody>
      </p:sp>
      <p:sp>
        <p:nvSpPr>
          <p:cNvPr id="44037" name="Rectangle 5"/>
          <p:cNvSpPr>
            <a:spLocks noGrp="1" noChangeArrowheads="1"/>
          </p:cNvSpPr>
          <p:nvPr>
            <p:ph idx="1"/>
          </p:nvPr>
        </p:nvSpPr>
        <p:spPr/>
        <p:txBody>
          <a:bodyPr>
            <a:normAutofit lnSpcReduction="10000"/>
          </a:bodyPr>
          <a:lstStyle/>
          <a:p>
            <a:pPr>
              <a:lnSpc>
                <a:spcPct val="90000"/>
              </a:lnSpc>
            </a:pPr>
            <a:r>
              <a:rPr lang="en-US" dirty="0">
                <a:solidFill>
                  <a:srgbClr val="000000"/>
                </a:solidFill>
              </a:rPr>
              <a:t>Secondary use </a:t>
            </a:r>
            <a:r>
              <a:rPr lang="en-US" dirty="0"/>
              <a:t>- </a:t>
            </a:r>
            <a:r>
              <a:rPr lang="en-US" sz="2800" dirty="0"/>
              <a:t>use of personal information for a purpose other than the one it was provided for</a:t>
            </a:r>
          </a:p>
          <a:p>
            <a:pPr>
              <a:lnSpc>
                <a:spcPct val="90000"/>
              </a:lnSpc>
            </a:pPr>
            <a:r>
              <a:rPr lang="en-US" dirty="0">
                <a:solidFill>
                  <a:srgbClr val="000000"/>
                </a:solidFill>
              </a:rPr>
              <a:t>Data mining </a:t>
            </a:r>
            <a:r>
              <a:rPr lang="en-US" dirty="0"/>
              <a:t>- </a:t>
            </a:r>
            <a:r>
              <a:rPr lang="en-US" sz="2800" dirty="0"/>
              <a:t>searching and analyzing masses of data to find patterns and develop new information or knowledge</a:t>
            </a:r>
          </a:p>
          <a:p>
            <a:pPr>
              <a:lnSpc>
                <a:spcPct val="90000"/>
              </a:lnSpc>
            </a:pPr>
            <a:r>
              <a:rPr lang="en-US" dirty="0">
                <a:solidFill>
                  <a:srgbClr val="000000"/>
                </a:solidFill>
              </a:rPr>
              <a:t>Computer matching </a:t>
            </a:r>
            <a:r>
              <a:rPr lang="en-US" dirty="0"/>
              <a:t>- </a:t>
            </a:r>
            <a:r>
              <a:rPr lang="en-US" sz="2800" dirty="0"/>
              <a:t>combining and comparing information from different databases (using social security number, for example) to match records</a:t>
            </a:r>
          </a:p>
          <a:p>
            <a:pPr>
              <a:lnSpc>
                <a:spcPct val="90000"/>
              </a:lnSpc>
            </a:pPr>
            <a:r>
              <a:rPr lang="en-US" dirty="0">
                <a:solidFill>
                  <a:srgbClr val="000000"/>
                </a:solidFill>
              </a:rPr>
              <a:t>Computer profiling </a:t>
            </a:r>
            <a:r>
              <a:rPr lang="en-US" dirty="0"/>
              <a:t>- </a:t>
            </a:r>
            <a:r>
              <a:rPr lang="en-US" sz="2800" dirty="0"/>
              <a:t>analyzing data in computer files to determine characteristics of people most likely to engage in a certain behavior</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11</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r>
              <a:rPr lang="en-US" dirty="0">
                <a:solidFill>
                  <a:schemeClr val="tx1"/>
                </a:solidFill>
              </a:rPr>
              <a:t>Principles for Data Collection and Use</a:t>
            </a:r>
          </a:p>
        </p:txBody>
      </p:sp>
      <p:sp>
        <p:nvSpPr>
          <p:cNvPr id="46083" name="Rectangle 3"/>
          <p:cNvSpPr>
            <a:spLocks noGrp="1" noChangeArrowheads="1"/>
          </p:cNvSpPr>
          <p:nvPr>
            <p:ph idx="1"/>
          </p:nvPr>
        </p:nvSpPr>
        <p:spPr/>
        <p:txBody>
          <a:bodyPr>
            <a:normAutofit fontScale="85000" lnSpcReduction="20000"/>
          </a:bodyPr>
          <a:lstStyle/>
          <a:p>
            <a:r>
              <a:rPr lang="en-US" dirty="0">
                <a:solidFill>
                  <a:srgbClr val="000000"/>
                </a:solidFill>
              </a:rPr>
              <a:t>Informed consent </a:t>
            </a:r>
            <a:r>
              <a:rPr lang="en-US" dirty="0"/>
              <a:t>– informing people how collected information is being used</a:t>
            </a:r>
          </a:p>
          <a:p>
            <a:r>
              <a:rPr lang="en-US" dirty="0">
                <a:solidFill>
                  <a:srgbClr val="000000"/>
                </a:solidFill>
              </a:rPr>
              <a:t>Opt-in and opt-out </a:t>
            </a:r>
            <a:r>
              <a:rPr lang="en-US" dirty="0"/>
              <a:t>policies – people specify an exception to the default condition (either to not use information or use information by default)</a:t>
            </a:r>
          </a:p>
          <a:p>
            <a:r>
              <a:rPr lang="en-US" dirty="0"/>
              <a:t>Data retention - is the continued storage of an organization's data for compliance or business reasons. </a:t>
            </a:r>
          </a:p>
          <a:p>
            <a:pPr lvl="1"/>
            <a:r>
              <a:rPr lang="en-US" dirty="0"/>
              <a:t>An organization may retain data for several different reasons. One reason is to comply with state and federal regulations. Another is to provide the organization with the ability to recover business critical data in the event of a site-wide data loss, such as a fire or flood.</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12</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of Informed Consent</a:t>
            </a:r>
          </a:p>
        </p:txBody>
      </p:sp>
      <p:sp>
        <p:nvSpPr>
          <p:cNvPr id="3" name="Content Placeholder 2"/>
          <p:cNvSpPr>
            <a:spLocks noGrp="1"/>
          </p:cNvSpPr>
          <p:nvPr>
            <p:ph idx="1"/>
          </p:nvPr>
        </p:nvSpPr>
        <p:spPr>
          <a:xfrm>
            <a:off x="457200" y="1371600"/>
            <a:ext cx="8305800" cy="4381500"/>
          </a:xfrm>
        </p:spPr>
        <p:txBody>
          <a:bodyPr>
            <a:normAutofit/>
          </a:bodyPr>
          <a:lstStyle/>
          <a:p>
            <a:pPr marL="0" indent="0">
              <a:lnSpc>
                <a:spcPct val="90000"/>
              </a:lnSpc>
              <a:buNone/>
            </a:pPr>
            <a:r>
              <a:rPr lang="en-US" sz="2800" dirty="0"/>
              <a:t>Two common forms for providing informed consent are opt in and opt out:</a:t>
            </a:r>
          </a:p>
          <a:p>
            <a:pPr>
              <a:lnSpc>
                <a:spcPct val="90000"/>
              </a:lnSpc>
            </a:pPr>
            <a:r>
              <a:rPr lang="en-US" sz="2800" dirty="0">
                <a:solidFill>
                  <a:srgbClr val="000000"/>
                </a:solidFill>
              </a:rPr>
              <a:t>opt in </a:t>
            </a:r>
            <a:r>
              <a:rPr lang="en-US" sz="2800" dirty="0"/>
              <a:t>– The collector of the information may use information only if person explicitly permits use (usually by checking a box)</a:t>
            </a:r>
          </a:p>
          <a:p>
            <a:pPr>
              <a:lnSpc>
                <a:spcPct val="90000"/>
              </a:lnSpc>
            </a:pPr>
            <a:r>
              <a:rPr lang="en-US" sz="2800" dirty="0">
                <a:solidFill>
                  <a:srgbClr val="000000"/>
                </a:solidFill>
              </a:rPr>
              <a:t>opt out </a:t>
            </a:r>
            <a:r>
              <a:rPr lang="en-US" sz="2800" dirty="0"/>
              <a:t>– Person must request (usually by checking a box) that an organization </a:t>
            </a:r>
            <a:r>
              <a:rPr lang="en-US" sz="2800" i="1" dirty="0"/>
              <a:t>not</a:t>
            </a:r>
            <a:r>
              <a:rPr lang="en-US" sz="2800" dirty="0"/>
              <a:t> use information</a:t>
            </a:r>
          </a:p>
          <a:p>
            <a:endParaRPr lang="en-US" sz="2800"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13</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8591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Fair Information Principles (FIP) </a:t>
            </a:r>
          </a:p>
        </p:txBody>
      </p:sp>
      <p:sp>
        <p:nvSpPr>
          <p:cNvPr id="3" name="Content Placeholder 2"/>
          <p:cNvSpPr>
            <a:spLocks noGrp="1"/>
          </p:cNvSpPr>
          <p:nvPr>
            <p:ph idx="1"/>
          </p:nvPr>
        </p:nvSpPr>
        <p:spPr/>
        <p:txBody>
          <a:bodyPr>
            <a:normAutofit lnSpcReduction="10000"/>
          </a:bodyPr>
          <a:lstStyle/>
          <a:p>
            <a:r>
              <a:rPr lang="en-US" sz="2800" dirty="0"/>
              <a:t>Recommendations from privacy experts</a:t>
            </a:r>
          </a:p>
          <a:p>
            <a:pPr marL="914400" lvl="1" indent="-457200">
              <a:buFont typeface="+mj-lt"/>
              <a:buAutoNum type="arabicPeriod"/>
            </a:pPr>
            <a:r>
              <a:rPr lang="en-US" dirty="0"/>
              <a:t>Inform people when you collection information, what you collect and how you use it</a:t>
            </a:r>
          </a:p>
          <a:p>
            <a:pPr marL="914400" lvl="1" indent="-457200">
              <a:buFont typeface="+mj-lt"/>
              <a:buAutoNum type="arabicPeriod"/>
            </a:pPr>
            <a:r>
              <a:rPr lang="en-US" dirty="0"/>
              <a:t>Collect only the data needed</a:t>
            </a:r>
          </a:p>
          <a:p>
            <a:pPr marL="914400" lvl="1" indent="-457200">
              <a:buFont typeface="+mj-lt"/>
              <a:buAutoNum type="arabicPeriod"/>
            </a:pPr>
            <a:r>
              <a:rPr lang="en-US" dirty="0"/>
              <a:t>Offer opt-outs</a:t>
            </a:r>
          </a:p>
          <a:p>
            <a:pPr marL="914400" lvl="1" indent="-457200">
              <a:buFont typeface="+mj-lt"/>
              <a:buAutoNum type="arabicPeriod"/>
            </a:pPr>
            <a:r>
              <a:rPr lang="en-US" dirty="0"/>
              <a:t>Keep data only as long as needed</a:t>
            </a:r>
          </a:p>
          <a:p>
            <a:pPr marL="914400" lvl="1" indent="-457200">
              <a:buFont typeface="+mj-lt"/>
              <a:buAutoNum type="arabicPeriod"/>
            </a:pPr>
            <a:r>
              <a:rPr lang="en-US" dirty="0"/>
              <a:t>Maintain accuracy of data</a:t>
            </a:r>
          </a:p>
          <a:p>
            <a:pPr marL="914400" lvl="1" indent="-457200">
              <a:buFont typeface="+mj-lt"/>
              <a:buAutoNum type="arabicPeriod"/>
            </a:pPr>
            <a:r>
              <a:rPr lang="en-US" dirty="0"/>
              <a:t>Protect security of data</a:t>
            </a:r>
          </a:p>
          <a:p>
            <a:pPr marL="914400" lvl="1" indent="-457200">
              <a:buFont typeface="+mj-lt"/>
              <a:buAutoNum type="arabicPeriod"/>
            </a:pPr>
            <a:r>
              <a:rPr lang="en-US" dirty="0"/>
              <a:t>Develop policies for law enforcement requests</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14</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a:solidFill>
                  <a:srgbClr val="000000"/>
                </a:solidFill>
              </a:rPr>
              <a:t>The Fourth Amendment</a:t>
            </a:r>
          </a:p>
        </p:txBody>
      </p:sp>
      <p:sp>
        <p:nvSpPr>
          <p:cNvPr id="52227" name="Rectangle 3"/>
          <p:cNvSpPr>
            <a:spLocks noGrp="1" noChangeArrowheads="1"/>
          </p:cNvSpPr>
          <p:nvPr>
            <p:ph idx="1"/>
          </p:nvPr>
        </p:nvSpPr>
        <p:spPr>
          <a:xfrm>
            <a:off x="457200" y="1219200"/>
            <a:ext cx="8153400" cy="5105400"/>
          </a:xfrm>
        </p:spPr>
        <p:txBody>
          <a:bodyPr/>
          <a:lstStyle/>
          <a:p>
            <a:r>
              <a:rPr lang="en-US" sz="2800" dirty="0"/>
              <a:t>Part of the US Bill of Rights</a:t>
            </a:r>
          </a:p>
          <a:p>
            <a:r>
              <a:rPr lang="en-US" sz="2800" b="1" i="1" dirty="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endParaRPr lang="en-US" sz="2800"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15</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150273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06400" y="228600"/>
            <a:ext cx="8356600" cy="1295400"/>
          </a:xfrm>
        </p:spPr>
        <p:txBody>
          <a:bodyPr>
            <a:normAutofit fontScale="90000"/>
          </a:bodyPr>
          <a:lstStyle/>
          <a:p>
            <a:r>
              <a:rPr lang="en-US" sz="4000" dirty="0"/>
              <a:t>Supreme Court Decisions and </a:t>
            </a:r>
            <a:br>
              <a:rPr lang="en-US" sz="4000" dirty="0"/>
            </a:br>
            <a:r>
              <a:rPr lang="en-US" sz="4000" dirty="0"/>
              <a:t>Expectation of Privacy (1)</a:t>
            </a:r>
          </a:p>
        </p:txBody>
      </p:sp>
      <p:sp>
        <p:nvSpPr>
          <p:cNvPr id="52227" name="Rectangle 3"/>
          <p:cNvSpPr>
            <a:spLocks noGrp="1" noChangeArrowheads="1"/>
          </p:cNvSpPr>
          <p:nvPr>
            <p:ph idx="1"/>
          </p:nvPr>
        </p:nvSpPr>
        <p:spPr>
          <a:xfrm>
            <a:off x="457200" y="1752600"/>
            <a:ext cx="8153400" cy="4572000"/>
          </a:xfrm>
        </p:spPr>
        <p:txBody>
          <a:bodyPr/>
          <a:lstStyle/>
          <a:p>
            <a:r>
              <a:rPr lang="en-US" dirty="0"/>
              <a:t>Supreme court decisions continue to address impact of new tech on 4</a:t>
            </a:r>
            <a:r>
              <a:rPr lang="en-US" baseline="30000" dirty="0"/>
              <a:t>th</a:t>
            </a:r>
            <a:r>
              <a:rPr lang="en-US" dirty="0"/>
              <a:t> Amendment protection</a:t>
            </a:r>
          </a:p>
          <a:p>
            <a:r>
              <a:rPr lang="en-US" i="1" dirty="0">
                <a:solidFill>
                  <a:srgbClr val="000000"/>
                </a:solidFill>
              </a:rPr>
              <a:t>Olmstead v. United States </a:t>
            </a:r>
            <a:r>
              <a:rPr lang="en-US" dirty="0">
                <a:solidFill>
                  <a:srgbClr val="000000"/>
                </a:solidFill>
              </a:rPr>
              <a:t>(1928)</a:t>
            </a:r>
          </a:p>
          <a:p>
            <a:pPr lvl="1"/>
            <a:r>
              <a:rPr lang="en-US" dirty="0"/>
              <a:t>Supreme Court allowed the use of wiretaps on telephone lines without a court order</a:t>
            </a:r>
          </a:p>
          <a:p>
            <a:pPr lvl="1"/>
            <a:r>
              <a:rPr lang="en-US" dirty="0"/>
              <a:t>Interpreted the Fourth Amendment to apply only to physical intrusion and only to the search or seizure of material things, not conversations. </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16</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06400" y="228600"/>
            <a:ext cx="8356600" cy="1295400"/>
          </a:xfrm>
        </p:spPr>
        <p:txBody>
          <a:bodyPr>
            <a:normAutofit fontScale="90000"/>
          </a:bodyPr>
          <a:lstStyle/>
          <a:p>
            <a:r>
              <a:rPr lang="en-US" sz="4000" dirty="0"/>
              <a:t>Supreme Court Decisions and </a:t>
            </a:r>
            <a:br>
              <a:rPr lang="en-US" sz="4000" dirty="0"/>
            </a:br>
            <a:r>
              <a:rPr lang="en-US" sz="4000" dirty="0"/>
              <a:t>Expectation of Privacy (2)</a:t>
            </a:r>
          </a:p>
        </p:txBody>
      </p:sp>
      <p:sp>
        <p:nvSpPr>
          <p:cNvPr id="52227" name="Rectangle 3"/>
          <p:cNvSpPr>
            <a:spLocks noGrp="1" noChangeArrowheads="1"/>
          </p:cNvSpPr>
          <p:nvPr>
            <p:ph idx="1"/>
          </p:nvPr>
        </p:nvSpPr>
        <p:spPr>
          <a:xfrm>
            <a:off x="457200" y="1752600"/>
            <a:ext cx="8153400" cy="4572000"/>
          </a:xfrm>
        </p:spPr>
        <p:txBody>
          <a:bodyPr/>
          <a:lstStyle/>
          <a:p>
            <a:r>
              <a:rPr lang="en-US" i="1" dirty="0">
                <a:solidFill>
                  <a:srgbClr val="000000"/>
                </a:solidFill>
              </a:rPr>
              <a:t>Katz v United States </a:t>
            </a:r>
            <a:r>
              <a:rPr lang="en-US" dirty="0">
                <a:solidFill>
                  <a:srgbClr val="000000"/>
                </a:solidFill>
              </a:rPr>
              <a:t>(1967)</a:t>
            </a:r>
          </a:p>
          <a:p>
            <a:pPr lvl="1"/>
            <a:r>
              <a:rPr lang="en-US" dirty="0"/>
              <a:t>Supreme Court reversed its position and </a:t>
            </a:r>
            <a:br>
              <a:rPr lang="en-US" dirty="0"/>
            </a:br>
            <a:r>
              <a:rPr lang="en-US" dirty="0"/>
              <a:t>ruled that the Fourth Amendment </a:t>
            </a:r>
            <a:r>
              <a:rPr lang="en-US" i="1" dirty="0"/>
              <a:t>does</a:t>
            </a:r>
            <a:r>
              <a:rPr lang="en-US" dirty="0"/>
              <a:t> apply to conversations</a:t>
            </a:r>
          </a:p>
          <a:p>
            <a:pPr lvl="1"/>
            <a:r>
              <a:rPr lang="en-US" dirty="0"/>
              <a:t>Court said that the Fourth Amendment protects people, not places. To intrude in a place where </a:t>
            </a:r>
            <a:r>
              <a:rPr lang="en-US" dirty="0">
                <a:solidFill>
                  <a:srgbClr val="000000"/>
                </a:solidFill>
              </a:rPr>
              <a:t>reasonable person has a reasonable expectation of privacy </a:t>
            </a:r>
            <a:r>
              <a:rPr lang="en-US" dirty="0"/>
              <a:t>requires a court order</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17</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898185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06400" y="228600"/>
            <a:ext cx="8356600" cy="1295400"/>
          </a:xfrm>
        </p:spPr>
        <p:txBody>
          <a:bodyPr>
            <a:normAutofit fontScale="90000"/>
          </a:bodyPr>
          <a:lstStyle/>
          <a:p>
            <a:r>
              <a:rPr lang="en-US" sz="4000" dirty="0"/>
              <a:t>Supreme Court Decisions and </a:t>
            </a:r>
            <a:br>
              <a:rPr lang="en-US" sz="4000" dirty="0"/>
            </a:br>
            <a:r>
              <a:rPr lang="en-US" sz="4000" dirty="0"/>
              <a:t>Expectation of Privacy (3)</a:t>
            </a:r>
          </a:p>
        </p:txBody>
      </p:sp>
      <p:sp>
        <p:nvSpPr>
          <p:cNvPr id="52227" name="Rectangle 3"/>
          <p:cNvSpPr>
            <a:spLocks noGrp="1" noChangeArrowheads="1"/>
          </p:cNvSpPr>
          <p:nvPr>
            <p:ph idx="1"/>
          </p:nvPr>
        </p:nvSpPr>
        <p:spPr>
          <a:xfrm>
            <a:off x="457200" y="1752600"/>
            <a:ext cx="8153400" cy="4572000"/>
          </a:xfrm>
        </p:spPr>
        <p:txBody>
          <a:bodyPr/>
          <a:lstStyle/>
          <a:p>
            <a:r>
              <a:rPr lang="en-US" i="1" dirty="0" err="1">
                <a:solidFill>
                  <a:srgbClr val="000000"/>
                </a:solidFill>
              </a:rPr>
              <a:t>Kylo</a:t>
            </a:r>
            <a:r>
              <a:rPr lang="en-US" i="1" dirty="0">
                <a:solidFill>
                  <a:srgbClr val="000000"/>
                </a:solidFill>
              </a:rPr>
              <a:t> v United States </a:t>
            </a:r>
            <a:r>
              <a:rPr lang="en-US" dirty="0">
                <a:solidFill>
                  <a:srgbClr val="000000"/>
                </a:solidFill>
              </a:rPr>
              <a:t>(2001)</a:t>
            </a:r>
            <a:endParaRPr lang="en-US" i="1" dirty="0">
              <a:solidFill>
                <a:srgbClr val="000000"/>
              </a:solidFill>
            </a:endParaRPr>
          </a:p>
          <a:p>
            <a:pPr lvl="1"/>
            <a:r>
              <a:rPr lang="en-US" dirty="0"/>
              <a:t>Supreme Court ruled that police could not use thermal-imaging devices to search a home from the outside without a search warrant. </a:t>
            </a:r>
          </a:p>
          <a:p>
            <a:pPr lvl="1"/>
            <a:r>
              <a:rPr lang="en-US" dirty="0"/>
              <a:t>Court stated that where “government uses a device that is not in general public use, to explore details of the home that would previously have been unknowable without physical intrusion, the surveillance is a ‘search.’”</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18</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898185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p:txBody>
          <a:bodyPr/>
          <a:lstStyle/>
          <a:p>
            <a:r>
              <a:rPr lang="en-US" dirty="0"/>
              <a:t>A Right to Be Forgotten</a:t>
            </a:r>
          </a:p>
        </p:txBody>
      </p:sp>
      <p:sp>
        <p:nvSpPr>
          <p:cNvPr id="33797" name="Rectangle 5"/>
          <p:cNvSpPr>
            <a:spLocks noGrp="1" noChangeArrowheads="1"/>
          </p:cNvSpPr>
          <p:nvPr>
            <p:ph idx="1"/>
          </p:nvPr>
        </p:nvSpPr>
        <p:spPr>
          <a:xfrm>
            <a:off x="457200" y="1295400"/>
            <a:ext cx="8178800" cy="3733800"/>
          </a:xfrm>
        </p:spPr>
        <p:txBody>
          <a:bodyPr>
            <a:normAutofit fontScale="92500" lnSpcReduction="20000"/>
          </a:bodyPr>
          <a:lstStyle/>
          <a:p>
            <a:r>
              <a:rPr lang="en-US" dirty="0"/>
              <a:t>The right to have material removed</a:t>
            </a:r>
          </a:p>
          <a:p>
            <a:r>
              <a:rPr lang="en-US" dirty="0"/>
              <a:t>US and EU are promoting such a legal right</a:t>
            </a:r>
          </a:p>
          <a:p>
            <a:r>
              <a:rPr lang="en-US" dirty="0"/>
              <a:t>Many practical, ethical, social, legal questions arise</a:t>
            </a:r>
          </a:p>
          <a:p>
            <a:r>
              <a:rPr lang="en-US" dirty="0"/>
              <a:t>negative right (a liberty)</a:t>
            </a:r>
          </a:p>
          <a:p>
            <a:r>
              <a:rPr lang="en-US" dirty="0"/>
              <a:t>positive right (a claim right)</a:t>
            </a:r>
          </a:p>
          <a:p>
            <a:r>
              <a:rPr lang="en-US" dirty="0"/>
              <a:t>Possible conflict with free speech, free flow of information, and contractual agreements</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19</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171836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n-US" dirty="0"/>
              <a:t>Ethical Views (1)</a:t>
            </a:r>
          </a:p>
        </p:txBody>
      </p:sp>
      <p:sp>
        <p:nvSpPr>
          <p:cNvPr id="52229" name="Rectangle 5"/>
          <p:cNvSpPr>
            <a:spLocks noGrp="1" noChangeArrowheads="1"/>
          </p:cNvSpPr>
          <p:nvPr>
            <p:ph idx="1"/>
          </p:nvPr>
        </p:nvSpPr>
        <p:spPr>
          <a:xfrm>
            <a:off x="304800" y="1066800"/>
            <a:ext cx="8686800" cy="4838700"/>
          </a:xfrm>
        </p:spPr>
        <p:txBody>
          <a:bodyPr>
            <a:normAutofit fontScale="92500" lnSpcReduction="10000"/>
          </a:bodyPr>
          <a:lstStyle/>
          <a:p>
            <a:pPr marL="0" indent="0">
              <a:buNone/>
            </a:pPr>
            <a:r>
              <a:rPr lang="en-US" dirty="0"/>
              <a:t>Deontological (</a:t>
            </a:r>
            <a:r>
              <a:rPr lang="en-US" dirty="0" err="1"/>
              <a:t>nonconsequentialist</a:t>
            </a:r>
            <a:r>
              <a:rPr lang="en-US" dirty="0"/>
              <a:t>) theories</a:t>
            </a:r>
          </a:p>
          <a:p>
            <a:r>
              <a:rPr lang="en-US" sz="2800" dirty="0"/>
              <a:t>View acts as good or bad based on the intrinsic aspect of the action. Emphasize duty, absolute rules (e.g., do not lie)</a:t>
            </a:r>
          </a:p>
          <a:p>
            <a:r>
              <a:rPr lang="en-US" sz="2800" dirty="0"/>
              <a:t>Three Immanuel Kant’s ideas about </a:t>
            </a:r>
            <a:r>
              <a:rPr lang="en-US" sz="2800"/>
              <a:t>ethics: </a:t>
            </a:r>
            <a:endParaRPr lang="en-US" sz="2800" dirty="0"/>
          </a:p>
          <a:p>
            <a:pPr lvl="1"/>
            <a:r>
              <a:rPr lang="en-US" dirty="0"/>
              <a:t>Principle of universality: we should follow rules of behavior that we can universally apply to everyone</a:t>
            </a:r>
          </a:p>
          <a:p>
            <a:pPr lvl="1"/>
            <a:r>
              <a:rPr lang="en-US" dirty="0"/>
              <a:t>Logic and reason determines rules of ethical behavior. One should use reason, rationality, and judgment, not emotions, when making ethical decisions</a:t>
            </a:r>
          </a:p>
          <a:p>
            <a:pPr lvl="1"/>
            <a:r>
              <a:rPr lang="en-US" dirty="0"/>
              <a:t>Never treat people as merely means to ends, but rather as ends in themselves</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15281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0000"/>
                </a:solidFill>
              </a:rPr>
              <a:t>Privacy Act of 1974</a:t>
            </a:r>
            <a:br>
              <a:rPr lang="en-US" dirty="0">
                <a:solidFill>
                  <a:srgbClr val="000000"/>
                </a:solidFill>
              </a:rPr>
            </a:br>
            <a:endParaRPr lang="en-US" dirty="0">
              <a:solidFill>
                <a:srgbClr val="000000"/>
              </a:solidFill>
            </a:endParaRPr>
          </a:p>
        </p:txBody>
      </p:sp>
      <p:sp>
        <p:nvSpPr>
          <p:cNvPr id="3" name="Content Placeholder 2"/>
          <p:cNvSpPr>
            <a:spLocks noGrp="1"/>
          </p:cNvSpPr>
          <p:nvPr>
            <p:ph idx="1"/>
          </p:nvPr>
        </p:nvSpPr>
        <p:spPr/>
        <p:txBody>
          <a:bodyPr/>
          <a:lstStyle/>
          <a:p>
            <a:pPr marL="400050" lvl="1" indent="0">
              <a:lnSpc>
                <a:spcPct val="90000"/>
              </a:lnSpc>
              <a:buNone/>
            </a:pPr>
            <a:r>
              <a:rPr lang="en-US" sz="2400" dirty="0"/>
              <a:t>“No agency shall disclose any record which is contained in a system of records by any means of communication to any person, or to another agency, except pursuant to a written request by, or with the prior written consent of, the individual to whom the record pertains... except”</a:t>
            </a:r>
          </a:p>
          <a:p>
            <a:pPr lvl="2"/>
            <a:r>
              <a:rPr lang="en-US" dirty="0"/>
              <a:t>For statistical purposes by the Census</a:t>
            </a:r>
          </a:p>
          <a:p>
            <a:pPr lvl="2"/>
            <a:r>
              <a:rPr lang="en-US" dirty="0"/>
              <a:t>For routine uses within a U.S. government agency</a:t>
            </a:r>
          </a:p>
          <a:p>
            <a:pPr lvl="2"/>
            <a:r>
              <a:rPr lang="en-US" dirty="0"/>
              <a:t>For archival and law enforcement purposes</a:t>
            </a:r>
          </a:p>
          <a:p>
            <a:pPr lvl="2"/>
            <a:r>
              <a:rPr lang="en-US" dirty="0"/>
              <a:t>For congressional investigations and other admin purposes</a:t>
            </a:r>
          </a:p>
          <a:p>
            <a:pPr lvl="2">
              <a:lnSpc>
                <a:spcPct val="90000"/>
              </a:lnSpc>
            </a:pPr>
            <a:endParaRPr lang="en-US" sz="2000" dirty="0"/>
          </a:p>
          <a:p>
            <a:endParaRPr lang="en-US"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20</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a:t>Government Databases</a:t>
            </a:r>
          </a:p>
        </p:txBody>
      </p:sp>
      <p:sp>
        <p:nvSpPr>
          <p:cNvPr id="51203" name="Rectangle 3"/>
          <p:cNvSpPr>
            <a:spLocks noGrp="1" noChangeArrowheads="1"/>
          </p:cNvSpPr>
          <p:nvPr>
            <p:ph idx="1"/>
          </p:nvPr>
        </p:nvSpPr>
        <p:spPr/>
        <p:txBody>
          <a:bodyPr>
            <a:normAutofit fontScale="92500"/>
          </a:bodyPr>
          <a:lstStyle/>
          <a:p>
            <a:pPr>
              <a:buNone/>
            </a:pPr>
            <a:r>
              <a:rPr lang="en-US" dirty="0"/>
              <a:t>Government Accountability Office (GAO)</a:t>
            </a:r>
          </a:p>
          <a:p>
            <a:r>
              <a:rPr lang="en-US" sz="2800" dirty="0"/>
              <a:t>Congress’ agency to monitor government's privacy policies, and enforces the Act</a:t>
            </a:r>
          </a:p>
          <a:p>
            <a:r>
              <a:rPr lang="en-US" sz="2800" dirty="0"/>
              <a:t>Has noted numerous variations from the law; they do not adequately protect our data</a:t>
            </a:r>
          </a:p>
          <a:p>
            <a:r>
              <a:rPr lang="en-US" sz="2800" dirty="0"/>
              <a:t>Rules for government use of commercial databases, or commercial search engine results are vague or missing</a:t>
            </a:r>
          </a:p>
          <a:p>
            <a:pPr marL="0" indent="0">
              <a:spcBef>
                <a:spcPts val="1800"/>
              </a:spcBef>
              <a:buNone/>
            </a:pPr>
            <a:r>
              <a:rPr lang="en-US" dirty="0"/>
              <a:t>Case studies: </a:t>
            </a:r>
            <a:r>
              <a:rPr lang="en-US" sz="2800" dirty="0"/>
              <a:t>College student database, data mining and computer matching to fight terrorism</a:t>
            </a:r>
            <a:endParaRPr lang="en-US" dirty="0"/>
          </a:p>
          <a:p>
            <a:endParaRPr lang="en-US"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21</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191074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p:txBody>
          <a:bodyPr/>
          <a:lstStyle/>
          <a:p>
            <a:pPr>
              <a:lnSpc>
                <a:spcPct val="90000"/>
              </a:lnSpc>
            </a:pPr>
            <a:r>
              <a:rPr lang="en-US" dirty="0"/>
              <a:t>Public Record Data</a:t>
            </a:r>
          </a:p>
        </p:txBody>
      </p:sp>
      <p:sp>
        <p:nvSpPr>
          <p:cNvPr id="35845" name="Rectangle 5"/>
          <p:cNvSpPr>
            <a:spLocks noGrp="1" noChangeArrowheads="1"/>
          </p:cNvSpPr>
          <p:nvPr>
            <p:ph idx="1"/>
          </p:nvPr>
        </p:nvSpPr>
        <p:spPr/>
        <p:txBody>
          <a:bodyPr>
            <a:normAutofit/>
          </a:bodyPr>
          <a:lstStyle/>
          <a:p>
            <a:pPr>
              <a:lnSpc>
                <a:spcPct val="90000"/>
              </a:lnSpc>
            </a:pPr>
            <a:r>
              <a:rPr lang="en-US" sz="2800" dirty="0">
                <a:solidFill>
                  <a:srgbClr val="000000"/>
                </a:solidFill>
              </a:rPr>
              <a:t>Public Records </a:t>
            </a:r>
            <a:r>
              <a:rPr lang="en-US" sz="2800" dirty="0"/>
              <a:t>- records available to general public (bankruptcy, property, arrest records, salaries of government employees, etc.)</a:t>
            </a:r>
          </a:p>
          <a:p>
            <a:pPr>
              <a:lnSpc>
                <a:spcPct val="90000"/>
              </a:lnSpc>
            </a:pPr>
            <a:r>
              <a:rPr lang="en-US" sz="2800" dirty="0"/>
              <a:t>Governed by the Freedom of Information Act (FOIA): rules on access to records held by government bodies</a:t>
            </a:r>
          </a:p>
          <a:p>
            <a:pPr lvl="1">
              <a:lnSpc>
                <a:spcPct val="90000"/>
              </a:lnSpc>
            </a:pPr>
            <a:r>
              <a:rPr lang="en-US" sz="2400" dirty="0"/>
              <a:t>Basic principle – burden of proof falls on the body asked for information (not requester)</a:t>
            </a:r>
          </a:p>
          <a:p>
            <a:pPr lvl="1">
              <a:lnSpc>
                <a:spcPct val="90000"/>
              </a:lnSpc>
            </a:pPr>
            <a:r>
              <a:rPr lang="en-US" sz="2400" dirty="0"/>
              <a:t>Act applies to federal agencies, but states have similar laws</a:t>
            </a:r>
          </a:p>
          <a:p>
            <a:pPr lvl="1">
              <a:lnSpc>
                <a:spcPct val="90000"/>
              </a:lnSpc>
            </a:pPr>
            <a:r>
              <a:rPr lang="en-US" sz="2400" dirty="0"/>
              <a:t>Includes electronic access (1996)</a:t>
            </a:r>
          </a:p>
          <a:p>
            <a:pPr>
              <a:lnSpc>
                <a:spcPct val="90000"/>
              </a:lnSpc>
            </a:pPr>
            <a:r>
              <a:rPr lang="en-US" sz="2800" dirty="0"/>
              <a:t>Electronic access creates new privacy issues</a:t>
            </a:r>
          </a:p>
        </p:txBody>
      </p:sp>
      <p:sp>
        <p:nvSpPr>
          <p:cNvPr id="5"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22</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a:t>National ID System</a:t>
            </a:r>
          </a:p>
        </p:txBody>
      </p:sp>
      <p:sp>
        <p:nvSpPr>
          <p:cNvPr id="62467" name="Rectangle 3"/>
          <p:cNvSpPr>
            <a:spLocks noGrp="1" noChangeArrowheads="1"/>
          </p:cNvSpPr>
          <p:nvPr>
            <p:ph idx="1"/>
          </p:nvPr>
        </p:nvSpPr>
        <p:spPr>
          <a:xfrm>
            <a:off x="609600" y="1295400"/>
            <a:ext cx="8001000" cy="4419600"/>
          </a:xfrm>
        </p:spPr>
        <p:txBody>
          <a:bodyPr>
            <a:normAutofit lnSpcReduction="10000"/>
          </a:bodyPr>
          <a:lstStyle/>
          <a:p>
            <a:r>
              <a:rPr lang="en-US" sz="2600" dirty="0"/>
              <a:t>Social Security Numbers</a:t>
            </a:r>
          </a:p>
          <a:p>
            <a:pPr lvl="1"/>
            <a:r>
              <a:rPr lang="en-US" sz="2600" dirty="0"/>
              <a:t>Increasingly used as a national ID from 1936-1980s</a:t>
            </a:r>
          </a:p>
          <a:p>
            <a:pPr lvl="1"/>
            <a:r>
              <a:rPr lang="en-US" sz="2600" dirty="0"/>
              <a:t>Easy to falsify/inadvertently disclose, fraud/id theft</a:t>
            </a:r>
          </a:p>
          <a:p>
            <a:pPr>
              <a:lnSpc>
                <a:spcPct val="90000"/>
              </a:lnSpc>
            </a:pPr>
            <a:r>
              <a:rPr lang="en-US" sz="2600" dirty="0"/>
              <a:t>A new national ID system - Pros</a:t>
            </a:r>
          </a:p>
          <a:p>
            <a:pPr lvl="1">
              <a:lnSpc>
                <a:spcPct val="90000"/>
              </a:lnSpc>
            </a:pPr>
            <a:r>
              <a:rPr lang="en-US" sz="2600" dirty="0"/>
              <a:t>would require the card</a:t>
            </a:r>
          </a:p>
          <a:p>
            <a:pPr lvl="1">
              <a:lnSpc>
                <a:spcPct val="90000"/>
              </a:lnSpc>
            </a:pPr>
            <a:r>
              <a:rPr lang="en-US" sz="2600" dirty="0"/>
              <a:t>have to carry only one card</a:t>
            </a:r>
          </a:p>
          <a:p>
            <a:pPr lvl="1">
              <a:lnSpc>
                <a:spcPct val="90000"/>
              </a:lnSpc>
            </a:pPr>
            <a:r>
              <a:rPr lang="en-US" sz="2600" dirty="0"/>
              <a:t>Reduce fraud, illegal workers, terrorists</a:t>
            </a:r>
          </a:p>
          <a:p>
            <a:pPr>
              <a:lnSpc>
                <a:spcPct val="90000"/>
              </a:lnSpc>
            </a:pPr>
            <a:r>
              <a:rPr lang="en-US" sz="2600" dirty="0"/>
              <a:t>A new national ID system - Cons</a:t>
            </a:r>
          </a:p>
          <a:p>
            <a:pPr lvl="1">
              <a:lnSpc>
                <a:spcPct val="90000"/>
              </a:lnSpc>
            </a:pPr>
            <a:r>
              <a:rPr lang="en-US" sz="2600" dirty="0"/>
              <a:t>Threat to freedom and privacy</a:t>
            </a:r>
          </a:p>
          <a:p>
            <a:pPr lvl="1">
              <a:lnSpc>
                <a:spcPct val="90000"/>
              </a:lnSpc>
            </a:pPr>
            <a:r>
              <a:rPr lang="en-US" sz="2600" dirty="0"/>
              <a:t>Large amount data on it increase potential for abuse</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23</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a:t>Encryption</a:t>
            </a:r>
          </a:p>
        </p:txBody>
      </p:sp>
      <p:sp>
        <p:nvSpPr>
          <p:cNvPr id="36867" name="Rectangle 3"/>
          <p:cNvSpPr>
            <a:spLocks noGrp="1" noChangeArrowheads="1"/>
          </p:cNvSpPr>
          <p:nvPr>
            <p:ph idx="1"/>
          </p:nvPr>
        </p:nvSpPr>
        <p:spPr>
          <a:xfrm>
            <a:off x="457200" y="1295400"/>
            <a:ext cx="8153400" cy="4800600"/>
          </a:xfrm>
        </p:spPr>
        <p:txBody>
          <a:bodyPr>
            <a:normAutofit lnSpcReduction="10000"/>
          </a:bodyPr>
          <a:lstStyle/>
          <a:p>
            <a:pPr>
              <a:lnSpc>
                <a:spcPct val="90000"/>
              </a:lnSpc>
            </a:pPr>
            <a:r>
              <a:rPr lang="en-US" dirty="0">
                <a:solidFill>
                  <a:srgbClr val="000000"/>
                </a:solidFill>
              </a:rPr>
              <a:t>“Cryptography </a:t>
            </a:r>
            <a:r>
              <a:rPr lang="en-US" dirty="0"/>
              <a:t>is the art and science of hiding data in plain sight”</a:t>
            </a:r>
          </a:p>
          <a:p>
            <a:pPr>
              <a:lnSpc>
                <a:spcPct val="90000"/>
              </a:lnSpc>
            </a:pPr>
            <a:r>
              <a:rPr lang="en-US" dirty="0"/>
              <a:t>Used to protect data in transit and also stored information</a:t>
            </a:r>
          </a:p>
          <a:p>
            <a:pPr>
              <a:lnSpc>
                <a:spcPct val="90000"/>
              </a:lnSpc>
            </a:pPr>
            <a:r>
              <a:rPr lang="en-US" dirty="0"/>
              <a:t>Includes a cryptographic algorithm, and </a:t>
            </a:r>
            <a:r>
              <a:rPr lang="en-US" dirty="0">
                <a:solidFill>
                  <a:srgbClr val="000000"/>
                </a:solidFill>
              </a:rPr>
              <a:t>keys.</a:t>
            </a:r>
            <a:r>
              <a:rPr lang="en-US" dirty="0">
                <a:solidFill>
                  <a:srgbClr val="FF0000"/>
                </a:solidFill>
              </a:rPr>
              <a:t> </a:t>
            </a:r>
            <a:r>
              <a:rPr lang="en-US" dirty="0"/>
              <a:t>A very simple one: a scrambled alphabet </a:t>
            </a:r>
          </a:p>
          <a:p>
            <a:pPr>
              <a:lnSpc>
                <a:spcPct val="90000"/>
              </a:lnSpc>
            </a:pPr>
            <a:r>
              <a:rPr lang="en-US" dirty="0"/>
              <a:t>Usually the longer the key, the more difficult to break the cipher</a:t>
            </a:r>
          </a:p>
          <a:p>
            <a:pPr>
              <a:lnSpc>
                <a:spcPct val="90000"/>
              </a:lnSpc>
            </a:pPr>
            <a:r>
              <a:rPr lang="en-US" dirty="0"/>
              <a:t>Government ban on export of strong encryption software in the 1990s (removed in 2000)</a:t>
            </a:r>
            <a:endParaRPr lang="en-US" dirty="0">
              <a:solidFill>
                <a:srgbClr val="FF0000"/>
              </a:solidFill>
            </a:endParaRP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24</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a:solidFill>
                  <a:srgbClr val="000000"/>
                </a:solidFill>
              </a:rPr>
              <a:t>Public-Key Encryption (PKE) </a:t>
            </a:r>
            <a:r>
              <a:rPr lang="en-US" dirty="0"/>
              <a:t>(1)</a:t>
            </a:r>
          </a:p>
        </p:txBody>
      </p:sp>
      <p:sp>
        <p:nvSpPr>
          <p:cNvPr id="36867" name="Rectangle 3"/>
          <p:cNvSpPr>
            <a:spLocks noGrp="1" noChangeArrowheads="1"/>
          </p:cNvSpPr>
          <p:nvPr>
            <p:ph idx="1"/>
          </p:nvPr>
        </p:nvSpPr>
        <p:spPr>
          <a:xfrm>
            <a:off x="457200" y="1371600"/>
            <a:ext cx="8382000" cy="4953000"/>
          </a:xfrm>
        </p:spPr>
        <p:txBody>
          <a:bodyPr/>
          <a:lstStyle/>
          <a:p>
            <a:pPr>
              <a:lnSpc>
                <a:spcPct val="90000"/>
              </a:lnSpc>
            </a:pPr>
            <a:r>
              <a:rPr lang="en-US" dirty="0">
                <a:solidFill>
                  <a:srgbClr val="000000"/>
                </a:solidFill>
              </a:rPr>
              <a:t>Keys</a:t>
            </a:r>
            <a:r>
              <a:rPr lang="en-US" dirty="0"/>
              <a:t> are secret information that is critical to the security/success of the scheme. Can be numbers, strings, etc.</a:t>
            </a:r>
          </a:p>
          <a:p>
            <a:pPr>
              <a:lnSpc>
                <a:spcPct val="90000"/>
              </a:lnSpc>
            </a:pPr>
            <a:r>
              <a:rPr lang="en-US" dirty="0"/>
              <a:t>In PKE, keys come in a pair: </a:t>
            </a:r>
          </a:p>
          <a:p>
            <a:pPr lvl="1">
              <a:lnSpc>
                <a:spcPct val="90000"/>
              </a:lnSpc>
            </a:pPr>
            <a:r>
              <a:rPr lang="en-US" dirty="0"/>
              <a:t>one is made public to the world, called </a:t>
            </a:r>
            <a:r>
              <a:rPr lang="en-US" dirty="0">
                <a:solidFill>
                  <a:srgbClr val="A69306"/>
                </a:solidFill>
              </a:rPr>
              <a:t>public key</a:t>
            </a:r>
          </a:p>
          <a:p>
            <a:pPr lvl="1">
              <a:lnSpc>
                <a:spcPct val="90000"/>
              </a:lnSpc>
            </a:pPr>
            <a:r>
              <a:rPr lang="en-US" dirty="0"/>
              <a:t>one is kept only to oneself, called </a:t>
            </a:r>
            <a:r>
              <a:rPr lang="en-US" dirty="0">
                <a:solidFill>
                  <a:srgbClr val="A69306"/>
                </a:solidFill>
              </a:rPr>
              <a:t>private key</a:t>
            </a:r>
          </a:p>
          <a:p>
            <a:pPr>
              <a:lnSpc>
                <a:spcPct val="90000"/>
              </a:lnSpc>
            </a:pPr>
            <a:r>
              <a:rPr lang="en-US" dirty="0"/>
              <a:t>To provides “</a:t>
            </a:r>
            <a:r>
              <a:rPr lang="en-US" dirty="0">
                <a:solidFill>
                  <a:srgbClr val="000000"/>
                </a:solidFill>
              </a:rPr>
              <a:t>confidentiality</a:t>
            </a:r>
            <a:r>
              <a:rPr lang="en-US" dirty="0"/>
              <a:t>”, i.e., only B can see the content of a received message </a:t>
            </a:r>
          </a:p>
          <a:p>
            <a:pPr lvl="1">
              <a:lnSpc>
                <a:spcPct val="90000"/>
              </a:lnSpc>
            </a:pPr>
            <a:r>
              <a:rPr lang="en-US" dirty="0">
                <a:solidFill>
                  <a:srgbClr val="000000"/>
                </a:solidFill>
              </a:rPr>
              <a:t>A </a:t>
            </a:r>
            <a:r>
              <a:rPr lang="en-US" u="sng" dirty="0">
                <a:solidFill>
                  <a:srgbClr val="000000"/>
                </a:solidFill>
              </a:rPr>
              <a:t>sender encrypts </a:t>
            </a:r>
            <a:r>
              <a:rPr lang="en-US" dirty="0">
                <a:solidFill>
                  <a:srgbClr val="000000"/>
                </a:solidFill>
              </a:rPr>
              <a:t>with </a:t>
            </a:r>
            <a:r>
              <a:rPr lang="en-US" u="sng" dirty="0">
                <a:solidFill>
                  <a:srgbClr val="000000"/>
                </a:solidFill>
              </a:rPr>
              <a:t>B’s</a:t>
            </a:r>
            <a:r>
              <a:rPr lang="en-US" dirty="0">
                <a:solidFill>
                  <a:srgbClr val="000000"/>
                </a:solidFill>
              </a:rPr>
              <a:t> </a:t>
            </a:r>
            <a:r>
              <a:rPr lang="en-US" u="sng" dirty="0">
                <a:solidFill>
                  <a:srgbClr val="000000"/>
                </a:solidFill>
              </a:rPr>
              <a:t>public key </a:t>
            </a:r>
            <a:r>
              <a:rPr lang="en-US" dirty="0">
                <a:solidFill>
                  <a:srgbClr val="000000"/>
                </a:solidFill>
              </a:rPr>
              <a:t>and sends it</a:t>
            </a:r>
          </a:p>
          <a:p>
            <a:pPr lvl="1">
              <a:lnSpc>
                <a:spcPct val="90000"/>
              </a:lnSpc>
            </a:pPr>
            <a:r>
              <a:rPr lang="en-US" u="sng" dirty="0">
                <a:solidFill>
                  <a:srgbClr val="000000"/>
                </a:solidFill>
              </a:rPr>
              <a:t>B decrypts </a:t>
            </a:r>
            <a:r>
              <a:rPr lang="en-US" dirty="0">
                <a:solidFill>
                  <a:srgbClr val="000000"/>
                </a:solidFill>
              </a:rPr>
              <a:t>with </a:t>
            </a:r>
            <a:r>
              <a:rPr lang="en-US" u="sng" dirty="0">
                <a:solidFill>
                  <a:srgbClr val="000000"/>
                </a:solidFill>
              </a:rPr>
              <a:t>B’s</a:t>
            </a:r>
            <a:r>
              <a:rPr lang="en-US" dirty="0">
                <a:solidFill>
                  <a:srgbClr val="000000"/>
                </a:solidFill>
              </a:rPr>
              <a:t> </a:t>
            </a:r>
            <a:r>
              <a:rPr lang="en-US" u="sng" dirty="0">
                <a:solidFill>
                  <a:srgbClr val="000000"/>
                </a:solidFill>
              </a:rPr>
              <a:t>private key </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25</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a:t>Public Key Encryption (2)</a:t>
            </a:r>
          </a:p>
        </p:txBody>
      </p:sp>
      <p:sp>
        <p:nvSpPr>
          <p:cNvPr id="36867" name="Rectangle 3"/>
          <p:cNvSpPr>
            <a:spLocks noGrp="1" noChangeArrowheads="1"/>
          </p:cNvSpPr>
          <p:nvPr>
            <p:ph idx="1"/>
          </p:nvPr>
        </p:nvSpPr>
        <p:spPr>
          <a:xfrm>
            <a:off x="457200" y="1219200"/>
            <a:ext cx="8382000" cy="2895600"/>
          </a:xfrm>
        </p:spPr>
        <p:txBody>
          <a:bodyPr/>
          <a:lstStyle/>
          <a:p>
            <a:pPr>
              <a:lnSpc>
                <a:spcPct val="90000"/>
              </a:lnSpc>
            </a:pPr>
            <a:r>
              <a:rPr lang="en-US" dirty="0"/>
              <a:t>To provide “</a:t>
            </a:r>
            <a:r>
              <a:rPr lang="en-US" dirty="0">
                <a:solidFill>
                  <a:srgbClr val="000000"/>
                </a:solidFill>
              </a:rPr>
              <a:t>authentication</a:t>
            </a:r>
            <a:r>
              <a:rPr lang="en-US" dirty="0"/>
              <a:t>”, we say entity A </a:t>
            </a:r>
            <a:r>
              <a:rPr lang="en-US" dirty="0">
                <a:solidFill>
                  <a:srgbClr val="000000"/>
                </a:solidFill>
              </a:rPr>
              <a:t>signs a document</a:t>
            </a:r>
          </a:p>
          <a:p>
            <a:pPr lvl="1">
              <a:lnSpc>
                <a:spcPct val="90000"/>
              </a:lnSpc>
            </a:pPr>
            <a:r>
              <a:rPr lang="en-US" dirty="0">
                <a:solidFill>
                  <a:srgbClr val="000000"/>
                </a:solidFill>
              </a:rPr>
              <a:t>To do so, </a:t>
            </a:r>
            <a:r>
              <a:rPr lang="en-US" u="sng" dirty="0">
                <a:solidFill>
                  <a:srgbClr val="000000"/>
                </a:solidFill>
              </a:rPr>
              <a:t>A encrypts </a:t>
            </a:r>
            <a:r>
              <a:rPr lang="en-US" dirty="0">
                <a:solidFill>
                  <a:srgbClr val="000000"/>
                </a:solidFill>
              </a:rPr>
              <a:t>with </a:t>
            </a:r>
            <a:r>
              <a:rPr lang="en-US" u="sng" dirty="0">
                <a:solidFill>
                  <a:srgbClr val="000000"/>
                </a:solidFill>
              </a:rPr>
              <a:t>A’s</a:t>
            </a:r>
            <a:r>
              <a:rPr lang="en-US" dirty="0">
                <a:solidFill>
                  <a:srgbClr val="000000"/>
                </a:solidFill>
              </a:rPr>
              <a:t> </a:t>
            </a:r>
            <a:r>
              <a:rPr lang="en-US" u="sng" dirty="0">
                <a:solidFill>
                  <a:srgbClr val="000000"/>
                </a:solidFill>
              </a:rPr>
              <a:t>private key </a:t>
            </a:r>
            <a:r>
              <a:rPr lang="en-US" dirty="0">
                <a:solidFill>
                  <a:srgbClr val="000000"/>
                </a:solidFill>
              </a:rPr>
              <a:t>and sends it</a:t>
            </a:r>
          </a:p>
          <a:p>
            <a:pPr lvl="1">
              <a:lnSpc>
                <a:spcPct val="90000"/>
              </a:lnSpc>
            </a:pPr>
            <a:r>
              <a:rPr lang="en-US" dirty="0">
                <a:solidFill>
                  <a:srgbClr val="000000"/>
                </a:solidFill>
              </a:rPr>
              <a:t>The </a:t>
            </a:r>
            <a:r>
              <a:rPr lang="en-US" u="sng" dirty="0">
                <a:solidFill>
                  <a:srgbClr val="000000"/>
                </a:solidFill>
              </a:rPr>
              <a:t>receiver decrypts </a:t>
            </a:r>
            <a:r>
              <a:rPr lang="en-US" dirty="0">
                <a:solidFill>
                  <a:srgbClr val="000000"/>
                </a:solidFill>
              </a:rPr>
              <a:t>with </a:t>
            </a:r>
            <a:r>
              <a:rPr lang="en-US" u="sng" dirty="0">
                <a:solidFill>
                  <a:srgbClr val="000000"/>
                </a:solidFill>
              </a:rPr>
              <a:t>A’s</a:t>
            </a:r>
            <a:r>
              <a:rPr lang="en-US" dirty="0">
                <a:solidFill>
                  <a:srgbClr val="000000"/>
                </a:solidFill>
              </a:rPr>
              <a:t> </a:t>
            </a:r>
            <a:r>
              <a:rPr lang="en-US" u="sng" dirty="0">
                <a:solidFill>
                  <a:srgbClr val="000000"/>
                </a:solidFill>
              </a:rPr>
              <a:t>public key </a:t>
            </a:r>
            <a:r>
              <a:rPr lang="en-US" dirty="0">
                <a:solidFill>
                  <a:srgbClr val="000000"/>
                </a:solidFill>
              </a:rPr>
              <a:t>to verify</a:t>
            </a:r>
          </a:p>
        </p:txBody>
      </p:sp>
      <p:pic>
        <p:nvPicPr>
          <p:cNvPr id="6" name="Picture 5" descr="public_key_encryption.gif"/>
          <p:cNvPicPr>
            <a:picLocks noChangeAspect="1"/>
          </p:cNvPicPr>
          <p:nvPr/>
        </p:nvPicPr>
        <p:blipFill>
          <a:blip r:embed="rId3" cstate="print"/>
          <a:stretch>
            <a:fillRect/>
          </a:stretch>
        </p:blipFill>
        <p:spPr>
          <a:xfrm>
            <a:off x="3200400" y="3865178"/>
            <a:ext cx="5029200" cy="2620175"/>
          </a:xfrm>
          <a:prstGeom prst="rect">
            <a:avLst/>
          </a:prstGeom>
        </p:spPr>
      </p:pic>
      <p:sp>
        <p:nvSpPr>
          <p:cNvPr id="3" name="TextBox 2"/>
          <p:cNvSpPr txBox="1"/>
          <p:nvPr/>
        </p:nvSpPr>
        <p:spPr>
          <a:xfrm>
            <a:off x="1049940" y="5289001"/>
            <a:ext cx="2021708" cy="523220"/>
          </a:xfrm>
          <a:prstGeom prst="rect">
            <a:avLst/>
          </a:prstGeom>
          <a:noFill/>
        </p:spPr>
        <p:txBody>
          <a:bodyPr wrap="none" rtlCol="0">
            <a:spAutoFit/>
          </a:bodyPr>
          <a:lstStyle/>
          <a:p>
            <a:r>
              <a:rPr lang="en-US" dirty="0"/>
              <a:t>confidentiality</a:t>
            </a:r>
          </a:p>
        </p:txBody>
      </p:sp>
      <p:sp>
        <p:nvSpPr>
          <p:cNvPr id="7"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26</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396614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title"/>
          </p:nvPr>
        </p:nvSpPr>
        <p:spPr/>
        <p:txBody>
          <a:bodyPr/>
          <a:lstStyle/>
          <a:p>
            <a:r>
              <a:rPr lang="en-US" dirty="0"/>
              <a:t>Wiretapping and E-Mail Protection</a:t>
            </a:r>
          </a:p>
        </p:txBody>
      </p:sp>
      <p:sp>
        <p:nvSpPr>
          <p:cNvPr id="75781" name="Rectangle 5"/>
          <p:cNvSpPr>
            <a:spLocks noGrp="1" noChangeArrowheads="1"/>
          </p:cNvSpPr>
          <p:nvPr>
            <p:ph idx="1"/>
          </p:nvPr>
        </p:nvSpPr>
        <p:spPr/>
        <p:txBody>
          <a:bodyPr>
            <a:normAutofit lnSpcReduction="10000"/>
          </a:bodyPr>
          <a:lstStyle/>
          <a:p>
            <a:pPr>
              <a:lnSpc>
                <a:spcPct val="80000"/>
              </a:lnSpc>
            </a:pPr>
            <a:r>
              <a:rPr lang="en-US" sz="2800" dirty="0"/>
              <a:t>Telephone</a:t>
            </a:r>
          </a:p>
          <a:p>
            <a:pPr lvl="1">
              <a:lnSpc>
                <a:spcPct val="80000"/>
              </a:lnSpc>
            </a:pPr>
            <a:r>
              <a:rPr lang="en-US" dirty="0"/>
              <a:t>1934 Communications Act prohibited interception of messages that is not authorized by the sender</a:t>
            </a:r>
          </a:p>
          <a:p>
            <a:pPr lvl="1">
              <a:lnSpc>
                <a:spcPct val="80000"/>
              </a:lnSpc>
            </a:pPr>
            <a:r>
              <a:rPr lang="en-US" dirty="0"/>
              <a:t>1968 Omnibus Crime Control and Safe Streets Act allowed wiretapping and electronic surveillance by law-enforcement (with court order)</a:t>
            </a:r>
          </a:p>
          <a:p>
            <a:pPr>
              <a:lnSpc>
                <a:spcPct val="80000"/>
              </a:lnSpc>
            </a:pPr>
            <a:r>
              <a:rPr lang="en-US" sz="2800" dirty="0"/>
              <a:t>E-mail and other new communications</a:t>
            </a:r>
          </a:p>
          <a:p>
            <a:pPr lvl="1">
              <a:lnSpc>
                <a:spcPct val="80000"/>
              </a:lnSpc>
            </a:pPr>
            <a:r>
              <a:rPr lang="en-US" dirty="0"/>
              <a:t>Electronic Communications Privacy Act of 1986 (ECPA) extended the 1968 wiretapping laws to include electronic communications, restricts government access to e-mail</a:t>
            </a:r>
          </a:p>
          <a:p>
            <a:pPr lvl="1">
              <a:lnSpc>
                <a:spcPct val="80000"/>
              </a:lnSpc>
            </a:pPr>
            <a:r>
              <a:rPr lang="en-US" dirty="0"/>
              <a:t>Patriot Act loosens restrictions on government surveillance and wiretapping</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27</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dirty="0"/>
              <a:t>Designing for Interception</a:t>
            </a:r>
          </a:p>
        </p:txBody>
      </p:sp>
      <p:sp>
        <p:nvSpPr>
          <p:cNvPr id="76803" name="Rectangle 3"/>
          <p:cNvSpPr>
            <a:spLocks noGrp="1" noChangeArrowheads="1"/>
          </p:cNvSpPr>
          <p:nvPr>
            <p:ph idx="1"/>
          </p:nvPr>
        </p:nvSpPr>
        <p:spPr/>
        <p:txBody>
          <a:bodyPr/>
          <a:lstStyle/>
          <a:p>
            <a:pPr marL="609600" indent="-609600">
              <a:lnSpc>
                <a:spcPct val="80000"/>
              </a:lnSpc>
            </a:pPr>
            <a:r>
              <a:rPr lang="en-US" dirty="0">
                <a:solidFill>
                  <a:srgbClr val="000000"/>
                </a:solidFill>
              </a:rPr>
              <a:t>Communications Assistance for Law Enforcement Act of 1994 (CALEA)</a:t>
            </a:r>
          </a:p>
          <a:p>
            <a:pPr marL="1066800" lvl="1" indent="-609600">
              <a:lnSpc>
                <a:spcPct val="80000"/>
              </a:lnSpc>
              <a:spcBef>
                <a:spcPts val="1200"/>
              </a:spcBef>
            </a:pPr>
            <a:r>
              <a:rPr lang="en-US" sz="2800" dirty="0"/>
              <a:t>Telecommunications equipment must be designed to ensure government can intercept telephone calls (with a court order or other authorization)</a:t>
            </a:r>
          </a:p>
          <a:p>
            <a:pPr marL="1066800" lvl="1" indent="-609600">
              <a:lnSpc>
                <a:spcPct val="80000"/>
              </a:lnSpc>
              <a:spcBef>
                <a:spcPts val="1200"/>
              </a:spcBef>
            </a:pPr>
            <a:r>
              <a:rPr lang="en-US" sz="2800" dirty="0"/>
              <a:t>Rules and requirements written by Federal Communications Commission (FCC), which r</a:t>
            </a:r>
            <a:r>
              <a:rPr lang="en-US" dirty="0"/>
              <a:t>uled that CALEA requirements extend to new services (cell phones and Internet phones)</a:t>
            </a:r>
          </a:p>
          <a:p>
            <a:pPr marL="1066800" lvl="1" indent="-609600">
              <a:lnSpc>
                <a:spcPct val="80000"/>
              </a:lnSpc>
              <a:spcBef>
                <a:spcPts val="1200"/>
              </a:spcBef>
            </a:pPr>
            <a:r>
              <a:rPr lang="en-US" sz="2800" dirty="0"/>
              <a:t>Arguments in favor and against CALEA</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28</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t>Secret Intelligence Gathering</a:t>
            </a:r>
          </a:p>
        </p:txBody>
      </p:sp>
      <p:sp>
        <p:nvSpPr>
          <p:cNvPr id="77827" name="Rectangle 3"/>
          <p:cNvSpPr>
            <a:spLocks noGrp="1" noChangeArrowheads="1"/>
          </p:cNvSpPr>
          <p:nvPr>
            <p:ph idx="1"/>
          </p:nvPr>
        </p:nvSpPr>
        <p:spPr/>
        <p:txBody>
          <a:bodyPr>
            <a:normAutofit lnSpcReduction="10000"/>
          </a:bodyPr>
          <a:lstStyle/>
          <a:p>
            <a:r>
              <a:rPr lang="en-US" dirty="0"/>
              <a:t>The National Security Agency (NSA)</a:t>
            </a:r>
          </a:p>
          <a:p>
            <a:pPr lvl="1"/>
            <a:r>
              <a:rPr lang="en-US" dirty="0"/>
              <a:t>Collects and analyzes foreign intelligence data related to national security</a:t>
            </a:r>
          </a:p>
          <a:p>
            <a:pPr lvl="1"/>
            <a:r>
              <a:rPr lang="en-US" dirty="0"/>
              <a:t>Protects US Government communications</a:t>
            </a:r>
          </a:p>
          <a:p>
            <a:pPr lvl="1"/>
            <a:r>
              <a:rPr lang="en-US" dirty="0"/>
              <a:t>Prohibited from intercepting communications within the US</a:t>
            </a:r>
          </a:p>
          <a:p>
            <a:r>
              <a:rPr lang="en-US" dirty="0"/>
              <a:t>Foreign Intelligence Surveillance Act (FISA) established oversight rules for the NSA</a:t>
            </a:r>
          </a:p>
          <a:p>
            <a:r>
              <a:rPr lang="en-US" dirty="0"/>
              <a:t>Secret access to communications records</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29</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n-US" dirty="0"/>
              <a:t>Ethical Views (2)</a:t>
            </a:r>
          </a:p>
        </p:txBody>
      </p:sp>
      <p:sp>
        <p:nvSpPr>
          <p:cNvPr id="52229" name="Rectangle 5"/>
          <p:cNvSpPr>
            <a:spLocks noGrp="1" noChangeArrowheads="1"/>
          </p:cNvSpPr>
          <p:nvPr>
            <p:ph idx="1"/>
          </p:nvPr>
        </p:nvSpPr>
        <p:spPr>
          <a:xfrm>
            <a:off x="304800" y="1143000"/>
            <a:ext cx="8534400" cy="4762500"/>
          </a:xfrm>
        </p:spPr>
        <p:txBody>
          <a:bodyPr>
            <a:normAutofit lnSpcReduction="10000"/>
          </a:bodyPr>
          <a:lstStyle/>
          <a:p>
            <a:pPr marL="0" indent="0">
              <a:buNone/>
            </a:pPr>
            <a:r>
              <a:rPr lang="en-US" dirty="0"/>
              <a:t>Utilitarianism (a consequentialist theory) </a:t>
            </a:r>
          </a:p>
          <a:p>
            <a:r>
              <a:rPr lang="en-US" sz="2800" dirty="0"/>
              <a:t>Consider consequences, aim to increase happiness, or net aggregate utility; </a:t>
            </a:r>
          </a:p>
          <a:p>
            <a:pPr lvl="1"/>
            <a:r>
              <a:rPr lang="en-US" dirty="0"/>
              <a:t>Utility: what satisfies a person’s needs and values</a:t>
            </a:r>
          </a:p>
          <a:p>
            <a:pPr lvl="1"/>
            <a:r>
              <a:rPr lang="en-US" dirty="0"/>
              <a:t>Aggregate utility: consider all affected people </a:t>
            </a:r>
          </a:p>
          <a:p>
            <a:r>
              <a:rPr lang="en-US" sz="2800" dirty="0"/>
              <a:t>an act is right if it increases aggregate utility</a:t>
            </a:r>
          </a:p>
          <a:p>
            <a:pPr>
              <a:spcBef>
                <a:spcPts val="1200"/>
              </a:spcBef>
            </a:pPr>
            <a:r>
              <a:rPr lang="en-US" sz="2800" dirty="0"/>
              <a:t>Distinguish act utilitarianism and rule utilitarianism</a:t>
            </a:r>
          </a:p>
          <a:p>
            <a:pPr lvl="1"/>
            <a:r>
              <a:rPr lang="en-US" dirty="0"/>
              <a:t>Act: Consider utility of each act</a:t>
            </a:r>
          </a:p>
          <a:p>
            <a:pPr lvl="1"/>
            <a:r>
              <a:rPr lang="en-US" dirty="0"/>
              <a:t>Rule: Consider utility of general ethic rules instead, not individual act</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3151470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Amendment, U.S. Constitution</a:t>
            </a:r>
          </a:p>
        </p:txBody>
      </p:sp>
      <p:sp>
        <p:nvSpPr>
          <p:cNvPr id="3" name="Content Placeholder 2"/>
          <p:cNvSpPr>
            <a:spLocks noGrp="1"/>
          </p:cNvSpPr>
          <p:nvPr>
            <p:ph idx="1"/>
          </p:nvPr>
        </p:nvSpPr>
        <p:spPr>
          <a:xfrm>
            <a:off x="381000" y="1371600"/>
            <a:ext cx="8255000" cy="4533900"/>
          </a:xfrm>
        </p:spPr>
        <p:txBody>
          <a:bodyPr/>
          <a:lstStyle/>
          <a:p>
            <a:r>
              <a:rPr lang="en-US" dirty="0">
                <a:solidFill>
                  <a:srgbClr val="000000"/>
                </a:solidFill>
              </a:rPr>
              <a:t>“Congress shall make no law</a:t>
            </a:r>
            <a:r>
              <a:rPr lang="en-US" dirty="0">
                <a:solidFill>
                  <a:srgbClr val="FF0000"/>
                </a:solidFill>
              </a:rPr>
              <a:t> </a:t>
            </a:r>
          </a:p>
          <a:p>
            <a:pPr lvl="1"/>
            <a:r>
              <a:rPr lang="en-US" dirty="0"/>
              <a:t>respecting an establishment of religion, or prohibiting the free exercise thereof; or </a:t>
            </a:r>
          </a:p>
          <a:p>
            <a:pPr lvl="1"/>
            <a:r>
              <a:rPr lang="en-US" dirty="0">
                <a:solidFill>
                  <a:srgbClr val="000000"/>
                </a:solidFill>
              </a:rPr>
              <a:t>abridging the freedom of speech, or of the press; </a:t>
            </a:r>
            <a:r>
              <a:rPr lang="en-US" dirty="0"/>
              <a:t>or </a:t>
            </a:r>
          </a:p>
          <a:p>
            <a:pPr lvl="1"/>
            <a:r>
              <a:rPr lang="en-US" dirty="0"/>
              <a:t>the right of the people peaceably to assemble, and to petition the Government for a redress of grievances.”</a:t>
            </a:r>
            <a:endParaRPr lang="en-US" sz="2400"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30</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3-Part Framework for Protection</a:t>
            </a:r>
          </a:p>
        </p:txBody>
      </p:sp>
      <p:pic>
        <p:nvPicPr>
          <p:cNvPr id="1026" name="Picture 2"/>
          <p:cNvPicPr>
            <a:picLocks noGrp="1" noChangeAspect="1" noChangeArrowheads="1"/>
          </p:cNvPicPr>
          <p:nvPr>
            <p:ph idx="1"/>
          </p:nvPr>
        </p:nvPicPr>
        <p:blipFill>
          <a:blip r:embed="rId3" cstate="print"/>
          <a:srcRect/>
          <a:stretch>
            <a:fillRect/>
          </a:stretch>
        </p:blipFill>
        <p:spPr bwMode="auto">
          <a:xfrm>
            <a:off x="762000" y="1524000"/>
            <a:ext cx="2424140" cy="207264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6553200" y="1371600"/>
            <a:ext cx="1387061" cy="1709057"/>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2743200" y="4419600"/>
            <a:ext cx="1724025" cy="1720507"/>
          </a:xfrm>
          <a:prstGeom prst="rect">
            <a:avLst/>
          </a:prstGeom>
          <a:noFill/>
          <a:ln w="9525">
            <a:noFill/>
            <a:miter lim="800000"/>
            <a:headEnd/>
            <a:tailEnd/>
          </a:ln>
        </p:spPr>
      </p:pic>
      <p:sp>
        <p:nvSpPr>
          <p:cNvPr id="9" name="TextBox 8"/>
          <p:cNvSpPr txBox="1"/>
          <p:nvPr/>
        </p:nvSpPr>
        <p:spPr>
          <a:xfrm>
            <a:off x="838200" y="3581400"/>
            <a:ext cx="2514600" cy="523220"/>
          </a:xfrm>
          <a:prstGeom prst="rect">
            <a:avLst/>
          </a:prstGeom>
          <a:noFill/>
        </p:spPr>
        <p:txBody>
          <a:bodyPr wrap="square" rtlCol="0">
            <a:spAutoFit/>
          </a:bodyPr>
          <a:lstStyle/>
          <a:p>
            <a:r>
              <a:rPr lang="en-US" dirty="0"/>
              <a:t>Print media</a:t>
            </a:r>
          </a:p>
        </p:txBody>
      </p:sp>
      <p:sp>
        <p:nvSpPr>
          <p:cNvPr id="10" name="TextBox 9"/>
          <p:cNvSpPr txBox="1"/>
          <p:nvPr/>
        </p:nvSpPr>
        <p:spPr>
          <a:xfrm>
            <a:off x="6096000" y="3276600"/>
            <a:ext cx="2209800" cy="954107"/>
          </a:xfrm>
          <a:prstGeom prst="rect">
            <a:avLst/>
          </a:prstGeom>
          <a:noFill/>
        </p:spPr>
        <p:txBody>
          <a:bodyPr wrap="square" rtlCol="0">
            <a:spAutoFit/>
          </a:bodyPr>
          <a:lstStyle/>
          <a:p>
            <a:r>
              <a:rPr lang="en-US" dirty="0"/>
              <a:t>Broadcast (</a:t>
            </a:r>
            <a:r>
              <a:rPr lang="en-US" dirty="0" err="1"/>
              <a:t>tv,radio</a:t>
            </a:r>
            <a:r>
              <a:rPr lang="en-US" dirty="0"/>
              <a:t>)</a:t>
            </a:r>
          </a:p>
        </p:txBody>
      </p:sp>
      <p:sp>
        <p:nvSpPr>
          <p:cNvPr id="11" name="TextBox 10"/>
          <p:cNvSpPr txBox="1"/>
          <p:nvPr/>
        </p:nvSpPr>
        <p:spPr>
          <a:xfrm>
            <a:off x="4648200" y="5029200"/>
            <a:ext cx="3429000" cy="954107"/>
          </a:xfrm>
          <a:prstGeom prst="rect">
            <a:avLst/>
          </a:prstGeom>
          <a:noFill/>
        </p:spPr>
        <p:txBody>
          <a:bodyPr wrap="square" rtlCol="0">
            <a:spAutoFit/>
          </a:bodyPr>
          <a:lstStyle/>
          <a:p>
            <a:r>
              <a:rPr lang="en-US" dirty="0"/>
              <a:t>Common carriers</a:t>
            </a:r>
          </a:p>
          <a:p>
            <a:r>
              <a:rPr lang="en-US" dirty="0"/>
              <a:t>(phone, postal svc)</a:t>
            </a:r>
          </a:p>
        </p:txBody>
      </p:sp>
      <p:sp>
        <p:nvSpPr>
          <p:cNvPr id="12"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31</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0" name="Rectangle 6"/>
          <p:cNvSpPr>
            <a:spLocks noGrp="1" noChangeArrowheads="1"/>
          </p:cNvSpPr>
          <p:nvPr>
            <p:ph type="title"/>
          </p:nvPr>
        </p:nvSpPr>
        <p:spPr/>
        <p:txBody>
          <a:bodyPr/>
          <a:lstStyle/>
          <a:p>
            <a:r>
              <a:rPr lang="en-US" dirty="0"/>
              <a:t>Telecommunication Act of 1996</a:t>
            </a:r>
          </a:p>
        </p:txBody>
      </p:sp>
      <p:sp>
        <p:nvSpPr>
          <p:cNvPr id="41991" name="Rectangle 7"/>
          <p:cNvSpPr>
            <a:spLocks noGrp="1" noChangeArrowheads="1"/>
          </p:cNvSpPr>
          <p:nvPr>
            <p:ph idx="1"/>
          </p:nvPr>
        </p:nvSpPr>
        <p:spPr>
          <a:xfrm>
            <a:off x="457200" y="1371600"/>
            <a:ext cx="8229600" cy="4754563"/>
          </a:xfrm>
        </p:spPr>
        <p:txBody>
          <a:bodyPr>
            <a:normAutofit lnSpcReduction="10000"/>
          </a:bodyPr>
          <a:lstStyle/>
          <a:p>
            <a:r>
              <a:rPr lang="en-US" sz="2800" dirty="0"/>
              <a:t>Major overhaul of telecommunications law</a:t>
            </a:r>
          </a:p>
          <a:p>
            <a:r>
              <a:rPr lang="en-US" sz="2800" dirty="0"/>
              <a:t>Changed regulatory structure, removed artificial legal divisions of service areas and restrictions on telephone companies’ services</a:t>
            </a:r>
          </a:p>
          <a:p>
            <a:r>
              <a:rPr lang="en-US" sz="2800" dirty="0">
                <a:solidFill>
                  <a:srgbClr val="000000"/>
                </a:solidFill>
              </a:rPr>
              <a:t>“No provider or user of interactive computer service shall be treated as a publisher of any information  provided by another information content provider”</a:t>
            </a:r>
          </a:p>
          <a:p>
            <a:r>
              <a:rPr lang="en-US" sz="2800" dirty="0"/>
              <a:t>Title V of the Act is Communications Decency Act (CDA) outlines regulations concerning obscene materials</a:t>
            </a:r>
          </a:p>
          <a:p>
            <a:pPr lvl="1"/>
            <a:r>
              <a:rPr lang="en-US" sz="2400" dirty="0"/>
              <a:t>First major Internet censorship law. </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32</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dirty="0"/>
              <a:t>Free-Speech Principles</a:t>
            </a:r>
          </a:p>
        </p:txBody>
      </p:sp>
      <p:sp>
        <p:nvSpPr>
          <p:cNvPr id="54275" name="Rectangle 3"/>
          <p:cNvSpPr>
            <a:spLocks noGrp="1" noChangeArrowheads="1"/>
          </p:cNvSpPr>
          <p:nvPr>
            <p:ph idx="1"/>
          </p:nvPr>
        </p:nvSpPr>
        <p:spPr>
          <a:xfrm>
            <a:off x="457200" y="1295400"/>
            <a:ext cx="8178800" cy="5257800"/>
          </a:xfrm>
        </p:spPr>
        <p:txBody>
          <a:bodyPr/>
          <a:lstStyle/>
          <a:p>
            <a:r>
              <a:rPr lang="en-US" sz="2800" dirty="0">
                <a:solidFill>
                  <a:srgbClr val="000000"/>
                </a:solidFill>
              </a:rPr>
              <a:t>Supreme Court principles and guidelines</a:t>
            </a:r>
          </a:p>
          <a:p>
            <a:pPr lvl="1"/>
            <a:r>
              <a:rPr lang="en-US" dirty="0"/>
              <a:t>Laws must not chill expression of legal speech</a:t>
            </a:r>
          </a:p>
          <a:p>
            <a:pPr lvl="2"/>
            <a:r>
              <a:rPr lang="en-US" dirty="0">
                <a:solidFill>
                  <a:srgbClr val="000000"/>
                </a:solidFill>
              </a:rPr>
              <a:t>“Chilling effect” laws</a:t>
            </a:r>
            <a:r>
              <a:rPr lang="en-US" dirty="0">
                <a:solidFill>
                  <a:srgbClr val="FF0000"/>
                </a:solidFill>
              </a:rPr>
              <a:t> </a:t>
            </a:r>
            <a:r>
              <a:rPr lang="en-US" dirty="0"/>
              <a:t>are generally unconstitutional</a:t>
            </a:r>
          </a:p>
          <a:p>
            <a:pPr lvl="1"/>
            <a:r>
              <a:rPr lang="en-US" dirty="0"/>
              <a:t>Distinguish speech from action. Advocating </a:t>
            </a:r>
            <a:r>
              <a:rPr lang="en-US" sz="2800" dirty="0"/>
              <a:t>illegal acts is usually legal </a:t>
            </a:r>
          </a:p>
          <a:p>
            <a:pPr lvl="1"/>
            <a:r>
              <a:rPr lang="en-US" sz="2800" dirty="0"/>
              <a:t>Does not protect libel and direct, specific threats</a:t>
            </a:r>
          </a:p>
          <a:p>
            <a:pPr lvl="1"/>
            <a:r>
              <a:rPr lang="en-US" sz="2800" dirty="0"/>
              <a:t>Inciting violence, in certain circumstances, is illegal</a:t>
            </a:r>
          </a:p>
          <a:p>
            <a:pPr lvl="1"/>
            <a:r>
              <a:rPr lang="en-US" sz="2800" dirty="0"/>
              <a:t>Allow some restrictions on advertising*</a:t>
            </a:r>
          </a:p>
          <a:p>
            <a:pPr lvl="1"/>
            <a:r>
              <a:rPr lang="en-US" sz="2800" dirty="0"/>
              <a:t>Protect anonymous speech*</a:t>
            </a:r>
          </a:p>
          <a:p>
            <a:pPr>
              <a:buFontTx/>
              <a:buNone/>
            </a:pPr>
            <a:endParaRPr lang="en-US" sz="2800"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33</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r>
              <a:rPr lang="en-US" dirty="0"/>
              <a:t>Obscenity</a:t>
            </a:r>
          </a:p>
        </p:txBody>
      </p:sp>
      <p:sp>
        <p:nvSpPr>
          <p:cNvPr id="46085" name="Rectangle 5"/>
          <p:cNvSpPr>
            <a:spLocks noGrp="1" noChangeArrowheads="1"/>
          </p:cNvSpPr>
          <p:nvPr>
            <p:ph idx="1"/>
          </p:nvPr>
        </p:nvSpPr>
        <p:spPr>
          <a:xfrm>
            <a:off x="457200" y="1295400"/>
            <a:ext cx="8178800" cy="4876800"/>
          </a:xfrm>
        </p:spPr>
        <p:txBody>
          <a:bodyPr/>
          <a:lstStyle/>
          <a:p>
            <a:pPr>
              <a:lnSpc>
                <a:spcPct val="90000"/>
              </a:lnSpc>
            </a:pPr>
            <a:r>
              <a:rPr lang="en-US" sz="3200" dirty="0"/>
              <a:t>Supreme Court guidelines (1973) rule that obscenity </a:t>
            </a:r>
          </a:p>
          <a:p>
            <a:pPr lvl="1">
              <a:lnSpc>
                <a:spcPct val="90000"/>
              </a:lnSpc>
            </a:pPr>
            <a:r>
              <a:rPr lang="en-US" sz="2800" dirty="0"/>
              <a:t>Depicts a sexual act against state law,</a:t>
            </a:r>
          </a:p>
          <a:p>
            <a:pPr lvl="1">
              <a:lnSpc>
                <a:spcPct val="90000"/>
              </a:lnSpc>
            </a:pPr>
            <a:r>
              <a:rPr lang="en-US" sz="2800" dirty="0"/>
              <a:t>Depicts these acts in a patently offensive manner that appeals to prurient interest as judged by a reasonable person using </a:t>
            </a:r>
            <a:r>
              <a:rPr lang="en-US" sz="2800" u="sng" dirty="0"/>
              <a:t>community standards, and</a:t>
            </a:r>
          </a:p>
          <a:p>
            <a:pPr lvl="1">
              <a:lnSpc>
                <a:spcPct val="90000"/>
              </a:lnSpc>
            </a:pPr>
            <a:r>
              <a:rPr lang="en-US" sz="2800" dirty="0"/>
              <a:t>Lacks literary, artistic, social, political or scientific value</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34</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r>
              <a:rPr lang="en-US" dirty="0"/>
              <a:t>Obscenity</a:t>
            </a:r>
          </a:p>
        </p:txBody>
      </p:sp>
      <p:sp>
        <p:nvSpPr>
          <p:cNvPr id="46085" name="Rectangle 5"/>
          <p:cNvSpPr>
            <a:spLocks noGrp="1" noChangeArrowheads="1"/>
          </p:cNvSpPr>
          <p:nvPr>
            <p:ph idx="1"/>
          </p:nvPr>
        </p:nvSpPr>
        <p:spPr>
          <a:xfrm>
            <a:off x="457200" y="1295400"/>
            <a:ext cx="8178800" cy="4876800"/>
          </a:xfrm>
        </p:spPr>
        <p:txBody>
          <a:bodyPr/>
          <a:lstStyle/>
          <a:p>
            <a:pPr>
              <a:lnSpc>
                <a:spcPct val="90000"/>
              </a:lnSpc>
            </a:pPr>
            <a:r>
              <a:rPr lang="en-US" dirty="0"/>
              <a:t>Internet changes practicality of community standard principle – </a:t>
            </a:r>
            <a:r>
              <a:rPr lang="en-US" sz="2800" dirty="0"/>
              <a:t>want to restrict the country to the standard of the most conservative community?</a:t>
            </a:r>
            <a:endParaRPr lang="en-US" dirty="0"/>
          </a:p>
          <a:p>
            <a:pPr>
              <a:lnSpc>
                <a:spcPct val="90000"/>
              </a:lnSpc>
              <a:buNone/>
            </a:pPr>
            <a:endParaRPr lang="en-US" sz="2800"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35</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2" name="Rectangle 10"/>
          <p:cNvSpPr>
            <a:spLocks noGrp="1" noChangeArrowheads="1"/>
          </p:cNvSpPr>
          <p:nvPr>
            <p:ph type="title"/>
          </p:nvPr>
        </p:nvSpPr>
        <p:spPr/>
        <p:txBody>
          <a:bodyPr/>
          <a:lstStyle/>
          <a:p>
            <a:pPr>
              <a:lnSpc>
                <a:spcPct val="90000"/>
              </a:lnSpc>
            </a:pPr>
            <a:r>
              <a:rPr lang="en-US" dirty="0">
                <a:solidFill>
                  <a:srgbClr val="000000"/>
                </a:solidFill>
              </a:rPr>
              <a:t>Communication Decency Act (CDA)</a:t>
            </a:r>
          </a:p>
        </p:txBody>
      </p:sp>
      <p:sp>
        <p:nvSpPr>
          <p:cNvPr id="44043" name="Rectangle 11"/>
          <p:cNvSpPr>
            <a:spLocks noGrp="1" noChangeArrowheads="1"/>
          </p:cNvSpPr>
          <p:nvPr>
            <p:ph idx="1"/>
          </p:nvPr>
        </p:nvSpPr>
        <p:spPr>
          <a:xfrm>
            <a:off x="457200" y="1219200"/>
            <a:ext cx="8382000" cy="4610100"/>
          </a:xfrm>
        </p:spPr>
        <p:txBody>
          <a:bodyPr/>
          <a:lstStyle/>
          <a:p>
            <a:pPr>
              <a:lnSpc>
                <a:spcPct val="90000"/>
              </a:lnSpc>
            </a:pPr>
            <a:r>
              <a:rPr lang="en-US" dirty="0"/>
              <a:t>Attempted to outlaw indecent communications by focusing on children</a:t>
            </a:r>
          </a:p>
          <a:p>
            <a:pPr lvl="1">
              <a:lnSpc>
                <a:spcPct val="90000"/>
              </a:lnSpc>
            </a:pPr>
            <a:r>
              <a:rPr lang="en-US" dirty="0"/>
              <a:t>made it a crime to make available to anyone under 18 any communication that is obscene or indecent</a:t>
            </a:r>
          </a:p>
          <a:p>
            <a:pPr>
              <a:lnSpc>
                <a:spcPct val="90000"/>
              </a:lnSpc>
            </a:pPr>
            <a:r>
              <a:rPr lang="en-US" dirty="0"/>
              <a:t>Found to be unconstitutional: (1997)</a:t>
            </a:r>
          </a:p>
          <a:p>
            <a:pPr lvl="1">
              <a:lnSpc>
                <a:spcPct val="90000"/>
              </a:lnSpc>
            </a:pPr>
            <a:r>
              <a:rPr lang="en-US" dirty="0"/>
              <a:t>Too vague and broad, filtering is less restrictive</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36</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2" name="Rectangle 10"/>
          <p:cNvSpPr>
            <a:spLocks noGrp="1" noChangeArrowheads="1"/>
          </p:cNvSpPr>
          <p:nvPr>
            <p:ph type="title"/>
          </p:nvPr>
        </p:nvSpPr>
        <p:spPr/>
        <p:txBody>
          <a:bodyPr/>
          <a:lstStyle/>
          <a:p>
            <a:pPr>
              <a:lnSpc>
                <a:spcPct val="90000"/>
              </a:lnSpc>
            </a:pPr>
            <a:r>
              <a:rPr lang="en-US" dirty="0">
                <a:solidFill>
                  <a:srgbClr val="000000"/>
                </a:solidFill>
              </a:rPr>
              <a:t>Communication Decency Act (CDA)</a:t>
            </a:r>
          </a:p>
        </p:txBody>
      </p:sp>
      <p:sp>
        <p:nvSpPr>
          <p:cNvPr id="44043" name="Rectangle 11"/>
          <p:cNvSpPr>
            <a:spLocks noGrp="1" noChangeArrowheads="1"/>
          </p:cNvSpPr>
          <p:nvPr>
            <p:ph idx="1"/>
          </p:nvPr>
        </p:nvSpPr>
        <p:spPr>
          <a:xfrm>
            <a:off x="457200" y="1219200"/>
            <a:ext cx="8382000" cy="4610100"/>
          </a:xfrm>
        </p:spPr>
        <p:txBody>
          <a:bodyPr/>
          <a:lstStyle/>
          <a:p>
            <a:pPr>
              <a:lnSpc>
                <a:spcPct val="90000"/>
              </a:lnSpc>
            </a:pPr>
            <a:r>
              <a:rPr lang="en-US" dirty="0"/>
              <a:t>More free speech guidelines</a:t>
            </a:r>
          </a:p>
          <a:p>
            <a:pPr lvl="1">
              <a:lnSpc>
                <a:spcPct val="90000"/>
              </a:lnSpc>
            </a:pPr>
            <a:r>
              <a:rPr lang="en-US" dirty="0"/>
              <a:t>Solve speech problems by </a:t>
            </a:r>
            <a:r>
              <a:rPr lang="en-US" dirty="0">
                <a:solidFill>
                  <a:srgbClr val="000000"/>
                </a:solidFill>
              </a:rPr>
              <a:t>least restrictive means</a:t>
            </a:r>
          </a:p>
          <a:p>
            <a:pPr lvl="1">
              <a:lnSpc>
                <a:spcPct val="90000"/>
              </a:lnSpc>
            </a:pPr>
            <a:r>
              <a:rPr lang="en-US" dirty="0"/>
              <a:t>Do not reduce adults to reading only what fits children</a:t>
            </a:r>
          </a:p>
          <a:p>
            <a:pPr>
              <a:lnSpc>
                <a:spcPct val="90000"/>
              </a:lnSpc>
            </a:pPr>
            <a:r>
              <a:rPr lang="en-US" dirty="0"/>
              <a:t>Court ruled that the Internet “deserves the highest protection from government intrusion</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37</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6" name="Rectangle 8"/>
          <p:cNvSpPr>
            <a:spLocks noGrp="1" noChangeArrowheads="1"/>
          </p:cNvSpPr>
          <p:nvPr>
            <p:ph type="title"/>
          </p:nvPr>
        </p:nvSpPr>
        <p:spPr/>
        <p:txBody>
          <a:bodyPr/>
          <a:lstStyle/>
          <a:p>
            <a:pPr>
              <a:lnSpc>
                <a:spcPct val="90000"/>
              </a:lnSpc>
            </a:pPr>
            <a:r>
              <a:rPr lang="en-US" dirty="0">
                <a:solidFill>
                  <a:srgbClr val="000000"/>
                </a:solidFill>
              </a:rPr>
              <a:t>Child Online Protection Act (COPA)</a:t>
            </a:r>
          </a:p>
        </p:txBody>
      </p:sp>
      <p:sp>
        <p:nvSpPr>
          <p:cNvPr id="48137" name="Rectangle 9"/>
          <p:cNvSpPr>
            <a:spLocks noGrp="1" noChangeArrowheads="1"/>
          </p:cNvSpPr>
          <p:nvPr>
            <p:ph idx="1"/>
          </p:nvPr>
        </p:nvSpPr>
        <p:spPr/>
        <p:txBody>
          <a:bodyPr/>
          <a:lstStyle/>
          <a:p>
            <a:pPr>
              <a:lnSpc>
                <a:spcPct val="90000"/>
              </a:lnSpc>
            </a:pPr>
            <a:r>
              <a:rPr lang="en-US" dirty="0"/>
              <a:t>Another </a:t>
            </a:r>
            <a:r>
              <a:rPr lang="en-US" dirty="0">
                <a:solidFill>
                  <a:srgbClr val="000000"/>
                </a:solidFill>
              </a:rPr>
              <a:t>Internet censorship law</a:t>
            </a:r>
          </a:p>
          <a:p>
            <a:pPr>
              <a:lnSpc>
                <a:spcPct val="90000"/>
              </a:lnSpc>
            </a:pPr>
            <a:r>
              <a:rPr lang="en-US" dirty="0"/>
              <a:t>It would be a federal crime for commercial web sites to make available to minors harmful material as judged by community standards (1998)</a:t>
            </a:r>
          </a:p>
          <a:p>
            <a:pPr>
              <a:lnSpc>
                <a:spcPct val="90000"/>
              </a:lnSpc>
            </a:pPr>
            <a:r>
              <a:rPr lang="en-US" dirty="0"/>
              <a:t>Found to be unconstitutional: (2000)</a:t>
            </a:r>
          </a:p>
          <a:p>
            <a:pPr lvl="1">
              <a:lnSpc>
                <a:spcPct val="90000"/>
              </a:lnSpc>
            </a:pPr>
            <a:r>
              <a:rPr lang="en-US" sz="2800" dirty="0"/>
              <a:t>Community standard is too restrict</a:t>
            </a:r>
          </a:p>
          <a:p>
            <a:pPr lvl="1">
              <a:lnSpc>
                <a:spcPct val="90000"/>
              </a:lnSpc>
            </a:pPr>
            <a:r>
              <a:rPr lang="en-US" dirty="0"/>
              <a:t>R</a:t>
            </a:r>
            <a:r>
              <a:rPr lang="en-US" sz="2800" dirty="0"/>
              <a:t>estricts access to lawful content for adults</a:t>
            </a:r>
          </a:p>
          <a:p>
            <a:pPr lvl="1">
              <a:lnSpc>
                <a:spcPct val="90000"/>
              </a:lnSpc>
            </a:pPr>
            <a:r>
              <a:rPr lang="en-US" sz="2800" dirty="0"/>
              <a:t>Chilling effect </a:t>
            </a:r>
          </a:p>
          <a:p>
            <a:pPr>
              <a:lnSpc>
                <a:spcPct val="90000"/>
              </a:lnSpc>
            </a:pPr>
            <a:endParaRPr lang="en-US" sz="2400"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38</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p:txBody>
          <a:bodyPr>
            <a:normAutofit fontScale="90000"/>
          </a:bodyPr>
          <a:lstStyle/>
          <a:p>
            <a:pPr>
              <a:lnSpc>
                <a:spcPct val="90000"/>
              </a:lnSpc>
            </a:pPr>
            <a:r>
              <a:rPr lang="en-US" sz="4000" dirty="0">
                <a:solidFill>
                  <a:srgbClr val="000000"/>
                </a:solidFill>
              </a:rPr>
              <a:t>Children's Internet Protection Act (CIPA)</a:t>
            </a:r>
          </a:p>
        </p:txBody>
      </p:sp>
      <p:sp>
        <p:nvSpPr>
          <p:cNvPr id="60421" name="Rectangle 5"/>
          <p:cNvSpPr>
            <a:spLocks noGrp="1" noChangeArrowheads="1"/>
          </p:cNvSpPr>
          <p:nvPr>
            <p:ph idx="1"/>
          </p:nvPr>
        </p:nvSpPr>
        <p:spPr/>
        <p:txBody>
          <a:bodyPr>
            <a:normAutofit fontScale="92500"/>
          </a:bodyPr>
          <a:lstStyle/>
          <a:p>
            <a:pPr>
              <a:lnSpc>
                <a:spcPct val="90000"/>
              </a:lnSpc>
            </a:pPr>
            <a:r>
              <a:rPr lang="en-US" dirty="0"/>
              <a:t>Enacted in 2000</a:t>
            </a:r>
          </a:p>
          <a:p>
            <a:pPr>
              <a:lnSpc>
                <a:spcPct val="90000"/>
              </a:lnSpc>
            </a:pPr>
            <a:r>
              <a:rPr lang="en-US" dirty="0"/>
              <a:t>Requires schools and libraries that participate in certain federal programs to install filtering software. Can disable the filter for adults.</a:t>
            </a:r>
          </a:p>
          <a:p>
            <a:pPr>
              <a:lnSpc>
                <a:spcPct val="90000"/>
              </a:lnSpc>
            </a:pPr>
            <a:r>
              <a:rPr lang="en-US" dirty="0"/>
              <a:t>Upheld in court: (2003)</a:t>
            </a:r>
          </a:p>
          <a:p>
            <a:pPr lvl="1">
              <a:lnSpc>
                <a:spcPct val="90000"/>
              </a:lnSpc>
            </a:pPr>
            <a:r>
              <a:rPr lang="en-US" sz="2800" dirty="0"/>
              <a:t>Does not violate First Amendment since it does not require the use of filters, </a:t>
            </a:r>
          </a:p>
          <a:p>
            <a:pPr lvl="1">
              <a:lnSpc>
                <a:spcPct val="90000"/>
              </a:lnSpc>
            </a:pPr>
            <a:r>
              <a:rPr lang="en-US" dirty="0"/>
              <a:t>Does not </a:t>
            </a:r>
            <a:r>
              <a:rPr lang="en-US" sz="2800" dirty="0"/>
              <a:t>impose jail or fines on people who provide content on the Internet,</a:t>
            </a:r>
          </a:p>
          <a:p>
            <a:pPr lvl="1">
              <a:lnSpc>
                <a:spcPct val="90000"/>
              </a:lnSpc>
            </a:pPr>
            <a:r>
              <a:rPr lang="en-US" sz="2800" dirty="0"/>
              <a:t>It sets a condition for receipt of certain federal funds</a:t>
            </a:r>
          </a:p>
          <a:p>
            <a:pPr>
              <a:lnSpc>
                <a:spcPct val="90000"/>
              </a:lnSpc>
            </a:pPr>
            <a:endParaRPr lang="en-US" sz="2400"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39</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n-US" dirty="0"/>
              <a:t>Ethical Views (3)</a:t>
            </a:r>
          </a:p>
        </p:txBody>
      </p:sp>
      <p:sp>
        <p:nvSpPr>
          <p:cNvPr id="52229" name="Rectangle 5"/>
          <p:cNvSpPr>
            <a:spLocks noGrp="1" noChangeArrowheads="1"/>
          </p:cNvSpPr>
          <p:nvPr>
            <p:ph idx="1"/>
          </p:nvPr>
        </p:nvSpPr>
        <p:spPr>
          <a:xfrm>
            <a:off x="304800" y="1143000"/>
            <a:ext cx="8686800" cy="5105400"/>
          </a:xfrm>
        </p:spPr>
        <p:txBody>
          <a:bodyPr/>
          <a:lstStyle/>
          <a:p>
            <a:pPr marL="0" indent="0">
              <a:buNone/>
            </a:pPr>
            <a:r>
              <a:rPr lang="en-US" dirty="0"/>
              <a:t>Natural rights</a:t>
            </a:r>
          </a:p>
          <a:p>
            <a:pPr marL="342900" lvl="1" indent="-342900">
              <a:buNone/>
            </a:pPr>
            <a:r>
              <a:rPr lang="en-US" dirty="0"/>
              <a:t>	Try l</a:t>
            </a:r>
            <a:r>
              <a:rPr lang="en-US" sz="2800" dirty="0"/>
              <a:t>et people make their own decisions, </a:t>
            </a:r>
            <a:r>
              <a:rPr lang="en-US" dirty="0"/>
              <a:t>act freely according to their own judgment </a:t>
            </a:r>
            <a:endParaRPr lang="en-US" sz="2800" dirty="0"/>
          </a:p>
          <a:p>
            <a:r>
              <a:rPr lang="en-US" sz="2800" dirty="0"/>
              <a:t>Ethical behaviors respect fundamental/natural rights including rights to life, liberty, and property</a:t>
            </a:r>
          </a:p>
          <a:p>
            <a:r>
              <a:rPr lang="en-US" sz="2800" dirty="0"/>
              <a:t>Acts are likely ethical if they involve voluntary interactions and freely made exchanges, where the parties are not coerced or deceived</a:t>
            </a:r>
          </a:p>
          <a:p>
            <a:pPr lvl="1"/>
            <a:r>
              <a:rPr lang="en-US" dirty="0"/>
              <a:t>Emphasize the process by which people interact, not the result of the interaction</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316983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normAutofit fontScale="90000"/>
          </a:bodyPr>
          <a:lstStyle/>
          <a:p>
            <a:r>
              <a:rPr lang="en-US" sz="4000" dirty="0"/>
              <a:t>Video Games &amp; Alternatives to Censorship</a:t>
            </a:r>
          </a:p>
        </p:txBody>
      </p:sp>
      <p:sp>
        <p:nvSpPr>
          <p:cNvPr id="50181" name="Rectangle 5"/>
          <p:cNvSpPr>
            <a:spLocks noGrp="1" noChangeArrowheads="1"/>
          </p:cNvSpPr>
          <p:nvPr>
            <p:ph idx="1"/>
          </p:nvPr>
        </p:nvSpPr>
        <p:spPr>
          <a:xfrm>
            <a:off x="457200" y="1600200"/>
            <a:ext cx="8178800" cy="4305300"/>
          </a:xfrm>
        </p:spPr>
        <p:txBody>
          <a:bodyPr>
            <a:normAutofit lnSpcReduction="10000"/>
          </a:bodyPr>
          <a:lstStyle/>
          <a:p>
            <a:pPr>
              <a:lnSpc>
                <a:spcPct val="90000"/>
              </a:lnSpc>
            </a:pPr>
            <a:r>
              <a:rPr lang="en-US" sz="2800" dirty="0"/>
              <a:t>Violent video games for children</a:t>
            </a:r>
          </a:p>
          <a:p>
            <a:pPr lvl="1">
              <a:lnSpc>
                <a:spcPct val="90000"/>
              </a:lnSpc>
            </a:pPr>
            <a:r>
              <a:rPr lang="en-US" sz="2400" dirty="0"/>
              <a:t>Are they more dangerous than other forms that a minor sees in books or other media?</a:t>
            </a:r>
          </a:p>
          <a:p>
            <a:pPr lvl="1">
              <a:lnSpc>
                <a:spcPct val="90000"/>
              </a:lnSpc>
            </a:pPr>
            <a:r>
              <a:rPr lang="en-US" sz="2400" dirty="0"/>
              <a:t>In 2011, Supreme Court ruled that violence is common is classic fairy tales, etc. Disgust is not a valid basis for restricting expression. Research found that the impact was small and differed little from the impact of other media</a:t>
            </a:r>
          </a:p>
          <a:p>
            <a:pPr>
              <a:lnSpc>
                <a:spcPct val="90000"/>
              </a:lnSpc>
            </a:pPr>
            <a:r>
              <a:rPr lang="en-US" sz="2800" dirty="0">
                <a:solidFill>
                  <a:srgbClr val="000000"/>
                </a:solidFill>
              </a:rPr>
              <a:t>Alternatives to censorship</a:t>
            </a:r>
          </a:p>
          <a:p>
            <a:pPr lvl="1">
              <a:lnSpc>
                <a:spcPct val="90000"/>
              </a:lnSpc>
            </a:pPr>
            <a:r>
              <a:rPr lang="en-US" sz="2400" dirty="0"/>
              <a:t>Wireless carriers’ stricter rules on decency</a:t>
            </a:r>
          </a:p>
          <a:p>
            <a:pPr lvl="1">
              <a:lnSpc>
                <a:spcPct val="90000"/>
              </a:lnSpc>
            </a:pPr>
            <a:r>
              <a:rPr lang="en-US" sz="2400" dirty="0"/>
              <a:t>Policies that expel subscribers who post illegal, offensive materials, e.g. child pornography</a:t>
            </a:r>
          </a:p>
          <a:p>
            <a:pPr lvl="1">
              <a:lnSpc>
                <a:spcPct val="90000"/>
              </a:lnSpc>
            </a:pPr>
            <a:r>
              <a:rPr lang="en-US" sz="2400" dirty="0"/>
              <a:t>Video rating of sex, profanity, and violence</a:t>
            </a:r>
          </a:p>
          <a:p>
            <a:pPr lvl="1">
              <a:lnSpc>
                <a:spcPct val="80000"/>
              </a:lnSpc>
            </a:pPr>
            <a:endParaRPr lang="en-US" sz="2400"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40</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1037417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lstStyle/>
          <a:p>
            <a:r>
              <a:rPr lang="en-US" dirty="0"/>
              <a:t>Spam</a:t>
            </a:r>
          </a:p>
        </p:txBody>
      </p:sp>
      <p:sp>
        <p:nvSpPr>
          <p:cNvPr id="50181" name="Rectangle 5"/>
          <p:cNvSpPr>
            <a:spLocks noGrp="1" noChangeArrowheads="1"/>
          </p:cNvSpPr>
          <p:nvPr>
            <p:ph idx="1"/>
          </p:nvPr>
        </p:nvSpPr>
        <p:spPr>
          <a:xfrm>
            <a:off x="457200" y="1371600"/>
            <a:ext cx="8229600" cy="4754563"/>
          </a:xfrm>
        </p:spPr>
        <p:txBody>
          <a:bodyPr>
            <a:normAutofit lnSpcReduction="10000"/>
          </a:bodyPr>
          <a:lstStyle/>
          <a:p>
            <a:pPr>
              <a:lnSpc>
                <a:spcPct val="90000"/>
              </a:lnSpc>
            </a:pPr>
            <a:r>
              <a:rPr lang="en-US" sz="2800" dirty="0"/>
              <a:t>Unsolicited bulk email, text, tweets, calls, </a:t>
            </a:r>
            <a:r>
              <a:rPr lang="en-US" sz="2800" dirty="0" err="1"/>
              <a:t>etc</a:t>
            </a:r>
            <a:endParaRPr lang="en-US" sz="2800" dirty="0"/>
          </a:p>
          <a:p>
            <a:pPr>
              <a:lnSpc>
                <a:spcPct val="90000"/>
              </a:lnSpc>
            </a:pPr>
            <a:r>
              <a:rPr lang="en-US" sz="2800" dirty="0"/>
              <a:t>Free speech issues</a:t>
            </a:r>
          </a:p>
          <a:p>
            <a:pPr lvl="1">
              <a:lnSpc>
                <a:spcPct val="90000"/>
              </a:lnSpc>
            </a:pPr>
            <a:r>
              <a:rPr lang="en-US" sz="2400" dirty="0"/>
              <a:t>Spam imposes a cost on others not protected by free speech</a:t>
            </a:r>
          </a:p>
          <a:p>
            <a:pPr lvl="1">
              <a:lnSpc>
                <a:spcPct val="90000"/>
              </a:lnSpc>
            </a:pPr>
            <a:r>
              <a:rPr lang="en-US" sz="2400" dirty="0"/>
              <a:t>Spam filters do not violate free speech (free speech does not require anyone to listen)</a:t>
            </a:r>
          </a:p>
          <a:p>
            <a:pPr>
              <a:lnSpc>
                <a:spcPct val="90000"/>
              </a:lnSpc>
            </a:pPr>
            <a:r>
              <a:rPr lang="en-US" sz="2800" dirty="0"/>
              <a:t>Anti-spam Laws</a:t>
            </a:r>
          </a:p>
          <a:p>
            <a:pPr lvl="1">
              <a:lnSpc>
                <a:spcPct val="90000"/>
              </a:lnSpc>
            </a:pPr>
            <a:r>
              <a:rPr lang="en-US" sz="2400" dirty="0"/>
              <a:t>Controlling the Assault of Non-Solicited Pornography and Marketing Act (CAN-SPAM Act), federal, 2004</a:t>
            </a:r>
          </a:p>
          <a:p>
            <a:pPr lvl="1">
              <a:lnSpc>
                <a:spcPct val="90000"/>
              </a:lnSpc>
            </a:pPr>
            <a:r>
              <a:rPr lang="en-US" sz="2400" dirty="0"/>
              <a:t>Targets commercial spam. Require valid headers, id info. etc.</a:t>
            </a:r>
          </a:p>
          <a:p>
            <a:pPr lvl="1">
              <a:lnSpc>
                <a:spcPct val="90000"/>
              </a:lnSpc>
            </a:pPr>
            <a:r>
              <a:rPr lang="en-US" sz="2400" dirty="0"/>
              <a:t>Criticized for not banning all spam, legitimized commercial spam </a:t>
            </a:r>
          </a:p>
          <a:p>
            <a:pPr lvl="1">
              <a:lnSpc>
                <a:spcPct val="80000"/>
              </a:lnSpc>
            </a:pPr>
            <a:endParaRPr lang="en-US" sz="2400"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41</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dirty="0"/>
              <a:t>Leaking: Right or Wrong?</a:t>
            </a:r>
          </a:p>
        </p:txBody>
      </p:sp>
      <p:sp>
        <p:nvSpPr>
          <p:cNvPr id="54275" name="Rectangle 3"/>
          <p:cNvSpPr>
            <a:spLocks noGrp="1" noChangeArrowheads="1"/>
          </p:cNvSpPr>
          <p:nvPr>
            <p:ph idx="1"/>
          </p:nvPr>
        </p:nvSpPr>
        <p:spPr>
          <a:xfrm>
            <a:off x="457200" y="1371600"/>
            <a:ext cx="8229600" cy="4754563"/>
          </a:xfrm>
        </p:spPr>
        <p:txBody>
          <a:bodyPr>
            <a:normAutofit lnSpcReduction="10000"/>
          </a:bodyPr>
          <a:lstStyle/>
          <a:p>
            <a:r>
              <a:rPr lang="en-US" sz="2800" dirty="0"/>
              <a:t>We should remember that leaking begins with a strong ethical case against it</a:t>
            </a:r>
          </a:p>
          <a:p>
            <a:pPr lvl="1"/>
            <a:r>
              <a:rPr lang="en-US" sz="2400" dirty="0"/>
              <a:t>Freedom of speech and press do not legitimate stealing files and publishing them</a:t>
            </a:r>
          </a:p>
          <a:p>
            <a:pPr lvl="1"/>
            <a:r>
              <a:rPr lang="en-US" sz="2400" dirty="0"/>
              <a:t>This does not mean that leaking is always wrong</a:t>
            </a:r>
          </a:p>
          <a:p>
            <a:pPr lvl="1"/>
            <a:r>
              <a:rPr lang="en-US" sz="2400" dirty="0"/>
              <a:t>It means that the reasons for leaking the material must be strong enough to overcome the ethical arguments against it, and the publisher of the leaked material must handle it responsibly</a:t>
            </a:r>
            <a:endParaRPr lang="en-US" dirty="0"/>
          </a:p>
          <a:p>
            <a:r>
              <a:rPr lang="en-US" sz="2800" dirty="0"/>
              <a:t>Documents that include significant evidence of serious wrongdoing are reasonable candidates for leaks</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42</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8517980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dirty="0"/>
              <a:t>Leaking Sensitive Material - Examples</a:t>
            </a:r>
          </a:p>
        </p:txBody>
      </p:sp>
      <p:sp>
        <p:nvSpPr>
          <p:cNvPr id="54275" name="Rectangle 3"/>
          <p:cNvSpPr>
            <a:spLocks noGrp="1" noChangeArrowheads="1"/>
          </p:cNvSpPr>
          <p:nvPr>
            <p:ph idx="1"/>
          </p:nvPr>
        </p:nvSpPr>
        <p:spPr/>
        <p:txBody>
          <a:bodyPr>
            <a:normAutofit lnSpcReduction="10000"/>
          </a:bodyPr>
          <a:lstStyle/>
          <a:p>
            <a:r>
              <a:rPr lang="en-US" dirty="0" err="1"/>
              <a:t>WikiLeaks</a:t>
            </a:r>
            <a:r>
              <a:rPr lang="en-US" dirty="0"/>
              <a:t> </a:t>
            </a:r>
          </a:p>
          <a:p>
            <a:pPr marL="400050" lvl="1" indent="0">
              <a:buNone/>
            </a:pPr>
            <a:r>
              <a:rPr lang="en-US" dirty="0"/>
              <a:t>released U.S. military documents related to the wars in Iraq and Afghanistan, including videos of shooting incidents; confidential U.S. diplomatic cables </a:t>
            </a:r>
            <a:endParaRPr lang="en-US" sz="3200" dirty="0"/>
          </a:p>
          <a:p>
            <a:r>
              <a:rPr lang="en-US" dirty="0" err="1"/>
              <a:t>Climategate</a:t>
            </a:r>
            <a:r>
              <a:rPr lang="en-US" dirty="0"/>
              <a:t>: </a:t>
            </a:r>
          </a:p>
          <a:p>
            <a:pPr marL="400050" lvl="1" indent="0">
              <a:buNone/>
            </a:pPr>
            <a:r>
              <a:rPr lang="en-US" dirty="0"/>
              <a:t>leaked emails show that researchers at the University of East Anglia pursued a variety of methods to deny access to their temperature data by scientists who question some aspects of global warming</a:t>
            </a:r>
          </a:p>
          <a:p>
            <a:pPr lvl="1"/>
            <a:endParaRPr lang="en-US"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43</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8517980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dirty="0"/>
              <a:t>Potentially Dangerous Leaks</a:t>
            </a:r>
          </a:p>
        </p:txBody>
      </p:sp>
      <p:sp>
        <p:nvSpPr>
          <p:cNvPr id="54275" name="Rectangle 3"/>
          <p:cNvSpPr>
            <a:spLocks noGrp="1" noChangeArrowheads="1"/>
          </p:cNvSpPr>
          <p:nvPr>
            <p:ph idx="1"/>
          </p:nvPr>
        </p:nvSpPr>
        <p:spPr/>
        <p:txBody>
          <a:bodyPr/>
          <a:lstStyle/>
          <a:p>
            <a:r>
              <a:rPr lang="en-US" sz="2800" dirty="0" err="1"/>
              <a:t>WikiLeaks</a:t>
            </a:r>
            <a:r>
              <a:rPr lang="en-US" sz="2800" dirty="0"/>
              <a:t> released a secret U.S. government cable listing critical sites, such as telecommunications hubs, dams, pipelines, supplies of critical minerals, manufacturing complexes, and so on, where damage or disruption would cause significant harm</a:t>
            </a:r>
          </a:p>
          <a:p>
            <a:endParaRPr lang="en-US" sz="2800" dirty="0"/>
          </a:p>
          <a:p>
            <a:r>
              <a:rPr lang="en-US" sz="2800" dirty="0"/>
              <a:t>Some cables named whistleblowers, confidential informants, human rights activities, intelligence officers. These put those people at risk</a:t>
            </a:r>
          </a:p>
          <a:p>
            <a:pPr lvl="1"/>
            <a:endParaRPr lang="en-US"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44</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8517980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dirty="0"/>
              <a:t>Releasing a Large Mass of Documents</a:t>
            </a:r>
          </a:p>
        </p:txBody>
      </p:sp>
      <p:sp>
        <p:nvSpPr>
          <p:cNvPr id="54275" name="Rectangle 3"/>
          <p:cNvSpPr>
            <a:spLocks noGrp="1" noChangeArrowheads="1"/>
          </p:cNvSpPr>
          <p:nvPr>
            <p:ph idx="1"/>
          </p:nvPr>
        </p:nvSpPr>
        <p:spPr/>
        <p:txBody>
          <a:bodyPr/>
          <a:lstStyle/>
          <a:p>
            <a:r>
              <a:rPr lang="en-US" sz="2800" dirty="0" err="1"/>
              <a:t>WikiLeaks</a:t>
            </a:r>
            <a:r>
              <a:rPr lang="en-US" sz="2800" dirty="0"/>
              <a:t> made public ~250,000 diplomatic cables of the US government and thousands of other documents</a:t>
            </a:r>
          </a:p>
          <a:p>
            <a:r>
              <a:rPr lang="en-US" sz="2800" dirty="0" err="1"/>
              <a:t>Climategate</a:t>
            </a:r>
            <a:r>
              <a:rPr lang="en-US" sz="2800" dirty="0"/>
              <a:t> leaks included thousands of documents</a:t>
            </a:r>
          </a:p>
          <a:p>
            <a:r>
              <a:rPr lang="en-US" sz="2800" dirty="0"/>
              <a:t>Did the leakers review and evaluate all the documents they released to be sure they met reasonable criteria to justify the leaks? Should they have?</a:t>
            </a:r>
          </a:p>
          <a:p>
            <a:pPr marL="400050" lvl="1" indent="0">
              <a:buNone/>
            </a:pPr>
            <a:endParaRPr lang="en-US" dirty="0">
              <a:solidFill>
                <a:schemeClr val="accent6">
                  <a:lumMod val="75000"/>
                </a:schemeClr>
              </a:solidFill>
            </a:endParaRPr>
          </a:p>
          <a:p>
            <a:pPr lvl="1"/>
            <a:endParaRPr lang="en-US"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45</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8517980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dirty="0">
                <a:solidFill>
                  <a:srgbClr val="000000"/>
                </a:solidFill>
              </a:rPr>
              <a:t>Anonymity</a:t>
            </a:r>
          </a:p>
        </p:txBody>
      </p:sp>
      <p:sp>
        <p:nvSpPr>
          <p:cNvPr id="54275" name="Rectangle 3"/>
          <p:cNvSpPr>
            <a:spLocks noGrp="1" noChangeArrowheads="1"/>
          </p:cNvSpPr>
          <p:nvPr>
            <p:ph idx="1"/>
          </p:nvPr>
        </p:nvSpPr>
        <p:spPr>
          <a:xfrm>
            <a:off x="457200" y="1371600"/>
            <a:ext cx="8178800" cy="4533900"/>
          </a:xfrm>
        </p:spPr>
        <p:txBody>
          <a:bodyPr/>
          <a:lstStyle/>
          <a:p>
            <a:pPr defTabSz="966612" eaLnBrk="1" hangingPunct="1">
              <a:defRPr/>
            </a:pPr>
            <a:r>
              <a:rPr lang="en-US" sz="2800" dirty="0"/>
              <a:t>Historical precedent for anonymous publication </a:t>
            </a:r>
          </a:p>
          <a:p>
            <a:pPr lvl="1" defTabSz="966612" eaLnBrk="1" hangingPunct="1">
              <a:defRPr/>
            </a:pPr>
            <a:r>
              <a:rPr lang="en-US" sz="2400" dirty="0"/>
              <a:t>Thomas Paine’s name did not appear on the first printings of </a:t>
            </a:r>
            <a:r>
              <a:rPr lang="en-US" sz="2400" i="1" dirty="0"/>
              <a:t>Common Sense</a:t>
            </a:r>
            <a:r>
              <a:rPr lang="en-US" sz="2400" dirty="0"/>
              <a:t>, the book that roused support for the American Revolution.</a:t>
            </a:r>
          </a:p>
          <a:p>
            <a:pPr lvl="1" defTabSz="966612" eaLnBrk="1" hangingPunct="1">
              <a:defRPr/>
            </a:pPr>
            <a:endParaRPr lang="en-US" sz="2400" dirty="0"/>
          </a:p>
          <a:p>
            <a:pPr lvl="1" defTabSz="966612" eaLnBrk="1" hangingPunct="1">
              <a:defRPr/>
            </a:pPr>
            <a:r>
              <a:rPr lang="en-US" sz="2400" dirty="0"/>
              <a:t>The Federalist Papers, published in newspapers in 1787 and 1788, argued for adoption of the U.S. Constitution. The authors, Alexander Hamilton, James Madison, and John Jay, used the pseudonym, </a:t>
            </a:r>
            <a:r>
              <a:rPr lang="en-US" sz="2400" dirty="0" err="1"/>
              <a:t>Publius</a:t>
            </a:r>
            <a:r>
              <a:rPr lang="en-US" sz="2400" dirty="0"/>
              <a:t>. </a:t>
            </a:r>
          </a:p>
          <a:p>
            <a:pPr lvl="1"/>
            <a:endParaRPr lang="en-US"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46</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8517980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dirty="0">
                <a:solidFill>
                  <a:srgbClr val="000000"/>
                </a:solidFill>
              </a:rPr>
              <a:t>Positive Uses of Anonymity</a:t>
            </a:r>
          </a:p>
        </p:txBody>
      </p:sp>
      <p:sp>
        <p:nvSpPr>
          <p:cNvPr id="54275" name="Rectangle 3"/>
          <p:cNvSpPr>
            <a:spLocks noGrp="1" noChangeArrowheads="1"/>
          </p:cNvSpPr>
          <p:nvPr>
            <p:ph idx="1"/>
          </p:nvPr>
        </p:nvSpPr>
        <p:spPr>
          <a:xfrm>
            <a:off x="457200" y="1371600"/>
            <a:ext cx="8178800" cy="4533900"/>
          </a:xfrm>
        </p:spPr>
        <p:txBody>
          <a:bodyPr>
            <a:normAutofit lnSpcReduction="10000"/>
          </a:bodyPr>
          <a:lstStyle/>
          <a:p>
            <a:r>
              <a:rPr lang="en-US" sz="2800" dirty="0"/>
              <a:t>Protecting privacy, against identity theft/profiling</a:t>
            </a:r>
          </a:p>
          <a:p>
            <a:r>
              <a:rPr lang="en-US" sz="2800" dirty="0"/>
              <a:t>Protect political speech</a:t>
            </a:r>
          </a:p>
          <a:p>
            <a:r>
              <a:rPr lang="en-US" sz="2800" dirty="0"/>
              <a:t>Protect against retaliation and embarrassment</a:t>
            </a:r>
          </a:p>
          <a:p>
            <a:r>
              <a:rPr lang="en-US" sz="2800" dirty="0"/>
              <a:t>Company new products development</a:t>
            </a:r>
          </a:p>
          <a:p>
            <a:endParaRPr lang="en-US" dirty="0"/>
          </a:p>
          <a:p>
            <a:r>
              <a:rPr lang="en-US" sz="2800" dirty="0" err="1"/>
              <a:t>Anonymizing</a:t>
            </a:r>
            <a:r>
              <a:rPr lang="en-US" sz="2800" dirty="0"/>
              <a:t> services</a:t>
            </a:r>
          </a:p>
          <a:p>
            <a:pPr lvl="1"/>
            <a:r>
              <a:rPr lang="en-US" sz="2400" dirty="0"/>
              <a:t>Services available to send anonymous email (</a:t>
            </a:r>
            <a:r>
              <a:rPr lang="en-US" sz="2400" dirty="0">
                <a:hlinkClick r:id="rId3"/>
              </a:rPr>
              <a:t>Anonymizer.com</a:t>
            </a:r>
            <a:r>
              <a:rPr lang="en-US" sz="2400" dirty="0"/>
              <a:t>)</a:t>
            </a:r>
          </a:p>
          <a:p>
            <a:pPr lvl="1"/>
            <a:r>
              <a:rPr lang="en-US" sz="2400" dirty="0"/>
              <a:t>used by individuals, businesses, law enforcement agencies, and government intelligence services</a:t>
            </a:r>
          </a:p>
          <a:p>
            <a:pPr lvl="1"/>
            <a:endParaRPr lang="en-US"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47</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5824271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0000"/>
                </a:solidFill>
              </a:rPr>
              <a:t>Anonymizer Technology</a:t>
            </a:r>
          </a:p>
        </p:txBody>
      </p:sp>
      <p:sp>
        <p:nvSpPr>
          <p:cNvPr id="3" name="Content Placeholder 2"/>
          <p:cNvSpPr>
            <a:spLocks noGrp="1"/>
          </p:cNvSpPr>
          <p:nvPr>
            <p:ph idx="1"/>
          </p:nvPr>
        </p:nvSpPr>
        <p:spPr>
          <a:xfrm>
            <a:off x="457200" y="1371600"/>
            <a:ext cx="8229600" cy="4754563"/>
          </a:xfrm>
        </p:spPr>
        <p:txBody>
          <a:bodyPr/>
          <a:lstStyle/>
          <a:p>
            <a:r>
              <a:rPr lang="en-US" dirty="0"/>
              <a:t>Use proxies (either single point or networked)</a:t>
            </a:r>
          </a:p>
          <a:p>
            <a:pPr lvl="1"/>
            <a:r>
              <a:rPr lang="en-US" dirty="0"/>
              <a:t>E.g., one remailer, or many intermediate remailers</a:t>
            </a:r>
          </a:p>
          <a:p>
            <a:pPr lvl="1"/>
            <a:r>
              <a:rPr lang="en-US" dirty="0"/>
              <a:t>May allow two-way anonymous communications</a:t>
            </a:r>
          </a:p>
          <a:p>
            <a:r>
              <a:rPr lang="en-US" dirty="0"/>
              <a:t>Usually encrypts user/browser communication</a:t>
            </a:r>
          </a:p>
          <a:p>
            <a:r>
              <a:rPr lang="en-US" dirty="0"/>
              <a:t>Proxy removes any identifying information from transmission to server</a:t>
            </a:r>
          </a:p>
          <a:p>
            <a:r>
              <a:rPr lang="en-US" dirty="0"/>
              <a:t>Product offered at anonymizer.com</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48</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dirty="0">
                <a:solidFill>
                  <a:srgbClr val="000000"/>
                </a:solidFill>
              </a:rPr>
              <a:t>Negative Uses of Anonymity</a:t>
            </a:r>
          </a:p>
        </p:txBody>
      </p:sp>
      <p:sp>
        <p:nvSpPr>
          <p:cNvPr id="54275" name="Rectangle 3"/>
          <p:cNvSpPr>
            <a:spLocks noGrp="1" noChangeArrowheads="1"/>
          </p:cNvSpPr>
          <p:nvPr>
            <p:ph idx="1"/>
          </p:nvPr>
        </p:nvSpPr>
        <p:spPr>
          <a:xfrm>
            <a:off x="457200" y="1371600"/>
            <a:ext cx="8178800" cy="4533900"/>
          </a:xfrm>
        </p:spPr>
        <p:txBody>
          <a:bodyPr>
            <a:normAutofit fontScale="92500" lnSpcReduction="10000"/>
          </a:bodyPr>
          <a:lstStyle/>
          <a:p>
            <a:r>
              <a:rPr lang="en-US" dirty="0"/>
              <a:t>hides crime, protects criminal and antisocial activities</a:t>
            </a:r>
          </a:p>
          <a:p>
            <a:r>
              <a:rPr lang="en-US" dirty="0"/>
              <a:t>aids fraud, harassment, extortion, libel, distribution of child pornography, theft, and copyright infringement</a:t>
            </a:r>
          </a:p>
          <a:p>
            <a:r>
              <a:rPr lang="en-US" dirty="0"/>
              <a:t>masks illegal surveillance by government agencies</a:t>
            </a:r>
          </a:p>
          <a:p>
            <a:pPr>
              <a:lnSpc>
                <a:spcPct val="90000"/>
              </a:lnSpc>
            </a:pPr>
            <a:r>
              <a:rPr lang="en-US" dirty="0"/>
              <a:t>glowing reviews (such as those posted on eBay or Amazon.com) may actually be from the author, publisher, seller, or their friends</a:t>
            </a:r>
          </a:p>
          <a:p>
            <a:endParaRPr lang="en-US" dirty="0"/>
          </a:p>
        </p:txBody>
      </p:sp>
      <p:sp>
        <p:nvSpPr>
          <p:cNvPr id="6"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49</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582427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Grp="1" noChangeArrowheads="1"/>
          </p:cNvSpPr>
          <p:nvPr>
            <p:ph type="title"/>
          </p:nvPr>
        </p:nvSpPr>
        <p:spPr/>
        <p:txBody>
          <a:bodyPr/>
          <a:lstStyle/>
          <a:p>
            <a:r>
              <a:rPr lang="en-US" dirty="0"/>
              <a:t>Negative rights vs. Positive rights</a:t>
            </a:r>
          </a:p>
        </p:txBody>
      </p:sp>
      <p:sp>
        <p:nvSpPr>
          <p:cNvPr id="53253" name="Rectangle 5"/>
          <p:cNvSpPr>
            <a:spLocks noGrp="1" noChangeArrowheads="1"/>
          </p:cNvSpPr>
          <p:nvPr>
            <p:ph idx="1"/>
          </p:nvPr>
        </p:nvSpPr>
        <p:spPr>
          <a:xfrm>
            <a:off x="304800" y="1295400"/>
            <a:ext cx="8534400" cy="4610100"/>
          </a:xfrm>
        </p:spPr>
        <p:txBody>
          <a:bodyPr>
            <a:normAutofit lnSpcReduction="10000"/>
          </a:bodyPr>
          <a:lstStyle/>
          <a:p>
            <a:r>
              <a:rPr lang="en-US" dirty="0"/>
              <a:t>Negative rights (liberties)</a:t>
            </a:r>
          </a:p>
          <a:p>
            <a:pPr lvl="1"/>
            <a:r>
              <a:rPr lang="en-US" dirty="0"/>
              <a:t>The rights to act without interference</a:t>
            </a:r>
          </a:p>
          <a:p>
            <a:r>
              <a:rPr lang="en-US" dirty="0"/>
              <a:t>Positive rights (claim-rights)</a:t>
            </a:r>
          </a:p>
          <a:p>
            <a:pPr lvl="1"/>
            <a:r>
              <a:rPr lang="en-US" dirty="0"/>
              <a:t>An obligation of some people to provide certain things for others, such as work, food, medical care, etc.</a:t>
            </a:r>
          </a:p>
          <a:p>
            <a:pPr>
              <a:spcBef>
                <a:spcPts val="1800"/>
              </a:spcBef>
            </a:pPr>
            <a:r>
              <a:rPr lang="en-US" dirty="0"/>
              <a:t>Negative rights and positive rights often conflict</a:t>
            </a:r>
          </a:p>
          <a:p>
            <a:pPr lvl="1"/>
            <a:r>
              <a:rPr lang="en-US" dirty="0"/>
              <a:t>Some think protecting claim rights is essential, some think protecting liberties is essential</a:t>
            </a:r>
          </a:p>
          <a:p>
            <a:endParaRPr lang="en-US"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6830286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4000" dirty="0">
                <a:solidFill>
                  <a:schemeClr val="tx1"/>
                </a:solidFill>
              </a:rPr>
              <a:t>The First Amendment</a:t>
            </a:r>
          </a:p>
        </p:txBody>
      </p:sp>
      <p:sp>
        <p:nvSpPr>
          <p:cNvPr id="70659" name="Rectangle 3"/>
          <p:cNvSpPr>
            <a:spLocks noGrp="1" noChangeArrowheads="1"/>
          </p:cNvSpPr>
          <p:nvPr>
            <p:ph idx="1"/>
          </p:nvPr>
        </p:nvSpPr>
        <p:spPr>
          <a:xfrm>
            <a:off x="457200" y="1295400"/>
            <a:ext cx="8229600" cy="4610100"/>
          </a:xfrm>
        </p:spPr>
        <p:txBody>
          <a:bodyPr/>
          <a:lstStyle/>
          <a:p>
            <a:r>
              <a:rPr lang="en-US" sz="2800" dirty="0">
                <a:solidFill>
                  <a:srgbClr val="000000"/>
                </a:solidFill>
              </a:rPr>
              <a:t>Anonymity protected by the First Amendment</a:t>
            </a:r>
          </a:p>
          <a:p>
            <a:endParaRPr lang="en-US" sz="2800" dirty="0">
              <a:solidFill>
                <a:srgbClr val="000000"/>
              </a:solidFill>
            </a:endParaRPr>
          </a:p>
          <a:p>
            <a:r>
              <a:rPr lang="en-US" sz="2800" dirty="0">
                <a:solidFill>
                  <a:srgbClr val="000000"/>
                </a:solidFill>
              </a:rPr>
              <a:t>“Anonymous pamphleteering is not a pernicious, fraudulent practice, but an honorable tradition of advocacy and of dissent. Anonymity is a shield from the tyranny of the majority” – Supreme court, 1995</a:t>
            </a:r>
          </a:p>
        </p:txBody>
      </p:sp>
      <p:sp>
        <p:nvSpPr>
          <p:cNvPr id="6"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50</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a:t>SLAPP</a:t>
            </a:r>
          </a:p>
        </p:txBody>
      </p:sp>
      <p:sp>
        <p:nvSpPr>
          <p:cNvPr id="74755" name="Rectangle 3"/>
          <p:cNvSpPr>
            <a:spLocks noGrp="1" noChangeArrowheads="1"/>
          </p:cNvSpPr>
          <p:nvPr>
            <p:ph idx="1"/>
          </p:nvPr>
        </p:nvSpPr>
        <p:spPr>
          <a:xfrm>
            <a:off x="457200" y="1295400"/>
            <a:ext cx="8229600" cy="4724400"/>
          </a:xfrm>
        </p:spPr>
        <p:txBody>
          <a:bodyPr/>
          <a:lstStyle/>
          <a:p>
            <a:pPr>
              <a:lnSpc>
                <a:spcPct val="80000"/>
              </a:lnSpc>
              <a:spcAft>
                <a:spcPts val="600"/>
              </a:spcAft>
            </a:pPr>
            <a:r>
              <a:rPr lang="en-US" sz="2800" dirty="0">
                <a:solidFill>
                  <a:srgbClr val="000000"/>
                </a:solidFill>
              </a:rPr>
              <a:t>SLAPP (Strategic Lawsuit Against Public Participation)</a:t>
            </a:r>
          </a:p>
          <a:p>
            <a:pPr marL="400050" lvl="1" indent="0">
              <a:lnSpc>
                <a:spcPct val="80000"/>
              </a:lnSpc>
              <a:spcAft>
                <a:spcPts val="600"/>
              </a:spcAft>
              <a:buNone/>
            </a:pPr>
            <a:r>
              <a:rPr lang="en-US" dirty="0"/>
              <a:t>A SLAPP is a lawsuit filed (generally libel) intended to censor/intimidate/silence critics by burdening them with the cost of a legal defense. Identities of critics obtained via subpoena</a:t>
            </a:r>
          </a:p>
          <a:p>
            <a:pPr>
              <a:lnSpc>
                <a:spcPct val="80000"/>
              </a:lnSpc>
              <a:spcAft>
                <a:spcPts val="600"/>
              </a:spcAft>
            </a:pPr>
            <a:r>
              <a:rPr lang="en-US" sz="2800" dirty="0"/>
              <a:t>At least 26 states have enacted anti-SLAPP laws</a:t>
            </a:r>
          </a:p>
          <a:p>
            <a:pPr lvl="1">
              <a:lnSpc>
                <a:spcPct val="80000"/>
              </a:lnSpc>
              <a:spcAft>
                <a:spcPts val="600"/>
              </a:spcAft>
            </a:pPr>
            <a:r>
              <a:rPr lang="en-US" sz="2400" dirty="0"/>
              <a:t>Allows subject to file a motion</a:t>
            </a:r>
          </a:p>
          <a:p>
            <a:pPr lvl="1">
              <a:lnSpc>
                <a:spcPct val="80000"/>
              </a:lnSpc>
              <a:spcAft>
                <a:spcPts val="600"/>
              </a:spcAft>
            </a:pPr>
            <a:r>
              <a:rPr lang="en-US" sz="2400" dirty="0"/>
              <a:t>If granted, motion reduces legal requirements of defendant and awards legal fees to defendant</a:t>
            </a:r>
          </a:p>
          <a:p>
            <a:pPr>
              <a:lnSpc>
                <a:spcPct val="80000"/>
              </a:lnSpc>
              <a:spcAft>
                <a:spcPts val="600"/>
              </a:spcAft>
            </a:pPr>
            <a:r>
              <a:rPr lang="en-US" sz="2800" dirty="0"/>
              <a:t>Issue of action when an ISP receives a subpoena for the identity of an “anonymous” user</a:t>
            </a:r>
          </a:p>
          <a:p>
            <a:pPr>
              <a:lnSpc>
                <a:spcPct val="80000"/>
              </a:lnSpc>
            </a:pPr>
            <a:endParaRPr lang="en-US" sz="2800" dirty="0"/>
          </a:p>
        </p:txBody>
      </p:sp>
      <p:sp>
        <p:nvSpPr>
          <p:cNvPr id="5"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51</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r>
              <a:rPr lang="en-US" sz="4000" dirty="0">
                <a:solidFill>
                  <a:srgbClr val="000000"/>
                </a:solidFill>
              </a:rPr>
              <a:t>Net Neutrality Regulations or the Market?</a:t>
            </a:r>
          </a:p>
        </p:txBody>
      </p:sp>
      <p:sp>
        <p:nvSpPr>
          <p:cNvPr id="71683" name="Rectangle 3"/>
          <p:cNvSpPr>
            <a:spLocks noGrp="1" noChangeArrowheads="1"/>
          </p:cNvSpPr>
          <p:nvPr>
            <p:ph idx="1"/>
          </p:nvPr>
        </p:nvSpPr>
        <p:spPr/>
        <p:txBody>
          <a:bodyPr>
            <a:normAutofit fontScale="92500"/>
          </a:bodyPr>
          <a:lstStyle/>
          <a:p>
            <a:pPr>
              <a:lnSpc>
                <a:spcPct val="90000"/>
              </a:lnSpc>
            </a:pPr>
            <a:r>
              <a:rPr lang="en-US" sz="2800" i="1" dirty="0">
                <a:solidFill>
                  <a:srgbClr val="000000"/>
                </a:solidFill>
              </a:rPr>
              <a:t>Common carriers </a:t>
            </a:r>
            <a:r>
              <a:rPr lang="en-US" sz="2800" dirty="0">
                <a:solidFill>
                  <a:srgbClr val="000000"/>
                </a:solidFill>
              </a:rPr>
              <a:t>were prohibited from providing own content, and from discrimination based on content or source, called line-sharing (open-access) requirements</a:t>
            </a:r>
          </a:p>
          <a:p>
            <a:pPr>
              <a:lnSpc>
                <a:spcPct val="90000"/>
              </a:lnSpc>
              <a:spcBef>
                <a:spcPts val="1200"/>
              </a:spcBef>
            </a:pPr>
            <a:r>
              <a:rPr lang="en-US" sz="2800" dirty="0">
                <a:solidFill>
                  <a:srgbClr val="000000"/>
                </a:solidFill>
              </a:rPr>
              <a:t>It was argued that line-sharing/inflexible prices reduced incentive for investment to improve broadband capacity and innovation</a:t>
            </a:r>
          </a:p>
          <a:p>
            <a:pPr lvl="1">
              <a:lnSpc>
                <a:spcPct val="90000"/>
              </a:lnSpc>
              <a:spcBef>
                <a:spcPts val="600"/>
              </a:spcBef>
            </a:pPr>
            <a:r>
              <a:rPr lang="en-US" sz="2400" dirty="0">
                <a:solidFill>
                  <a:srgbClr val="000000"/>
                </a:solidFill>
              </a:rPr>
              <a:t>FCC eliminated line-sharing requirements (2003-2005)</a:t>
            </a:r>
          </a:p>
          <a:p>
            <a:pPr marL="342900" lvl="1" indent="-342900">
              <a:lnSpc>
                <a:spcPct val="90000"/>
              </a:lnSpc>
              <a:spcBef>
                <a:spcPts val="1800"/>
              </a:spcBef>
              <a:buFont typeface="Monotype Sorts" pitchFamily="2" charset="2"/>
              <a:buChar char="z"/>
            </a:pPr>
            <a:r>
              <a:rPr lang="en-US" sz="2800" dirty="0">
                <a:solidFill>
                  <a:srgbClr val="000000"/>
                </a:solidFill>
              </a:rPr>
              <a:t>Net Neutrality </a:t>
            </a:r>
            <a:r>
              <a:rPr lang="en-US" dirty="0">
                <a:solidFill>
                  <a:srgbClr val="000000"/>
                </a:solidFill>
              </a:rPr>
              <a:t>refers to a variety of proposals for restrictions on how telephone and cable companies interact with their broadband customers and set fees for services</a:t>
            </a:r>
          </a:p>
          <a:p>
            <a:pPr>
              <a:lnSpc>
                <a:spcPct val="90000"/>
              </a:lnSpc>
            </a:pPr>
            <a:endParaRPr lang="en-US" sz="2000" dirty="0">
              <a:solidFill>
                <a:srgbClr val="000000"/>
              </a:solidFill>
            </a:endParaRPr>
          </a:p>
        </p:txBody>
      </p:sp>
      <p:sp>
        <p:nvSpPr>
          <p:cNvPr id="5"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52</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fontScale="90000"/>
          </a:bodyPr>
          <a:lstStyle/>
          <a:p>
            <a:r>
              <a:rPr lang="en-US" sz="4000" dirty="0"/>
              <a:t>Net Neutrality or De-regulation? (cont.)</a:t>
            </a:r>
          </a:p>
        </p:txBody>
      </p:sp>
      <p:sp>
        <p:nvSpPr>
          <p:cNvPr id="77827" name="Rectangle 3"/>
          <p:cNvSpPr>
            <a:spLocks noGrp="1" noChangeArrowheads="1"/>
          </p:cNvSpPr>
          <p:nvPr>
            <p:ph idx="1"/>
          </p:nvPr>
        </p:nvSpPr>
        <p:spPr/>
        <p:txBody>
          <a:bodyPr>
            <a:normAutofit fontScale="92500"/>
          </a:bodyPr>
          <a:lstStyle/>
          <a:p>
            <a:pPr>
              <a:lnSpc>
                <a:spcPct val="90000"/>
              </a:lnSpc>
            </a:pPr>
            <a:r>
              <a:rPr lang="en-US" sz="2800" dirty="0"/>
              <a:t>Should companies be permitted to exclude or give special treatment to content transmitted based on the content itself or on the company that provides it?</a:t>
            </a:r>
          </a:p>
          <a:p>
            <a:pPr>
              <a:lnSpc>
                <a:spcPct val="90000"/>
              </a:lnSpc>
              <a:spcAft>
                <a:spcPts val="1200"/>
              </a:spcAft>
            </a:pPr>
            <a:r>
              <a:rPr lang="en-US" sz="2800" dirty="0"/>
              <a:t>Should companies be permitted to provide different levels of speed at different prices?</a:t>
            </a:r>
          </a:p>
          <a:p>
            <a:pPr>
              <a:lnSpc>
                <a:spcPct val="90000"/>
              </a:lnSpc>
            </a:pPr>
            <a:r>
              <a:rPr lang="en-US" dirty="0">
                <a:solidFill>
                  <a:srgbClr val="000000"/>
                </a:solidFill>
              </a:rPr>
              <a:t>Net Neutrality</a:t>
            </a:r>
          </a:p>
          <a:p>
            <a:pPr lvl="1"/>
            <a:r>
              <a:rPr lang="en-US" dirty="0"/>
              <a:t>Argue for equal treatment of all customers</a:t>
            </a:r>
          </a:p>
          <a:p>
            <a:r>
              <a:rPr lang="en-US" dirty="0"/>
              <a:t>De-regulation</a:t>
            </a:r>
          </a:p>
          <a:p>
            <a:pPr lvl="1"/>
            <a:r>
              <a:rPr lang="en-US" dirty="0"/>
              <a:t>Flexibility and market incentives will benefit customers</a:t>
            </a:r>
          </a:p>
        </p:txBody>
      </p:sp>
      <p:sp>
        <p:nvSpPr>
          <p:cNvPr id="5"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53</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92162"/>
          </a:xfrm>
        </p:spPr>
        <p:txBody>
          <a:bodyPr/>
          <a:lstStyle/>
          <a:p>
            <a:r>
              <a:rPr lang="en-US" dirty="0"/>
              <a:t>Net Neutrality</a:t>
            </a:r>
          </a:p>
        </p:txBody>
      </p:sp>
      <p:sp>
        <p:nvSpPr>
          <p:cNvPr id="6" name="Text Placeholder 5"/>
          <p:cNvSpPr>
            <a:spLocks noGrp="1"/>
          </p:cNvSpPr>
          <p:nvPr>
            <p:ph type="body" idx="1"/>
          </p:nvPr>
        </p:nvSpPr>
        <p:spPr>
          <a:xfrm>
            <a:off x="457200" y="1219200"/>
            <a:ext cx="4040188" cy="639762"/>
          </a:xfrm>
        </p:spPr>
        <p:txBody>
          <a:bodyPr>
            <a:normAutofit lnSpcReduction="10000"/>
          </a:bodyPr>
          <a:lstStyle/>
          <a:p>
            <a:pPr algn="ctr"/>
            <a:r>
              <a:rPr lang="en-US" sz="3600" dirty="0"/>
              <a:t>Pros</a:t>
            </a:r>
          </a:p>
        </p:txBody>
      </p:sp>
      <p:sp>
        <p:nvSpPr>
          <p:cNvPr id="7" name="Content Placeholder 6"/>
          <p:cNvSpPr>
            <a:spLocks noGrp="1"/>
          </p:cNvSpPr>
          <p:nvPr>
            <p:ph sz="half" idx="2"/>
          </p:nvPr>
        </p:nvSpPr>
        <p:spPr>
          <a:xfrm>
            <a:off x="457200" y="1905000"/>
            <a:ext cx="4040188" cy="4221163"/>
          </a:xfrm>
        </p:spPr>
        <p:txBody>
          <a:bodyPr/>
          <a:lstStyle/>
          <a:p>
            <a:r>
              <a:rPr lang="en-US" sz="2800" dirty="0"/>
              <a:t>Equal treatment of all customers, content</a:t>
            </a:r>
          </a:p>
          <a:p>
            <a:r>
              <a:rPr lang="en-US" sz="2800" dirty="0"/>
              <a:t>Not enough competition among network providers to ensure fairness</a:t>
            </a:r>
          </a:p>
          <a:p>
            <a:r>
              <a:rPr lang="en-US" sz="2800" dirty="0"/>
              <a:t>Consistent with other common carrier practices</a:t>
            </a:r>
          </a:p>
        </p:txBody>
      </p:sp>
      <p:sp>
        <p:nvSpPr>
          <p:cNvPr id="8" name="Text Placeholder 7"/>
          <p:cNvSpPr>
            <a:spLocks noGrp="1"/>
          </p:cNvSpPr>
          <p:nvPr>
            <p:ph type="body" sz="quarter" idx="3"/>
          </p:nvPr>
        </p:nvSpPr>
        <p:spPr>
          <a:xfrm>
            <a:off x="4648200" y="1219200"/>
            <a:ext cx="4041775" cy="639762"/>
          </a:xfrm>
        </p:spPr>
        <p:txBody>
          <a:bodyPr>
            <a:normAutofit lnSpcReduction="10000"/>
          </a:bodyPr>
          <a:lstStyle/>
          <a:p>
            <a:pPr algn="ctr"/>
            <a:r>
              <a:rPr lang="en-US" sz="3600" dirty="0"/>
              <a:t>Cons</a:t>
            </a:r>
          </a:p>
        </p:txBody>
      </p:sp>
      <p:sp>
        <p:nvSpPr>
          <p:cNvPr id="9" name="Content Placeholder 8"/>
          <p:cNvSpPr>
            <a:spLocks noGrp="1"/>
          </p:cNvSpPr>
          <p:nvPr>
            <p:ph sz="quarter" idx="4"/>
          </p:nvPr>
        </p:nvSpPr>
        <p:spPr>
          <a:xfrm>
            <a:off x="4645025" y="1905000"/>
            <a:ext cx="4041775" cy="4221163"/>
          </a:xfrm>
        </p:spPr>
        <p:txBody>
          <a:bodyPr>
            <a:normAutofit lnSpcReduction="10000"/>
          </a:bodyPr>
          <a:lstStyle/>
          <a:p>
            <a:pPr>
              <a:lnSpc>
                <a:spcPct val="90000"/>
              </a:lnSpc>
            </a:pPr>
            <a:r>
              <a:rPr lang="en-US" sz="2800" dirty="0"/>
              <a:t>Flexibility and market incentives will benefit customers</a:t>
            </a:r>
          </a:p>
          <a:p>
            <a:pPr>
              <a:lnSpc>
                <a:spcPct val="90000"/>
              </a:lnSpc>
            </a:pPr>
            <a:r>
              <a:rPr lang="en-US" sz="2800" dirty="0"/>
              <a:t>Companies should be permitted to provide different levels of speed at different prices</a:t>
            </a:r>
          </a:p>
          <a:p>
            <a:pPr>
              <a:lnSpc>
                <a:spcPct val="90000"/>
              </a:lnSpc>
            </a:pPr>
            <a:r>
              <a:rPr lang="en-US" sz="2800" dirty="0"/>
              <a:t>Companies should be permitted to exclude or give special treatment to certain content</a:t>
            </a:r>
          </a:p>
        </p:txBody>
      </p:sp>
      <p:sp>
        <p:nvSpPr>
          <p:cNvPr id="11"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54</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FCC Net Neutrality Order (2010)</a:t>
            </a:r>
          </a:p>
        </p:txBody>
      </p:sp>
      <p:sp>
        <p:nvSpPr>
          <p:cNvPr id="3" name="Content Placeholder 2"/>
          <p:cNvSpPr>
            <a:spLocks noGrp="1"/>
          </p:cNvSpPr>
          <p:nvPr>
            <p:ph idx="1"/>
          </p:nvPr>
        </p:nvSpPr>
        <p:spPr>
          <a:xfrm>
            <a:off x="457200" y="1219200"/>
            <a:ext cx="8229600" cy="5105400"/>
          </a:xfrm>
        </p:spPr>
        <p:txBody>
          <a:bodyPr>
            <a:normAutofit lnSpcReduction="10000"/>
          </a:bodyPr>
          <a:lstStyle/>
          <a:p>
            <a:r>
              <a:rPr lang="en-US" sz="2800" b="1" dirty="0">
                <a:solidFill>
                  <a:srgbClr val="000000"/>
                </a:solidFill>
              </a:rPr>
              <a:t>Transparency. </a:t>
            </a:r>
            <a:r>
              <a:rPr lang="en-US" sz="2400" b="1" dirty="0">
                <a:solidFill>
                  <a:srgbClr val="000000"/>
                </a:solidFill>
              </a:rPr>
              <a:t>Fixed and mobile broadband providers must disclose the network </a:t>
            </a:r>
            <a:r>
              <a:rPr lang="en-US" sz="2400" dirty="0">
                <a:solidFill>
                  <a:srgbClr val="000000"/>
                </a:solidFill>
              </a:rPr>
              <a:t>management practices, performance characteristics, terms and conditions of their broadband services</a:t>
            </a:r>
          </a:p>
          <a:p>
            <a:r>
              <a:rPr lang="en-US" sz="2800" b="1" dirty="0">
                <a:solidFill>
                  <a:srgbClr val="000000"/>
                </a:solidFill>
              </a:rPr>
              <a:t>No blocking. </a:t>
            </a:r>
            <a:r>
              <a:rPr lang="en-US" sz="2400" b="1" dirty="0">
                <a:solidFill>
                  <a:srgbClr val="000000"/>
                </a:solidFill>
              </a:rPr>
              <a:t>Fixed broadband providers may not block lawful content, applications, </a:t>
            </a:r>
            <a:r>
              <a:rPr lang="en-US" sz="2400" dirty="0">
                <a:solidFill>
                  <a:srgbClr val="000000"/>
                </a:solidFill>
              </a:rPr>
              <a:t>services, or non-harmful devices; mobile broadband providers may not block lawful websites, or block applications that compete with their voice or video phone services</a:t>
            </a:r>
          </a:p>
          <a:p>
            <a:r>
              <a:rPr lang="en-US" sz="2800" dirty="0">
                <a:solidFill>
                  <a:srgbClr val="000000"/>
                </a:solidFill>
              </a:rPr>
              <a:t>No unreasonable discrimination. </a:t>
            </a:r>
            <a:r>
              <a:rPr lang="en-US" sz="2400" b="1" dirty="0">
                <a:solidFill>
                  <a:srgbClr val="000000"/>
                </a:solidFill>
              </a:rPr>
              <a:t>Fixed broadband providers may not unreasonably </a:t>
            </a:r>
            <a:r>
              <a:rPr lang="en-US" sz="2400" dirty="0">
                <a:solidFill>
                  <a:srgbClr val="000000"/>
                </a:solidFill>
              </a:rPr>
              <a:t>discriminate in transmitting lawful network traffic</a:t>
            </a:r>
          </a:p>
          <a:p>
            <a:r>
              <a:rPr lang="en-US" sz="2800" dirty="0">
                <a:solidFill>
                  <a:srgbClr val="000000"/>
                </a:solidFill>
              </a:rPr>
              <a:t>Court challenges still on-going</a:t>
            </a:r>
            <a:endParaRPr lang="en-US" sz="2400" dirty="0">
              <a:solidFill>
                <a:srgbClr val="000000"/>
              </a:solidFill>
            </a:endParaRP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55</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Protection to IP</a:t>
            </a:r>
          </a:p>
        </p:txBody>
      </p:sp>
      <p:sp>
        <p:nvSpPr>
          <p:cNvPr id="3" name="Content Placeholder 2"/>
          <p:cNvSpPr>
            <a:spLocks noGrp="1"/>
          </p:cNvSpPr>
          <p:nvPr>
            <p:ph idx="1"/>
          </p:nvPr>
        </p:nvSpPr>
        <p:spPr/>
        <p:txBody>
          <a:bodyPr>
            <a:normAutofit lnSpcReduction="10000"/>
          </a:bodyPr>
          <a:lstStyle/>
          <a:p>
            <a:r>
              <a:rPr lang="en-US" dirty="0"/>
              <a:t>Copyright – written or artistic expressions fixed in a tangible medium. Books, poems, songs, movies, works of art. Protects the manifestation.</a:t>
            </a:r>
          </a:p>
          <a:p>
            <a:r>
              <a:rPr lang="en-US" dirty="0"/>
              <a:t>Patents – invention of any new, useful, and non-obvious process, machine, article of manufacture, or composition of matter, or any new and useful improvement thereof. Protects the idea.</a:t>
            </a:r>
          </a:p>
        </p:txBody>
      </p:sp>
      <p:sp>
        <p:nvSpPr>
          <p:cNvPr id="5"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56</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5116304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Protection to IP</a:t>
            </a:r>
          </a:p>
        </p:txBody>
      </p:sp>
      <p:sp>
        <p:nvSpPr>
          <p:cNvPr id="3" name="Content Placeholder 2"/>
          <p:cNvSpPr>
            <a:spLocks noGrp="1"/>
          </p:cNvSpPr>
          <p:nvPr>
            <p:ph idx="1"/>
          </p:nvPr>
        </p:nvSpPr>
        <p:spPr/>
        <p:txBody>
          <a:bodyPr/>
          <a:lstStyle/>
          <a:p>
            <a:r>
              <a:rPr lang="en-US" dirty="0"/>
              <a:t>Trade marks – name, word, logo, symbol, etc. used to identify a product and/or service. Protects both manifestation and idea.</a:t>
            </a:r>
          </a:p>
          <a:p>
            <a:endParaRPr lang="en-US"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57</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2949910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Patent</a:t>
            </a:r>
          </a:p>
        </p:txBody>
      </p:sp>
      <p:sp>
        <p:nvSpPr>
          <p:cNvPr id="3" name="Content Placeholder 2"/>
          <p:cNvSpPr>
            <a:spLocks noGrp="1"/>
          </p:cNvSpPr>
          <p:nvPr>
            <p:ph idx="1"/>
          </p:nvPr>
        </p:nvSpPr>
        <p:spPr>
          <a:xfrm>
            <a:off x="457200" y="1295400"/>
            <a:ext cx="8178800" cy="4953000"/>
          </a:xfrm>
        </p:spPr>
        <p:txBody>
          <a:bodyPr/>
          <a:lstStyle/>
          <a:p>
            <a:r>
              <a:rPr lang="en-US" sz="2800" dirty="0">
                <a:solidFill>
                  <a:srgbClr val="000000"/>
                </a:solidFill>
              </a:rPr>
              <a:t>You register with the government. Can register in foreign countries. US patent is issued by USPTO</a:t>
            </a:r>
          </a:p>
          <a:p>
            <a:pPr lvl="1"/>
            <a:r>
              <a:rPr lang="en-US" dirty="0">
                <a:solidFill>
                  <a:srgbClr val="000000"/>
                </a:solidFill>
              </a:rPr>
              <a:t>Registration may take more than a year</a:t>
            </a:r>
          </a:p>
          <a:p>
            <a:r>
              <a:rPr lang="en-US" sz="2800" dirty="0">
                <a:solidFill>
                  <a:srgbClr val="000000"/>
                </a:solidFill>
              </a:rPr>
              <a:t>You gain the right to exclude others from making, using, or offering for sale the invention </a:t>
            </a:r>
          </a:p>
          <a:p>
            <a:r>
              <a:rPr lang="en-US" sz="2800" dirty="0">
                <a:solidFill>
                  <a:srgbClr val="000000"/>
                </a:solidFill>
              </a:rPr>
              <a:t>Patents generally last for 20 years</a:t>
            </a:r>
          </a:p>
          <a:p>
            <a:r>
              <a:rPr lang="en-US" sz="2800" dirty="0">
                <a:solidFill>
                  <a:srgbClr val="000000"/>
                </a:solidFill>
              </a:rPr>
              <a:t>Once you hold a patent, others can apply to license your invention</a:t>
            </a:r>
          </a:p>
          <a:p>
            <a:r>
              <a:rPr lang="en-US" sz="2800" dirty="0">
                <a:solidFill>
                  <a:srgbClr val="000000"/>
                </a:solidFill>
              </a:rPr>
              <a:t>Types - Utility, design, chemical, software, etc.</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58</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9618016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Rectangle 6"/>
          <p:cNvSpPr>
            <a:spLocks noGrp="1" noChangeArrowheads="1"/>
          </p:cNvSpPr>
          <p:nvPr>
            <p:ph type="title"/>
          </p:nvPr>
        </p:nvSpPr>
        <p:spPr/>
        <p:txBody>
          <a:bodyPr/>
          <a:lstStyle/>
          <a:p>
            <a:pPr>
              <a:lnSpc>
                <a:spcPct val="90000"/>
              </a:lnSpc>
            </a:pPr>
            <a:r>
              <a:rPr lang="en-US" sz="4000" dirty="0">
                <a:solidFill>
                  <a:srgbClr val="000000"/>
                </a:solidFill>
              </a:rPr>
              <a:t>Copyright Holders’ Exclusive Rights</a:t>
            </a:r>
          </a:p>
        </p:txBody>
      </p:sp>
      <p:sp>
        <p:nvSpPr>
          <p:cNvPr id="38919" name="Rectangle 7"/>
          <p:cNvSpPr>
            <a:spLocks noGrp="1" noChangeArrowheads="1"/>
          </p:cNvSpPr>
          <p:nvPr>
            <p:ph idx="1"/>
          </p:nvPr>
        </p:nvSpPr>
        <p:spPr>
          <a:xfrm>
            <a:off x="304800" y="1295400"/>
            <a:ext cx="8458200" cy="4914900"/>
          </a:xfrm>
        </p:spPr>
        <p:txBody>
          <a:bodyPr/>
          <a:lstStyle/>
          <a:p>
            <a:pPr lvl="1">
              <a:lnSpc>
                <a:spcPct val="90000"/>
              </a:lnSpc>
            </a:pPr>
            <a:endParaRPr lang="en-US" dirty="0">
              <a:solidFill>
                <a:srgbClr val="000000"/>
              </a:solidFill>
            </a:endParaRPr>
          </a:p>
          <a:p>
            <a:pPr lvl="1">
              <a:lnSpc>
                <a:spcPct val="90000"/>
              </a:lnSpc>
            </a:pPr>
            <a:r>
              <a:rPr lang="en-US" dirty="0">
                <a:solidFill>
                  <a:srgbClr val="000000"/>
                </a:solidFill>
              </a:rPr>
              <a:t>A copyright is valid for the lifetime of the author plus 70 years</a:t>
            </a:r>
          </a:p>
          <a:p>
            <a:pPr lvl="1">
              <a:lnSpc>
                <a:spcPct val="90000"/>
              </a:lnSpc>
            </a:pPr>
            <a:r>
              <a:rPr lang="en-US" dirty="0">
                <a:solidFill>
                  <a:srgbClr val="000000"/>
                </a:solidFill>
              </a:rPr>
              <a:t>making copies</a:t>
            </a:r>
          </a:p>
          <a:p>
            <a:pPr lvl="1">
              <a:lnSpc>
                <a:spcPct val="90000"/>
              </a:lnSpc>
            </a:pPr>
            <a:r>
              <a:rPr lang="en-US" dirty="0">
                <a:solidFill>
                  <a:srgbClr val="000000"/>
                </a:solidFill>
              </a:rPr>
              <a:t>distributing copies</a:t>
            </a:r>
          </a:p>
          <a:p>
            <a:pPr lvl="1">
              <a:lnSpc>
                <a:spcPct val="90000"/>
              </a:lnSpc>
            </a:pPr>
            <a:r>
              <a:rPr lang="en-US" dirty="0">
                <a:solidFill>
                  <a:srgbClr val="000000"/>
                </a:solidFill>
              </a:rPr>
              <a:t>producing derivative works, such as translations into other languages or movies based on books</a:t>
            </a:r>
          </a:p>
          <a:p>
            <a:pPr lvl="1">
              <a:lnSpc>
                <a:spcPct val="90000"/>
              </a:lnSpc>
            </a:pPr>
            <a:r>
              <a:rPr lang="en-US" dirty="0">
                <a:solidFill>
                  <a:srgbClr val="000000"/>
                </a:solidFill>
              </a:rPr>
              <a:t>performing the work in public (e.g. music, plays)</a:t>
            </a:r>
          </a:p>
          <a:p>
            <a:pPr lvl="1">
              <a:lnSpc>
                <a:spcPct val="90000"/>
              </a:lnSpc>
            </a:pPr>
            <a:r>
              <a:rPr lang="en-US" dirty="0">
                <a:solidFill>
                  <a:srgbClr val="000000"/>
                </a:solidFill>
              </a:rPr>
              <a:t>displaying the work in public (e.g. artwork, movies, computer games, video on a Web site)</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59</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4254646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Grp="1" noChangeArrowheads="1"/>
          </p:cNvSpPr>
          <p:nvPr>
            <p:ph type="title"/>
          </p:nvPr>
        </p:nvSpPr>
        <p:spPr/>
        <p:txBody>
          <a:bodyPr/>
          <a:lstStyle/>
          <a:p>
            <a:r>
              <a:rPr lang="en-US" dirty="0"/>
              <a:t>Negative rights vs. Positive rights</a:t>
            </a:r>
          </a:p>
        </p:txBody>
      </p:sp>
      <p:sp>
        <p:nvSpPr>
          <p:cNvPr id="53253" name="Rectangle 5"/>
          <p:cNvSpPr>
            <a:spLocks noGrp="1" noChangeArrowheads="1"/>
          </p:cNvSpPr>
          <p:nvPr>
            <p:ph idx="1"/>
          </p:nvPr>
        </p:nvSpPr>
        <p:spPr>
          <a:xfrm>
            <a:off x="457200" y="1219200"/>
            <a:ext cx="8382000" cy="4610100"/>
          </a:xfrm>
        </p:spPr>
        <p:txBody>
          <a:bodyPr>
            <a:normAutofit fontScale="92500" lnSpcReduction="10000"/>
          </a:bodyPr>
          <a:lstStyle/>
          <a:p>
            <a:r>
              <a:rPr lang="en-US" dirty="0"/>
              <a:t>Negative rights (liberties)</a:t>
            </a:r>
          </a:p>
          <a:p>
            <a:pPr lvl="1"/>
            <a:r>
              <a:rPr lang="en-US" dirty="0"/>
              <a:t>Right to life, liberty, and the pursuit of happiness</a:t>
            </a:r>
          </a:p>
          <a:p>
            <a:pPr lvl="1"/>
            <a:r>
              <a:rPr lang="en-US" dirty="0"/>
              <a:t>Right to freedom of speech and religion </a:t>
            </a:r>
          </a:p>
          <a:p>
            <a:pPr lvl="1"/>
            <a:r>
              <a:rPr lang="en-US" dirty="0"/>
              <a:t>Right to work, own property, access the Internet</a:t>
            </a:r>
          </a:p>
          <a:p>
            <a:r>
              <a:rPr lang="en-US" dirty="0"/>
              <a:t>Positive rights (claim-rights)</a:t>
            </a:r>
          </a:p>
          <a:p>
            <a:pPr lvl="1"/>
            <a:r>
              <a:rPr lang="en-US" dirty="0"/>
              <a:t>To life: someone is obligated to pay for food/medical care</a:t>
            </a:r>
          </a:p>
          <a:p>
            <a:pPr lvl="1"/>
            <a:r>
              <a:rPr lang="en-US" dirty="0"/>
              <a:t>To freedom of speech</a:t>
            </a:r>
          </a:p>
          <a:p>
            <a:pPr lvl="1"/>
            <a:r>
              <a:rPr lang="en-US" dirty="0"/>
              <a:t>To a job: someone must hire you</a:t>
            </a:r>
          </a:p>
          <a:p>
            <a:pPr lvl="1"/>
            <a:r>
              <a:rPr lang="en-US" dirty="0"/>
              <a:t>To access Internet: subsidized access for poor people</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6</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4000" dirty="0"/>
              <a:t>Copyright History</a:t>
            </a:r>
          </a:p>
        </p:txBody>
      </p:sp>
      <p:sp>
        <p:nvSpPr>
          <p:cNvPr id="46083" name="Rectangle 3"/>
          <p:cNvSpPr>
            <a:spLocks noGrp="1" noChangeArrowheads="1"/>
          </p:cNvSpPr>
          <p:nvPr>
            <p:ph idx="1"/>
          </p:nvPr>
        </p:nvSpPr>
        <p:spPr>
          <a:xfrm>
            <a:off x="457200" y="1371600"/>
            <a:ext cx="8229600" cy="4754563"/>
          </a:xfrm>
        </p:spPr>
        <p:txBody>
          <a:bodyPr>
            <a:normAutofit lnSpcReduction="10000"/>
          </a:bodyPr>
          <a:lstStyle/>
          <a:p>
            <a:pPr>
              <a:lnSpc>
                <a:spcPct val="90000"/>
              </a:lnSpc>
            </a:pPr>
            <a:r>
              <a:rPr lang="en-US" sz="2800" dirty="0">
                <a:solidFill>
                  <a:srgbClr val="000000"/>
                </a:solidFill>
              </a:rPr>
              <a:t>1790 first copyright law passed in US (1710 in UK)</a:t>
            </a:r>
          </a:p>
          <a:p>
            <a:pPr>
              <a:lnSpc>
                <a:spcPct val="90000"/>
              </a:lnSpc>
            </a:pPr>
            <a:r>
              <a:rPr lang="en-US" sz="2800" dirty="0">
                <a:solidFill>
                  <a:srgbClr val="000000"/>
                </a:solidFill>
              </a:rPr>
              <a:t>Copyright Act of 1909 defined an unauthorized copy as a form that could be seen and read visually</a:t>
            </a:r>
          </a:p>
          <a:p>
            <a:pPr>
              <a:lnSpc>
                <a:spcPct val="90000"/>
              </a:lnSpc>
            </a:pPr>
            <a:r>
              <a:rPr lang="en-US" sz="2800" dirty="0">
                <a:solidFill>
                  <a:srgbClr val="000000"/>
                </a:solidFill>
              </a:rPr>
              <a:t>1976 and 1980 copyright law revised to include software and databases that exhibit "authorship" (original expression of ideas), included the "</a:t>
            </a:r>
            <a:r>
              <a:rPr lang="en-US" sz="2800" u="sng" dirty="0">
                <a:solidFill>
                  <a:srgbClr val="000000"/>
                </a:solidFill>
              </a:rPr>
              <a:t>Fair Use Doctrine</a:t>
            </a:r>
            <a:r>
              <a:rPr lang="en-US" sz="2800" dirty="0">
                <a:solidFill>
                  <a:srgbClr val="000000"/>
                </a:solidFill>
              </a:rPr>
              <a:t>“</a:t>
            </a:r>
          </a:p>
          <a:p>
            <a:pPr lvl="1">
              <a:lnSpc>
                <a:spcPct val="90000"/>
              </a:lnSpc>
            </a:pPr>
            <a:r>
              <a:rPr lang="en-US" dirty="0">
                <a:solidFill>
                  <a:srgbClr val="000000"/>
                </a:solidFill>
              </a:rPr>
              <a:t>1976 law stated that the copy is in violation if the original can be perceived, reproduced, or otherwise communicated by or from the copy, directly or indirectly – an improvement over “seen and read visually”</a:t>
            </a:r>
          </a:p>
          <a:p>
            <a:pPr>
              <a:lnSpc>
                <a:spcPct val="90000"/>
              </a:lnSpc>
            </a:pPr>
            <a:endParaRPr lang="en-US" sz="2400" dirty="0">
              <a:solidFill>
                <a:srgbClr val="000000"/>
              </a:solidFill>
            </a:endParaRP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60</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1745894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4000" dirty="0"/>
              <a:t>Copyright History (cont.)</a:t>
            </a:r>
          </a:p>
        </p:txBody>
      </p:sp>
      <p:sp>
        <p:nvSpPr>
          <p:cNvPr id="53251" name="Rectangle 3"/>
          <p:cNvSpPr>
            <a:spLocks noGrp="1" noChangeArrowheads="1"/>
          </p:cNvSpPr>
          <p:nvPr>
            <p:ph idx="1"/>
          </p:nvPr>
        </p:nvSpPr>
        <p:spPr/>
        <p:txBody>
          <a:bodyPr>
            <a:normAutofit lnSpcReduction="10000"/>
          </a:bodyPr>
          <a:lstStyle/>
          <a:p>
            <a:pPr>
              <a:lnSpc>
                <a:spcPct val="80000"/>
              </a:lnSpc>
            </a:pPr>
            <a:r>
              <a:rPr lang="en-US" dirty="0">
                <a:solidFill>
                  <a:srgbClr val="000000"/>
                </a:solidFill>
              </a:rPr>
              <a:t>1982 high-volume copying of records and movies became a felony</a:t>
            </a:r>
          </a:p>
          <a:p>
            <a:pPr>
              <a:lnSpc>
                <a:spcPct val="80000"/>
              </a:lnSpc>
            </a:pPr>
            <a:r>
              <a:rPr lang="en-US" dirty="0">
                <a:solidFill>
                  <a:srgbClr val="000000"/>
                </a:solidFill>
              </a:rPr>
              <a:t>1992 making multiple copies for commercial advantage and private gain became a felony </a:t>
            </a:r>
          </a:p>
          <a:p>
            <a:pPr lvl="1">
              <a:lnSpc>
                <a:spcPct val="80000"/>
              </a:lnSpc>
            </a:pPr>
            <a:r>
              <a:rPr lang="en-US" dirty="0">
                <a:solidFill>
                  <a:srgbClr val="000000"/>
                </a:solidFill>
              </a:rPr>
              <a:t>&gt;10 copies, worth &gt;$2,500 get up to 5 yrs in jail</a:t>
            </a:r>
          </a:p>
          <a:p>
            <a:pPr>
              <a:lnSpc>
                <a:spcPct val="80000"/>
              </a:lnSpc>
            </a:pPr>
            <a:r>
              <a:rPr lang="en-US" dirty="0">
                <a:solidFill>
                  <a:srgbClr val="000000"/>
                </a:solidFill>
              </a:rPr>
              <a:t>1997 No Electronic Theft Act made it a felony to willfully infringe copyright by reproducing or distributing one or more copies of copyrighted work with a total value of more than $1,000 within a six-month period  (profit provision dropped)</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61</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7138002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4000" dirty="0"/>
              <a:t>Copyright History (cont.)</a:t>
            </a:r>
          </a:p>
        </p:txBody>
      </p:sp>
      <p:sp>
        <p:nvSpPr>
          <p:cNvPr id="53251" name="Rectangle 3"/>
          <p:cNvSpPr>
            <a:spLocks noGrp="1" noChangeArrowheads="1"/>
          </p:cNvSpPr>
          <p:nvPr>
            <p:ph idx="1"/>
          </p:nvPr>
        </p:nvSpPr>
        <p:spPr>
          <a:xfrm>
            <a:off x="381000" y="1295400"/>
            <a:ext cx="8534400" cy="4610100"/>
          </a:xfrm>
        </p:spPr>
        <p:txBody>
          <a:bodyPr>
            <a:normAutofit lnSpcReduction="10000"/>
          </a:bodyPr>
          <a:lstStyle/>
          <a:p>
            <a:pPr>
              <a:lnSpc>
                <a:spcPct val="80000"/>
              </a:lnSpc>
            </a:pPr>
            <a:r>
              <a:rPr lang="en-US" dirty="0">
                <a:solidFill>
                  <a:srgbClr val="000000"/>
                </a:solidFill>
              </a:rPr>
              <a:t>1998 Digital Millennium Copyright Act (DMCA)</a:t>
            </a:r>
          </a:p>
          <a:p>
            <a:pPr lvl="1">
              <a:lnSpc>
                <a:spcPct val="80000"/>
              </a:lnSpc>
            </a:pPr>
            <a:r>
              <a:rPr lang="en-US" sz="3200" dirty="0">
                <a:solidFill>
                  <a:srgbClr val="000000"/>
                </a:solidFill>
              </a:rPr>
              <a:t>Anti-circumvention provisions: prohibits making, distributing or using tools to circumvent technological copyright protection systems</a:t>
            </a:r>
          </a:p>
          <a:p>
            <a:pPr lvl="1">
              <a:lnSpc>
                <a:spcPct val="80000"/>
              </a:lnSpc>
            </a:pPr>
            <a:r>
              <a:rPr lang="en-US" sz="3200" dirty="0">
                <a:solidFill>
                  <a:srgbClr val="000000"/>
                </a:solidFill>
              </a:rPr>
              <a:t>Safe-harbor provisions: Protects Web sites if they remove material when asked by the copyright holder, which offered protection from some copyright lawsuits for Web sites where users post materials</a:t>
            </a:r>
          </a:p>
          <a:p>
            <a:pPr>
              <a:lnSpc>
                <a:spcPct val="80000"/>
              </a:lnSpc>
            </a:pPr>
            <a:r>
              <a:rPr lang="en-US" dirty="0">
                <a:solidFill>
                  <a:srgbClr val="000000"/>
                </a:solidFill>
              </a:rPr>
              <a:t>2005 Congress made it a felony to record a movie in a movie theater</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62</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9195901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nSpc>
                <a:spcPct val="80000"/>
              </a:lnSpc>
            </a:pPr>
            <a:r>
              <a:rPr lang="en-US" sz="4000" dirty="0">
                <a:solidFill>
                  <a:srgbClr val="000000"/>
                </a:solidFill>
              </a:rPr>
              <a:t>Fair Use Doctrine (1976 Law)</a:t>
            </a:r>
          </a:p>
        </p:txBody>
      </p:sp>
      <p:sp>
        <p:nvSpPr>
          <p:cNvPr id="54275" name="Rectangle 3"/>
          <p:cNvSpPr>
            <a:spLocks noGrp="1" noChangeArrowheads="1"/>
          </p:cNvSpPr>
          <p:nvPr>
            <p:ph idx="1"/>
          </p:nvPr>
        </p:nvSpPr>
        <p:spPr>
          <a:xfrm>
            <a:off x="457200" y="1219200"/>
            <a:ext cx="8305800" cy="4610100"/>
          </a:xfrm>
        </p:spPr>
        <p:txBody>
          <a:bodyPr/>
          <a:lstStyle/>
          <a:p>
            <a:pPr>
              <a:lnSpc>
                <a:spcPct val="80000"/>
              </a:lnSpc>
            </a:pPr>
            <a:r>
              <a:rPr lang="en-US" dirty="0">
                <a:solidFill>
                  <a:srgbClr val="000000"/>
                </a:solidFill>
              </a:rPr>
              <a:t>Goals of copyright law is to promote production of useful work and encourage the use and flow of information</a:t>
            </a:r>
          </a:p>
          <a:p>
            <a:pPr>
              <a:lnSpc>
                <a:spcPct val="80000"/>
              </a:lnSpc>
            </a:pPr>
            <a:r>
              <a:rPr lang="en-US" dirty="0">
                <a:solidFill>
                  <a:srgbClr val="000000"/>
                </a:solidFill>
              </a:rPr>
              <a:t>Examples of fair use:</a:t>
            </a:r>
          </a:p>
          <a:p>
            <a:pPr lvl="1">
              <a:lnSpc>
                <a:spcPct val="80000"/>
              </a:lnSpc>
            </a:pPr>
            <a:r>
              <a:rPr lang="en-US" sz="3200" dirty="0">
                <a:solidFill>
                  <a:srgbClr val="000000"/>
                </a:solidFill>
              </a:rPr>
              <a:t>Quoting a portion in a review</a:t>
            </a:r>
          </a:p>
          <a:p>
            <a:pPr lvl="1">
              <a:lnSpc>
                <a:spcPct val="80000"/>
              </a:lnSpc>
            </a:pPr>
            <a:r>
              <a:rPr lang="en-US" sz="3200" dirty="0">
                <a:solidFill>
                  <a:srgbClr val="000000"/>
                </a:solidFill>
              </a:rPr>
              <a:t>Education (even making multiple copies for classroom use)</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63</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2670284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nSpc>
                <a:spcPct val="80000"/>
              </a:lnSpc>
            </a:pPr>
            <a:r>
              <a:rPr lang="en-US" sz="4000" dirty="0">
                <a:solidFill>
                  <a:srgbClr val="000000"/>
                </a:solidFill>
              </a:rPr>
              <a:t>Fair Use Doctrine (1976 Law)</a:t>
            </a:r>
          </a:p>
        </p:txBody>
      </p:sp>
      <p:sp>
        <p:nvSpPr>
          <p:cNvPr id="54275" name="Rectangle 3"/>
          <p:cNvSpPr>
            <a:spLocks noGrp="1" noChangeArrowheads="1"/>
          </p:cNvSpPr>
          <p:nvPr>
            <p:ph idx="1"/>
          </p:nvPr>
        </p:nvSpPr>
        <p:spPr>
          <a:xfrm>
            <a:off x="457200" y="1219200"/>
            <a:ext cx="8305800" cy="4610100"/>
          </a:xfrm>
        </p:spPr>
        <p:txBody>
          <a:bodyPr/>
          <a:lstStyle/>
          <a:p>
            <a:pPr>
              <a:lnSpc>
                <a:spcPct val="80000"/>
              </a:lnSpc>
            </a:pPr>
            <a:r>
              <a:rPr lang="en-US" sz="2800" dirty="0">
                <a:solidFill>
                  <a:srgbClr val="000000"/>
                </a:solidFill>
              </a:rPr>
              <a:t>Four factors to determine fair use</a:t>
            </a:r>
          </a:p>
          <a:p>
            <a:pPr marL="914400" lvl="1" indent="-457200">
              <a:lnSpc>
                <a:spcPct val="80000"/>
              </a:lnSpc>
              <a:buFont typeface="+mj-lt"/>
              <a:buAutoNum type="arabicPeriod"/>
            </a:pPr>
            <a:r>
              <a:rPr lang="en-US" dirty="0">
                <a:solidFill>
                  <a:srgbClr val="000000"/>
                </a:solidFill>
              </a:rPr>
              <a:t>Purpose and nature of use – e.g., commercial</a:t>
            </a:r>
          </a:p>
          <a:p>
            <a:pPr marL="914400" lvl="1" indent="-457200">
              <a:lnSpc>
                <a:spcPct val="80000"/>
              </a:lnSpc>
              <a:buFont typeface="+mj-lt"/>
              <a:buAutoNum type="arabicPeriod"/>
            </a:pPr>
            <a:r>
              <a:rPr lang="en-US" dirty="0">
                <a:solidFill>
                  <a:srgbClr val="000000"/>
                </a:solidFill>
              </a:rPr>
              <a:t>Nature of the copyrighted work (novel less likely than factual)</a:t>
            </a:r>
          </a:p>
          <a:p>
            <a:pPr marL="914400" lvl="1" indent="-457200">
              <a:lnSpc>
                <a:spcPct val="80000"/>
              </a:lnSpc>
              <a:buFont typeface="+mj-lt"/>
              <a:buAutoNum type="arabicPeriod"/>
            </a:pPr>
            <a:r>
              <a:rPr lang="en-US" dirty="0">
                <a:solidFill>
                  <a:srgbClr val="000000"/>
                </a:solidFill>
              </a:rPr>
              <a:t>Amount and significance of the portion used</a:t>
            </a:r>
          </a:p>
          <a:p>
            <a:pPr marL="914400" lvl="1" indent="-457200">
              <a:lnSpc>
                <a:spcPct val="80000"/>
              </a:lnSpc>
              <a:buFont typeface="+mj-lt"/>
              <a:buAutoNum type="arabicPeriod"/>
            </a:pPr>
            <a:r>
              <a:rPr lang="en-US" dirty="0">
                <a:solidFill>
                  <a:srgbClr val="000000"/>
                </a:solidFill>
              </a:rPr>
              <a:t>Effect of use on potential market or value of the copyrighted work (will it reduce sales of work?)</a:t>
            </a:r>
          </a:p>
          <a:p>
            <a:pPr>
              <a:lnSpc>
                <a:spcPct val="80000"/>
              </a:lnSpc>
            </a:pPr>
            <a:r>
              <a:rPr lang="en-US" sz="2800" dirty="0">
                <a:solidFill>
                  <a:srgbClr val="000000"/>
                </a:solidFill>
              </a:rPr>
              <a:t>No single factor alone determines, not all factors given equal weight, depends on circumstances</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64</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0463313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nSpc>
                <a:spcPct val="80000"/>
              </a:lnSpc>
            </a:pPr>
            <a:r>
              <a:rPr lang="en-US" sz="4000" dirty="0"/>
              <a:t>Significant Cases (1)</a:t>
            </a:r>
          </a:p>
        </p:txBody>
      </p:sp>
      <p:sp>
        <p:nvSpPr>
          <p:cNvPr id="55299" name="Rectangle 3"/>
          <p:cNvSpPr>
            <a:spLocks noGrp="1" noChangeArrowheads="1"/>
          </p:cNvSpPr>
          <p:nvPr>
            <p:ph idx="1"/>
          </p:nvPr>
        </p:nvSpPr>
        <p:spPr/>
        <p:txBody>
          <a:bodyPr/>
          <a:lstStyle/>
          <a:p>
            <a:pPr>
              <a:lnSpc>
                <a:spcPct val="80000"/>
              </a:lnSpc>
              <a:buNone/>
            </a:pPr>
            <a:r>
              <a:rPr lang="en-US" dirty="0">
                <a:solidFill>
                  <a:srgbClr val="000000"/>
                </a:solidFill>
              </a:rPr>
              <a:t>Sony v. Universal City Studios (1984)</a:t>
            </a:r>
          </a:p>
          <a:p>
            <a:pPr>
              <a:lnSpc>
                <a:spcPct val="80000"/>
              </a:lnSpc>
            </a:pPr>
            <a:r>
              <a:rPr lang="en-US" dirty="0">
                <a:solidFill>
                  <a:srgbClr val="000000"/>
                </a:solidFill>
              </a:rPr>
              <a:t>Sony made </a:t>
            </a:r>
            <a:r>
              <a:rPr lang="en-US" dirty="0" err="1">
                <a:solidFill>
                  <a:srgbClr val="000000"/>
                </a:solidFill>
              </a:rPr>
              <a:t>Betamax</a:t>
            </a:r>
            <a:r>
              <a:rPr lang="en-US" dirty="0">
                <a:solidFill>
                  <a:srgbClr val="000000"/>
                </a:solidFill>
              </a:rPr>
              <a:t> video cassette recording (VCR) machines, which were used to record movies shown on TV</a:t>
            </a:r>
          </a:p>
          <a:p>
            <a:pPr>
              <a:lnSpc>
                <a:spcPct val="80000"/>
              </a:lnSpc>
            </a:pPr>
            <a:r>
              <a:rPr lang="en-US" dirty="0">
                <a:solidFill>
                  <a:srgbClr val="000000"/>
                </a:solidFill>
              </a:rPr>
              <a:t>Supreme Court decided that the makers of a device with legitimate uses should not be penalized because some people may use it to infringe on copyright</a:t>
            </a:r>
          </a:p>
          <a:p>
            <a:pPr>
              <a:lnSpc>
                <a:spcPct val="80000"/>
              </a:lnSpc>
            </a:pPr>
            <a:r>
              <a:rPr lang="en-US" dirty="0">
                <a:solidFill>
                  <a:srgbClr val="000000"/>
                </a:solidFill>
              </a:rPr>
              <a:t>Supreme Court ruled that recording a movie for later viewing was fair use</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65</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4377781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Significant Cases (2)</a:t>
            </a:r>
          </a:p>
        </p:txBody>
      </p:sp>
      <p:sp>
        <p:nvSpPr>
          <p:cNvPr id="3" name="Content Placeholder 2"/>
          <p:cNvSpPr>
            <a:spLocks noGrp="1"/>
          </p:cNvSpPr>
          <p:nvPr>
            <p:ph idx="1"/>
          </p:nvPr>
        </p:nvSpPr>
        <p:spPr>
          <a:xfrm>
            <a:off x="457200" y="1295400"/>
            <a:ext cx="8178800" cy="4724400"/>
          </a:xfrm>
        </p:spPr>
        <p:txBody>
          <a:bodyPr/>
          <a:lstStyle/>
          <a:p>
            <a:pPr>
              <a:lnSpc>
                <a:spcPct val="80000"/>
              </a:lnSpc>
              <a:buNone/>
            </a:pPr>
            <a:r>
              <a:rPr lang="en-US" sz="2800" dirty="0">
                <a:solidFill>
                  <a:srgbClr val="000000"/>
                </a:solidFill>
              </a:rPr>
              <a:t>Reverse engineering: game machines</a:t>
            </a:r>
          </a:p>
          <a:p>
            <a:pPr>
              <a:lnSpc>
                <a:spcPct val="80000"/>
              </a:lnSpc>
            </a:pPr>
            <a:r>
              <a:rPr lang="en-US" sz="2800" u="sng" dirty="0">
                <a:solidFill>
                  <a:srgbClr val="000000"/>
                </a:solidFill>
              </a:rPr>
              <a:t>Reverse engineering</a:t>
            </a:r>
            <a:r>
              <a:rPr lang="en-US" sz="2800" dirty="0">
                <a:solidFill>
                  <a:srgbClr val="000000"/>
                </a:solidFill>
              </a:rPr>
              <a:t>: translate a program from machine code to a form that can be read and understood</a:t>
            </a:r>
          </a:p>
          <a:p>
            <a:pPr lvl="1">
              <a:lnSpc>
                <a:spcPct val="80000"/>
              </a:lnSpc>
            </a:pPr>
            <a:r>
              <a:rPr lang="en-US" dirty="0">
                <a:solidFill>
                  <a:srgbClr val="000000"/>
                </a:solidFill>
              </a:rPr>
              <a:t>Sega Enterprises Ltd. v. Accolade Inc. (1992)</a:t>
            </a:r>
          </a:p>
          <a:p>
            <a:pPr lvl="1">
              <a:lnSpc>
                <a:spcPct val="80000"/>
              </a:lnSpc>
            </a:pPr>
            <a:r>
              <a:rPr lang="en-US" dirty="0">
                <a:solidFill>
                  <a:srgbClr val="000000"/>
                </a:solidFill>
              </a:rPr>
              <a:t>Atari Games v. Nintendo (1992)</a:t>
            </a:r>
          </a:p>
          <a:p>
            <a:pPr lvl="1">
              <a:lnSpc>
                <a:spcPct val="80000"/>
              </a:lnSpc>
            </a:pPr>
            <a:r>
              <a:rPr lang="en-US" dirty="0">
                <a:solidFill>
                  <a:srgbClr val="000000"/>
                </a:solidFill>
              </a:rPr>
              <a:t>Sony Computer Entertainment, Inc. v. Connectix Corporation (2000)</a:t>
            </a:r>
          </a:p>
          <a:p>
            <a:endParaRPr lang="en-US" sz="1800" b="1" dirty="0">
              <a:solidFill>
                <a:srgbClr val="000000"/>
              </a:solidFill>
              <a:latin typeface="Courier New" pitchFamily="49" charset="0"/>
              <a:cs typeface="Courier New" pitchFamily="49" charset="0"/>
            </a:endParaRPr>
          </a:p>
          <a:p>
            <a:endParaRPr lang="en-US" sz="1800" b="1" dirty="0">
              <a:solidFill>
                <a:srgbClr val="000000"/>
              </a:solidFill>
              <a:latin typeface="Courier New" pitchFamily="49" charset="0"/>
              <a:cs typeface="Courier New" pitchFamily="49" charset="0"/>
            </a:endParaRP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66</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9526940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Significant Cases (2)</a:t>
            </a:r>
          </a:p>
        </p:txBody>
      </p:sp>
      <p:sp>
        <p:nvSpPr>
          <p:cNvPr id="3" name="Content Placeholder 2"/>
          <p:cNvSpPr>
            <a:spLocks noGrp="1"/>
          </p:cNvSpPr>
          <p:nvPr>
            <p:ph idx="1"/>
          </p:nvPr>
        </p:nvSpPr>
        <p:spPr>
          <a:xfrm>
            <a:off x="457200" y="1295400"/>
            <a:ext cx="8178800" cy="4724400"/>
          </a:xfrm>
        </p:spPr>
        <p:txBody>
          <a:bodyPr/>
          <a:lstStyle/>
          <a:p>
            <a:pPr>
              <a:lnSpc>
                <a:spcPct val="80000"/>
              </a:lnSpc>
            </a:pPr>
            <a:r>
              <a:rPr lang="en-US" sz="2800" dirty="0">
                <a:solidFill>
                  <a:srgbClr val="000000"/>
                </a:solidFill>
              </a:rPr>
              <a:t>Courts ruled that reverse engineering (to learn how one platform works so that a company can make a compatible product) does not violate copyright if the intention is to make new creative works (video games), not copy the original work (the game systems)</a:t>
            </a:r>
          </a:p>
          <a:p>
            <a:endParaRPr lang="en-US" sz="1800" b="1" dirty="0">
              <a:solidFill>
                <a:srgbClr val="000000"/>
              </a:solidFill>
              <a:latin typeface="Courier New" pitchFamily="49" charset="0"/>
              <a:cs typeface="Courier New" pitchFamily="49" charset="0"/>
            </a:endParaRPr>
          </a:p>
          <a:p>
            <a:endParaRPr lang="en-US" sz="1800" b="1" dirty="0">
              <a:solidFill>
                <a:srgbClr val="000000"/>
              </a:solidFill>
              <a:latin typeface="Courier New" pitchFamily="49" charset="0"/>
              <a:cs typeface="Courier New" pitchFamily="49" charset="0"/>
            </a:endParaRP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67</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006050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nSpc>
                <a:spcPct val="90000"/>
              </a:lnSpc>
            </a:pPr>
            <a:r>
              <a:rPr lang="en-US" sz="4000" dirty="0"/>
              <a:t>Significant Cases (3): Napster</a:t>
            </a:r>
          </a:p>
        </p:txBody>
      </p:sp>
      <p:sp>
        <p:nvSpPr>
          <p:cNvPr id="57347" name="Rectangle 3"/>
          <p:cNvSpPr>
            <a:spLocks noGrp="1" noChangeArrowheads="1"/>
          </p:cNvSpPr>
          <p:nvPr>
            <p:ph idx="1"/>
          </p:nvPr>
        </p:nvSpPr>
        <p:spPr/>
        <p:txBody>
          <a:bodyPr/>
          <a:lstStyle/>
          <a:p>
            <a:pPr>
              <a:lnSpc>
                <a:spcPct val="90000"/>
              </a:lnSpc>
              <a:buNone/>
            </a:pPr>
            <a:r>
              <a:rPr lang="en-US" dirty="0">
                <a:solidFill>
                  <a:srgbClr val="000000"/>
                </a:solidFill>
              </a:rPr>
              <a:t>Sharing music: the Napster case (2001)</a:t>
            </a:r>
          </a:p>
          <a:p>
            <a:pPr>
              <a:lnSpc>
                <a:spcPct val="90000"/>
              </a:lnSpc>
            </a:pPr>
            <a:r>
              <a:rPr lang="en-US" sz="2800" dirty="0">
                <a:solidFill>
                  <a:srgbClr val="000000"/>
                </a:solidFill>
              </a:rPr>
              <a:t>Napster provided a way for users to exchange music files (no files retained on Napster site)</a:t>
            </a:r>
          </a:p>
          <a:p>
            <a:pPr>
              <a:lnSpc>
                <a:spcPct val="90000"/>
              </a:lnSpc>
            </a:pPr>
            <a:r>
              <a:rPr lang="en-US" sz="2800" dirty="0">
                <a:solidFill>
                  <a:srgbClr val="000000"/>
                </a:solidFill>
              </a:rPr>
              <a:t>Metallica filed suit against Napster – followed by A&amp;M</a:t>
            </a:r>
          </a:p>
          <a:p>
            <a:pPr>
              <a:lnSpc>
                <a:spcPct val="90000"/>
              </a:lnSpc>
            </a:pPr>
            <a:r>
              <a:rPr lang="en-US" sz="2800" dirty="0">
                <a:solidFill>
                  <a:srgbClr val="000000"/>
                </a:solidFill>
              </a:rPr>
              <a:t>Was the sharing of music via Napster fair use? </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68</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71207090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nSpc>
                <a:spcPct val="90000"/>
              </a:lnSpc>
            </a:pPr>
            <a:r>
              <a:rPr lang="en-US" sz="4000" dirty="0"/>
              <a:t>Significant Cases (3): Napster</a:t>
            </a:r>
          </a:p>
        </p:txBody>
      </p:sp>
      <p:sp>
        <p:nvSpPr>
          <p:cNvPr id="57347" name="Rectangle 3"/>
          <p:cNvSpPr>
            <a:spLocks noGrp="1" noChangeArrowheads="1"/>
          </p:cNvSpPr>
          <p:nvPr>
            <p:ph idx="1"/>
          </p:nvPr>
        </p:nvSpPr>
        <p:spPr/>
        <p:txBody>
          <a:bodyPr/>
          <a:lstStyle/>
          <a:p>
            <a:pPr>
              <a:lnSpc>
                <a:spcPct val="90000"/>
              </a:lnSpc>
            </a:pPr>
            <a:r>
              <a:rPr lang="en-US" sz="2800" dirty="0">
                <a:solidFill>
                  <a:srgbClr val="000000"/>
                </a:solidFill>
              </a:rPr>
              <a:t>Napster's arguments for fair use</a:t>
            </a:r>
          </a:p>
          <a:p>
            <a:pPr lvl="1">
              <a:lnSpc>
                <a:spcPct val="90000"/>
              </a:lnSpc>
            </a:pPr>
            <a:r>
              <a:rPr lang="en-US" dirty="0">
                <a:solidFill>
                  <a:srgbClr val="000000"/>
                </a:solidFill>
              </a:rPr>
              <a:t>The Sony decision allowed for entertainment use to be considered fair use</a:t>
            </a:r>
          </a:p>
          <a:p>
            <a:pPr lvl="1">
              <a:lnSpc>
                <a:spcPct val="90000"/>
              </a:lnSpc>
            </a:pPr>
            <a:r>
              <a:rPr lang="en-US" dirty="0">
                <a:solidFill>
                  <a:srgbClr val="000000"/>
                </a:solidFill>
              </a:rPr>
              <a:t>People make copies for personal, not commercial, use</a:t>
            </a:r>
          </a:p>
          <a:p>
            <a:pPr lvl="1">
              <a:lnSpc>
                <a:spcPct val="90000"/>
              </a:lnSpc>
            </a:pPr>
            <a:r>
              <a:rPr lang="en-US" dirty="0">
                <a:solidFill>
                  <a:srgbClr val="000000"/>
                </a:solidFill>
              </a:rPr>
              <a:t>Did not hurt industry sales because users sampled music on Napster and bought the CD they liked</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69</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287268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Privacy Risks and Principles</a:t>
            </a:r>
          </a:p>
        </p:txBody>
      </p:sp>
      <p:sp>
        <p:nvSpPr>
          <p:cNvPr id="39939" name="Rectangle 3"/>
          <p:cNvSpPr>
            <a:spLocks noGrp="1" noChangeArrowheads="1"/>
          </p:cNvSpPr>
          <p:nvPr>
            <p:ph idx="1"/>
          </p:nvPr>
        </p:nvSpPr>
        <p:spPr/>
        <p:txBody>
          <a:bodyPr/>
          <a:lstStyle/>
          <a:p>
            <a:pPr>
              <a:buFontTx/>
              <a:buNone/>
            </a:pPr>
            <a:r>
              <a:rPr lang="en-US" dirty="0"/>
              <a:t>Three Key Aspects of Privacy:</a:t>
            </a:r>
          </a:p>
          <a:p>
            <a:r>
              <a:rPr lang="en-US" dirty="0"/>
              <a:t>Freedom from intrusion - being left alone</a:t>
            </a:r>
          </a:p>
          <a:p>
            <a:r>
              <a:rPr lang="en-US" dirty="0"/>
              <a:t>Control of information about oneself</a:t>
            </a:r>
          </a:p>
          <a:p>
            <a:r>
              <a:rPr lang="en-US" dirty="0"/>
              <a:t>Freedom from surveillance (from being tracked, followed, watched, eavesdropped on)</a:t>
            </a:r>
          </a:p>
          <a:p>
            <a:endParaRPr lang="en-US"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7</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p:cNvSpPr>
            <a:spLocks noGrp="1" noChangeArrowheads="1"/>
          </p:cNvSpPr>
          <p:nvPr>
            <p:ph type="title"/>
          </p:nvPr>
        </p:nvSpPr>
        <p:spPr/>
        <p:txBody>
          <a:bodyPr/>
          <a:lstStyle/>
          <a:p>
            <a:r>
              <a:rPr lang="en-US" sz="4000" dirty="0"/>
              <a:t>Napster (cont’d)</a:t>
            </a:r>
          </a:p>
        </p:txBody>
      </p:sp>
      <p:sp>
        <p:nvSpPr>
          <p:cNvPr id="61443" name="Rectangle 1027"/>
          <p:cNvSpPr>
            <a:spLocks noGrp="1" noChangeArrowheads="1"/>
          </p:cNvSpPr>
          <p:nvPr>
            <p:ph idx="1"/>
          </p:nvPr>
        </p:nvSpPr>
        <p:spPr>
          <a:xfrm>
            <a:off x="457200" y="1295400"/>
            <a:ext cx="8382000" cy="4610100"/>
          </a:xfrm>
        </p:spPr>
        <p:txBody>
          <a:bodyPr/>
          <a:lstStyle/>
          <a:p>
            <a:pPr>
              <a:lnSpc>
                <a:spcPct val="80000"/>
              </a:lnSpc>
            </a:pPr>
            <a:r>
              <a:rPr lang="en-US" sz="2800" dirty="0"/>
              <a:t>RIAA (Recording Industry Association of America)'s arguments against fair use</a:t>
            </a:r>
          </a:p>
          <a:p>
            <a:pPr lvl="1">
              <a:lnSpc>
                <a:spcPct val="80000"/>
              </a:lnSpc>
            </a:pPr>
            <a:r>
              <a:rPr lang="en-US" dirty="0"/>
              <a:t>"Personal" meant very limited use, not trading with thousands of strangers</a:t>
            </a:r>
          </a:p>
          <a:p>
            <a:pPr lvl="1">
              <a:lnSpc>
                <a:spcPct val="80000"/>
              </a:lnSpc>
            </a:pPr>
            <a:r>
              <a:rPr lang="en-US" dirty="0"/>
              <a:t>Songs and music are creative works and users were copying whole songs</a:t>
            </a:r>
          </a:p>
          <a:p>
            <a:pPr lvl="1">
              <a:lnSpc>
                <a:spcPct val="80000"/>
              </a:lnSpc>
            </a:pPr>
            <a:r>
              <a:rPr lang="en-US" dirty="0"/>
              <a:t>Claimed Napster severely hurt sales</a:t>
            </a:r>
          </a:p>
          <a:p>
            <a:pPr>
              <a:lnSpc>
                <a:spcPct val="80000"/>
              </a:lnSpc>
            </a:pPr>
            <a:r>
              <a:rPr lang="en-US" dirty="0"/>
              <a:t>Court ruled sharing music via large-scale copying on Napster violated copyright</a:t>
            </a:r>
          </a:p>
          <a:p>
            <a:pPr>
              <a:lnSpc>
                <a:spcPct val="80000"/>
              </a:lnSpc>
            </a:pPr>
            <a:endParaRPr lang="en-US" sz="2800"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70</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4188730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6"/>
          <p:cNvSpPr>
            <a:spLocks noGrp="1" noChangeArrowheads="1"/>
          </p:cNvSpPr>
          <p:nvPr>
            <p:ph type="title"/>
          </p:nvPr>
        </p:nvSpPr>
        <p:spPr/>
        <p:txBody>
          <a:bodyPr/>
          <a:lstStyle/>
          <a:p>
            <a:r>
              <a:rPr lang="en-US" sz="4000" dirty="0"/>
              <a:t>Significant Cases (4)</a:t>
            </a:r>
          </a:p>
        </p:txBody>
      </p:sp>
      <p:sp>
        <p:nvSpPr>
          <p:cNvPr id="58371" name="Rectangle 1027"/>
          <p:cNvSpPr>
            <a:spLocks noGrp="1" noChangeArrowheads="1"/>
          </p:cNvSpPr>
          <p:nvPr>
            <p:ph idx="1"/>
          </p:nvPr>
        </p:nvSpPr>
        <p:spPr/>
        <p:txBody>
          <a:bodyPr/>
          <a:lstStyle/>
          <a:p>
            <a:pPr>
              <a:lnSpc>
                <a:spcPct val="80000"/>
              </a:lnSpc>
              <a:buNone/>
            </a:pPr>
            <a:r>
              <a:rPr lang="en-US" dirty="0">
                <a:solidFill>
                  <a:srgbClr val="000000"/>
                </a:solidFill>
              </a:rPr>
              <a:t>File sharing: MGM v. Grokster (2005)</a:t>
            </a:r>
          </a:p>
          <a:p>
            <a:pPr>
              <a:lnSpc>
                <a:spcPct val="80000"/>
              </a:lnSpc>
            </a:pPr>
            <a:r>
              <a:rPr lang="en-US" sz="2800" dirty="0"/>
              <a:t>Grokster, Gnutella, Morpheus, </a:t>
            </a:r>
            <a:r>
              <a:rPr lang="en-US" sz="2800" dirty="0" err="1"/>
              <a:t>Kazaa</a:t>
            </a:r>
            <a:r>
              <a:rPr lang="en-US" sz="2800" dirty="0"/>
              <a:t>, and others provided peer-to-peer (P2P) file sharing services</a:t>
            </a:r>
          </a:p>
          <a:p>
            <a:pPr lvl="1">
              <a:lnSpc>
                <a:spcPct val="80000"/>
              </a:lnSpc>
            </a:pPr>
            <a:r>
              <a:rPr lang="en-US" dirty="0"/>
              <a:t>The companies did not provide a central service or lists of songs, but the software for sharing files</a:t>
            </a:r>
          </a:p>
          <a:p>
            <a:pPr lvl="1">
              <a:lnSpc>
                <a:spcPct val="80000"/>
              </a:lnSpc>
            </a:pPr>
            <a:r>
              <a:rPr lang="en-US" dirty="0"/>
              <a:t>P2P file transfer programs have legitimate uses</a:t>
            </a:r>
          </a:p>
          <a:p>
            <a:pPr>
              <a:lnSpc>
                <a:spcPct val="80000"/>
              </a:lnSpc>
            </a:pPr>
            <a:r>
              <a:rPr lang="en-US" sz="2800" dirty="0"/>
              <a:t>Lower Courts ruled that P2P does have legitimate uses</a:t>
            </a:r>
          </a:p>
          <a:p>
            <a:pPr>
              <a:lnSpc>
                <a:spcPct val="80000"/>
              </a:lnSpc>
            </a:pPr>
            <a:r>
              <a:rPr lang="en-US" sz="2800" dirty="0"/>
              <a:t>Supreme Court ruled that intellectual property owners could sue the companies for encouraging copyright infringement</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71</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5512475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pPr>
              <a:lnSpc>
                <a:spcPct val="90000"/>
              </a:lnSpc>
            </a:pPr>
            <a:r>
              <a:rPr lang="en-US" sz="4000" dirty="0">
                <a:solidFill>
                  <a:srgbClr val="000000"/>
                </a:solidFill>
              </a:rPr>
              <a:t>The Digital Millennium Copyright Act 1998</a:t>
            </a:r>
          </a:p>
        </p:txBody>
      </p:sp>
      <p:sp>
        <p:nvSpPr>
          <p:cNvPr id="47107" name="Rectangle 3"/>
          <p:cNvSpPr>
            <a:spLocks noGrp="1" noChangeArrowheads="1"/>
          </p:cNvSpPr>
          <p:nvPr>
            <p:ph idx="1"/>
          </p:nvPr>
        </p:nvSpPr>
        <p:spPr>
          <a:xfrm>
            <a:off x="457200" y="2057400"/>
            <a:ext cx="8305800" cy="3848100"/>
          </a:xfrm>
        </p:spPr>
        <p:txBody>
          <a:bodyPr/>
          <a:lstStyle/>
          <a:p>
            <a:pPr>
              <a:lnSpc>
                <a:spcPct val="90000"/>
              </a:lnSpc>
            </a:pPr>
            <a:r>
              <a:rPr lang="en-US" sz="3600" dirty="0"/>
              <a:t>Anti-circumvention</a:t>
            </a:r>
          </a:p>
          <a:p>
            <a:pPr lvl="1">
              <a:lnSpc>
                <a:spcPct val="80000"/>
              </a:lnSpc>
            </a:pPr>
            <a:r>
              <a:rPr lang="en-US" sz="3200" dirty="0"/>
              <a:t>Prohibit circumventing technological access controls and copy-prevention systems</a:t>
            </a:r>
          </a:p>
          <a:p>
            <a:pPr lvl="1">
              <a:lnSpc>
                <a:spcPct val="80000"/>
              </a:lnSpc>
            </a:pPr>
            <a:endParaRPr lang="en-US" sz="3200" dirty="0"/>
          </a:p>
          <a:p>
            <a:pPr>
              <a:lnSpc>
                <a:spcPct val="80000"/>
              </a:lnSpc>
            </a:pPr>
            <a:r>
              <a:rPr lang="en-US" sz="3600" dirty="0"/>
              <a:t>Safe harbor</a:t>
            </a:r>
          </a:p>
          <a:p>
            <a:pPr lvl="1">
              <a:lnSpc>
                <a:spcPct val="80000"/>
              </a:lnSpc>
            </a:pPr>
            <a:r>
              <a:rPr lang="en-US" sz="3200" dirty="0"/>
              <a:t>Protect Web sites from lawsuits for copyright infringement by users of site</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72</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54863359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228600"/>
            <a:ext cx="9144000" cy="914400"/>
          </a:xfrm>
        </p:spPr>
        <p:txBody>
          <a:bodyPr>
            <a:normAutofit fontScale="90000"/>
          </a:bodyPr>
          <a:lstStyle/>
          <a:p>
            <a:pPr>
              <a:lnSpc>
                <a:spcPct val="80000"/>
              </a:lnSpc>
            </a:pPr>
            <a:r>
              <a:rPr lang="en-US" sz="3600" dirty="0"/>
              <a:t>The DMCA vs. </a:t>
            </a:r>
            <a:br>
              <a:rPr lang="en-US" sz="3600" dirty="0"/>
            </a:br>
            <a:r>
              <a:rPr lang="en-US" sz="3600" dirty="0"/>
              <a:t>Fair Use, Freedom of Speech, and Innovation</a:t>
            </a:r>
          </a:p>
        </p:txBody>
      </p:sp>
      <p:sp>
        <p:nvSpPr>
          <p:cNvPr id="65539" name="Rectangle 3"/>
          <p:cNvSpPr>
            <a:spLocks noGrp="1" noChangeArrowheads="1"/>
          </p:cNvSpPr>
          <p:nvPr>
            <p:ph idx="1"/>
          </p:nvPr>
        </p:nvSpPr>
        <p:spPr>
          <a:xfrm>
            <a:off x="457200" y="1371600"/>
            <a:ext cx="8229600" cy="4754563"/>
          </a:xfrm>
        </p:spPr>
        <p:txBody>
          <a:bodyPr>
            <a:normAutofit lnSpcReduction="10000"/>
          </a:bodyPr>
          <a:lstStyle/>
          <a:p>
            <a:pPr>
              <a:lnSpc>
                <a:spcPct val="80000"/>
              </a:lnSpc>
            </a:pPr>
            <a:r>
              <a:rPr lang="en-US" dirty="0">
                <a:solidFill>
                  <a:srgbClr val="000000"/>
                </a:solidFill>
              </a:rPr>
              <a:t>Lawsuits have been filed to ban new technologies</a:t>
            </a:r>
          </a:p>
          <a:p>
            <a:pPr>
              <a:lnSpc>
                <a:spcPct val="80000"/>
              </a:lnSpc>
            </a:pPr>
            <a:r>
              <a:rPr lang="en-US" dirty="0">
                <a:solidFill>
                  <a:srgbClr val="000000"/>
                </a:solidFill>
              </a:rPr>
              <a:t>U.S. courts have banned technologies such as </a:t>
            </a:r>
            <a:r>
              <a:rPr lang="en-US" dirty="0" err="1">
                <a:solidFill>
                  <a:srgbClr val="000000"/>
                </a:solidFill>
              </a:rPr>
              <a:t>DeCSS</a:t>
            </a:r>
            <a:r>
              <a:rPr lang="en-US" dirty="0">
                <a:solidFill>
                  <a:srgbClr val="000000"/>
                </a:solidFill>
              </a:rPr>
              <a:t> even though it has legitimate uses, while courts in other countries have not</a:t>
            </a:r>
          </a:p>
          <a:p>
            <a:pPr lvl="1">
              <a:lnSpc>
                <a:spcPct val="80000"/>
              </a:lnSpc>
            </a:pPr>
            <a:r>
              <a:rPr lang="en-US" dirty="0">
                <a:solidFill>
                  <a:srgbClr val="000000"/>
                </a:solidFill>
              </a:rPr>
              <a:t>CSS: content scrambling system, to protect movies</a:t>
            </a:r>
          </a:p>
          <a:p>
            <a:pPr>
              <a:lnSpc>
                <a:spcPct val="80000"/>
              </a:lnSpc>
            </a:pPr>
            <a:r>
              <a:rPr lang="en-US" dirty="0">
                <a:solidFill>
                  <a:srgbClr val="000000"/>
                </a:solidFill>
              </a:rPr>
              <a:t>Protesters published the code as part of creative works (in </a:t>
            </a:r>
            <a:r>
              <a:rPr lang="en-US" dirty="0">
                <a:solidFill>
                  <a:srgbClr val="000000"/>
                </a:solidFill>
                <a:hlinkClick r:id="rId3"/>
              </a:rPr>
              <a:t>haiku</a:t>
            </a:r>
            <a:r>
              <a:rPr lang="en-US" dirty="0">
                <a:solidFill>
                  <a:srgbClr val="000000"/>
                </a:solidFill>
              </a:rPr>
              <a:t>, songs, short movies, a computer game and art)</a:t>
            </a:r>
          </a:p>
          <a:p>
            <a:pPr>
              <a:lnSpc>
                <a:spcPct val="80000"/>
              </a:lnSpc>
            </a:pPr>
            <a:r>
              <a:rPr lang="en-US" dirty="0">
                <a:solidFill>
                  <a:srgbClr val="000000"/>
                </a:solidFill>
              </a:rPr>
              <a:t>U.S. courts eventually allowed publishing of </a:t>
            </a:r>
            <a:r>
              <a:rPr lang="en-US" dirty="0" err="1">
                <a:solidFill>
                  <a:srgbClr val="000000"/>
                </a:solidFill>
              </a:rPr>
              <a:t>DeCSS</a:t>
            </a:r>
            <a:r>
              <a:rPr lang="en-US" dirty="0">
                <a:solidFill>
                  <a:srgbClr val="000000"/>
                </a:solidFill>
              </a:rPr>
              <a:t>, but prohibited manufacturers of DVD players from including it in their products</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73</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3740602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nSpc>
                <a:spcPct val="90000"/>
              </a:lnSpc>
            </a:pPr>
            <a:r>
              <a:rPr lang="en-US" sz="4000" dirty="0"/>
              <a:t>Safe Harbor</a:t>
            </a:r>
          </a:p>
        </p:txBody>
      </p:sp>
      <p:sp>
        <p:nvSpPr>
          <p:cNvPr id="66563" name="Rectangle 3"/>
          <p:cNvSpPr>
            <a:spLocks noGrp="1" noChangeArrowheads="1"/>
          </p:cNvSpPr>
          <p:nvPr>
            <p:ph idx="1"/>
          </p:nvPr>
        </p:nvSpPr>
        <p:spPr/>
        <p:txBody>
          <a:bodyPr>
            <a:normAutofit lnSpcReduction="10000"/>
          </a:bodyPr>
          <a:lstStyle/>
          <a:p>
            <a:pPr>
              <a:lnSpc>
                <a:spcPct val="90000"/>
              </a:lnSpc>
            </a:pPr>
            <a:r>
              <a:rPr lang="en-US" sz="2800" dirty="0"/>
              <a:t>Industry issues "take down" notices per the DMCA</a:t>
            </a:r>
          </a:p>
          <a:p>
            <a:pPr>
              <a:lnSpc>
                <a:spcPct val="90000"/>
              </a:lnSpc>
            </a:pPr>
            <a:r>
              <a:rPr lang="en-US" sz="2800" dirty="0"/>
              <a:t>As long as sites like YouTube and Facebook comply with take down notices they are not in violation</a:t>
            </a:r>
          </a:p>
          <a:p>
            <a:pPr>
              <a:lnSpc>
                <a:spcPct val="90000"/>
              </a:lnSpc>
            </a:pPr>
            <a:r>
              <a:rPr lang="en-US" sz="2800" dirty="0"/>
              <a:t>Take down notices may violate fair use, some have been issued against small portions of video being used for educational purposes</a:t>
            </a:r>
          </a:p>
          <a:p>
            <a:pPr>
              <a:lnSpc>
                <a:spcPct val="90000"/>
              </a:lnSpc>
            </a:pPr>
            <a:r>
              <a:rPr lang="en-US" sz="2800" dirty="0"/>
              <a:t>In addition, entertainment companies argue YouTube should have the responsibility to filter out copyright-infringement material</a:t>
            </a:r>
            <a:endParaRPr lang="en-US" sz="2400" dirty="0"/>
          </a:p>
          <a:p>
            <a:pPr lvl="1">
              <a:lnSpc>
                <a:spcPct val="90000"/>
              </a:lnSpc>
            </a:pPr>
            <a:r>
              <a:rPr lang="en-US" dirty="0"/>
              <a:t>YouTube said it cannot always tell which are unauthorized</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74</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8518726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a:solidFill>
                  <a:srgbClr val="000000"/>
                </a:solidFill>
              </a:rPr>
              <a:t>Free Software</a:t>
            </a:r>
          </a:p>
        </p:txBody>
      </p:sp>
      <p:sp>
        <p:nvSpPr>
          <p:cNvPr id="50179" name="Rectangle 3"/>
          <p:cNvSpPr>
            <a:spLocks noGrp="1" noChangeArrowheads="1"/>
          </p:cNvSpPr>
          <p:nvPr>
            <p:ph idx="1"/>
          </p:nvPr>
        </p:nvSpPr>
        <p:spPr>
          <a:xfrm>
            <a:off x="457200" y="1295400"/>
            <a:ext cx="8229600" cy="4830763"/>
          </a:xfrm>
        </p:spPr>
        <p:txBody>
          <a:bodyPr>
            <a:normAutofit lnSpcReduction="10000"/>
          </a:bodyPr>
          <a:lstStyle/>
          <a:p>
            <a:pPr>
              <a:lnSpc>
                <a:spcPct val="80000"/>
              </a:lnSpc>
            </a:pPr>
            <a:r>
              <a:rPr lang="en-US" dirty="0">
                <a:solidFill>
                  <a:srgbClr val="000000"/>
                </a:solidFill>
              </a:rPr>
              <a:t>Free software is an idea, an ethic, advocated and supported by large, loose-knit group of computer programmers who allow people to copy, use, and modify their software</a:t>
            </a:r>
          </a:p>
          <a:p>
            <a:pPr>
              <a:lnSpc>
                <a:spcPct val="80000"/>
              </a:lnSpc>
            </a:pPr>
            <a:r>
              <a:rPr lang="en-US" dirty="0">
                <a:solidFill>
                  <a:srgbClr val="000000"/>
                </a:solidFill>
              </a:rPr>
              <a:t>Free means freedom of use, not necessarily lack of cost</a:t>
            </a:r>
          </a:p>
          <a:p>
            <a:pPr>
              <a:lnSpc>
                <a:spcPct val="80000"/>
              </a:lnSpc>
            </a:pPr>
            <a:r>
              <a:rPr lang="en-US" dirty="0">
                <a:solidFill>
                  <a:srgbClr val="000000"/>
                </a:solidFill>
              </a:rPr>
              <a:t>Open source - software distributed or made public in source code (readable and modifiable)</a:t>
            </a:r>
          </a:p>
          <a:p>
            <a:pPr>
              <a:lnSpc>
                <a:spcPct val="80000"/>
              </a:lnSpc>
            </a:pPr>
            <a:r>
              <a:rPr lang="en-US" dirty="0">
                <a:solidFill>
                  <a:srgbClr val="000000"/>
                </a:solidFill>
              </a:rPr>
              <a:t>Proprietary software - commercial, sold in object code, obscure, not modifiable. E.g., Microsoft Office</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75</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41313454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dirty="0">
                <a:solidFill>
                  <a:schemeClr val="tx1"/>
                </a:solidFill>
              </a:rPr>
              <a:t>GNU project</a:t>
            </a:r>
          </a:p>
        </p:txBody>
      </p:sp>
      <p:sp>
        <p:nvSpPr>
          <p:cNvPr id="49155" name="Rectangle 3"/>
          <p:cNvSpPr>
            <a:spLocks noGrp="1" noChangeArrowheads="1"/>
          </p:cNvSpPr>
          <p:nvPr>
            <p:ph idx="1"/>
          </p:nvPr>
        </p:nvSpPr>
        <p:spPr/>
        <p:txBody>
          <a:bodyPr/>
          <a:lstStyle/>
          <a:p>
            <a:pPr>
              <a:lnSpc>
                <a:spcPct val="80000"/>
              </a:lnSpc>
            </a:pPr>
            <a:r>
              <a:rPr lang="en-US" dirty="0"/>
              <a:t>Began with a UNIX-like operating system, a sophisticated text editor, and many compilers and utilities</a:t>
            </a:r>
          </a:p>
          <a:p>
            <a:pPr>
              <a:lnSpc>
                <a:spcPct val="80000"/>
              </a:lnSpc>
            </a:pPr>
            <a:r>
              <a:rPr lang="en-US" dirty="0"/>
              <a:t>Now has hundreds of programs freely available and thousands of software packages available as free software (with modifiable source code)</a:t>
            </a:r>
          </a:p>
          <a:p>
            <a:pPr>
              <a:lnSpc>
                <a:spcPct val="80000"/>
              </a:lnSpc>
            </a:pPr>
            <a:r>
              <a:rPr lang="en-US" dirty="0"/>
              <a:t>Developed the concept of </a:t>
            </a:r>
            <a:r>
              <a:rPr lang="en-US" i="1" dirty="0" err="1"/>
              <a:t>copyleft</a:t>
            </a:r>
            <a:endParaRPr lang="en-US"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76</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430940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92500"/>
          </a:bodyPr>
          <a:lstStyle/>
          <a:p>
            <a:r>
              <a:rPr lang="en-US" dirty="0">
                <a:solidFill>
                  <a:srgbClr val="000000"/>
                </a:solidFill>
              </a:rPr>
              <a:t>Personal information </a:t>
            </a:r>
            <a:r>
              <a:rPr lang="en-US" dirty="0"/>
              <a:t>– any information relating to, or traceable to, an individual person</a:t>
            </a:r>
          </a:p>
          <a:p>
            <a:r>
              <a:rPr lang="en-US" dirty="0">
                <a:solidFill>
                  <a:srgbClr val="000000"/>
                </a:solidFill>
              </a:rPr>
              <a:t>Informed consent </a:t>
            </a:r>
            <a:r>
              <a:rPr lang="en-US" dirty="0"/>
              <a:t>– users being aware of what information is collected and how it is stored</a:t>
            </a:r>
          </a:p>
          <a:p>
            <a:pPr>
              <a:lnSpc>
                <a:spcPct val="90000"/>
              </a:lnSpc>
            </a:pPr>
            <a:r>
              <a:rPr lang="en-US" dirty="0">
                <a:solidFill>
                  <a:srgbClr val="000000"/>
                </a:solidFill>
              </a:rPr>
              <a:t>Invisible information gathering </a:t>
            </a:r>
            <a:r>
              <a:rPr lang="en-US" dirty="0"/>
              <a:t>- collection of personal information about someone without the person’s knowledge</a:t>
            </a:r>
          </a:p>
          <a:p>
            <a:pPr>
              <a:lnSpc>
                <a:spcPct val="90000"/>
              </a:lnSpc>
            </a:pPr>
            <a:r>
              <a:rPr lang="en-US" dirty="0">
                <a:solidFill>
                  <a:srgbClr val="000000"/>
                </a:solidFill>
              </a:rPr>
              <a:t>Cookies</a:t>
            </a:r>
            <a:r>
              <a:rPr lang="en-US" dirty="0">
                <a:solidFill>
                  <a:srgbClr val="FF0000"/>
                </a:solidFill>
              </a:rPr>
              <a:t> </a:t>
            </a:r>
            <a:r>
              <a:rPr lang="en-US" dirty="0"/>
              <a:t>- files that a website stores on a visitor’s computer</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8</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Privacy Issues (1)</a:t>
            </a:r>
          </a:p>
        </p:txBody>
      </p:sp>
      <p:sp>
        <p:nvSpPr>
          <p:cNvPr id="3" name="Content Placeholder 2"/>
          <p:cNvSpPr>
            <a:spLocks noGrp="1"/>
          </p:cNvSpPr>
          <p:nvPr>
            <p:ph idx="1"/>
          </p:nvPr>
        </p:nvSpPr>
        <p:spPr>
          <a:xfrm>
            <a:off x="457200" y="1371600"/>
            <a:ext cx="8178800" cy="4381500"/>
          </a:xfrm>
        </p:spPr>
        <p:txBody>
          <a:bodyPr/>
          <a:lstStyle/>
          <a:p>
            <a:r>
              <a:rPr lang="en-US" sz="2800" dirty="0"/>
              <a:t>Almost everything we do online is recorded</a:t>
            </a:r>
          </a:p>
          <a:p>
            <a:r>
              <a:rPr lang="en-US" sz="2800" dirty="0"/>
              <a:t>Huge amounts of data are stored</a:t>
            </a:r>
          </a:p>
          <a:p>
            <a:r>
              <a:rPr lang="en-US" sz="2800" dirty="0"/>
              <a:t>People are often not aware of collection of personal data</a:t>
            </a:r>
          </a:p>
          <a:p>
            <a:r>
              <a:rPr lang="en-US" sz="2800" dirty="0"/>
              <a:t>Software is complex, not even sure which collects data</a:t>
            </a:r>
          </a:p>
          <a:p>
            <a:r>
              <a:rPr lang="en-US" sz="2800" dirty="0"/>
              <a:t>Leaks happen</a:t>
            </a:r>
          </a:p>
          <a:p>
            <a:r>
              <a:rPr lang="en-US" sz="2800" dirty="0"/>
              <a:t>A collection of many small data items can provide a detailed picture of person’s life</a:t>
            </a:r>
          </a:p>
          <a:p>
            <a:pPr marL="0" indent="0">
              <a:buNone/>
            </a:pPr>
            <a:endParaRPr lang="en-US" sz="2800" dirty="0"/>
          </a:p>
          <a:p>
            <a:endParaRPr lang="en-US" sz="2800"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9</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460646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TotalTime>
  <Words>10950</Words>
  <Application>Microsoft Macintosh PowerPoint</Application>
  <PresentationFormat>On-screen Show (4:3)</PresentationFormat>
  <Paragraphs>872</Paragraphs>
  <Slides>76</Slides>
  <Notes>74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76</vt:i4>
      </vt:variant>
    </vt:vector>
  </HeadingPairs>
  <TitlesOfParts>
    <vt:vector size="83" baseType="lpstr">
      <vt:lpstr>Calibri</vt:lpstr>
      <vt:lpstr>Courier New</vt:lpstr>
      <vt:lpstr>Franklin Gothic Book</vt:lpstr>
      <vt:lpstr>Monotype Sorts</vt:lpstr>
      <vt:lpstr>Wingdings</vt:lpstr>
      <vt:lpstr>Arial</vt:lpstr>
      <vt:lpstr>Office Theme</vt:lpstr>
      <vt:lpstr>312 Test Review 1</vt:lpstr>
      <vt:lpstr>Ethical Views (1)</vt:lpstr>
      <vt:lpstr>Ethical Views (2)</vt:lpstr>
      <vt:lpstr>Ethical Views (3)</vt:lpstr>
      <vt:lpstr>Negative rights vs. Positive rights</vt:lpstr>
      <vt:lpstr>Negative rights vs. Positive rights</vt:lpstr>
      <vt:lpstr>Privacy Risks and Principles</vt:lpstr>
      <vt:lpstr>Definitions</vt:lpstr>
      <vt:lpstr>Summary of Privacy Issues (1)</vt:lpstr>
      <vt:lpstr>Summary of Privacy Issues (2)</vt:lpstr>
      <vt:lpstr>Terminology</vt:lpstr>
      <vt:lpstr>Principles for Data Collection and Use</vt:lpstr>
      <vt:lpstr>Forms of Informed Consent</vt:lpstr>
      <vt:lpstr>Fair Information Principles (FIP) </vt:lpstr>
      <vt:lpstr>The Fourth Amendment</vt:lpstr>
      <vt:lpstr>Supreme Court Decisions and  Expectation of Privacy (1)</vt:lpstr>
      <vt:lpstr>Supreme Court Decisions and  Expectation of Privacy (2)</vt:lpstr>
      <vt:lpstr>Supreme Court Decisions and  Expectation of Privacy (3)</vt:lpstr>
      <vt:lpstr>A Right to Be Forgotten</vt:lpstr>
      <vt:lpstr>Privacy Act of 1974 </vt:lpstr>
      <vt:lpstr>Government Databases</vt:lpstr>
      <vt:lpstr>Public Record Data</vt:lpstr>
      <vt:lpstr>National ID System</vt:lpstr>
      <vt:lpstr>Encryption</vt:lpstr>
      <vt:lpstr>Public-Key Encryption (PKE) (1)</vt:lpstr>
      <vt:lpstr>Public Key Encryption (2)</vt:lpstr>
      <vt:lpstr>Wiretapping and E-Mail Protection</vt:lpstr>
      <vt:lpstr>Designing for Interception</vt:lpstr>
      <vt:lpstr>Secret Intelligence Gathering</vt:lpstr>
      <vt:lpstr>First Amendment, U.S. Constitution</vt:lpstr>
      <vt:lpstr>3-Part Framework for Protection</vt:lpstr>
      <vt:lpstr>Telecommunication Act of 1996</vt:lpstr>
      <vt:lpstr>Free-Speech Principles</vt:lpstr>
      <vt:lpstr>Obscenity</vt:lpstr>
      <vt:lpstr>Obscenity</vt:lpstr>
      <vt:lpstr>Communication Decency Act (CDA)</vt:lpstr>
      <vt:lpstr>Communication Decency Act (CDA)</vt:lpstr>
      <vt:lpstr>Child Online Protection Act (COPA)</vt:lpstr>
      <vt:lpstr>Children's Internet Protection Act (CIPA)</vt:lpstr>
      <vt:lpstr>Video Games &amp; Alternatives to Censorship</vt:lpstr>
      <vt:lpstr>Spam</vt:lpstr>
      <vt:lpstr>Leaking: Right or Wrong?</vt:lpstr>
      <vt:lpstr>Leaking Sensitive Material - Examples</vt:lpstr>
      <vt:lpstr>Potentially Dangerous Leaks</vt:lpstr>
      <vt:lpstr>Releasing a Large Mass of Documents</vt:lpstr>
      <vt:lpstr>Anonymity</vt:lpstr>
      <vt:lpstr>Positive Uses of Anonymity</vt:lpstr>
      <vt:lpstr>Anonymizer Technology</vt:lpstr>
      <vt:lpstr>Negative Uses of Anonymity</vt:lpstr>
      <vt:lpstr>The First Amendment</vt:lpstr>
      <vt:lpstr>SLAPP</vt:lpstr>
      <vt:lpstr>Net Neutrality Regulations or the Market?</vt:lpstr>
      <vt:lpstr>Net Neutrality or De-regulation? (cont.)</vt:lpstr>
      <vt:lpstr>Net Neutrality</vt:lpstr>
      <vt:lpstr>FCC Net Neutrality Order (2010)</vt:lpstr>
      <vt:lpstr>Legal Protection to IP</vt:lpstr>
      <vt:lpstr>Legal Protection to IP</vt:lpstr>
      <vt:lpstr>Patent</vt:lpstr>
      <vt:lpstr>Copyright Holders’ Exclusive Rights</vt:lpstr>
      <vt:lpstr>Copyright History</vt:lpstr>
      <vt:lpstr>Copyright History (cont.)</vt:lpstr>
      <vt:lpstr>Copyright History (cont.)</vt:lpstr>
      <vt:lpstr>Fair Use Doctrine (1976 Law)</vt:lpstr>
      <vt:lpstr>Fair Use Doctrine (1976 Law)</vt:lpstr>
      <vt:lpstr>Significant Cases (1)</vt:lpstr>
      <vt:lpstr>Significant Cases (2)</vt:lpstr>
      <vt:lpstr>Significant Cases (2)</vt:lpstr>
      <vt:lpstr>Significant Cases (3): Napster</vt:lpstr>
      <vt:lpstr>Significant Cases (3): Napster</vt:lpstr>
      <vt:lpstr>Napster (cont’d)</vt:lpstr>
      <vt:lpstr>Significant Cases (4)</vt:lpstr>
      <vt:lpstr>The Digital Millennium Copyright Act 1998</vt:lpstr>
      <vt:lpstr>The DMCA vs.  Fair Use, Freedom of Speech, and Innovation</vt:lpstr>
      <vt:lpstr>Safe Harbor</vt:lpstr>
      <vt:lpstr>Free Software</vt:lpstr>
      <vt:lpstr>GNU project</vt:lpstr>
    </vt:vector>
  </TitlesOfParts>
  <Company>Stony Brook University</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312 Test review 1</dc:title>
  <dc:creator/>
  <cp:lastModifiedBy>Microsoft Office User</cp:lastModifiedBy>
  <cp:revision>17</cp:revision>
  <dcterms:created xsi:type="dcterms:W3CDTF">2013-10-05T19:41:55Z</dcterms:created>
  <dcterms:modified xsi:type="dcterms:W3CDTF">2018-03-09T15:05:32Z</dcterms:modified>
</cp:coreProperties>
</file>