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8"/>
  </p:notesMasterIdLst>
  <p:handoutMasterIdLst>
    <p:handoutMasterId r:id="rId39"/>
  </p:handoutMasterIdLst>
  <p:sldIdLst>
    <p:sldId id="256" r:id="rId4"/>
    <p:sldId id="322" r:id="rId5"/>
    <p:sldId id="301" r:id="rId6"/>
    <p:sldId id="286" r:id="rId7"/>
    <p:sldId id="261" r:id="rId8"/>
    <p:sldId id="298" r:id="rId9"/>
    <p:sldId id="279" r:id="rId10"/>
    <p:sldId id="287" r:id="rId11"/>
    <p:sldId id="267" r:id="rId12"/>
    <p:sldId id="268" r:id="rId13"/>
    <p:sldId id="310" r:id="rId14"/>
    <p:sldId id="326" r:id="rId15"/>
    <p:sldId id="270" r:id="rId16"/>
    <p:sldId id="263" r:id="rId17"/>
    <p:sldId id="290" r:id="rId18"/>
    <p:sldId id="291" r:id="rId19"/>
    <p:sldId id="289" r:id="rId20"/>
    <p:sldId id="325" r:id="rId21"/>
    <p:sldId id="269" r:id="rId22"/>
    <p:sldId id="303" r:id="rId23"/>
    <p:sldId id="288" r:id="rId24"/>
    <p:sldId id="309" r:id="rId25"/>
    <p:sldId id="311" r:id="rId26"/>
    <p:sldId id="312" r:id="rId27"/>
    <p:sldId id="313" r:id="rId28"/>
    <p:sldId id="314" r:id="rId29"/>
    <p:sldId id="323" r:id="rId30"/>
    <p:sldId id="315" r:id="rId31"/>
    <p:sldId id="316" r:id="rId32"/>
    <p:sldId id="317" r:id="rId33"/>
    <p:sldId id="327" r:id="rId34"/>
    <p:sldId id="278" r:id="rId35"/>
    <p:sldId id="282" r:id="rId36"/>
    <p:sldId id="324"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57A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7484" autoAdjust="0"/>
  </p:normalViewPr>
  <p:slideViewPr>
    <p:cSldViewPr>
      <p:cViewPr varScale="1">
        <p:scale>
          <a:sx n="56" d="100"/>
          <a:sy n="56" d="100"/>
        </p:scale>
        <p:origin x="221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3178"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566341-6A26-F2C7-AFD0-05574593F65F}"/>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7F10C2-7101-4D71-4D3F-8003DA12169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BD0BE9F-F10A-4630-94D6-F6DCA75BE2AF}" type="datetimeFigureOut">
              <a:rPr lang="en-US" smtClean="0"/>
              <a:t>1/24/2023</a:t>
            </a:fld>
            <a:endParaRPr lang="en-US"/>
          </a:p>
        </p:txBody>
      </p:sp>
      <p:sp>
        <p:nvSpPr>
          <p:cNvPr id="4" name="Footer Placeholder 3">
            <a:extLst>
              <a:ext uri="{FF2B5EF4-FFF2-40B4-BE49-F238E27FC236}">
                <a16:creationId xmlns:a16="http://schemas.microsoft.com/office/drawing/2014/main" id="{918568FC-0C36-4530-B92E-E04262A22447}"/>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F3C4C5-FBB8-8A7B-5117-392D7515A7BB}"/>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BFC71DD-0AE5-4068-B032-F1D8B52AF976}" type="slidenum">
              <a:rPr lang="en-US" smtClean="0"/>
              <a:t>‹#›</a:t>
            </a:fld>
            <a:endParaRPr lang="en-US"/>
          </a:p>
        </p:txBody>
      </p:sp>
    </p:spTree>
    <p:extLst>
      <p:ext uri="{BB962C8B-B14F-4D97-AF65-F5344CB8AC3E}">
        <p14:creationId xmlns:p14="http://schemas.microsoft.com/office/powerpoint/2010/main" val="31409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AE5BF64-35DA-441E-BCAB-A7DEE414DF17}" type="datetimeFigureOut">
              <a:rPr lang="en-US" smtClean="0"/>
              <a:pPr/>
              <a:t>1/24/2023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000"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extLst>
      <p:ext uri="{BB962C8B-B14F-4D97-AF65-F5344CB8AC3E}">
        <p14:creationId xmlns:p14="http://schemas.microsoft.com/office/powerpoint/2010/main" val="3392002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18</a:t>
            </a:fld>
            <a:endParaRPr lang="en-US"/>
          </a:p>
        </p:txBody>
      </p:sp>
    </p:spTree>
    <p:extLst>
      <p:ext uri="{BB962C8B-B14F-4D97-AF65-F5344CB8AC3E}">
        <p14:creationId xmlns:p14="http://schemas.microsoft.com/office/powerpoint/2010/main" val="2015348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19</a:t>
            </a:fld>
            <a:endParaRPr lang="en-US"/>
          </a:p>
        </p:txBody>
      </p:sp>
    </p:spTree>
    <p:extLst>
      <p:ext uri="{BB962C8B-B14F-4D97-AF65-F5344CB8AC3E}">
        <p14:creationId xmlns:p14="http://schemas.microsoft.com/office/powerpoint/2010/main" val="136556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extLst>
      <p:ext uri="{BB962C8B-B14F-4D97-AF65-F5344CB8AC3E}">
        <p14:creationId xmlns:p14="http://schemas.microsoft.com/office/powerpoint/2010/main" val="2060319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21</a:t>
            </a:fld>
            <a:endParaRPr lang="en-US"/>
          </a:p>
        </p:txBody>
      </p:sp>
    </p:spTree>
    <p:extLst>
      <p:ext uri="{BB962C8B-B14F-4D97-AF65-F5344CB8AC3E}">
        <p14:creationId xmlns:p14="http://schemas.microsoft.com/office/powerpoint/2010/main" val="3062708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41653" indent="-241653"/>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23</a:t>
            </a:fld>
            <a:endParaRPr lang="en-US"/>
          </a:p>
        </p:txBody>
      </p:sp>
    </p:spTree>
    <p:extLst>
      <p:ext uri="{BB962C8B-B14F-4D97-AF65-F5344CB8AC3E}">
        <p14:creationId xmlns:p14="http://schemas.microsoft.com/office/powerpoint/2010/main" val="1936122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26</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27</a:t>
            </a:fld>
            <a:endParaRPr lang="en-US"/>
          </a:p>
        </p:txBody>
      </p:sp>
    </p:spTree>
    <p:extLst>
      <p:ext uri="{BB962C8B-B14F-4D97-AF65-F5344CB8AC3E}">
        <p14:creationId xmlns:p14="http://schemas.microsoft.com/office/powerpoint/2010/main" val="20445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28</a:t>
            </a:fld>
            <a:endParaRPr lang="en-US"/>
          </a:p>
        </p:txBody>
      </p:sp>
    </p:spTree>
    <p:extLst>
      <p:ext uri="{BB962C8B-B14F-4D97-AF65-F5344CB8AC3E}">
        <p14:creationId xmlns:p14="http://schemas.microsoft.com/office/powerpoint/2010/main" val="3792809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29</a:t>
            </a:fld>
            <a:endParaRPr lang="en-US"/>
          </a:p>
        </p:txBody>
      </p:sp>
    </p:spTree>
    <p:extLst>
      <p:ext uri="{BB962C8B-B14F-4D97-AF65-F5344CB8AC3E}">
        <p14:creationId xmlns:p14="http://schemas.microsoft.com/office/powerpoint/2010/main" val="861084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30</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31</a:t>
            </a:fld>
            <a:endParaRPr lang="en-US"/>
          </a:p>
        </p:txBody>
      </p:sp>
    </p:spTree>
    <p:extLst>
      <p:ext uri="{BB962C8B-B14F-4D97-AF65-F5344CB8AC3E}">
        <p14:creationId xmlns:p14="http://schemas.microsoft.com/office/powerpoint/2010/main" val="1316777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32</a:t>
            </a:fld>
            <a:endParaRPr lang="en-US"/>
          </a:p>
        </p:txBody>
      </p:sp>
    </p:spTree>
    <p:extLst>
      <p:ext uri="{BB962C8B-B14F-4D97-AF65-F5344CB8AC3E}">
        <p14:creationId xmlns:p14="http://schemas.microsoft.com/office/powerpoint/2010/main" val="123092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34</a:t>
            </a:fld>
            <a:endParaRPr lang="en-US"/>
          </a:p>
        </p:txBody>
      </p:sp>
    </p:spTree>
    <p:extLst>
      <p:ext uri="{BB962C8B-B14F-4D97-AF65-F5344CB8AC3E}">
        <p14:creationId xmlns:p14="http://schemas.microsoft.com/office/powerpoint/2010/main" val="168599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41653" indent="-241653">
              <a:buAutoNum type="arabicPeriod"/>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1/24/2023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1/24/2023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1/24/2023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1/24/2023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1/24/2023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1/24/2023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anshul.gandhi@stonybrook.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 Spring 2023 (in person)</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Lecture 1: Intro and Logistics</a:t>
            </a:r>
            <a:endParaRPr lang="en-US" b="1" i="1" dirty="0">
              <a:solidFill>
                <a:srgbClr val="C00000"/>
              </a:solidFill>
            </a:endParaRPr>
          </a:p>
        </p:txBody>
      </p:sp>
      <p:sp>
        <p:nvSpPr>
          <p:cNvPr id="3" name="Subtitle 2"/>
          <p:cNvSpPr>
            <a:spLocks noGrp="1"/>
          </p:cNvSpPr>
          <p:nvPr>
            <p:ph type="subTitle" idx="1"/>
          </p:nvPr>
        </p:nvSpPr>
        <p:spPr>
          <a:xfrm>
            <a:off x="1371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1219200"/>
            <a:ext cx="8077200" cy="5678478"/>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 Th: 9:45—11:05am </a:t>
            </a:r>
          </a:p>
          <a:p>
            <a:pPr marL="463550" indent="-463550">
              <a:buFont typeface="Arial" pitchFamily="34" charset="0"/>
              <a:buChar char="•"/>
            </a:pPr>
            <a:r>
              <a:rPr lang="en-US" sz="2800" dirty="0">
                <a:solidFill>
                  <a:srgbClr val="FF0000"/>
                </a:solidFill>
              </a:rPr>
              <a:t>Engineering 145</a:t>
            </a:r>
            <a:br>
              <a:rPr lang="en-US" sz="28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5-min break at the halfway point</a:t>
            </a:r>
          </a:p>
          <a:p>
            <a:pPr marL="920750" lvl="1" indent="-463550">
              <a:spcBef>
                <a:spcPts val="600"/>
              </a:spcBef>
              <a:spcAft>
                <a:spcPts val="600"/>
              </a:spcAft>
              <a:buFont typeface="Wingdings" pitchFamily="2" charset="2"/>
              <a:buChar char="Ø"/>
            </a:pPr>
            <a:r>
              <a:rPr lang="en-US" sz="2400" dirty="0"/>
              <a:t>Live slides + annotations</a:t>
            </a:r>
          </a:p>
          <a:p>
            <a:pPr marL="1377950" lvl="2" indent="-463550">
              <a:spcBef>
                <a:spcPts val="600"/>
              </a:spcBef>
              <a:spcAft>
                <a:spcPts val="600"/>
              </a:spcAft>
              <a:buFont typeface="Wingdings" pitchFamily="2" charset="2"/>
              <a:buChar char="Ø"/>
            </a:pPr>
            <a:r>
              <a:rPr lang="en-US" sz="2400" dirty="0"/>
              <a:t>Slides on website after class</a:t>
            </a:r>
          </a:p>
          <a:p>
            <a:pPr marL="1377950" lvl="2" indent="-463550">
              <a:spcBef>
                <a:spcPts val="600"/>
              </a:spcBef>
              <a:spcAft>
                <a:spcPts val="600"/>
              </a:spcAft>
              <a:buFont typeface="Wingdings" pitchFamily="2" charset="2"/>
              <a:buChar char="Ø"/>
            </a:pPr>
            <a:r>
              <a:rPr lang="en-US" sz="2400" dirty="0"/>
              <a:t>No recordings (more on that later)</a:t>
            </a:r>
          </a:p>
          <a:p>
            <a:pPr marL="920750" lvl="1" indent="-463550">
              <a:spcBef>
                <a:spcPts val="600"/>
              </a:spcBef>
              <a:spcAft>
                <a:spcPts val="600"/>
              </a:spcAft>
              <a:buFont typeface="Wingdings" pitchFamily="2" charset="2"/>
              <a:buChar char="Ø"/>
            </a:pPr>
            <a:r>
              <a:rPr lang="en-US" sz="2400" dirty="0">
                <a:solidFill>
                  <a:prstClr val="black"/>
                </a:solidFill>
              </a:rPr>
              <a:t>Occasionally some programming (Python)</a:t>
            </a:r>
          </a:p>
          <a:p>
            <a:pPr marL="1377950" lvl="2" indent="-463550">
              <a:spcBef>
                <a:spcPts val="600"/>
              </a:spcBef>
              <a:spcAft>
                <a:spcPts val="600"/>
              </a:spcAft>
              <a:buFont typeface="Wingdings" pitchFamily="2" charset="2"/>
              <a:buChar char="Ø"/>
            </a:pPr>
            <a:r>
              <a:rPr lang="en-US" sz="2400" dirty="0">
                <a:solidFill>
                  <a:prstClr val="black"/>
                </a:solidFill>
              </a:rPr>
              <a:t>Posted on website after class</a:t>
            </a:r>
          </a:p>
          <a:p>
            <a:pPr marL="920750" lvl="1" indent="-463550">
              <a:spcBef>
                <a:spcPts val="600"/>
              </a:spcBef>
              <a:spcAft>
                <a:spcPts val="600"/>
              </a:spcAft>
              <a:buFont typeface="Wingdings" pitchFamily="2" charset="2"/>
              <a:buChar char="Ø"/>
            </a:pPr>
            <a:r>
              <a:rPr lang="en-US" sz="2400" dirty="0">
                <a:solidFill>
                  <a:prstClr val="black"/>
                </a:solidFill>
              </a:rPr>
              <a:t>May have cancellations due to weather or unavailability</a:t>
            </a:r>
          </a:p>
          <a:p>
            <a:pPr marL="1377950" lvl="2" indent="-463550">
              <a:spcBef>
                <a:spcPts val="600"/>
              </a:spcBef>
              <a:spcAft>
                <a:spcPts val="600"/>
              </a:spcAft>
              <a:buFont typeface="Wingdings" pitchFamily="2" charset="2"/>
              <a:buChar char="Ø"/>
            </a:pPr>
            <a:r>
              <a:rPr lang="en-US" sz="2400" dirty="0">
                <a:solidFill>
                  <a:prstClr val="black"/>
                </a:solidFill>
              </a:rPr>
              <a:t>Will post asap on piazza or via email</a:t>
            </a:r>
            <a:br>
              <a:rPr lang="en-US" sz="2400" dirty="0"/>
            </a:b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190500" y="1266668"/>
            <a:ext cx="8763000" cy="4185761"/>
          </a:xfrm>
          <a:prstGeom prst="rect">
            <a:avLst/>
          </a:prstGeom>
          <a:noFill/>
        </p:spPr>
        <p:txBody>
          <a:bodyPr wrap="square" rtlCol="0">
            <a:spAutoFit/>
          </a:bodyPr>
          <a:lstStyle/>
          <a:p>
            <a:pPr marL="920750" lvl="1" indent="-463550">
              <a:spcBef>
                <a:spcPts val="600"/>
              </a:spcBef>
              <a:spcAft>
                <a:spcPts val="600"/>
              </a:spcAft>
              <a:buFont typeface="Wingdings" pitchFamily="2" charset="2"/>
              <a:buChar char="Ø"/>
            </a:pPr>
            <a:r>
              <a:rPr lang="en-US" sz="2400" dirty="0">
                <a:solidFill>
                  <a:srgbClr val="FF0000"/>
                </a:solidFill>
              </a:rPr>
              <a:t>Interactive (please): useful checkpoints, questions</a:t>
            </a:r>
          </a:p>
          <a:p>
            <a:pPr marL="920750" lvl="1" indent="-463550">
              <a:spcBef>
                <a:spcPts val="600"/>
              </a:spcBef>
              <a:spcAft>
                <a:spcPts val="600"/>
              </a:spcAft>
              <a:buFont typeface="Wingdings" pitchFamily="2" charset="2"/>
              <a:buChar char="Ø"/>
            </a:pPr>
            <a:r>
              <a:rPr lang="en-US" sz="2400" dirty="0">
                <a:solidFill>
                  <a:prstClr val="black"/>
                </a:solidFill>
              </a:rPr>
              <a:t>Plan to take notes somewhere (book, tablet)</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dirty="0">
                <a:solidFill>
                  <a:prstClr val="black"/>
                </a:solidFill>
              </a:rPr>
              <a:t>Attendance is not mandatory but strongly encouraged</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b="1" dirty="0">
                <a:solidFill>
                  <a:prstClr val="black"/>
                </a:solidFill>
              </a:rPr>
              <a:t>All</a:t>
            </a:r>
            <a:r>
              <a:rPr lang="en-US" sz="2400" dirty="0">
                <a:solidFill>
                  <a:prstClr val="black"/>
                </a:solidFill>
              </a:rPr>
              <a:t> off-class communication (changes in deadlines, class cancelations, etc.) will be via </a:t>
            </a:r>
            <a:r>
              <a:rPr lang="en-US" sz="2400" b="1" dirty="0">
                <a:solidFill>
                  <a:prstClr val="black"/>
                </a:solidFill>
              </a:rPr>
              <a:t>piazza</a:t>
            </a:r>
          </a:p>
          <a:p>
            <a:pPr marL="920750" lvl="1" indent="-463550">
              <a:spcBef>
                <a:spcPts val="600"/>
              </a:spcBef>
              <a:spcAft>
                <a:spcPts val="600"/>
              </a:spcAft>
              <a:buFont typeface="Wingdings" pitchFamily="2" charset="2"/>
              <a:buChar char="Ø"/>
            </a:pPr>
            <a:r>
              <a:rPr lang="en-US" sz="2400" dirty="0">
                <a:solidFill>
                  <a:prstClr val="black"/>
                </a:solidFill>
              </a:rPr>
              <a:t>Please sign-up and change communication mode to real-time</a:t>
            </a:r>
          </a:p>
          <a:p>
            <a:pPr marL="1377950" lvl="2" indent="-463550">
              <a:spcBef>
                <a:spcPts val="600"/>
              </a:spcBef>
              <a:spcAft>
                <a:spcPts val="600"/>
              </a:spcAft>
              <a:buFont typeface="Wingdings" pitchFamily="2" charset="2"/>
              <a:buChar char="Ø"/>
            </a:pPr>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190500" y="1266668"/>
            <a:ext cx="8763000" cy="3154710"/>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Caveats:</a:t>
            </a:r>
          </a:p>
          <a:p>
            <a:pPr marL="463550" indent="-463550">
              <a:buFont typeface="Arial" pitchFamily="34" charset="0"/>
              <a:buChar char="•"/>
            </a:pP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Large class, need to engage everyone</a:t>
            </a:r>
          </a:p>
          <a:p>
            <a:pPr marL="920750" lvl="1" indent="-463550">
              <a:spcBef>
                <a:spcPts val="600"/>
              </a:spcBef>
              <a:spcAft>
                <a:spcPts val="600"/>
              </a:spcAft>
              <a:buFont typeface="Wingdings" pitchFamily="2" charset="2"/>
              <a:buChar char="Ø"/>
            </a:pPr>
            <a:r>
              <a:rPr lang="en-US" sz="2400" dirty="0"/>
              <a:t>In-class doubts and piazza</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iPad + pencil: sometimes slow</a:t>
            </a:r>
          </a:p>
          <a:p>
            <a:pPr marL="1377950" lvl="2" indent="-463550">
              <a:spcBef>
                <a:spcPts val="600"/>
              </a:spcBef>
              <a:spcAft>
                <a:spcPts val="600"/>
              </a:spcAft>
              <a:buFont typeface="Wingdings" pitchFamily="2" charset="2"/>
              <a:buChar char="Ø"/>
            </a:pPr>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056051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Office hours (from today)</a:t>
            </a:r>
          </a:p>
        </p:txBody>
      </p:sp>
      <p:sp>
        <p:nvSpPr>
          <p:cNvPr id="6" name="TextBox 5"/>
          <p:cNvSpPr txBox="1"/>
          <p:nvPr/>
        </p:nvSpPr>
        <p:spPr>
          <a:xfrm>
            <a:off x="457200" y="1219200"/>
            <a:ext cx="8686800" cy="3447098"/>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Tuesday 11am-12pm NCS 347</a:t>
            </a:r>
          </a:p>
          <a:p>
            <a:pPr marL="463550" indent="-463550">
              <a:buFont typeface="Arial" pitchFamily="34" charset="0"/>
              <a:buChar char="•"/>
            </a:pPr>
            <a:r>
              <a:rPr lang="en-US" sz="2800" dirty="0">
                <a:solidFill>
                  <a:srgbClr val="FF0000"/>
                </a:solidFill>
              </a:rPr>
              <a:t>Friday 10am-11am Zoom</a:t>
            </a:r>
            <a:br>
              <a:rPr lang="en-US" sz="2800" dirty="0">
                <a:solidFill>
                  <a:srgbClr val="FF0000"/>
                </a:solidFill>
              </a:rPr>
            </a:br>
            <a:endParaRPr lang="en-US" sz="2800" dirty="0">
              <a:solidFill>
                <a:srgbClr val="FF0000"/>
              </a:solidFill>
            </a:endParaRPr>
          </a:p>
          <a:p>
            <a:pPr marL="463550" indent="-463550">
              <a:buFont typeface="Arial" pitchFamily="34" charset="0"/>
              <a:buChar char="•"/>
            </a:pPr>
            <a:r>
              <a:rPr lang="en-US" sz="2800" dirty="0">
                <a:solidFill>
                  <a:srgbClr val="FF0000"/>
                </a:solidFill>
              </a:rPr>
              <a:t>TA and TA OH: TBD</a:t>
            </a:r>
          </a:p>
          <a:p>
            <a:pPr marL="463550" indent="-463550">
              <a:buFont typeface="Arial" pitchFamily="34" charset="0"/>
              <a:buChar char="•"/>
            </a:pPr>
            <a:r>
              <a:rPr lang="en-US" sz="2400" dirty="0"/>
              <a:t>Will have a 1-hour TA OH every week, for assignment help</a:t>
            </a:r>
          </a:p>
          <a:p>
            <a:pPr marL="920750" lvl="1" indent="-463550">
              <a:spcBef>
                <a:spcPts val="600"/>
              </a:spcBef>
              <a:buFont typeface="Wingdings" pitchFamily="2" charset="2"/>
              <a:buChar char="Ø"/>
            </a:pPr>
            <a:r>
              <a:rPr lang="en-US" sz="2400" dirty="0"/>
              <a:t>Piazza for assignment queries (do not give away answers)</a:t>
            </a:r>
            <a:endParaRPr lang="en-US" sz="2800" dirty="0"/>
          </a:p>
          <a:p>
            <a:pPr marL="920750" lvl="1" indent="-463550">
              <a:spcBef>
                <a:spcPts val="600"/>
              </a:spcBef>
              <a:buFont typeface="Wingdings" pitchFamily="2" charset="2"/>
              <a:buChar char="Ø"/>
            </a:pPr>
            <a:endParaRPr lang="en-US" sz="2400" dirty="0"/>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461665"/>
          </a:xfrm>
          <a:prstGeom prst="rect">
            <a:avLst/>
          </a:prstGeom>
          <a:noFill/>
        </p:spPr>
        <p:txBody>
          <a:bodyPr wrap="square" rtlCol="0">
            <a:spAutoFit/>
          </a:bodyPr>
          <a:lstStyle/>
          <a:p>
            <a:r>
              <a:rPr lang="en-US" sz="2400" dirty="0"/>
              <a:t>Q1: Are A and B correlated?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11" name="TextBox 10"/>
          <p:cNvSpPr txBox="1"/>
          <p:nvPr/>
        </p:nvSpPr>
        <p:spPr>
          <a:xfrm>
            <a:off x="533400" y="4719935"/>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719935"/>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78850" name="Picture 2" descr="https://s-media-cache-ak0.pinimg.com/originals/8e/1a/82/8e1a82578a4533e82e36f61a0dec6893.jpg"/>
          <p:cNvPicPr>
            <a:picLocks noChangeAspect="1" noChangeArrowheads="1"/>
          </p:cNvPicPr>
          <p:nvPr/>
        </p:nvPicPr>
        <p:blipFill>
          <a:blip r:embed="rId3" cstate="print"/>
          <a:srcRect/>
          <a:stretch>
            <a:fillRect/>
          </a:stretch>
        </p:blipFill>
        <p:spPr bwMode="auto">
          <a:xfrm>
            <a:off x="457200" y="990600"/>
            <a:ext cx="7620000" cy="5334001"/>
          </a:xfrm>
          <a:prstGeom prst="rect">
            <a:avLst/>
          </a:prstGeom>
          <a:noFill/>
        </p:spPr>
      </p:pic>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Correlation v/s Causation</a:t>
            </a:r>
          </a:p>
        </p:txBody>
      </p:sp>
      <p:pic>
        <p:nvPicPr>
          <p:cNvPr id="1026" name="Picture 2" descr="Obviously, poorly scented Yankee Candles caused COVID... - 9GAG">
            <a:extLst>
              <a:ext uri="{FF2B5EF4-FFF2-40B4-BE49-F238E27FC236}">
                <a16:creationId xmlns:a16="http://schemas.microsoft.com/office/drawing/2014/main" id="{3AA5C7FE-FF07-4E06-9F2B-5DAB3A82CC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94" t="32222" r="2269" b="1991"/>
          <a:stretch/>
        </p:blipFill>
        <p:spPr bwMode="auto">
          <a:xfrm>
            <a:off x="1676400" y="2057400"/>
            <a:ext cx="5867400" cy="4511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10AB98-07B0-4E11-B93D-2A642F24B2B8}"/>
              </a:ext>
            </a:extLst>
          </p:cNvPr>
          <p:cNvSpPr txBox="1"/>
          <p:nvPr/>
        </p:nvSpPr>
        <p:spPr>
          <a:xfrm>
            <a:off x="3505200" y="6356350"/>
            <a:ext cx="2438400" cy="461665"/>
          </a:xfrm>
          <a:prstGeom prst="rect">
            <a:avLst/>
          </a:prstGeom>
          <a:noFill/>
        </p:spPr>
        <p:txBody>
          <a:bodyPr wrap="square" rtlCol="0">
            <a:spAutoFit/>
          </a:bodyPr>
          <a:lstStyle/>
          <a:p>
            <a:pPr algn="ctr"/>
            <a:r>
              <a:rPr lang="en-US" sz="2400" b="1" dirty="0"/>
              <a:t>2021</a:t>
            </a:r>
          </a:p>
        </p:txBody>
      </p:sp>
      <p:sp>
        <p:nvSpPr>
          <p:cNvPr id="3" name="TextBox 2">
            <a:extLst>
              <a:ext uri="{FF2B5EF4-FFF2-40B4-BE49-F238E27FC236}">
                <a16:creationId xmlns:a16="http://schemas.microsoft.com/office/drawing/2014/main" id="{0AB801FF-5568-4B4F-8B1A-019BC3961EF7}"/>
              </a:ext>
            </a:extLst>
          </p:cNvPr>
          <p:cNvSpPr txBox="1"/>
          <p:nvPr/>
        </p:nvSpPr>
        <p:spPr>
          <a:xfrm>
            <a:off x="914400" y="1143000"/>
            <a:ext cx="7772400" cy="830997"/>
          </a:xfrm>
          <a:prstGeom prst="rect">
            <a:avLst/>
          </a:prstGeom>
          <a:noFill/>
        </p:spPr>
        <p:txBody>
          <a:bodyPr wrap="square" rtlCol="0">
            <a:spAutoFit/>
          </a:bodyPr>
          <a:lstStyle/>
          <a:p>
            <a:r>
              <a:rPr lang="en-US" sz="2400" b="1" dirty="0">
                <a:solidFill>
                  <a:schemeClr val="accent1">
                    <a:lumMod val="75000"/>
                  </a:schemeClr>
                </a:solidFill>
              </a:rPr>
              <a:t>BLUE: # daily covid cases in US</a:t>
            </a:r>
          </a:p>
          <a:p>
            <a:r>
              <a:rPr lang="en-US" sz="2400" b="1" dirty="0">
                <a:solidFill>
                  <a:schemeClr val="accent2">
                    <a:lumMod val="75000"/>
                  </a:schemeClr>
                </a:solidFill>
              </a:rPr>
              <a:t>RED: amazon reviews claiming no scent for Yankee candles</a:t>
            </a:r>
          </a:p>
        </p:txBody>
      </p:sp>
    </p:spTree>
    <p:extLst>
      <p:ext uri="{BB962C8B-B14F-4D97-AF65-F5344CB8AC3E}">
        <p14:creationId xmlns:p14="http://schemas.microsoft.com/office/powerpoint/2010/main" val="2325209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457200" y="990600"/>
            <a:ext cx="8686800" cy="5724644"/>
          </a:xfrm>
          <a:prstGeom prst="rect">
            <a:avLst/>
          </a:prstGeom>
          <a:noFill/>
        </p:spPr>
        <p:txBody>
          <a:bodyPr wrap="square" rtlCol="0">
            <a:spAutoFit/>
          </a:bodyPr>
          <a:lstStyle/>
          <a:p>
            <a:pPr marL="463550" indent="-463550"/>
            <a:r>
              <a:rPr lang="en-US" sz="2800" dirty="0">
                <a:solidFill>
                  <a:srgbClr val="FF0000"/>
                </a:solidFill>
              </a:rPr>
              <a:t>www.cs.stonybrook.edu/~cse544 (will redirect)</a:t>
            </a:r>
          </a:p>
          <a:p>
            <a:pPr marL="463550" indent="-463550"/>
            <a:endParaRPr lang="en-US" sz="2800" dirty="0">
              <a:solidFill>
                <a:srgbClr val="FF0000"/>
              </a:solidFill>
            </a:endParaRPr>
          </a:p>
          <a:p>
            <a:pPr marL="463550" indent="-463550">
              <a:buFont typeface="Arial" pitchFamily="34" charset="0"/>
              <a:buChar char="•"/>
            </a:pPr>
            <a:r>
              <a:rPr lang="en-US" sz="2800" dirty="0"/>
              <a:t>Please bookmark this page</a:t>
            </a:r>
          </a:p>
          <a:p>
            <a:pPr marL="463550" indent="-463550">
              <a:buFont typeface="Arial" pitchFamily="34" charset="0"/>
              <a:buChar char="•"/>
            </a:pPr>
            <a:endParaRPr lang="en-US" sz="2800" dirty="0"/>
          </a:p>
          <a:p>
            <a:pPr marL="463550" indent="-463550">
              <a:buFont typeface="Arial" pitchFamily="34" charset="0"/>
              <a:buChar char="•"/>
            </a:pPr>
            <a:r>
              <a:rPr lang="en-US" sz="2800" dirty="0"/>
              <a:t>This is your best resource!</a:t>
            </a:r>
          </a:p>
          <a:p>
            <a:pPr marL="463550" indent="-463550">
              <a:buFont typeface="Arial" pitchFamily="34" charset="0"/>
              <a:buChar char="•"/>
            </a:pPr>
            <a:endParaRPr lang="en-US" sz="2800" dirty="0"/>
          </a:p>
          <a:p>
            <a:pPr marL="463550" indent="-463550">
              <a:spcAft>
                <a:spcPts val="600"/>
              </a:spcAft>
              <a:buFont typeface="Arial" pitchFamily="34" charset="0"/>
              <a:buChar char="•"/>
            </a:pPr>
            <a:r>
              <a:rPr lang="en-US" sz="2800" dirty="0"/>
              <a:t>Will be regularly updated</a:t>
            </a:r>
          </a:p>
          <a:p>
            <a:pPr marL="920750" lvl="1" indent="-463550">
              <a:spcBef>
                <a:spcPts val="600"/>
              </a:spcBef>
              <a:spcAft>
                <a:spcPts val="600"/>
              </a:spcAft>
              <a:buFont typeface="Wingdings" pitchFamily="2" charset="2"/>
              <a:buChar char="Ø"/>
            </a:pPr>
            <a:r>
              <a:rPr lang="en-US" sz="2400" dirty="0">
                <a:solidFill>
                  <a:prstClr val="black"/>
                </a:solidFill>
              </a:rPr>
              <a:t>Lecture slides</a:t>
            </a:r>
          </a:p>
          <a:p>
            <a:pPr marL="920750" lvl="1" indent="-463550">
              <a:spcBef>
                <a:spcPts val="600"/>
              </a:spcBef>
              <a:spcAft>
                <a:spcPts val="600"/>
              </a:spcAft>
              <a:buFont typeface="Wingdings" pitchFamily="2" charset="2"/>
              <a:buChar char="Ø"/>
            </a:pPr>
            <a:r>
              <a:rPr lang="en-US" sz="2400" dirty="0">
                <a:solidFill>
                  <a:prstClr val="black"/>
                </a:solidFill>
              </a:rPr>
              <a:t>Assignment and exam dates</a:t>
            </a:r>
          </a:p>
          <a:p>
            <a:pPr marL="920750" lvl="1" indent="-463550">
              <a:spcBef>
                <a:spcPts val="600"/>
              </a:spcBef>
              <a:spcAft>
                <a:spcPts val="600"/>
              </a:spcAft>
              <a:buFont typeface="Wingdings" pitchFamily="2" charset="2"/>
              <a:buChar char="Ø"/>
            </a:pPr>
            <a:r>
              <a:rPr lang="en-US" sz="2400" dirty="0">
                <a:solidFill>
                  <a:prstClr val="black"/>
                </a:solidFill>
              </a:rPr>
              <a:t>Assignment data files</a:t>
            </a:r>
          </a:p>
          <a:p>
            <a:pPr marL="920750" lvl="1" indent="-463550">
              <a:spcBef>
                <a:spcPts val="600"/>
              </a:spcBef>
              <a:spcAft>
                <a:spcPts val="600"/>
              </a:spcAft>
              <a:buFont typeface="Wingdings" pitchFamily="2" charset="2"/>
              <a:buChar char="Ø"/>
            </a:pPr>
            <a:r>
              <a:rPr lang="en-US" sz="2400" dirty="0">
                <a:solidFill>
                  <a:prstClr val="black"/>
                </a:solidFill>
              </a:rPr>
              <a:t>Readings</a:t>
            </a:r>
          </a:p>
          <a:p>
            <a:pPr marL="920750" lvl="1" indent="-463550">
              <a:spcBef>
                <a:spcPts val="600"/>
              </a:spcBef>
              <a:spcAft>
                <a:spcPts val="600"/>
              </a:spcAft>
              <a:buFont typeface="Wingdings" pitchFamily="2" charset="2"/>
              <a:buChar char="Ø"/>
            </a:pPr>
            <a:r>
              <a:rPr lang="en-US" sz="2400" dirty="0">
                <a:solidFill>
                  <a:prstClr val="black"/>
                </a:solidFill>
              </a:rPr>
              <a:t>Python scripts discussed in class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Subtitle 2"/>
          <p:cNvSpPr>
            <a:spLocks noGrp="1"/>
          </p:cNvSpPr>
          <p:nvPr>
            <p:ph type="subTitle" idx="1"/>
          </p:nvPr>
        </p:nvSpPr>
        <p:spPr>
          <a:xfrm>
            <a:off x="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extLst>
      <p:ext uri="{BB962C8B-B14F-4D97-AF65-F5344CB8AC3E}">
        <p14:creationId xmlns:p14="http://schemas.microsoft.com/office/powerpoint/2010/main" val="12220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112B80-9E1F-20F4-5921-B61F11EE9513}"/>
              </a:ext>
            </a:extLst>
          </p:cNvPr>
          <p:cNvPicPr>
            <a:picLocks noChangeAspect="1"/>
          </p:cNvPicPr>
          <p:nvPr/>
        </p:nvPicPr>
        <p:blipFill>
          <a:blip r:embed="rId3"/>
          <a:stretch>
            <a:fillRect/>
          </a:stretch>
        </p:blipFill>
        <p:spPr>
          <a:xfrm>
            <a:off x="0" y="1061005"/>
            <a:ext cx="9144000" cy="4735989"/>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
        <p:nvSpPr>
          <p:cNvPr id="6" name="TextBox 5"/>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Course webpage</a:t>
            </a:r>
          </a:p>
        </p:txBody>
      </p:sp>
      <p:sp>
        <p:nvSpPr>
          <p:cNvPr id="8" name="Oval 7"/>
          <p:cNvSpPr/>
          <p:nvPr/>
        </p:nvSpPr>
        <p:spPr>
          <a:xfrm>
            <a:off x="-76200" y="1066800"/>
            <a:ext cx="3200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486400" y="914400"/>
            <a:ext cx="3657600" cy="1219200"/>
          </a:xfrm>
          <a:prstGeom prst="ellipse">
            <a:avLst/>
          </a:prstGeom>
          <a:noFill/>
          <a:ln w="63500"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52400" y="4724400"/>
            <a:ext cx="44958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https://images-na.ssl-images-amazon.com/images/I/41TqRwQfEML.jpg"/>
          <p:cNvPicPr>
            <a:picLocks noChangeAspect="1" noChangeArrowheads="1"/>
          </p:cNvPicPr>
          <p:nvPr/>
        </p:nvPicPr>
        <p:blipFill>
          <a:blip r:embed="rId4" cstate="print"/>
          <a:srcRect/>
          <a:stretch>
            <a:fillRect/>
          </a:stretch>
        </p:blipFill>
        <p:spPr bwMode="auto">
          <a:xfrm>
            <a:off x="5257800" y="2971800"/>
            <a:ext cx="1214323" cy="1828800"/>
          </a:xfrm>
          <a:prstGeom prst="rect">
            <a:avLst/>
          </a:prstGeom>
          <a:noFill/>
        </p:spPr>
      </p:pic>
      <p:pic>
        <p:nvPicPr>
          <p:cNvPr id="12" name="Picture 4" descr="https://images-na.ssl-images-amazon.com/images/I/51FYtXdp4RL._SX350_BO1,204,203,200_.jpg"/>
          <p:cNvPicPr>
            <a:picLocks noChangeAspect="1" noChangeArrowheads="1"/>
          </p:cNvPicPr>
          <p:nvPr/>
        </p:nvPicPr>
        <p:blipFill>
          <a:blip r:embed="rId5" cstate="print"/>
          <a:srcRect/>
          <a:stretch>
            <a:fillRect/>
          </a:stretch>
        </p:blipFill>
        <p:spPr bwMode="auto">
          <a:xfrm>
            <a:off x="5638800" y="5029200"/>
            <a:ext cx="1290055" cy="1828800"/>
          </a:xfrm>
          <a:prstGeom prst="rect">
            <a:avLst/>
          </a:prstGeom>
          <a:noFill/>
        </p:spPr>
      </p:pic>
      <p:sp>
        <p:nvSpPr>
          <p:cNvPr id="13" name="Oval 12"/>
          <p:cNvSpPr/>
          <p:nvPr/>
        </p:nvSpPr>
        <p:spPr>
          <a:xfrm>
            <a:off x="2895600" y="4800600"/>
            <a:ext cx="12192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DF2661D-DD2B-C2F2-4529-EA936BBFA3B4}"/>
              </a:ext>
            </a:extLst>
          </p:cNvPr>
          <p:cNvSpPr txBox="1"/>
          <p:nvPr/>
        </p:nvSpPr>
        <p:spPr>
          <a:xfrm>
            <a:off x="0" y="6019800"/>
            <a:ext cx="5638800" cy="461665"/>
          </a:xfrm>
          <a:prstGeom prst="rect">
            <a:avLst/>
          </a:prstGeom>
          <a:noFill/>
        </p:spPr>
        <p:txBody>
          <a:bodyPr wrap="square" rtlCol="0">
            <a:spAutoFit/>
          </a:bodyPr>
          <a:lstStyle/>
          <a:p>
            <a:r>
              <a:rPr lang="en-US" sz="2400" b="1" dirty="0">
                <a:solidFill>
                  <a:schemeClr val="bg1"/>
                </a:solidFill>
              </a:rPr>
              <a:t>https://www3.cs.stonybrook.edu/~cse544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6" name="TextBox 5"/>
          <p:cNvSpPr txBox="1"/>
          <p:nvPr/>
        </p:nvSpPr>
        <p:spPr>
          <a:xfrm>
            <a:off x="457200" y="1219200"/>
            <a:ext cx="8686800" cy="4970591"/>
          </a:xfrm>
          <a:prstGeom prst="rect">
            <a:avLst/>
          </a:prstGeom>
          <a:noFill/>
        </p:spPr>
        <p:txBody>
          <a:bodyPr wrap="square" rtlCol="0">
            <a:spAutoFit/>
          </a:bodyPr>
          <a:lstStyle/>
          <a:p>
            <a:pPr marL="463550" indent="-463550">
              <a:buFont typeface="Arial" pitchFamily="34" charset="0"/>
              <a:buChar char="•"/>
            </a:pPr>
            <a:r>
              <a:rPr lang="en-US" sz="2800" dirty="0"/>
              <a:t>Piazza (link on website)</a:t>
            </a:r>
          </a:p>
          <a:p>
            <a:pPr marL="920750" lvl="1" indent="-463550">
              <a:spcBef>
                <a:spcPts val="600"/>
              </a:spcBef>
              <a:spcAft>
                <a:spcPts val="600"/>
              </a:spcAft>
              <a:buFont typeface="Wingdings" pitchFamily="2" charset="2"/>
              <a:buChar char="Ø"/>
            </a:pPr>
            <a:r>
              <a:rPr lang="en-US" sz="2400" dirty="0">
                <a:solidFill>
                  <a:prstClr val="black"/>
                </a:solidFill>
              </a:rPr>
              <a:t>Primary mode of communication, please sign up!</a:t>
            </a:r>
          </a:p>
          <a:p>
            <a:pPr marL="920750" lvl="1" indent="-463550">
              <a:spcBef>
                <a:spcPts val="600"/>
              </a:spcBef>
              <a:spcAft>
                <a:spcPts val="600"/>
              </a:spcAft>
              <a:buFont typeface="Wingdings" pitchFamily="2" charset="2"/>
              <a:buChar char="Ø"/>
            </a:pPr>
            <a:r>
              <a:rPr lang="en-US" sz="2400" dirty="0">
                <a:solidFill>
                  <a:prstClr val="black"/>
                </a:solidFill>
              </a:rPr>
              <a:t>Helpful for posting lecture or assignment doubts</a:t>
            </a:r>
          </a:p>
          <a:p>
            <a:pPr marL="920750" lvl="1" indent="-463550">
              <a:spcBef>
                <a:spcPts val="600"/>
              </a:spcBef>
              <a:spcAft>
                <a:spcPts val="600"/>
              </a:spcAft>
              <a:buFont typeface="Wingdings" pitchFamily="2" charset="2"/>
              <a:buChar char="Ø"/>
            </a:pPr>
            <a:r>
              <a:rPr lang="en-US" sz="2400" dirty="0">
                <a:solidFill>
                  <a:prstClr val="black"/>
                </a:solidFill>
              </a:rPr>
              <a:t>TAs will respond in a timely manner</a:t>
            </a:r>
          </a:p>
          <a:p>
            <a:pPr marL="920750" lvl="1" indent="-463550">
              <a:spcBef>
                <a:spcPts val="600"/>
              </a:spcBef>
              <a:spcAft>
                <a:spcPts val="600"/>
              </a:spcAft>
              <a:buFont typeface="Wingdings" pitchFamily="2" charset="2"/>
              <a:buChar char="Ø"/>
            </a:pPr>
            <a:r>
              <a:rPr lang="en-US" sz="2400" dirty="0">
                <a:solidFill>
                  <a:prstClr val="black"/>
                </a:solidFill>
              </a:rPr>
              <a:t>Do NOT wait till the last moment</a:t>
            </a:r>
          </a:p>
          <a:p>
            <a:pPr marL="920750" lvl="1" indent="-463550">
              <a:spcBef>
                <a:spcPts val="600"/>
              </a:spcBef>
              <a:spcAft>
                <a:spcPts val="600"/>
              </a:spcAft>
              <a:buFont typeface="Wingdings" pitchFamily="2" charset="2"/>
              <a:buChar char="Ø"/>
            </a:pPr>
            <a:r>
              <a:rPr lang="en-US" sz="2400" dirty="0">
                <a:solidFill>
                  <a:prstClr val="black"/>
                </a:solidFill>
              </a:rPr>
              <a:t>Announcements, class cancelations, etc.</a:t>
            </a:r>
          </a:p>
          <a:p>
            <a:pPr marL="463550" indent="-463550">
              <a:buFont typeface="Arial" pitchFamily="34" charset="0"/>
              <a:buChar char="•"/>
            </a:pPr>
            <a:endParaRPr lang="en-US" sz="2800" dirty="0"/>
          </a:p>
          <a:p>
            <a:pPr marL="463550" indent="-463550">
              <a:buFont typeface="Arial" pitchFamily="34" charset="0"/>
              <a:buChar char="•"/>
            </a:pPr>
            <a:r>
              <a:rPr lang="en-US" sz="2800" dirty="0"/>
              <a:t>Brightspace for assignments, solutions, grades</a:t>
            </a:r>
          </a:p>
          <a:p>
            <a:pPr marL="920750" lvl="1" indent="-463550">
              <a:spcBef>
                <a:spcPts val="600"/>
              </a:spcBef>
              <a:spcAft>
                <a:spcPts val="600"/>
              </a:spcAft>
              <a:buFont typeface="Wingdings" pitchFamily="2" charset="2"/>
              <a:buChar char="Ø"/>
            </a:pPr>
            <a:r>
              <a:rPr lang="en-US" sz="2400" dirty="0">
                <a:solidFill>
                  <a:prstClr val="black"/>
                </a:solidFill>
              </a:rPr>
              <a:t>Assignment submission also via Brightspace</a:t>
            </a:r>
          </a:p>
          <a:p>
            <a:pPr marL="1377950" lvl="2" indent="-463550">
              <a:spcBef>
                <a:spcPts val="600"/>
              </a:spcBef>
              <a:spcAft>
                <a:spcPts val="600"/>
              </a:spcAft>
              <a:buFont typeface="Wingdings" pitchFamily="2" charset="2"/>
              <a:buChar char="Ø"/>
            </a:pPr>
            <a:r>
              <a:rPr lang="en-US" sz="2400" dirty="0">
                <a:solidFill>
                  <a:prstClr val="black"/>
                </a:solidFill>
              </a:rPr>
              <a:t>Zip all files (pdf of solution, </a:t>
            </a:r>
            <a:r>
              <a:rPr lang="en-US" sz="2400" dirty="0" err="1">
                <a:solidFill>
                  <a:prstClr val="black"/>
                </a:solidFill>
              </a:rPr>
              <a:t>py</a:t>
            </a:r>
            <a:r>
              <a:rPr lang="en-US" sz="2400" dirty="0">
                <a:solidFill>
                  <a:prstClr val="black"/>
                </a:solidFill>
              </a:rPr>
              <a:t> files, graphs, etc.)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6" name="TextBox 5"/>
          <p:cNvSpPr txBox="1"/>
          <p:nvPr/>
        </p:nvSpPr>
        <p:spPr>
          <a:xfrm>
            <a:off x="228600" y="990600"/>
            <a:ext cx="8686800" cy="2262158"/>
          </a:xfrm>
          <a:prstGeom prst="rect">
            <a:avLst/>
          </a:prstGeom>
          <a:noFill/>
        </p:spPr>
        <p:txBody>
          <a:bodyPr wrap="square" rtlCol="0">
            <a:spAutoFit/>
          </a:bodyPr>
          <a:lstStyle/>
          <a:p>
            <a:pPr>
              <a:spcBef>
                <a:spcPts val="1200"/>
              </a:spcBef>
              <a:spcAft>
                <a:spcPts val="600"/>
              </a:spcAft>
            </a:pPr>
            <a:r>
              <a:rPr lang="en-US" sz="2800" dirty="0"/>
              <a:t>Students at BSU complain about large class sizes. In an unbiased sample poll of students, the average reported class size was far beyond 100. However, BSU admin swears that the average class size is less than 50. Who is lying?</a:t>
            </a:r>
          </a:p>
          <a:p>
            <a:pPr marL="463550" indent="-463550">
              <a:buFont typeface="Arial" pitchFamily="34" charset="0"/>
              <a:buChar char="•"/>
            </a:pPr>
            <a:endParaRPr lang="en-US" sz="2400" dirty="0"/>
          </a:p>
        </p:txBody>
      </p:sp>
      <p:sp>
        <p:nvSpPr>
          <p:cNvPr id="14" name="Rectangle 13"/>
          <p:cNvSpPr/>
          <p:nvPr/>
        </p:nvSpPr>
        <p:spPr>
          <a:xfrm>
            <a:off x="457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533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a:off x="533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533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533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 name="Group 129"/>
          <p:cNvGrpSpPr/>
          <p:nvPr/>
        </p:nvGrpSpPr>
        <p:grpSpPr>
          <a:xfrm>
            <a:off x="533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533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6" name="TextBox 155"/>
          <p:cNvSpPr txBox="1"/>
          <p:nvPr/>
        </p:nvSpPr>
        <p:spPr>
          <a:xfrm>
            <a:off x="777240" y="3108960"/>
            <a:ext cx="3048000" cy="461665"/>
          </a:xfrm>
          <a:prstGeom prst="rect">
            <a:avLst/>
          </a:prstGeom>
          <a:noFill/>
        </p:spPr>
        <p:txBody>
          <a:bodyPr wrap="square" rtlCol="0">
            <a:spAutoFit/>
          </a:bodyPr>
          <a:lstStyle/>
          <a:p>
            <a:pPr algn="ctr"/>
            <a:r>
              <a:rPr lang="en-US" sz="2400" b="1" dirty="0">
                <a:solidFill>
                  <a:srgbClr val="FF33CC"/>
                </a:solidFill>
              </a:rPr>
              <a:t>CSE 544, 180 students</a:t>
            </a:r>
          </a:p>
        </p:txBody>
      </p:sp>
      <p:grpSp>
        <p:nvGrpSpPr>
          <p:cNvPr id="179" name="Group 178"/>
          <p:cNvGrpSpPr/>
          <p:nvPr/>
        </p:nvGrpSpPr>
        <p:grpSpPr>
          <a:xfrm>
            <a:off x="4572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0" name="Group 179"/>
          <p:cNvGrpSpPr/>
          <p:nvPr/>
        </p:nvGrpSpPr>
        <p:grpSpPr>
          <a:xfrm>
            <a:off x="4572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5" name="Group 224"/>
          <p:cNvGrpSpPr/>
          <p:nvPr/>
        </p:nvGrpSpPr>
        <p:grpSpPr>
          <a:xfrm>
            <a:off x="6629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40" name="Group 239"/>
          <p:cNvGrpSpPr/>
          <p:nvPr/>
        </p:nvGrpSpPr>
        <p:grpSpPr>
          <a:xfrm>
            <a:off x="6629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55" name="TextBox 254"/>
          <p:cNvSpPr txBox="1"/>
          <p:nvPr/>
        </p:nvSpPr>
        <p:spPr>
          <a:xfrm>
            <a:off x="4541520" y="2865120"/>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6" name="TextBox 255"/>
          <p:cNvSpPr txBox="1"/>
          <p:nvPr/>
        </p:nvSpPr>
        <p:spPr>
          <a:xfrm>
            <a:off x="6553200" y="2865120"/>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7" name="TextBox 256"/>
          <p:cNvSpPr txBox="1"/>
          <p:nvPr/>
        </p:nvSpPr>
        <p:spPr>
          <a:xfrm>
            <a:off x="4541520" y="4765655"/>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8" name="TextBox 257"/>
          <p:cNvSpPr txBox="1"/>
          <p:nvPr/>
        </p:nvSpPr>
        <p:spPr>
          <a:xfrm>
            <a:off x="6553200" y="4765655"/>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9" name="TextBox 258"/>
          <p:cNvSpPr txBox="1"/>
          <p:nvPr/>
        </p:nvSpPr>
        <p:spPr>
          <a:xfrm>
            <a:off x="533400" y="5486400"/>
            <a:ext cx="7924800" cy="461665"/>
          </a:xfrm>
          <a:prstGeom prst="rect">
            <a:avLst/>
          </a:prstGeom>
          <a:noFill/>
        </p:spPr>
        <p:txBody>
          <a:bodyPr wrap="square" rtlCol="0">
            <a:spAutoFit/>
          </a:bodyPr>
          <a:lstStyle/>
          <a:p>
            <a:r>
              <a:rPr lang="en-US" sz="2400" b="1" dirty="0" err="1"/>
              <a:t>Avg</a:t>
            </a:r>
            <a:r>
              <a:rPr lang="en-US" sz="2400" b="1" dirty="0"/>
              <a:t> class size = (180 + 10 + 10 + 10 + 10)/5 = 220/5 = 44 &lt; 50</a:t>
            </a:r>
          </a:p>
        </p:txBody>
      </p:sp>
      <p:sp>
        <p:nvSpPr>
          <p:cNvPr id="260" name="TextBox 259"/>
          <p:cNvSpPr txBox="1"/>
          <p:nvPr/>
        </p:nvSpPr>
        <p:spPr>
          <a:xfrm>
            <a:off x="533400" y="6107668"/>
            <a:ext cx="7848600" cy="461665"/>
          </a:xfrm>
          <a:prstGeom prst="rect">
            <a:avLst/>
          </a:prstGeom>
          <a:noFill/>
        </p:spPr>
        <p:txBody>
          <a:bodyPr wrap="square" rtlCol="0">
            <a:spAutoFit/>
          </a:bodyPr>
          <a:lstStyle/>
          <a:p>
            <a:r>
              <a:rPr lang="en-US" sz="2400" b="1" dirty="0"/>
              <a:t>Reported average = (180*180 + 4*10*10)/220 = 149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a:t>
            </a:r>
          </a:p>
        </p:txBody>
      </p:sp>
      <p:sp>
        <p:nvSpPr>
          <p:cNvPr id="6" name="TextBox 5"/>
          <p:cNvSpPr txBox="1"/>
          <p:nvPr/>
        </p:nvSpPr>
        <p:spPr>
          <a:xfrm>
            <a:off x="457200" y="1219200"/>
            <a:ext cx="8686800" cy="2862322"/>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solidFill>
                  <a:prstClr val="black"/>
                </a:solidFill>
              </a:rPr>
              <a:t>36% assignments  </a:t>
            </a:r>
          </a:p>
          <a:p>
            <a:pPr marL="463550" indent="-463550">
              <a:spcBef>
                <a:spcPts val="1200"/>
              </a:spcBef>
              <a:buFont typeface="Arial" pitchFamily="34" charset="0"/>
              <a:buChar char="•"/>
            </a:pPr>
            <a:r>
              <a:rPr lang="en-US" sz="2800" dirty="0">
                <a:solidFill>
                  <a:prstClr val="black"/>
                </a:solidFill>
              </a:rPr>
              <a:t>56% exams (in-class mid-terms)</a:t>
            </a:r>
          </a:p>
          <a:p>
            <a:pPr marL="463550" indent="-463550">
              <a:spcBef>
                <a:spcPts val="1200"/>
              </a:spcBef>
              <a:buFont typeface="Arial" pitchFamily="34" charset="0"/>
              <a:buChar char="•"/>
            </a:pPr>
            <a:r>
              <a:rPr lang="en-US" sz="2800" dirty="0">
                <a:solidFill>
                  <a:prstClr val="black"/>
                </a:solidFill>
              </a:rPr>
              <a:t>8% group mini-project</a:t>
            </a:r>
          </a:p>
          <a:p>
            <a:pPr marL="463550" indent="-463550">
              <a:spcBef>
                <a:spcPts val="1200"/>
              </a:spcBef>
              <a:buFont typeface="Arial" pitchFamily="34" charset="0"/>
              <a:buChar char="•"/>
            </a:pPr>
            <a:r>
              <a:rPr lang="en-US" sz="2800" dirty="0">
                <a:solidFill>
                  <a:prstClr val="black"/>
                </a:solidFill>
              </a:rPr>
              <a:t>0% attendance</a:t>
            </a:r>
          </a:p>
          <a:p>
            <a:pPr marL="463550" indent="-463550">
              <a:spcBef>
                <a:spcPts val="1200"/>
              </a:spcBef>
              <a:buFont typeface="Arial" pitchFamily="34" charset="0"/>
              <a:buChar char="•"/>
            </a:pPr>
            <a:r>
              <a:rPr lang="en-US" sz="2800" dirty="0">
                <a:solidFill>
                  <a:srgbClr val="C00000"/>
                </a:solidFill>
              </a:rPr>
              <a:t>Grading is on a curve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425355" y="871746"/>
            <a:ext cx="8686800" cy="5986254"/>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36% assignments</a:t>
            </a:r>
          </a:p>
          <a:p>
            <a:pPr marL="920750" lvl="1" indent="-463550">
              <a:spcBef>
                <a:spcPts val="600"/>
              </a:spcBef>
              <a:buFont typeface="Wingdings" pitchFamily="2" charset="2"/>
              <a:buChar char="Ø"/>
            </a:pPr>
            <a:r>
              <a:rPr lang="en-US" sz="2800" dirty="0">
                <a:solidFill>
                  <a:prstClr val="black"/>
                </a:solidFill>
              </a:rPr>
              <a:t>6 assignments (roughly once every 1.5 weeks)</a:t>
            </a:r>
          </a:p>
          <a:p>
            <a:pPr marL="1377950" lvl="2" indent="-463550">
              <a:spcBef>
                <a:spcPts val="600"/>
              </a:spcBef>
              <a:buFont typeface="Wingdings" pitchFamily="2" charset="2"/>
              <a:buChar char="Ø"/>
            </a:pPr>
            <a:r>
              <a:rPr lang="en-US" sz="2400" dirty="0">
                <a:solidFill>
                  <a:prstClr val="black"/>
                </a:solidFill>
              </a:rPr>
              <a:t>6--7 problems per assignment</a:t>
            </a:r>
          </a:p>
          <a:p>
            <a:pPr marL="1377950" lvl="2" indent="-463550">
              <a:spcBef>
                <a:spcPts val="600"/>
              </a:spcBef>
              <a:buFont typeface="Wingdings" pitchFamily="2" charset="2"/>
              <a:buChar char="Ø"/>
            </a:pPr>
            <a:r>
              <a:rPr lang="en-US" sz="2400" dirty="0">
                <a:solidFill>
                  <a:prstClr val="black"/>
                </a:solidFill>
              </a:rPr>
              <a:t>6% grade per assignment</a:t>
            </a:r>
          </a:p>
          <a:p>
            <a:pPr marL="1377950" lvl="2" indent="-463550">
              <a:spcBef>
                <a:spcPts val="600"/>
              </a:spcBef>
              <a:buFont typeface="Wingdings" pitchFamily="2" charset="2"/>
              <a:buChar char="Ø"/>
            </a:pPr>
            <a:r>
              <a:rPr lang="en-US" sz="2400" dirty="0">
                <a:solidFill>
                  <a:prstClr val="black"/>
                </a:solidFill>
              </a:rPr>
              <a:t>Later assignments will have more programming </a:t>
            </a:r>
          </a:p>
          <a:p>
            <a:pPr marL="1377950" lvl="2" indent="-463550">
              <a:spcBef>
                <a:spcPts val="600"/>
              </a:spcBef>
              <a:buFont typeface="Wingdings" pitchFamily="2" charset="2"/>
              <a:buChar char="Ø"/>
            </a:pPr>
            <a:r>
              <a:rPr lang="en-US" sz="2400" dirty="0">
                <a:solidFill>
                  <a:prstClr val="black"/>
                </a:solidFill>
              </a:rPr>
              <a:t>Qs based on lectures, but tougher on purpose</a:t>
            </a:r>
            <a:br>
              <a:rPr lang="en-US" sz="2400" dirty="0">
                <a:solidFill>
                  <a:prstClr val="black"/>
                </a:solidFill>
              </a:rPr>
            </a:br>
            <a:endParaRPr lang="en-US" sz="2400" dirty="0">
              <a:solidFill>
                <a:prstClr val="black"/>
              </a:solidFill>
            </a:endParaRPr>
          </a:p>
          <a:p>
            <a:pPr marL="920750" lvl="1" indent="-463550">
              <a:spcBef>
                <a:spcPts val="600"/>
              </a:spcBef>
              <a:buFont typeface="Wingdings" pitchFamily="2" charset="2"/>
              <a:buChar char="Ø"/>
            </a:pPr>
            <a:r>
              <a:rPr lang="en-US" sz="2800" dirty="0">
                <a:solidFill>
                  <a:prstClr val="black"/>
                </a:solidFill>
              </a:rPr>
              <a:t>Collaboration is allowed (groups of at most 4)</a:t>
            </a:r>
          </a:p>
          <a:p>
            <a:pPr marL="1377950" lvl="2" indent="-463550">
              <a:spcBef>
                <a:spcPts val="600"/>
              </a:spcBef>
              <a:buFont typeface="Wingdings" pitchFamily="2" charset="2"/>
              <a:buChar char="Ø"/>
            </a:pPr>
            <a:r>
              <a:rPr lang="en-US" sz="2400" dirty="0">
                <a:solidFill>
                  <a:prstClr val="black"/>
                </a:solidFill>
              </a:rPr>
              <a:t>One upload per group</a:t>
            </a:r>
          </a:p>
          <a:p>
            <a:pPr marL="1377950" lvl="2" indent="-463550">
              <a:spcBef>
                <a:spcPts val="600"/>
              </a:spcBef>
              <a:buFont typeface="Wingdings" pitchFamily="2" charset="2"/>
              <a:buChar char="Ø"/>
            </a:pPr>
            <a:r>
              <a:rPr lang="en-US" sz="2400" dirty="0">
                <a:solidFill>
                  <a:prstClr val="black"/>
                </a:solidFill>
              </a:rPr>
              <a:t>Only use techniques taught in class</a:t>
            </a:r>
          </a:p>
          <a:p>
            <a:pPr marL="1377950" lvl="2" indent="-463550">
              <a:spcBef>
                <a:spcPts val="600"/>
              </a:spcBef>
              <a:buFont typeface="Wingdings" pitchFamily="2" charset="2"/>
              <a:buChar char="Ø"/>
            </a:pPr>
            <a:r>
              <a:rPr lang="en-US" sz="2400" dirty="0">
                <a:solidFill>
                  <a:prstClr val="black"/>
                </a:solidFill>
              </a:rPr>
              <a:t>DO NOT COPY OR DISCUSS ACROSS GROUPS!</a:t>
            </a:r>
          </a:p>
          <a:p>
            <a:pPr marL="1377950" lvl="2" indent="-463550">
              <a:spcBef>
                <a:spcPts val="600"/>
              </a:spcBef>
              <a:buFont typeface="Wingdings" pitchFamily="2" charset="2"/>
              <a:buChar char="Ø"/>
            </a:pPr>
            <a:r>
              <a:rPr lang="en-US" sz="2400" dirty="0">
                <a:solidFill>
                  <a:prstClr val="black"/>
                </a:solidFill>
              </a:rPr>
              <a:t>If a group member is inactive, let me know asap</a:t>
            </a:r>
          </a:p>
          <a:p>
            <a:pPr marL="1377950" lvl="2" indent="-463550">
              <a:spcBef>
                <a:spcPts val="600"/>
              </a:spcBef>
              <a:buFont typeface="Wingdings" pitchFamily="2" charset="2"/>
              <a:buChar char="Ø"/>
            </a:pPr>
            <a:r>
              <a:rPr lang="en-US" sz="2400" dirty="0">
                <a:solidFill>
                  <a:prstClr val="black"/>
                </a:solidFill>
              </a:rPr>
              <a:t>You can change groups (check with me first)</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0" y="1219200"/>
            <a:ext cx="9144000" cy="5586145"/>
          </a:xfrm>
          <a:prstGeom prst="rect">
            <a:avLst/>
          </a:prstGeom>
          <a:noFill/>
        </p:spPr>
        <p:txBody>
          <a:bodyPr wrap="square" rtlCol="0">
            <a:spAutoFit/>
          </a:bodyPr>
          <a:lstStyle/>
          <a:p>
            <a:pPr marL="920750" lvl="1" indent="-463550">
              <a:spcBef>
                <a:spcPts val="600"/>
              </a:spcBef>
              <a:buFont typeface="Wingdings" pitchFamily="2" charset="2"/>
              <a:buChar char="Ø"/>
            </a:pPr>
            <a:r>
              <a:rPr lang="en-US" sz="2400" dirty="0"/>
              <a:t>Submit files (scanned pdf, </a:t>
            </a:r>
            <a:r>
              <a:rPr lang="en-US" sz="2400" dirty="0" err="1"/>
              <a:t>py</a:t>
            </a:r>
            <a:r>
              <a:rPr lang="en-US" sz="2400" dirty="0"/>
              <a:t> files) as one archive on Brightspace</a:t>
            </a:r>
          </a:p>
          <a:p>
            <a:pPr marL="920750" lvl="1" indent="-463550">
              <a:spcBef>
                <a:spcPts val="600"/>
              </a:spcBef>
              <a:buFont typeface="Wingdings" pitchFamily="2" charset="2"/>
              <a:buChar char="Ø"/>
            </a:pPr>
            <a:r>
              <a:rPr lang="en-US" sz="2400" dirty="0"/>
              <a:t>Solutions can be typed or hand-written (legible)</a:t>
            </a:r>
          </a:p>
          <a:p>
            <a:pPr marL="920750" lvl="1" indent="-463550">
              <a:spcBef>
                <a:spcPts val="600"/>
              </a:spcBef>
              <a:buFont typeface="Wingdings" pitchFamily="2" charset="2"/>
              <a:buChar char="Ø"/>
            </a:pPr>
            <a:r>
              <a:rPr lang="en-US" sz="2400" dirty="0"/>
              <a:t>Only one group member needs to submit, mention all names</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11:59pm on due-date</a:t>
            </a:r>
            <a:endParaRPr lang="en-US" sz="2400" dirty="0"/>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itchFamily="2" charset="2"/>
              <a:buChar char="Ø"/>
            </a:pPr>
            <a:r>
              <a:rPr lang="en-US" sz="2400" dirty="0"/>
              <a:t>Example: A1 due on Feb 8</a:t>
            </a:r>
            <a:r>
              <a:rPr lang="en-US" sz="2400" baseline="30000" dirty="0"/>
              <a:t>th</a:t>
            </a:r>
            <a:r>
              <a:rPr lang="en-US" sz="2400" dirty="0"/>
              <a:t> (at 11:59pm)</a:t>
            </a:r>
          </a:p>
          <a:p>
            <a:pPr marL="1377950" lvl="2" indent="-463550">
              <a:spcBef>
                <a:spcPts val="600"/>
              </a:spcBef>
              <a:buFont typeface="Arial" panose="020B0604020202020204" pitchFamily="34" charset="0"/>
              <a:buChar char="•"/>
            </a:pPr>
            <a:r>
              <a:rPr lang="en-US" sz="2400" dirty="0"/>
              <a:t>Brightspace will mark submission after 11:59pm on Feb 8</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b="1" dirty="0"/>
              <a:t>Please upload ahead of time, updates till 11:59pm allowed</a:t>
            </a:r>
          </a:p>
          <a:p>
            <a:pPr marL="1377950" lvl="2" indent="-463550">
              <a:spcBef>
                <a:spcPts val="600"/>
              </a:spcBef>
              <a:buFont typeface="Arial" panose="020B0604020202020204" pitchFamily="34" charset="0"/>
              <a:buChar char="•"/>
            </a:pPr>
            <a:r>
              <a:rPr lang="en-US" sz="2400" dirty="0"/>
              <a:t>NO LATE SUBMISSIONS, NO EXCEPTIONS</a:t>
            </a:r>
            <a:br>
              <a:rPr lang="en-US" sz="2400" dirty="0"/>
            </a:br>
            <a:endParaRPr lang="en-US" sz="2400" dirty="0">
              <a:solidFill>
                <a:prstClr val="black"/>
              </a:solidFill>
            </a:endParaRPr>
          </a:p>
          <a:p>
            <a:pPr marL="920750" lvl="1" indent="-463550">
              <a:spcBef>
                <a:spcPts val="600"/>
              </a:spcBef>
              <a:buFont typeface="Wingdings" pitchFamily="2" charset="2"/>
              <a:buChar char="Ø"/>
            </a:pPr>
            <a:r>
              <a:rPr lang="en-US" sz="2400" dirty="0"/>
              <a:t>Not all questions will be addressable on release date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dirty="0">
              <a:solidFill>
                <a:prstClr val="black">
                  <a:tint val="75000"/>
                </a:prst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exams</a:t>
            </a:r>
          </a:p>
        </p:txBody>
      </p:sp>
      <p:sp>
        <p:nvSpPr>
          <p:cNvPr id="6" name="TextBox 5"/>
          <p:cNvSpPr txBox="1"/>
          <p:nvPr/>
        </p:nvSpPr>
        <p:spPr>
          <a:xfrm>
            <a:off x="228600" y="1066800"/>
            <a:ext cx="8686800" cy="5909310"/>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56% exams</a:t>
            </a:r>
          </a:p>
          <a:p>
            <a:pPr marL="920750" lvl="1" indent="-463550">
              <a:spcBef>
                <a:spcPts val="600"/>
              </a:spcBef>
              <a:buFont typeface="Wingdings" pitchFamily="2" charset="2"/>
              <a:buChar char="Ø"/>
            </a:pPr>
            <a:r>
              <a:rPr lang="en-US" sz="2800" dirty="0">
                <a:solidFill>
                  <a:prstClr val="black"/>
                </a:solidFill>
              </a:rPr>
              <a:t>Mid-terms 1 and 2</a:t>
            </a:r>
          </a:p>
          <a:p>
            <a:pPr marL="1377950" lvl="2" indent="-463550">
              <a:spcBef>
                <a:spcPts val="600"/>
              </a:spcBef>
              <a:buFont typeface="Wingdings" pitchFamily="2" charset="2"/>
              <a:buChar char="Ø"/>
            </a:pPr>
            <a:r>
              <a:rPr lang="en-US" sz="2400" dirty="0">
                <a:solidFill>
                  <a:prstClr val="black"/>
                </a:solidFill>
              </a:rPr>
              <a:t>23% mid-term 1 (probs &amp; stats), mid-March</a:t>
            </a:r>
          </a:p>
          <a:p>
            <a:pPr marL="1377950" lvl="2" indent="-463550">
              <a:spcBef>
                <a:spcPts val="600"/>
              </a:spcBef>
              <a:buFont typeface="Wingdings" pitchFamily="2" charset="2"/>
              <a:buChar char="Ø"/>
            </a:pPr>
            <a:r>
              <a:rPr lang="en-US" sz="2400" dirty="0">
                <a:solidFill>
                  <a:prstClr val="black"/>
                </a:solidFill>
              </a:rPr>
              <a:t>33% mid-term 2 (inference), early May</a:t>
            </a:r>
          </a:p>
          <a:p>
            <a:pPr marL="1377950" lvl="2" indent="-463550">
              <a:spcBef>
                <a:spcPts val="600"/>
              </a:spcBef>
              <a:buFont typeface="Wingdings" pitchFamily="2" charset="2"/>
              <a:buChar char="Ø"/>
            </a:pPr>
            <a:r>
              <a:rPr lang="en-US" sz="2400" dirty="0">
                <a:solidFill>
                  <a:prstClr val="black"/>
                </a:solidFill>
              </a:rPr>
              <a:t>Non-overlapping</a:t>
            </a:r>
          </a:p>
          <a:p>
            <a:pPr marL="1377950" lvl="2" indent="-463550">
              <a:spcBef>
                <a:spcPts val="600"/>
              </a:spcBef>
              <a:buFont typeface="Wingdings" pitchFamily="2" charset="2"/>
              <a:buChar char="Ø"/>
            </a:pPr>
            <a:endParaRPr lang="en-US" sz="600" dirty="0">
              <a:solidFill>
                <a:prstClr val="black"/>
              </a:solidFill>
            </a:endParaRPr>
          </a:p>
          <a:p>
            <a:pPr marL="920750" lvl="1" indent="-463550">
              <a:spcBef>
                <a:spcPts val="600"/>
              </a:spcBef>
              <a:buFont typeface="Wingdings" pitchFamily="2" charset="2"/>
              <a:buChar char="Ø"/>
            </a:pPr>
            <a:r>
              <a:rPr lang="en-US" sz="2800" dirty="0"/>
              <a:t>In-class exams (~75mins)</a:t>
            </a:r>
          </a:p>
          <a:p>
            <a:pPr marL="1377950" lvl="2" indent="-463550">
              <a:spcBef>
                <a:spcPts val="600"/>
              </a:spcBef>
              <a:buFont typeface="Arial" panose="020B0604020202020204" pitchFamily="34" charset="0"/>
              <a:buChar char="•"/>
            </a:pPr>
            <a:r>
              <a:rPr lang="en-US" sz="2400" dirty="0"/>
              <a:t>Easier than assignments, on-par with in-lecture questions</a:t>
            </a:r>
          </a:p>
          <a:p>
            <a:pPr marL="1377950" lvl="2" indent="-463550">
              <a:spcBef>
                <a:spcPts val="600"/>
              </a:spcBef>
              <a:buFont typeface="Arial" panose="020B0604020202020204" pitchFamily="34" charset="0"/>
              <a:buChar char="•"/>
            </a:pPr>
            <a:r>
              <a:rPr lang="en-US" sz="2400" dirty="0"/>
              <a:t>Entirely based on material covered in class</a:t>
            </a:r>
          </a:p>
          <a:p>
            <a:pPr marL="1377950" lvl="2" indent="-463550">
              <a:spcBef>
                <a:spcPts val="600"/>
              </a:spcBef>
              <a:buFont typeface="Arial" panose="020B0604020202020204" pitchFamily="34" charset="0"/>
              <a:buChar char="•"/>
            </a:pPr>
            <a:r>
              <a:rPr lang="en-US" sz="2400" dirty="0"/>
              <a:t>Closed-notes, closed-book (index card allowed)</a:t>
            </a:r>
          </a:p>
          <a:p>
            <a:pPr marL="1377950" lvl="2" indent="-463550">
              <a:spcBef>
                <a:spcPts val="600"/>
              </a:spcBef>
              <a:buFont typeface="Arial" panose="020B0604020202020204" pitchFamily="34" charset="0"/>
              <a:buChar char="•"/>
            </a:pPr>
            <a:r>
              <a:rPr lang="en-US" sz="2400" dirty="0"/>
              <a:t>No programming questions</a:t>
            </a:r>
          </a:p>
          <a:p>
            <a:pPr marL="1377950" lvl="2" indent="-463550">
              <a:spcBef>
                <a:spcPts val="600"/>
              </a:spcBef>
              <a:buFont typeface="Arial" panose="020B0604020202020204" pitchFamily="34" charset="0"/>
              <a:buChar char="•"/>
            </a:pPr>
            <a:r>
              <a:rPr lang="en-US" sz="2400" dirty="0"/>
              <a:t>No collaborations, obviously</a:t>
            </a:r>
          </a:p>
          <a:p>
            <a:pPr marL="1377950" lvl="2" indent="-463550">
              <a:spcBef>
                <a:spcPts val="600"/>
              </a:spcBef>
              <a:buFont typeface="Arial" panose="020B0604020202020204" pitchFamily="34" charset="0"/>
              <a:buChar char="•"/>
            </a:pPr>
            <a:r>
              <a:rPr lang="en-US" sz="2400" dirty="0"/>
              <a:t>Will release practice mid-term exam a week prior </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26</a:t>
            </a:fld>
            <a:endParaRPr lang="en-US">
              <a:solidFill>
                <a:prstClr val="black">
                  <a:tint val="75000"/>
                </a:prst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group mini-project</a:t>
            </a:r>
          </a:p>
        </p:txBody>
      </p:sp>
      <p:sp>
        <p:nvSpPr>
          <p:cNvPr id="6" name="TextBox 5"/>
          <p:cNvSpPr txBox="1"/>
          <p:nvPr/>
        </p:nvSpPr>
        <p:spPr>
          <a:xfrm>
            <a:off x="457200" y="1219200"/>
            <a:ext cx="8686800" cy="4693593"/>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8% group mini-project</a:t>
            </a:r>
          </a:p>
          <a:p>
            <a:pPr marL="463550" indent="-463550">
              <a:spcBef>
                <a:spcPts val="600"/>
              </a:spcBef>
              <a:buFont typeface="Arial" pitchFamily="34" charset="0"/>
              <a:buChar char="•"/>
            </a:pPr>
            <a:r>
              <a:rPr lang="en-US" sz="3200" dirty="0">
                <a:solidFill>
                  <a:srgbClr val="FF0000"/>
                </a:solidFill>
              </a:rPr>
              <a:t>Basically, assignment 7, due at end of semester</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Data analysis project </a:t>
            </a:r>
          </a:p>
          <a:p>
            <a:pPr marL="1377950" lvl="2" indent="-463550">
              <a:spcBef>
                <a:spcPts val="600"/>
              </a:spcBef>
              <a:spcAft>
                <a:spcPts val="600"/>
              </a:spcAft>
              <a:buFont typeface="Wingdings" pitchFamily="2" charset="2"/>
              <a:buChar char="Ø"/>
            </a:pPr>
            <a:r>
              <a:rPr lang="en-US" sz="2400" dirty="0">
                <a:solidFill>
                  <a:prstClr val="black"/>
                </a:solidFill>
              </a:rPr>
              <a:t>Group size of max 4</a:t>
            </a:r>
          </a:p>
          <a:p>
            <a:pPr marL="1377950" lvl="2" indent="-463550">
              <a:spcBef>
                <a:spcPts val="600"/>
              </a:spcBef>
              <a:spcAft>
                <a:spcPts val="600"/>
              </a:spcAft>
              <a:buFont typeface="Wingdings" pitchFamily="2" charset="2"/>
              <a:buChar char="Ø"/>
            </a:pPr>
            <a:r>
              <a:rPr lang="en-US" sz="2400" dirty="0">
                <a:solidFill>
                  <a:prstClr val="black"/>
                </a:solidFill>
              </a:rPr>
              <a:t>Same as assignment group (can change if needed)</a:t>
            </a:r>
          </a:p>
          <a:p>
            <a:pPr marL="1377950" lvl="2" indent="-463550">
              <a:spcBef>
                <a:spcPts val="600"/>
              </a:spcBef>
              <a:spcAft>
                <a:spcPts val="600"/>
              </a:spcAft>
              <a:buFont typeface="Wingdings" pitchFamily="2" charset="2"/>
              <a:buChar char="Ø"/>
            </a:pPr>
            <a:r>
              <a:rPr lang="en-US" sz="2400" dirty="0">
                <a:solidFill>
                  <a:prstClr val="black"/>
                </a:solidFill>
              </a:rPr>
              <a:t>Mostly programming</a:t>
            </a:r>
          </a:p>
          <a:p>
            <a:pPr marL="1377950" lvl="2" indent="-463550">
              <a:spcBef>
                <a:spcPts val="600"/>
              </a:spcBef>
              <a:spcAft>
                <a:spcPts val="600"/>
              </a:spcAft>
              <a:buFont typeface="Wingdings" pitchFamily="2" charset="2"/>
              <a:buChar char="Ø"/>
            </a:pPr>
            <a:r>
              <a:rPr lang="en-US" sz="2400" dirty="0">
                <a:solidFill>
                  <a:prstClr val="black"/>
                </a:solidFill>
              </a:rPr>
              <a:t>2</a:t>
            </a:r>
            <a:r>
              <a:rPr lang="en-US" sz="2400" baseline="30000" dirty="0">
                <a:solidFill>
                  <a:prstClr val="black"/>
                </a:solidFill>
              </a:rPr>
              <a:t>nd</a:t>
            </a:r>
            <a:r>
              <a:rPr lang="en-US" sz="2400" dirty="0">
                <a:solidFill>
                  <a:prstClr val="black"/>
                </a:solidFill>
              </a:rPr>
              <a:t> half of the semester</a:t>
            </a:r>
          </a:p>
          <a:p>
            <a:pPr marL="1377950" lvl="2" indent="-463550">
              <a:spcBef>
                <a:spcPts val="600"/>
              </a:spcBef>
              <a:spcAft>
                <a:spcPts val="600"/>
              </a:spcAft>
              <a:buFont typeface="Wingdings" pitchFamily="2" charset="2"/>
              <a:buChar char="Ø"/>
            </a:pPr>
            <a:r>
              <a:rPr lang="en-US" sz="2400" dirty="0">
                <a:solidFill>
                  <a:prstClr val="black"/>
                </a:solidFill>
              </a:rPr>
              <a:t>Will discuss details as we go along</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3230013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attendance</a:t>
            </a:r>
          </a:p>
        </p:txBody>
      </p:sp>
      <p:sp>
        <p:nvSpPr>
          <p:cNvPr id="6" name="TextBox 5"/>
          <p:cNvSpPr txBox="1"/>
          <p:nvPr/>
        </p:nvSpPr>
        <p:spPr>
          <a:xfrm>
            <a:off x="457200" y="1219200"/>
            <a:ext cx="8686800" cy="3970318"/>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0%</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Attending class will be beneficial!</a:t>
            </a:r>
          </a:p>
          <a:p>
            <a:pPr marL="1377950" lvl="2" indent="-463550">
              <a:spcBef>
                <a:spcPts val="600"/>
              </a:spcBef>
              <a:spcAft>
                <a:spcPts val="600"/>
              </a:spcAft>
              <a:buFont typeface="Wingdings" pitchFamily="2" charset="2"/>
              <a:buChar char="Ø"/>
            </a:pPr>
            <a:r>
              <a:rPr lang="en-US" sz="2400" dirty="0">
                <a:solidFill>
                  <a:prstClr val="black"/>
                </a:solidFill>
              </a:rPr>
              <a:t>Exam questions centered around lecture material</a:t>
            </a:r>
          </a:p>
          <a:p>
            <a:pPr marL="1377950" lvl="2" indent="-463550">
              <a:spcBef>
                <a:spcPts val="600"/>
              </a:spcBef>
              <a:spcAft>
                <a:spcPts val="600"/>
              </a:spcAft>
              <a:buFont typeface="Wingdings" pitchFamily="2" charset="2"/>
              <a:buChar char="Ø"/>
            </a:pPr>
            <a:r>
              <a:rPr lang="en-US" sz="2400" dirty="0">
                <a:solidFill>
                  <a:prstClr val="black"/>
                </a:solidFill>
              </a:rPr>
              <a:t>Useful hints/questions posed in lectures</a:t>
            </a:r>
          </a:p>
          <a:p>
            <a:pPr marL="1377950" lvl="2" indent="-463550">
              <a:spcBef>
                <a:spcPts val="600"/>
              </a:spcBef>
              <a:spcAft>
                <a:spcPts val="600"/>
              </a:spcAft>
              <a:buFont typeface="Wingdings" pitchFamily="2" charset="2"/>
              <a:buChar char="Ø"/>
            </a:pPr>
            <a:r>
              <a:rPr lang="en-US" sz="2400" dirty="0">
                <a:solidFill>
                  <a:prstClr val="black"/>
                </a:solidFill>
              </a:rPr>
              <a:t>Practice questions in class will aid self-evaluation</a:t>
            </a:r>
          </a:p>
          <a:p>
            <a:pPr marL="1377950" lvl="2" indent="-463550">
              <a:spcBef>
                <a:spcPts val="600"/>
              </a:spcBef>
              <a:spcAft>
                <a:spcPts val="600"/>
              </a:spcAft>
              <a:buFont typeface="Wingdings" pitchFamily="2" charset="2"/>
              <a:buChar char="Ø"/>
            </a:pPr>
            <a:r>
              <a:rPr lang="en-US" sz="2400" dirty="0">
                <a:solidFill>
                  <a:prstClr val="black"/>
                </a:solidFill>
              </a:rPr>
              <a:t>Lectures not recorded to encourage attendance, though slides will be posted on website by end-of-day</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recap </a:t>
            </a:r>
          </a:p>
        </p:txBody>
      </p:sp>
      <p:sp>
        <p:nvSpPr>
          <p:cNvPr id="6" name="TextBox 5"/>
          <p:cNvSpPr txBox="1"/>
          <p:nvPr/>
        </p:nvSpPr>
        <p:spPr>
          <a:xfrm>
            <a:off x="457200" y="1219200"/>
            <a:ext cx="8686800" cy="5355312"/>
          </a:xfrm>
          <a:prstGeom prst="rect">
            <a:avLst/>
          </a:prstGeom>
          <a:noFill/>
        </p:spPr>
        <p:txBody>
          <a:bodyPr wrap="square" rtlCol="0">
            <a:spAutoFit/>
          </a:bodyPr>
          <a:lstStyle/>
          <a:p>
            <a:pPr marL="463550" lvl="0" indent="-463550">
              <a:spcBef>
                <a:spcPts val="1200"/>
              </a:spcBef>
              <a:buFont typeface="Arial" pitchFamily="34" charset="0"/>
              <a:buChar char="•"/>
            </a:pPr>
            <a:r>
              <a:rPr lang="en-US" sz="2800" dirty="0">
                <a:solidFill>
                  <a:prstClr val="black"/>
                </a:solidFill>
              </a:rPr>
              <a:t>36% assignments (6 assignments, in groups of max 4)</a:t>
            </a:r>
          </a:p>
          <a:p>
            <a:pPr marL="463550" lvl="0" indent="-463550">
              <a:spcBef>
                <a:spcPts val="1200"/>
              </a:spcBef>
              <a:buFont typeface="Arial" pitchFamily="34" charset="0"/>
              <a:buChar char="•"/>
            </a:pPr>
            <a:r>
              <a:rPr lang="en-US" sz="2800" dirty="0">
                <a:solidFill>
                  <a:prstClr val="black"/>
                </a:solidFill>
              </a:rPr>
              <a:t>56% exams (in-class exams)</a:t>
            </a:r>
          </a:p>
          <a:p>
            <a:pPr marL="463550" lvl="0" indent="-463550">
              <a:spcBef>
                <a:spcPts val="1200"/>
              </a:spcBef>
              <a:buFont typeface="Arial" pitchFamily="34" charset="0"/>
              <a:buChar char="•"/>
            </a:pPr>
            <a:r>
              <a:rPr lang="en-US" sz="2800" dirty="0">
                <a:solidFill>
                  <a:prstClr val="black"/>
                </a:solidFill>
              </a:rPr>
              <a:t>8% group mini-project</a:t>
            </a:r>
          </a:p>
          <a:p>
            <a:pPr marL="463550" lvl="0" indent="-463550">
              <a:spcBef>
                <a:spcPts val="1200"/>
              </a:spcBef>
              <a:buFont typeface="Arial" pitchFamily="34" charset="0"/>
              <a:buChar char="•"/>
            </a:pPr>
            <a:r>
              <a:rPr lang="en-US" sz="2800" dirty="0">
                <a:solidFill>
                  <a:prstClr val="black"/>
                </a:solidFill>
              </a:rPr>
              <a:t>0% attendance</a:t>
            </a:r>
          </a:p>
          <a:p>
            <a:pPr marL="463550" indent="-463550">
              <a:spcBef>
                <a:spcPts val="1200"/>
              </a:spcBef>
              <a:buFont typeface="Arial" pitchFamily="34" charset="0"/>
              <a:buChar char="•"/>
            </a:pPr>
            <a:r>
              <a:rPr lang="en-US" sz="2800" dirty="0">
                <a:solidFill>
                  <a:prstClr val="black"/>
                </a:solidFill>
              </a:rPr>
              <a:t>Grading is on a curve</a:t>
            </a:r>
            <a:br>
              <a:rPr lang="en-US" sz="3200" dirty="0">
                <a:solidFill>
                  <a:prstClr val="black"/>
                </a:solidFill>
              </a:rPr>
            </a:br>
            <a:endParaRPr lang="en-US" sz="3200" dirty="0">
              <a:solidFill>
                <a:prstClr val="black"/>
              </a:solidFill>
            </a:endParaRPr>
          </a:p>
          <a:p>
            <a:pPr marL="463550" indent="-463550">
              <a:spcBef>
                <a:spcPts val="1200"/>
              </a:spcBef>
              <a:buFont typeface="Arial" pitchFamily="34" charset="0"/>
              <a:buChar char="•"/>
            </a:pPr>
            <a:r>
              <a:rPr lang="en-US" sz="3200" dirty="0">
                <a:solidFill>
                  <a:prstClr val="black"/>
                </a:solidFill>
              </a:rPr>
              <a:t>Will provide mid-</a:t>
            </a:r>
            <a:r>
              <a:rPr lang="en-US" sz="3200" dirty="0" err="1">
                <a:solidFill>
                  <a:prstClr val="black"/>
                </a:solidFill>
              </a:rPr>
              <a:t>sem</a:t>
            </a:r>
            <a:r>
              <a:rPr lang="en-US" sz="3200" dirty="0">
                <a:solidFill>
                  <a:prstClr val="black"/>
                </a:solidFill>
              </a:rPr>
              <a:t> grades (after M1)</a:t>
            </a:r>
          </a:p>
          <a:p>
            <a:pPr marL="920750" lvl="1" indent="-463550">
              <a:spcBef>
                <a:spcPts val="1200"/>
              </a:spcBef>
              <a:buFont typeface="Wingdings" pitchFamily="2" charset="2"/>
              <a:buChar char="Ø"/>
            </a:pPr>
            <a:r>
              <a:rPr lang="en-US" sz="3200" dirty="0">
                <a:solidFill>
                  <a:prstClr val="black"/>
                </a:solidFill>
              </a:rPr>
              <a:t>For self-evaluation purposes only</a:t>
            </a:r>
          </a:p>
          <a:p>
            <a:pPr marL="920750" lvl="1" indent="-463550">
              <a:spcBef>
                <a:spcPts val="1200"/>
              </a:spcBef>
              <a:buFont typeface="Wingdings" pitchFamily="2" charset="2"/>
              <a:buChar char="Ø"/>
            </a:pPr>
            <a:endParaRPr lang="en-US" sz="32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a:solidFill>
                <a:prstClr val="black">
                  <a:tint val="75000"/>
                </a:prst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Subtitle 2"/>
          <p:cNvSpPr>
            <a:spLocks noGrp="1"/>
          </p:cNvSpPr>
          <p:nvPr>
            <p:ph type="subTitle" idx="1"/>
          </p:nvPr>
        </p:nvSpPr>
        <p:spPr>
          <a:xfrm>
            <a:off x="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7">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 and Timeline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30</a:t>
            </a:fld>
            <a:endParaRPr lang="en-US" dirty="0">
              <a:solidFill>
                <a:prstClr val="black">
                  <a:tint val="75000"/>
                </a:prstClr>
              </a:solidFill>
            </a:endParaRPr>
          </a:p>
        </p:txBody>
      </p:sp>
      <p:sp>
        <p:nvSpPr>
          <p:cNvPr id="12" name="Rectangle 11"/>
          <p:cNvSpPr/>
          <p:nvPr/>
        </p:nvSpPr>
        <p:spPr>
          <a:xfrm>
            <a:off x="0" y="5059680"/>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Data Science Models </a:t>
            </a:r>
            <a:r>
              <a:rPr lang="en-US" sz="2400" dirty="0">
                <a:solidFill>
                  <a:prstClr val="black"/>
                </a:solidFill>
              </a:rPr>
              <a:t>(~3 lectures, 1 assignment)</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Regression (simple LR, multiple LR, non-linear regression)</a:t>
            </a:r>
          </a:p>
          <a:p>
            <a:pPr lvl="1" indent="-220663">
              <a:spcAft>
                <a:spcPts val="300"/>
              </a:spcAft>
              <a:buFont typeface="Arial" pitchFamily="34" charset="0"/>
              <a:buChar char="•"/>
              <a:tabLst>
                <a:tab pos="457200" algn="l"/>
              </a:tabLst>
            </a:pPr>
            <a:r>
              <a:rPr lang="en-US" sz="2000" dirty="0">
                <a:solidFill>
                  <a:prstClr val="black"/>
                </a:solidFill>
              </a:rPr>
              <a:t>Time series analysis (moving average, EWMA, AR, ARMA, ARIMA)</a:t>
            </a:r>
          </a:p>
          <a:p>
            <a:endParaRPr lang="en-US" sz="2800" b="1" dirty="0">
              <a:solidFill>
                <a:prstClr val="black"/>
              </a:solidFill>
            </a:endParaRPr>
          </a:p>
          <a:p>
            <a:endParaRPr lang="en-US" dirty="0">
              <a:solidFill>
                <a:prstClr val="white"/>
              </a:solidFill>
            </a:endParaRPr>
          </a:p>
        </p:txBody>
      </p:sp>
      <p:sp>
        <p:nvSpPr>
          <p:cNvPr id="13" name="Rectangle 12"/>
          <p:cNvSpPr/>
          <p:nvPr/>
        </p:nvSpPr>
        <p:spPr>
          <a:xfrm>
            <a:off x="0" y="2960340"/>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Statistical Inference</a:t>
            </a:r>
            <a:r>
              <a:rPr lang="en-US" sz="2400" dirty="0">
                <a:solidFill>
                  <a:prstClr val="black"/>
                </a:solidFill>
              </a:rPr>
              <a:t> (~14 lectures, 3 assignments)</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Non-parametric inference (empirical PDF, bootstrap, bias, plug-in estimator)</a:t>
            </a:r>
          </a:p>
          <a:p>
            <a:pPr lvl="1" indent="-220663">
              <a:spcAft>
                <a:spcPts val="300"/>
              </a:spcAft>
              <a:buFont typeface="Arial" pitchFamily="34" charset="0"/>
              <a:buChar char="•"/>
              <a:tabLst>
                <a:tab pos="457200" algn="l"/>
              </a:tabLst>
            </a:pPr>
            <a:r>
              <a:rPr lang="en-US" sz="2000" dirty="0">
                <a:solidFill>
                  <a:prstClr val="black"/>
                </a:solidFill>
              </a:rPr>
              <a:t>Confidence intervals (percentiles, Normal-based CIs)</a:t>
            </a:r>
          </a:p>
          <a:p>
            <a:pPr lvl="1" indent="-220663">
              <a:spcAft>
                <a:spcPts val="300"/>
              </a:spcAft>
              <a:buFont typeface="Arial" pitchFamily="34" charset="0"/>
              <a:buChar char="•"/>
              <a:tabLst>
                <a:tab pos="457200" algn="l"/>
              </a:tabLst>
            </a:pPr>
            <a:r>
              <a:rPr lang="en-US" sz="2000" dirty="0">
                <a:solidFill>
                  <a:prstClr val="black"/>
                </a:solidFill>
              </a:rPr>
              <a:t>Parametric inference (method of moments, max likelihood estimator)</a:t>
            </a:r>
          </a:p>
          <a:p>
            <a:pPr lvl="1" indent="-220663">
              <a:spcAft>
                <a:spcPts val="300"/>
              </a:spcAft>
              <a:buFont typeface="Arial" pitchFamily="34" charset="0"/>
              <a:buChar char="•"/>
              <a:tabLst>
                <a:tab pos="457200" algn="l"/>
              </a:tabLst>
            </a:pPr>
            <a:r>
              <a:rPr lang="en-US" sz="2000" dirty="0">
                <a:solidFill>
                  <a:prstClr val="black"/>
                </a:solidFill>
              </a:rPr>
              <a:t>Hypothesis testing (Wald’s test, t-test, KS test, p-values, permutation test)</a:t>
            </a:r>
          </a:p>
          <a:p>
            <a:pPr lvl="1" indent="-220663">
              <a:spcAft>
                <a:spcPts val="300"/>
              </a:spcAft>
              <a:buFont typeface="Arial" pitchFamily="34" charset="0"/>
              <a:buChar char="•"/>
              <a:tabLst>
                <a:tab pos="457200" algn="l"/>
              </a:tabLst>
            </a:pPr>
            <a:r>
              <a:rPr lang="en-US" sz="2000" dirty="0">
                <a:solidFill>
                  <a:prstClr val="black"/>
                </a:solidFill>
              </a:rPr>
              <a:t>Bayesian inference (Bayesian reasoning, inference, etc.)</a:t>
            </a:r>
            <a:endParaRPr lang="en-US" sz="2800" b="1" dirty="0">
              <a:solidFill>
                <a:prstClr val="black"/>
              </a:solidFill>
            </a:endParaRPr>
          </a:p>
          <a:p>
            <a:endParaRPr lang="en-US" dirty="0">
              <a:solidFill>
                <a:prstClr val="white"/>
              </a:solidFill>
            </a:endParaRPr>
          </a:p>
        </p:txBody>
      </p:sp>
      <p:sp>
        <p:nvSpPr>
          <p:cNvPr id="14" name="Rectangle 13"/>
          <p:cNvSpPr/>
          <p:nvPr/>
        </p:nvSpPr>
        <p:spPr>
          <a:xfrm>
            <a:off x="0" y="838200"/>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Probability Theory </a:t>
            </a:r>
            <a:r>
              <a:rPr lang="en-US" sz="2400" dirty="0">
                <a:solidFill>
                  <a:prstClr val="black"/>
                </a:solidFill>
              </a:rPr>
              <a:t>(7--8 lectures, 2 assignments)</a:t>
            </a:r>
          </a:p>
          <a:p>
            <a:pPr lvl="1" indent="-220663">
              <a:spcAft>
                <a:spcPts val="300"/>
              </a:spcAft>
              <a:buFont typeface="Arial" pitchFamily="34" charset="0"/>
              <a:buChar char="•"/>
              <a:tabLst>
                <a:tab pos="457200" algn="l"/>
              </a:tabLst>
            </a:pPr>
            <a:r>
              <a:rPr lang="en-US" sz="2000" dirty="0">
                <a:solidFill>
                  <a:prstClr val="black"/>
                </a:solidFill>
              </a:rPr>
              <a:t>Probability review (events, computing probability, conditional prob., </a:t>
            </a:r>
            <a:r>
              <a:rPr lang="en-US" sz="2000" dirty="0" err="1">
                <a:solidFill>
                  <a:prstClr val="black"/>
                </a:solidFill>
              </a:rPr>
              <a:t>Bayes</a:t>
            </a:r>
            <a:r>
              <a:rPr lang="en-US" sz="2000" dirty="0">
                <a:solidFill>
                  <a:prstClr val="black"/>
                </a:solidFill>
              </a:rPr>
              <a:t>’ </a:t>
            </a:r>
            <a:r>
              <a:rPr lang="en-US" sz="2000" dirty="0" err="1">
                <a:solidFill>
                  <a:prstClr val="black"/>
                </a:solidFill>
              </a:rPr>
              <a:t>thm</a:t>
            </a:r>
            <a:r>
              <a:rPr lang="en-US" sz="2000" dirty="0">
                <a:solidFill>
                  <a:prstClr val="black"/>
                </a:solidFill>
              </a:rPr>
              <a:t>.)</a:t>
            </a:r>
          </a:p>
          <a:p>
            <a:pPr lvl="1" indent="-220663">
              <a:spcAft>
                <a:spcPts val="300"/>
              </a:spcAft>
              <a:buFont typeface="Arial" pitchFamily="34" charset="0"/>
              <a:buChar char="•"/>
              <a:tabLst>
                <a:tab pos="457200" algn="l"/>
              </a:tabLst>
            </a:pPr>
            <a:r>
              <a:rPr lang="en-US" sz="2000" dirty="0">
                <a:solidFill>
                  <a:prstClr val="black"/>
                </a:solidFill>
              </a:rPr>
              <a:t>Random variables (Geometric, Exponential, Normal, expectation, moments, etc.)</a:t>
            </a:r>
          </a:p>
          <a:p>
            <a:pPr lvl="1" indent="-220663">
              <a:spcAft>
                <a:spcPts val="300"/>
              </a:spcAft>
              <a:buFont typeface="Arial" pitchFamily="34" charset="0"/>
              <a:buChar char="•"/>
              <a:tabLst>
                <a:tab pos="457200" algn="l"/>
              </a:tabLst>
            </a:pPr>
            <a:r>
              <a:rPr lang="en-US" sz="2000" dirty="0">
                <a:solidFill>
                  <a:prstClr val="black"/>
                </a:solidFill>
              </a:rPr>
              <a:t>Probability inequalities (Weak Law of Large Numbers, Central Limit </a:t>
            </a:r>
            <a:r>
              <a:rPr lang="en-US" sz="2000" dirty="0" err="1">
                <a:solidFill>
                  <a:prstClr val="black"/>
                </a:solidFill>
              </a:rPr>
              <a:t>thm</a:t>
            </a:r>
            <a:r>
              <a:rPr lang="en-US" sz="2000" dirty="0">
                <a:solidFill>
                  <a:prstClr val="black"/>
                </a:solidFill>
              </a:rPr>
              <a:t>., etc.)</a:t>
            </a:r>
          </a:p>
          <a:p>
            <a:pPr lvl="1" indent="-220663">
              <a:spcAft>
                <a:spcPts val="300"/>
              </a:spcAft>
              <a:buFont typeface="Arial" pitchFamily="34" charset="0"/>
              <a:buChar char="•"/>
              <a:tabLst>
                <a:tab pos="457200" algn="l"/>
              </a:tabLst>
            </a:pPr>
            <a:r>
              <a:rPr lang="en-US" sz="2000" dirty="0">
                <a:solidFill>
                  <a:prstClr val="black"/>
                </a:solidFill>
              </a:rPr>
              <a:t>Markov chains (stochastic processes, balance equations, etc.)</a:t>
            </a:r>
          </a:p>
        </p:txBody>
      </p:sp>
      <p:sp>
        <p:nvSpPr>
          <p:cNvPr id="16" name="TextBox 15"/>
          <p:cNvSpPr txBox="1"/>
          <p:nvPr/>
        </p:nvSpPr>
        <p:spPr>
          <a:xfrm>
            <a:off x="152400" y="2590800"/>
            <a:ext cx="5715000" cy="369332"/>
          </a:xfrm>
          <a:prstGeom prst="rect">
            <a:avLst/>
          </a:prstGeom>
          <a:noFill/>
        </p:spPr>
        <p:txBody>
          <a:bodyPr wrap="square" rtlCol="0">
            <a:spAutoFit/>
          </a:bodyPr>
          <a:lstStyle/>
          <a:p>
            <a:r>
              <a:rPr lang="en-US" b="1" dirty="0">
                <a:solidFill>
                  <a:srgbClr val="FF0000"/>
                </a:solidFill>
              </a:rPr>
              <a:t>MID-TERM 1 (Early March, mostly March 9th)</a:t>
            </a:r>
          </a:p>
        </p:txBody>
      </p:sp>
      <p:sp>
        <p:nvSpPr>
          <p:cNvPr id="17" name="TextBox 16"/>
          <p:cNvSpPr txBox="1"/>
          <p:nvPr/>
        </p:nvSpPr>
        <p:spPr>
          <a:xfrm>
            <a:off x="152400" y="6096000"/>
            <a:ext cx="4800602" cy="369332"/>
          </a:xfrm>
          <a:prstGeom prst="rect">
            <a:avLst/>
          </a:prstGeom>
          <a:noFill/>
        </p:spPr>
        <p:txBody>
          <a:bodyPr wrap="square" rtlCol="0">
            <a:spAutoFit/>
          </a:bodyPr>
          <a:lstStyle/>
          <a:p>
            <a:r>
              <a:rPr lang="en-US" b="1" dirty="0">
                <a:solidFill>
                  <a:srgbClr val="FF0000"/>
                </a:solidFill>
              </a:rPr>
              <a:t>MID-TERM 2 (Early May, mostly May 4th) </a:t>
            </a:r>
          </a:p>
        </p:txBody>
      </p:sp>
      <p:sp>
        <p:nvSpPr>
          <p:cNvPr id="18" name="TextBox 17"/>
          <p:cNvSpPr txBox="1"/>
          <p:nvPr/>
        </p:nvSpPr>
        <p:spPr>
          <a:xfrm>
            <a:off x="152400" y="6499554"/>
            <a:ext cx="4038600" cy="369332"/>
          </a:xfrm>
          <a:prstGeom prst="rect">
            <a:avLst/>
          </a:prstGeom>
          <a:noFill/>
        </p:spPr>
        <p:txBody>
          <a:bodyPr wrap="square" rtlCol="0">
            <a:spAutoFit/>
          </a:bodyPr>
          <a:lstStyle/>
          <a:p>
            <a:r>
              <a:rPr lang="en-US" b="1" dirty="0">
                <a:solidFill>
                  <a:srgbClr val="FF0000"/>
                </a:solidFill>
              </a:rPr>
              <a:t>MINI-PROJECT (mid-May)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Key Takeaways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dirty="0">
              <a:solidFill>
                <a:prstClr val="black">
                  <a:tint val="75000"/>
                </a:prstClr>
              </a:solidFill>
            </a:endParaRPr>
          </a:p>
        </p:txBody>
      </p:sp>
      <p:sp>
        <p:nvSpPr>
          <p:cNvPr id="7" name="TextBox 6"/>
          <p:cNvSpPr txBox="1"/>
          <p:nvPr/>
        </p:nvSpPr>
        <p:spPr>
          <a:xfrm>
            <a:off x="457200" y="1219200"/>
            <a:ext cx="8686800" cy="2554545"/>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Very useful course for data scientist or quantitative analyst positions or ML/DS researchers</a:t>
            </a:r>
            <a:br>
              <a:rPr lang="en-US" sz="2800" dirty="0"/>
            </a:br>
            <a:endParaRPr lang="en-US" sz="2800" dirty="0"/>
          </a:p>
          <a:p>
            <a:pPr marL="463550" indent="-463550">
              <a:spcBef>
                <a:spcPts val="1200"/>
              </a:spcBef>
              <a:buFont typeface="Arial" pitchFamily="34" charset="0"/>
              <a:buChar char="•"/>
            </a:pPr>
            <a:r>
              <a:rPr lang="en-US" sz="2800" dirty="0">
                <a:solidFill>
                  <a:srgbClr val="FF0000"/>
                </a:solidFill>
              </a:rPr>
              <a:t>Math-heavy course</a:t>
            </a:r>
          </a:p>
          <a:p>
            <a:pPr marL="463550" indent="-463550">
              <a:spcBef>
                <a:spcPts val="1200"/>
              </a:spcBef>
              <a:buFont typeface="Arial" pitchFamily="34" charset="0"/>
              <a:buChar char="•"/>
            </a:pPr>
            <a:r>
              <a:rPr lang="en-US" sz="2800" dirty="0">
                <a:solidFill>
                  <a:srgbClr val="FF0000"/>
                </a:solidFill>
              </a:rPr>
              <a:t>Exams have high weightage</a:t>
            </a:r>
            <a:endParaRPr lang="en-US" sz="2400" dirty="0">
              <a:solidFill>
                <a:srgbClr val="FF0000"/>
              </a:solidFill>
            </a:endParaRPr>
          </a:p>
        </p:txBody>
      </p:sp>
    </p:spTree>
    <p:extLst>
      <p:ext uri="{BB962C8B-B14F-4D97-AF65-F5344CB8AC3E}">
        <p14:creationId xmlns:p14="http://schemas.microsoft.com/office/powerpoint/2010/main" val="3510746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dirty="0">
              <a:solidFill>
                <a:prstClr val="black">
                  <a:tint val="75000"/>
                </a:prstClr>
              </a:solidFill>
            </a:endParaRPr>
          </a:p>
        </p:txBody>
      </p:sp>
      <p:sp>
        <p:nvSpPr>
          <p:cNvPr id="6" name="TextBox 5"/>
          <p:cNvSpPr txBox="1"/>
          <p:nvPr/>
        </p:nvSpPr>
        <p:spPr>
          <a:xfrm>
            <a:off x="228600" y="1143000"/>
            <a:ext cx="8610600" cy="461665"/>
          </a:xfrm>
          <a:prstGeom prst="rect">
            <a:avLst/>
          </a:prstGeom>
          <a:noFill/>
        </p:spPr>
        <p:txBody>
          <a:bodyPr wrap="square" rtlCol="0">
            <a:spAutoFit/>
          </a:bodyPr>
          <a:lstStyle/>
          <a:p>
            <a:r>
              <a:rPr lang="en-US" sz="2400" b="1" dirty="0"/>
              <a:t>www.cs.stonybrook.edu/~cse544</a:t>
            </a:r>
          </a:p>
        </p:txBody>
      </p:sp>
      <p:pic>
        <p:nvPicPr>
          <p:cNvPr id="9" name="Picture 8">
            <a:extLst>
              <a:ext uri="{FF2B5EF4-FFF2-40B4-BE49-F238E27FC236}">
                <a16:creationId xmlns:a16="http://schemas.microsoft.com/office/drawing/2014/main" id="{6C6C9101-9193-ECA9-CD13-EACF15D74DF1}"/>
              </a:ext>
            </a:extLst>
          </p:cNvPr>
          <p:cNvPicPr>
            <a:picLocks noChangeAspect="1"/>
          </p:cNvPicPr>
          <p:nvPr/>
        </p:nvPicPr>
        <p:blipFill>
          <a:blip r:embed="rId3"/>
          <a:stretch>
            <a:fillRect/>
          </a:stretch>
        </p:blipFill>
        <p:spPr>
          <a:xfrm>
            <a:off x="0" y="1741011"/>
            <a:ext cx="9144000" cy="4735989"/>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dirty="0">
              <a:solidFill>
                <a:prstClr val="black">
                  <a:tint val="75000"/>
                </a:prstClr>
              </a:solidFill>
            </a:endParaRPr>
          </a:p>
        </p:txBody>
      </p:sp>
      <p:sp>
        <p:nvSpPr>
          <p:cNvPr id="7" name="TextBox 6"/>
          <p:cNvSpPr txBox="1"/>
          <p:nvPr/>
        </p:nvSpPr>
        <p:spPr>
          <a:xfrm>
            <a:off x="457200" y="1219200"/>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Questions??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371852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95400"/>
            <a:ext cx="7315200" cy="4724400"/>
          </a:xfrm>
        </p:spPr>
        <p:txBody>
          <a:bodyPr>
            <a:normAutofit fontScale="92500" lnSpcReduction="10000"/>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Anshul Gandhi</a:t>
            </a:r>
          </a:p>
          <a:p>
            <a:pPr algn="l"/>
            <a:r>
              <a:rPr lang="en-US" dirty="0">
                <a:solidFill>
                  <a:schemeClr val="tx2"/>
                </a:solidFill>
              </a:rPr>
              <a:t>347, New CS building</a:t>
            </a:r>
          </a:p>
          <a:p>
            <a:pPr algn="l"/>
            <a:r>
              <a:rPr lang="en-US" dirty="0">
                <a:solidFill>
                  <a:schemeClr val="tx2"/>
                </a:solidFill>
              </a:rPr>
              <a:t>anshul@cs.stonybrook.edu</a:t>
            </a:r>
          </a:p>
          <a:p>
            <a:pPr algn="l"/>
            <a:r>
              <a:rPr lang="en-US" dirty="0">
                <a:solidFill>
                  <a:schemeClr val="tx2"/>
                </a:solidFill>
                <a:hlinkClick r:id="rId3"/>
              </a:rPr>
              <a:t>anshul.gandhi@stonybrook.edu</a:t>
            </a:r>
            <a:endParaRPr lang="en-US" dirty="0">
              <a:solidFill>
                <a:schemeClr val="tx2"/>
              </a:solidFill>
            </a:endParaRPr>
          </a:p>
          <a:p>
            <a:pPr algn="l"/>
            <a:endParaRPr lang="en-US" dirty="0">
              <a:solidFill>
                <a:schemeClr val="tx2"/>
              </a:solidFill>
            </a:endParaRPr>
          </a:p>
          <a:p>
            <a:pPr algn="l"/>
            <a:r>
              <a:rPr lang="en-US" dirty="0">
                <a:solidFill>
                  <a:schemeClr val="tx2"/>
                </a:solidFill>
              </a:rPr>
              <a:t>PLEASE USE </a:t>
            </a:r>
            <a:r>
              <a:rPr lang="en-US" b="1" dirty="0">
                <a:solidFill>
                  <a:schemeClr val="tx2"/>
                </a:solidFill>
              </a:rPr>
              <a:t>PIAZZA</a:t>
            </a:r>
            <a:r>
              <a:rPr lang="en-US" dirty="0">
                <a:solidFill>
                  <a:schemeClr val="tx2"/>
                </a:solidFill>
              </a:rPr>
              <a:t> FOR ALL COMMUNICATION (more on this later)</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457200" y="1219200"/>
            <a:ext cx="7543800" cy="5139869"/>
          </a:xfrm>
          <a:prstGeom prst="rect">
            <a:avLst/>
          </a:prstGeom>
          <a:noFill/>
        </p:spPr>
        <p:txBody>
          <a:bodyPr wrap="square" rtlCol="0">
            <a:spAutoFit/>
          </a:bodyPr>
          <a:lstStyle/>
          <a:p>
            <a:pPr marL="463550" indent="-463550">
              <a:buAutoNum type="arabicPeriod"/>
            </a:pPr>
            <a:r>
              <a:rPr lang="en-US" sz="2800" dirty="0"/>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Office hours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2400" dirty="0"/>
          </a:p>
          <a:p>
            <a:pPr marL="463550" lvl="0" indent="-463550">
              <a:buFontTx/>
              <a:buAutoNum type="arabicPeriod"/>
            </a:pPr>
            <a:r>
              <a:rPr lang="en-US" sz="2800" dirty="0">
                <a:solidFill>
                  <a:prstClr val="black"/>
                </a:solidFill>
              </a:rPr>
              <a:t>Grading</a:t>
            </a:r>
            <a:br>
              <a:rPr lang="en-US" sz="2800" dirty="0">
                <a:solidFill>
                  <a:prstClr val="black"/>
                </a:solidFill>
              </a:rPr>
            </a:br>
            <a:endParaRPr lang="en-US" sz="2400" dirty="0"/>
          </a:p>
          <a:p>
            <a:pPr marL="514350" indent="-514350">
              <a:buFont typeface="+mj-lt"/>
              <a:buAutoNum type="arabicPeriod"/>
            </a:pPr>
            <a:r>
              <a:rPr lang="en-US" sz="2800" dirty="0"/>
              <a:t>Syllabus</a:t>
            </a:r>
          </a:p>
          <a:p>
            <a:pPr marL="463550" indent="-463550">
              <a:buAutoNum type="arabicPeriod"/>
            </a:pPr>
            <a:endParaRPr lang="en-US" sz="1000" dirty="0"/>
          </a:p>
          <a:p>
            <a:pPr marL="920750" lvl="1" indent="-463550">
              <a:buFont typeface="Arial" pitchFamily="34" charset="0"/>
              <a:buChar char="•"/>
            </a:pPr>
            <a:r>
              <a:rPr lang="en-US" sz="2400" dirty="0"/>
              <a:t>Tentative schedule </a:t>
            </a:r>
          </a:p>
          <a:p>
            <a:pPr marL="514350" indent="-514350">
              <a:buFont typeface="+mj-lt"/>
              <a:buAutoNum type="arabicPeriod"/>
            </a:pPr>
            <a:endParaRPr lang="en-US" sz="2800" dirty="0"/>
          </a:p>
          <a:p>
            <a:pPr marL="514350" indent="-514350">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838200" y="537972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315468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38200" y="1325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TextBox 5"/>
          <p:cNvSpPr txBox="1"/>
          <p:nvPr/>
        </p:nvSpPr>
        <p:spPr>
          <a:xfrm>
            <a:off x="0" y="609600"/>
            <a:ext cx="8839200" cy="6109365"/>
          </a:xfrm>
          <a:prstGeom prst="rect">
            <a:avLst/>
          </a:prstGeom>
          <a:noFill/>
        </p:spPr>
        <p:txBody>
          <a:bodyPr wrap="square" rtlCol="0">
            <a:spAutoFit/>
          </a:bodyPr>
          <a:lstStyle/>
          <a:p>
            <a:pPr marL="463550" indent="-463550"/>
            <a:r>
              <a:rPr lang="en-US" sz="2800" dirty="0"/>
              <a:t> </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1082675" lvl="2" indent="-336550">
              <a:spcAft>
                <a:spcPts val="600"/>
              </a:spcAft>
              <a:buFont typeface="Wingdings" pitchFamily="2" charset="2"/>
              <a:buChar char="Ø"/>
            </a:pPr>
            <a:r>
              <a:rPr lang="en-US" sz="2400" dirty="0"/>
              <a:t> Stochastic processes (Markov chains, …)</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bootstrap,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Bayesian inference (Bayesian reasoning, conjugate priors)</a:t>
            </a:r>
          </a:p>
          <a:p>
            <a:pPr marL="1082675" lvl="2" indent="-336550">
              <a:spcAft>
                <a:spcPts val="600"/>
              </a:spcAft>
              <a:buFont typeface="Wingdings" pitchFamily="2" charset="2"/>
              <a:buChar char="Ø"/>
            </a:pPr>
            <a:r>
              <a:rPr lang="en-US" sz="2400" dirty="0"/>
              <a:t>Regression analysis (linear regression, time series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dirty="0"/>
              <a:t>Will greatly help!</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use Python</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Required and 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2050" name="Picture 2" descr="https://images-na.ssl-images-amazon.com/images/I/41TqRwQfEML.jpg"/>
          <p:cNvPicPr>
            <a:picLocks noChangeAspect="1" noChangeArrowheads="1"/>
          </p:cNvPicPr>
          <p:nvPr/>
        </p:nvPicPr>
        <p:blipFill>
          <a:blip r:embed="rId3" cstate="print"/>
          <a:srcRect/>
          <a:stretch>
            <a:fillRect/>
          </a:stretch>
        </p:blipFill>
        <p:spPr bwMode="auto">
          <a:xfrm>
            <a:off x="685800" y="1676400"/>
            <a:ext cx="1821485" cy="2743200"/>
          </a:xfrm>
          <a:prstGeom prst="rect">
            <a:avLst/>
          </a:prstGeom>
          <a:noFill/>
          <a:ln w="127000">
            <a:solidFill>
              <a:srgbClr val="92D050"/>
            </a:solidFill>
          </a:ln>
        </p:spPr>
      </p:pic>
      <p:pic>
        <p:nvPicPr>
          <p:cNvPr id="2052" name="Picture 4" descr="https://images-na.ssl-images-amazon.com/images/I/51FYtXdp4RL._SX350_BO1,204,203,200_.jpg"/>
          <p:cNvPicPr>
            <a:picLocks noChangeAspect="1" noChangeArrowheads="1"/>
          </p:cNvPicPr>
          <p:nvPr/>
        </p:nvPicPr>
        <p:blipFill>
          <a:blip r:embed="rId4" cstate="print"/>
          <a:srcRect/>
          <a:stretch>
            <a:fillRect/>
          </a:stretch>
        </p:blipFill>
        <p:spPr bwMode="auto">
          <a:xfrm>
            <a:off x="3638901" y="1676400"/>
            <a:ext cx="1935083" cy="2743200"/>
          </a:xfrm>
          <a:prstGeom prst="rect">
            <a:avLst/>
          </a:prstGeom>
          <a:noFill/>
        </p:spPr>
      </p:pic>
      <p:sp>
        <p:nvSpPr>
          <p:cNvPr id="39938" name="AutoShape 2" descr="Image result for pytho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5" cstate="print"/>
          <a:srcRect/>
          <a:stretch>
            <a:fillRect/>
          </a:stretch>
        </p:blipFill>
        <p:spPr bwMode="auto">
          <a:xfrm>
            <a:off x="2590800" y="4648200"/>
            <a:ext cx="3086166" cy="1042416"/>
          </a:xfrm>
          <a:prstGeom prst="rect">
            <a:avLst/>
          </a:prstGeom>
          <a:noFill/>
        </p:spPr>
      </p:pic>
      <p:pic>
        <p:nvPicPr>
          <p:cNvPr id="39944" name="Picture 8" descr="Image result for data science manual steve skiena"/>
          <p:cNvPicPr>
            <a:picLocks noChangeAspect="1" noChangeArrowheads="1"/>
          </p:cNvPicPr>
          <p:nvPr/>
        </p:nvPicPr>
        <p:blipFill>
          <a:blip r:embed="rId6" cstate="print"/>
          <a:srcRect/>
          <a:stretch>
            <a:fillRect/>
          </a:stretch>
        </p:blipFill>
        <p:spPr bwMode="auto">
          <a:xfrm>
            <a:off x="6705600" y="1676400"/>
            <a:ext cx="2088107"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1: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TextBox 5"/>
          <p:cNvSpPr txBox="1"/>
          <p:nvPr/>
        </p:nvSpPr>
        <p:spPr>
          <a:xfrm>
            <a:off x="457200" y="990600"/>
            <a:ext cx="8686800" cy="3616375"/>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Mean(X) &gt; 0</a:t>
            </a:r>
          </a:p>
          <a:p>
            <a:pPr marL="463550" indent="-463550">
              <a:spcBef>
                <a:spcPts val="1200"/>
              </a:spcBef>
              <a:spcAft>
                <a:spcPts val="600"/>
              </a:spcAft>
              <a:buFont typeface="Arial" pitchFamily="34" charset="0"/>
              <a:buChar char="•"/>
            </a:pP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solidFill>
                  <a:srgbClr val="FF0000"/>
                </a:solidFill>
              </a:rPr>
              <a:t>Same question but now Median(X) &gt; 0?</a:t>
            </a:r>
          </a:p>
          <a:p>
            <a:pPr marL="463550" indent="-463550">
              <a:buFont typeface="Arial" pitchFamily="34" charset="0"/>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2318</TotalTime>
  <Words>1684</Words>
  <Application>Microsoft Office PowerPoint</Application>
  <PresentationFormat>On-screen Show (4:3)</PresentationFormat>
  <Paragraphs>328</Paragraphs>
  <Slides>34</Slides>
  <Notes>34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34</vt:i4>
      </vt:variant>
    </vt:vector>
  </HeadingPairs>
  <TitlesOfParts>
    <vt:vector size="40" baseType="lpstr">
      <vt:lpstr>Arial</vt:lpstr>
      <vt:lpstr>Calibri</vt:lpstr>
      <vt:lpstr>Wingdings</vt:lpstr>
      <vt:lpstr>Office Theme</vt:lpstr>
      <vt:lpstr>1_Office Theme</vt:lpstr>
      <vt:lpstr>2_Office Theme</vt:lpstr>
      <vt:lpstr>CSE 544, Spring 2023 (in person)  Probability and Statistics for Data Science    Lecture 1: Intro and Logistics</vt:lpstr>
      <vt:lpstr>CSE 544  Probability and Statistics for Data Science     </vt:lpstr>
      <vt:lpstr>CSE 544  Probability and Statistics for Data 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212</cp:revision>
  <dcterms:created xsi:type="dcterms:W3CDTF">2006-08-16T00:00:00Z</dcterms:created>
  <dcterms:modified xsi:type="dcterms:W3CDTF">2023-01-24T16:16:06Z</dcterms:modified>
</cp:coreProperties>
</file>