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41"/>
  </p:notesMasterIdLst>
  <p:sldIdLst>
    <p:sldId id="256" r:id="rId4"/>
    <p:sldId id="300" r:id="rId5"/>
    <p:sldId id="322" r:id="rId6"/>
    <p:sldId id="301" r:id="rId7"/>
    <p:sldId id="286" r:id="rId8"/>
    <p:sldId id="261" r:id="rId9"/>
    <p:sldId id="298" r:id="rId10"/>
    <p:sldId id="279" r:id="rId11"/>
    <p:sldId id="287" r:id="rId12"/>
    <p:sldId id="267" r:id="rId13"/>
    <p:sldId id="320" r:id="rId14"/>
    <p:sldId id="268" r:id="rId15"/>
    <p:sldId id="310" r:id="rId16"/>
    <p:sldId id="270" r:id="rId17"/>
    <p:sldId id="263" r:id="rId18"/>
    <p:sldId id="290" r:id="rId19"/>
    <p:sldId id="291" r:id="rId20"/>
    <p:sldId id="289" r:id="rId21"/>
    <p:sldId id="325" r:id="rId22"/>
    <p:sldId id="269" r:id="rId23"/>
    <p:sldId id="303" r:id="rId24"/>
    <p:sldId id="288" r:id="rId25"/>
    <p:sldId id="305" r:id="rId26"/>
    <p:sldId id="307" r:id="rId27"/>
    <p:sldId id="308" r:id="rId28"/>
    <p:sldId id="309" r:id="rId29"/>
    <p:sldId id="311" r:id="rId30"/>
    <p:sldId id="312" r:id="rId31"/>
    <p:sldId id="313" r:id="rId32"/>
    <p:sldId id="314" r:id="rId33"/>
    <p:sldId id="315" r:id="rId34"/>
    <p:sldId id="323" r:id="rId35"/>
    <p:sldId id="316" r:id="rId36"/>
    <p:sldId id="317" r:id="rId37"/>
    <p:sldId id="278" r:id="rId38"/>
    <p:sldId id="282" r:id="rId39"/>
    <p:sldId id="324"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a:srgbClr val="57A2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7484" autoAdjust="0"/>
  </p:normalViewPr>
  <p:slideViewPr>
    <p:cSldViewPr>
      <p:cViewPr varScale="1">
        <p:scale>
          <a:sx n="56" d="100"/>
          <a:sy n="56" d="100"/>
        </p:scale>
        <p:origin x="2218" y="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presProps" Target="presProp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viewProps" Target="viewProps.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20" Type="http://schemas.openxmlformats.org/officeDocument/2006/relationships/slide" Target="slides/slide17.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E5BF64-35DA-441E-BCAB-A7DEE414DF17}" type="datetimeFigureOut">
              <a:rPr lang="en-US" smtClean="0"/>
              <a:pPr/>
              <a:t>1/24/2022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AEC7FB-C368-479A-8B66-2BF8F89C2F8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None/>
            </a:pPr>
            <a:endParaRPr lang="en-US" b="1"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11</a:t>
            </a:fld>
            <a:endParaRPr lang="en-US"/>
          </a:p>
        </p:txBody>
      </p:sp>
    </p:spTree>
    <p:extLst>
      <p:ext uri="{BB962C8B-B14F-4D97-AF65-F5344CB8AC3E}">
        <p14:creationId xmlns:p14="http://schemas.microsoft.com/office/powerpoint/2010/main" val="146811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i="1"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i="1"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i="1"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i="0"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i="0"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19</a:t>
            </a:fld>
            <a:endParaRPr lang="en-US"/>
          </a:p>
        </p:txBody>
      </p:sp>
    </p:spTree>
    <p:extLst>
      <p:ext uri="{BB962C8B-B14F-4D97-AF65-F5344CB8AC3E}">
        <p14:creationId xmlns:p14="http://schemas.microsoft.com/office/powerpoint/2010/main" val="20153489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solidFill>
                  <a:prstClr val="black"/>
                </a:solidFill>
              </a:rPr>
              <a:pPr/>
              <a:t>21</a:t>
            </a:fld>
            <a:endParaRPr lang="en-US">
              <a:solidFill>
                <a:prstClr val="black"/>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endParaRPr lang="en-US" b="0"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23</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endParaRPr lang="en-US" b="0"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24</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endParaRPr lang="en-US" b="0"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25</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endParaRPr lang="en-US" b="0"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26</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solidFill>
                  <a:prstClr val="black"/>
                </a:solidFill>
              </a:rPr>
              <a:pPr/>
              <a:t>28</a:t>
            </a:fld>
            <a:endParaRPr lang="en-US">
              <a:solidFill>
                <a:prstClr val="black"/>
              </a:solidFill>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solidFill>
                  <a:prstClr val="black"/>
                </a:solidFill>
              </a:rPr>
              <a:pPr/>
              <a:t>29</a:t>
            </a:fld>
            <a:endParaRPr lang="en-US">
              <a:solidFill>
                <a:prstClr val="black"/>
              </a:solidFill>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solidFill>
                  <a:prstClr val="black"/>
                </a:solidFill>
              </a:rPr>
              <a:pPr/>
              <a:t>30</a:t>
            </a:fld>
            <a:endParaRPr lang="en-US">
              <a:solidFill>
                <a:prstClr val="black"/>
              </a:solidFill>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DAEC7FB-C368-479A-8B66-2BF8F89C2F83}" type="slidenum">
              <a:rPr lang="en-US" smtClean="0"/>
              <a:pPr/>
              <a:t>31</a:t>
            </a:fld>
            <a:endParaRPr lang="en-US"/>
          </a:p>
        </p:txBody>
      </p:sp>
    </p:spTree>
    <p:extLst>
      <p:ext uri="{BB962C8B-B14F-4D97-AF65-F5344CB8AC3E}">
        <p14:creationId xmlns:p14="http://schemas.microsoft.com/office/powerpoint/2010/main" val="209668966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solidFill>
                  <a:prstClr val="black"/>
                </a:solidFill>
              </a:rPr>
              <a:pPr/>
              <a:t>34</a:t>
            </a:fld>
            <a:endParaRPr lang="en-US">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3</a:t>
            </a:fld>
            <a:endParaRPr lang="en-US"/>
          </a:p>
        </p:txBody>
      </p:sp>
    </p:spTree>
    <p:extLst>
      <p:ext uri="{BB962C8B-B14F-4D97-AF65-F5344CB8AC3E}">
        <p14:creationId xmlns:p14="http://schemas.microsoft.com/office/powerpoint/2010/main" val="206031956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36</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37</a:t>
            </a:fld>
            <a:endParaRPr lang="en-US"/>
          </a:p>
        </p:txBody>
      </p:sp>
    </p:spTree>
    <p:extLst>
      <p:ext uri="{BB962C8B-B14F-4D97-AF65-F5344CB8AC3E}">
        <p14:creationId xmlns:p14="http://schemas.microsoft.com/office/powerpoint/2010/main" val="16859964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1" i="0"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F8DFAD5-8DE1-48F3-9278-07B493AF0433}" type="datetime1">
              <a:rPr lang="en-US" smtClean="0"/>
              <a:pPr/>
              <a:t>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03BFC6-2293-479B-8FE3-A0B5E7AD2D40}" type="datetime1">
              <a:rPr lang="en-US" smtClean="0"/>
              <a:pPr/>
              <a:t>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160349D-F8B6-4E7C-9C01-542909F74B0F}" type="datetime1">
              <a:rPr lang="en-US" smtClean="0"/>
              <a:pPr/>
              <a:t>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F8DFAD5-8DE1-48F3-9278-07B493AF0433}" type="datetime1">
              <a:rPr lang="en-US" smtClean="0">
                <a:solidFill>
                  <a:prstClr val="black">
                    <a:tint val="75000"/>
                  </a:prstClr>
                </a:solidFill>
              </a:rPr>
              <a:pPr/>
              <a:t>1/24/2022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730E2A-DBA6-44CB-8ECE-F0297D88BE87}" type="datetime1">
              <a:rPr lang="en-US" smtClean="0">
                <a:solidFill>
                  <a:prstClr val="black">
                    <a:tint val="75000"/>
                  </a:prstClr>
                </a:solidFill>
              </a:rPr>
              <a:pPr/>
              <a:t>1/24/2022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61A1D5-A122-4745-AD4C-3431F3FC2411}" type="datetime1">
              <a:rPr lang="en-US" smtClean="0">
                <a:solidFill>
                  <a:prstClr val="black">
                    <a:tint val="75000"/>
                  </a:prstClr>
                </a:solidFill>
              </a:rPr>
              <a:pPr/>
              <a:t>1/24/2022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CC2993B-3224-42DB-9FEC-B9427528F454}" type="datetime1">
              <a:rPr lang="en-US" smtClean="0">
                <a:solidFill>
                  <a:prstClr val="black">
                    <a:tint val="75000"/>
                  </a:prstClr>
                </a:solidFill>
              </a:rPr>
              <a:pPr/>
              <a:t>1/24/2022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75E7F61-8872-4296-BBA6-A1400E41EF94}" type="datetime1">
              <a:rPr lang="en-US" smtClean="0">
                <a:solidFill>
                  <a:prstClr val="black">
                    <a:tint val="75000"/>
                  </a:prstClr>
                </a:solidFill>
              </a:rPr>
              <a:pPr/>
              <a:t>1/24/2022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B85104A-F95B-47B8-B003-80AEB98AE1D7}" type="datetime1">
              <a:rPr lang="en-US" smtClean="0">
                <a:solidFill>
                  <a:prstClr val="black">
                    <a:tint val="75000"/>
                  </a:prstClr>
                </a:solidFill>
              </a:rPr>
              <a:pPr/>
              <a:t>1/24/2022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BE359B-9F27-4981-977A-2E13AAA1C942}" type="datetime1">
              <a:rPr lang="en-US" smtClean="0">
                <a:solidFill>
                  <a:prstClr val="black">
                    <a:tint val="75000"/>
                  </a:prstClr>
                </a:solidFill>
              </a:rPr>
              <a:pPr/>
              <a:t>1/24/2022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3B7D4A4-71CA-4B68-B416-8CC03EF5299C}" type="datetime1">
              <a:rPr lang="en-US" smtClean="0">
                <a:solidFill>
                  <a:prstClr val="black">
                    <a:tint val="75000"/>
                  </a:prstClr>
                </a:solidFill>
              </a:rPr>
              <a:pPr/>
              <a:t>1/24/2022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730E2A-DBA6-44CB-8ECE-F0297D88BE87}" type="datetime1">
              <a:rPr lang="en-US" smtClean="0"/>
              <a:pPr/>
              <a:t>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69E0258-EEBF-42EE-9E93-F305A9C9A50C}" type="datetime1">
              <a:rPr lang="en-US" smtClean="0">
                <a:solidFill>
                  <a:prstClr val="black">
                    <a:tint val="75000"/>
                  </a:prstClr>
                </a:solidFill>
              </a:rPr>
              <a:pPr/>
              <a:t>1/24/2022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03BFC6-2293-479B-8FE3-A0B5E7AD2D40}" type="datetime1">
              <a:rPr lang="en-US" smtClean="0">
                <a:solidFill>
                  <a:prstClr val="black">
                    <a:tint val="75000"/>
                  </a:prstClr>
                </a:solidFill>
              </a:rPr>
              <a:pPr/>
              <a:t>1/24/2022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160349D-F8B6-4E7C-9C01-542909F74B0F}" type="datetime1">
              <a:rPr lang="en-US" smtClean="0">
                <a:solidFill>
                  <a:prstClr val="black">
                    <a:tint val="75000"/>
                  </a:prstClr>
                </a:solidFill>
              </a:rPr>
              <a:pPr/>
              <a:t>1/24/2022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F8DFAD5-8DE1-48F3-9278-07B493AF0433}" type="datetime1">
              <a:rPr lang="en-US" smtClean="0">
                <a:solidFill>
                  <a:prstClr val="black">
                    <a:tint val="75000"/>
                  </a:prstClr>
                </a:solidFill>
              </a:rPr>
              <a:pPr/>
              <a:t>1/24/2022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730E2A-DBA6-44CB-8ECE-F0297D88BE87}" type="datetime1">
              <a:rPr lang="en-US" smtClean="0">
                <a:solidFill>
                  <a:prstClr val="black">
                    <a:tint val="75000"/>
                  </a:prstClr>
                </a:solidFill>
              </a:rPr>
              <a:pPr/>
              <a:t>1/24/2022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61A1D5-A122-4745-AD4C-3431F3FC2411}" type="datetime1">
              <a:rPr lang="en-US" smtClean="0">
                <a:solidFill>
                  <a:prstClr val="black">
                    <a:tint val="75000"/>
                  </a:prstClr>
                </a:solidFill>
              </a:rPr>
              <a:pPr/>
              <a:t>1/24/2022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CC2993B-3224-42DB-9FEC-B9427528F454}" type="datetime1">
              <a:rPr lang="en-US" smtClean="0">
                <a:solidFill>
                  <a:prstClr val="black">
                    <a:tint val="75000"/>
                  </a:prstClr>
                </a:solidFill>
              </a:rPr>
              <a:pPr/>
              <a:t>1/24/2022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75E7F61-8872-4296-BBA6-A1400E41EF94}" type="datetime1">
              <a:rPr lang="en-US" smtClean="0">
                <a:solidFill>
                  <a:prstClr val="black">
                    <a:tint val="75000"/>
                  </a:prstClr>
                </a:solidFill>
              </a:rPr>
              <a:pPr/>
              <a:t>1/24/2022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B85104A-F95B-47B8-B003-80AEB98AE1D7}" type="datetime1">
              <a:rPr lang="en-US" smtClean="0">
                <a:solidFill>
                  <a:prstClr val="black">
                    <a:tint val="75000"/>
                  </a:prstClr>
                </a:solidFill>
              </a:rPr>
              <a:pPr/>
              <a:t>1/24/2022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BE359B-9F27-4981-977A-2E13AAA1C942}" type="datetime1">
              <a:rPr lang="en-US" smtClean="0">
                <a:solidFill>
                  <a:prstClr val="black">
                    <a:tint val="75000"/>
                  </a:prstClr>
                </a:solidFill>
              </a:rPr>
              <a:pPr/>
              <a:t>1/24/2022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61A1D5-A122-4745-AD4C-3431F3FC2411}" type="datetime1">
              <a:rPr lang="en-US" smtClean="0"/>
              <a:pPr/>
              <a:t>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3B7D4A4-71CA-4B68-B416-8CC03EF5299C}" type="datetime1">
              <a:rPr lang="en-US" smtClean="0">
                <a:solidFill>
                  <a:prstClr val="black">
                    <a:tint val="75000"/>
                  </a:prstClr>
                </a:solidFill>
              </a:rPr>
              <a:pPr/>
              <a:t>1/24/2022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69E0258-EEBF-42EE-9E93-F305A9C9A50C}" type="datetime1">
              <a:rPr lang="en-US" smtClean="0">
                <a:solidFill>
                  <a:prstClr val="black">
                    <a:tint val="75000"/>
                  </a:prstClr>
                </a:solidFill>
              </a:rPr>
              <a:pPr/>
              <a:t>1/24/2022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03BFC6-2293-479B-8FE3-A0B5E7AD2D40}" type="datetime1">
              <a:rPr lang="en-US" smtClean="0">
                <a:solidFill>
                  <a:prstClr val="black">
                    <a:tint val="75000"/>
                  </a:prstClr>
                </a:solidFill>
              </a:rPr>
              <a:pPr/>
              <a:t>1/24/2022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160349D-F8B6-4E7C-9C01-542909F74B0F}" type="datetime1">
              <a:rPr lang="en-US" smtClean="0">
                <a:solidFill>
                  <a:prstClr val="black">
                    <a:tint val="75000"/>
                  </a:prstClr>
                </a:solidFill>
              </a:rPr>
              <a:pPr/>
              <a:t>1/24/2022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CC2993B-3224-42DB-9FEC-B9427528F454}" type="datetime1">
              <a:rPr lang="en-US" smtClean="0"/>
              <a:pPr/>
              <a:t>1/24/2022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75E7F61-8872-4296-BBA6-A1400E41EF94}" type="datetime1">
              <a:rPr lang="en-US" smtClean="0"/>
              <a:pPr/>
              <a:t>1/24/2022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B85104A-F95B-47B8-B003-80AEB98AE1D7}" type="datetime1">
              <a:rPr lang="en-US" smtClean="0"/>
              <a:pPr/>
              <a:t>1/24/2022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BE359B-9F27-4981-977A-2E13AAA1C942}" type="datetime1">
              <a:rPr lang="en-US" smtClean="0"/>
              <a:pPr/>
              <a:t>1/24/2022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3B7D4A4-71CA-4B68-B416-8CC03EF5299C}" type="datetime1">
              <a:rPr lang="en-US" smtClean="0"/>
              <a:pPr/>
              <a:t>1/24/2022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69E0258-EEBF-42EE-9E93-F305A9C9A50C}" type="datetime1">
              <a:rPr lang="en-US" smtClean="0"/>
              <a:pPr/>
              <a:t>1/24/2022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F5F8BE-CDD6-41E6-A33D-F7FE93A81061}" type="datetime1">
              <a:rPr lang="en-US" smtClean="0"/>
              <a:pPr/>
              <a:t>1/24/2022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F5F8BE-CDD6-41E6-A33D-F7FE93A81061}" type="datetime1">
              <a:rPr lang="en-US" smtClean="0">
                <a:solidFill>
                  <a:prstClr val="black">
                    <a:tint val="75000"/>
                  </a:prstClr>
                </a:solidFill>
              </a:rPr>
              <a:pPr/>
              <a:t>1/24/2022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F5F8BE-CDD6-41E6-A33D-F7FE93A81061}" type="datetime1">
              <a:rPr lang="en-US" smtClean="0">
                <a:solidFill>
                  <a:prstClr val="black">
                    <a:tint val="75000"/>
                  </a:prstClr>
                </a:solidFill>
              </a:rPr>
              <a:pPr/>
              <a:t>1/24/2022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0.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2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2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mailto:anshul.gandhi@stonybrook.edu"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457200"/>
            <a:ext cx="9144000" cy="3048000"/>
          </a:xfrm>
        </p:spPr>
        <p:txBody>
          <a:bodyPr>
            <a:normAutofit/>
          </a:bodyPr>
          <a:lstStyle/>
          <a:p>
            <a:r>
              <a:rPr lang="en-US" b="1" dirty="0">
                <a:solidFill>
                  <a:schemeClr val="tx2"/>
                </a:solidFill>
              </a:rPr>
              <a:t>CSE 544 (online)</a:t>
            </a:r>
            <a:br>
              <a:rPr lang="en-US" b="1" dirty="0">
                <a:solidFill>
                  <a:schemeClr val="tx2"/>
                </a:solidFill>
              </a:rPr>
            </a:br>
            <a:r>
              <a:rPr lang="en-US" b="1" dirty="0">
                <a:solidFill>
                  <a:schemeClr val="tx2"/>
                </a:solidFill>
              </a:rPr>
              <a:t> </a:t>
            </a:r>
            <a:r>
              <a:rPr lang="en-US" sz="4000" b="1" dirty="0">
                <a:solidFill>
                  <a:schemeClr val="tx2"/>
                </a:solidFill>
              </a:rPr>
              <a:t>Probability and Statistics for Data Science </a:t>
            </a:r>
            <a:br>
              <a:rPr lang="en-US" sz="4000" dirty="0">
                <a:solidFill>
                  <a:schemeClr val="tx2"/>
                </a:solidFill>
              </a:rPr>
            </a:br>
            <a:br>
              <a:rPr lang="en-US" dirty="0">
                <a:solidFill>
                  <a:schemeClr val="tx2"/>
                </a:solidFill>
              </a:rPr>
            </a:br>
            <a:br>
              <a:rPr lang="en-US" sz="1100" dirty="0">
                <a:solidFill>
                  <a:schemeClr val="tx2"/>
                </a:solidFill>
              </a:rPr>
            </a:br>
            <a:r>
              <a:rPr lang="en-US" sz="4000" b="1" i="1" dirty="0">
                <a:solidFill>
                  <a:srgbClr val="C00000"/>
                </a:solidFill>
              </a:rPr>
              <a:t>Lecture 1: Intro and Logistics</a:t>
            </a:r>
            <a:endParaRPr lang="en-US" b="1" i="1" dirty="0">
              <a:solidFill>
                <a:srgbClr val="C00000"/>
              </a:solidFill>
            </a:endParaRPr>
          </a:p>
        </p:txBody>
      </p:sp>
      <p:sp>
        <p:nvSpPr>
          <p:cNvPr id="3" name="Subtitle 2"/>
          <p:cNvSpPr>
            <a:spLocks noGrp="1"/>
          </p:cNvSpPr>
          <p:nvPr>
            <p:ph type="subTitle" idx="1"/>
          </p:nvPr>
        </p:nvSpPr>
        <p:spPr>
          <a:xfrm>
            <a:off x="1371600" y="3962400"/>
            <a:ext cx="6400800" cy="2133600"/>
          </a:xfrm>
        </p:spPr>
        <p:txBody>
          <a:bodyPr>
            <a:normAutofit/>
          </a:bodyPr>
          <a:lstStyle/>
          <a:p>
            <a:r>
              <a:rPr lang="en-US" dirty="0">
                <a:solidFill>
                  <a:schemeClr val="tx1"/>
                </a:solidFill>
              </a:rPr>
              <a:t>Instructor: Anshul Gandhi</a:t>
            </a:r>
          </a:p>
          <a:p>
            <a:r>
              <a:rPr lang="en-US" dirty="0">
                <a:solidFill>
                  <a:schemeClr val="tx1"/>
                </a:solidFill>
              </a:rPr>
              <a:t>Department of Computer Science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chemeClr val="accent6"/>
          </a:solidFill>
        </p:spPr>
        <p:txBody>
          <a:bodyPr wrap="square" rtlCol="0" anchor="ctr">
            <a:noAutofit/>
          </a:bodyPr>
          <a:lstStyle/>
          <a:p>
            <a:pPr algn="ctr"/>
            <a:r>
              <a:rPr lang="en-US" sz="4000" dirty="0"/>
              <a:t>Example 1: Simple stats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
        <p:nvSpPr>
          <p:cNvPr id="6" name="TextBox 5"/>
          <p:cNvSpPr txBox="1"/>
          <p:nvPr/>
        </p:nvSpPr>
        <p:spPr>
          <a:xfrm>
            <a:off x="457200" y="990600"/>
            <a:ext cx="8686800" cy="3616375"/>
          </a:xfrm>
          <a:prstGeom prst="rect">
            <a:avLst/>
          </a:prstGeom>
          <a:noFill/>
        </p:spPr>
        <p:txBody>
          <a:bodyPr wrap="square" rtlCol="0">
            <a:spAutoFit/>
          </a:bodyPr>
          <a:lstStyle/>
          <a:p>
            <a:pPr marL="463550" indent="-463550">
              <a:spcBef>
                <a:spcPts val="1200"/>
              </a:spcBef>
              <a:spcAft>
                <a:spcPts val="600"/>
              </a:spcAft>
              <a:buFont typeface="Arial" pitchFamily="34" charset="0"/>
              <a:buChar char="•"/>
            </a:pPr>
            <a:r>
              <a:rPr lang="en-US" sz="2800" dirty="0"/>
              <a:t>X is a collection of 99 integers (positive and negative)</a:t>
            </a:r>
          </a:p>
          <a:p>
            <a:pPr marL="463550" indent="-463550">
              <a:spcBef>
                <a:spcPts val="1200"/>
              </a:spcBef>
              <a:spcAft>
                <a:spcPts val="600"/>
              </a:spcAft>
              <a:buFont typeface="Arial" pitchFamily="34" charset="0"/>
              <a:buChar char="•"/>
            </a:pPr>
            <a:r>
              <a:rPr lang="en-US" sz="2800" dirty="0"/>
              <a:t>Mean(X) &gt; 0</a:t>
            </a:r>
          </a:p>
          <a:p>
            <a:pPr marL="463550" indent="-463550">
              <a:spcBef>
                <a:spcPts val="1200"/>
              </a:spcBef>
              <a:spcAft>
                <a:spcPts val="600"/>
              </a:spcAft>
              <a:buFont typeface="Arial" pitchFamily="34" charset="0"/>
              <a:buChar char="•"/>
            </a:pPr>
            <a:r>
              <a:rPr lang="en-US" sz="2800" dirty="0">
                <a:solidFill>
                  <a:srgbClr val="FF0000"/>
                </a:solidFill>
              </a:rPr>
              <a:t>How many elements of X are &gt; 0?</a:t>
            </a:r>
          </a:p>
          <a:p>
            <a:pPr marL="463550" indent="-463550">
              <a:spcBef>
                <a:spcPts val="1200"/>
              </a:spcBef>
              <a:spcAft>
                <a:spcPts val="600"/>
              </a:spcAft>
              <a:buFont typeface="Arial" pitchFamily="34" charset="0"/>
              <a:buChar char="•"/>
            </a:pPr>
            <a:endParaRPr lang="en-US" sz="2800" dirty="0">
              <a:solidFill>
                <a:srgbClr val="FF0000"/>
              </a:solidFill>
            </a:endParaRPr>
          </a:p>
          <a:p>
            <a:pPr marL="463550" indent="-463550">
              <a:spcBef>
                <a:spcPts val="1200"/>
              </a:spcBef>
              <a:spcAft>
                <a:spcPts val="600"/>
              </a:spcAft>
              <a:buFont typeface="Arial" pitchFamily="34" charset="0"/>
              <a:buChar char="•"/>
            </a:pPr>
            <a:r>
              <a:rPr lang="en-US" sz="2800" dirty="0">
                <a:solidFill>
                  <a:srgbClr val="FF0000"/>
                </a:solidFill>
              </a:rPr>
              <a:t>Same question but now Median(X) &gt; 0?</a:t>
            </a:r>
          </a:p>
          <a:p>
            <a:pPr marL="463550" indent="-463550">
              <a:buFont typeface="Arial" pitchFamily="34" charset="0"/>
              <a:buChar char="•"/>
            </a:pP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t>Remote Instruction</a:t>
            </a:r>
          </a:p>
        </p:txBody>
      </p:sp>
      <p:sp>
        <p:nvSpPr>
          <p:cNvPr id="6" name="TextBox 5"/>
          <p:cNvSpPr txBox="1"/>
          <p:nvPr/>
        </p:nvSpPr>
        <p:spPr>
          <a:xfrm>
            <a:off x="457200" y="990600"/>
            <a:ext cx="8458200" cy="3754874"/>
          </a:xfrm>
          <a:prstGeom prst="rect">
            <a:avLst/>
          </a:prstGeom>
          <a:noFill/>
        </p:spPr>
        <p:txBody>
          <a:bodyPr wrap="square" rtlCol="0">
            <a:spAutoFit/>
          </a:bodyPr>
          <a:lstStyle/>
          <a:p>
            <a:pPr marL="463550" indent="-463550">
              <a:spcBef>
                <a:spcPts val="1200"/>
              </a:spcBef>
              <a:spcAft>
                <a:spcPts val="600"/>
              </a:spcAft>
              <a:buFont typeface="Arial" pitchFamily="34" charset="0"/>
              <a:buChar char="•"/>
            </a:pPr>
            <a:r>
              <a:rPr lang="en-US" sz="2800" dirty="0"/>
              <a:t>All lectures via Zoom</a:t>
            </a:r>
          </a:p>
          <a:p>
            <a:pPr marL="920750" lvl="1" indent="-463550">
              <a:spcAft>
                <a:spcPts val="600"/>
              </a:spcAft>
              <a:buFont typeface="Wingdings" pitchFamily="2" charset="2"/>
              <a:buChar char="Ø"/>
            </a:pPr>
            <a:r>
              <a:rPr lang="en-US" sz="2400" dirty="0"/>
              <a:t>Same link as today (recurring meeting)</a:t>
            </a:r>
          </a:p>
          <a:p>
            <a:pPr marL="920750" lvl="1" indent="-463550">
              <a:spcAft>
                <a:spcPts val="600"/>
              </a:spcAft>
              <a:buFont typeface="Wingdings" pitchFamily="2" charset="2"/>
              <a:buChar char="Ø"/>
            </a:pPr>
            <a:r>
              <a:rPr lang="en-US" sz="2400" dirty="0"/>
              <a:t>All lectures synchronous (live)</a:t>
            </a:r>
          </a:p>
          <a:p>
            <a:pPr marL="920750" lvl="1" indent="-463550">
              <a:buFont typeface="Wingdings" pitchFamily="2" charset="2"/>
              <a:buChar char="Ø"/>
            </a:pPr>
            <a:endParaRPr lang="en-US" sz="2400" dirty="0"/>
          </a:p>
          <a:p>
            <a:pPr marL="463550" indent="-463550">
              <a:spcBef>
                <a:spcPts val="1200"/>
              </a:spcBef>
              <a:spcAft>
                <a:spcPts val="600"/>
              </a:spcAft>
              <a:buFont typeface="Arial" pitchFamily="34" charset="0"/>
              <a:buChar char="•"/>
            </a:pPr>
            <a:r>
              <a:rPr lang="en-US" sz="2800" dirty="0"/>
              <a:t>All components will be online via Zoom or BB, including assignment release and submission, exams, office hours, TA office hours, etc.</a:t>
            </a:r>
          </a:p>
          <a:p>
            <a:pPr marL="463550" indent="-463550">
              <a:buFont typeface="Arial" pitchFamily="34" charset="0"/>
              <a:buChar char="•"/>
            </a:pP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dirty="0"/>
          </a:p>
        </p:txBody>
      </p:sp>
    </p:spTree>
    <p:extLst>
      <p:ext uri="{BB962C8B-B14F-4D97-AF65-F5344CB8AC3E}">
        <p14:creationId xmlns:p14="http://schemas.microsoft.com/office/powerpoint/2010/main" val="1164207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t>Lectures</a:t>
            </a:r>
          </a:p>
        </p:txBody>
      </p:sp>
      <p:sp>
        <p:nvSpPr>
          <p:cNvPr id="6" name="TextBox 5"/>
          <p:cNvSpPr txBox="1"/>
          <p:nvPr/>
        </p:nvSpPr>
        <p:spPr>
          <a:xfrm>
            <a:off x="457200" y="1219200"/>
            <a:ext cx="8077200" cy="5678478"/>
          </a:xfrm>
          <a:prstGeom prst="rect">
            <a:avLst/>
          </a:prstGeom>
          <a:noFill/>
        </p:spPr>
        <p:txBody>
          <a:bodyPr wrap="square" rtlCol="0">
            <a:spAutoFit/>
          </a:bodyPr>
          <a:lstStyle/>
          <a:p>
            <a:pPr marL="463550" indent="-463550">
              <a:buFont typeface="Arial" pitchFamily="34" charset="0"/>
              <a:buChar char="•"/>
            </a:pPr>
            <a:r>
              <a:rPr lang="en-US" sz="2800" dirty="0">
                <a:solidFill>
                  <a:srgbClr val="FF0000"/>
                </a:solidFill>
              </a:rPr>
              <a:t>Mon Wed: 8:15pm – 9:35pm</a:t>
            </a:r>
          </a:p>
          <a:p>
            <a:pPr marL="463550" indent="-463550">
              <a:buFont typeface="Arial" pitchFamily="34" charset="0"/>
              <a:buChar char="•"/>
            </a:pPr>
            <a:r>
              <a:rPr lang="en-US" sz="2800" dirty="0">
                <a:solidFill>
                  <a:srgbClr val="FF0000"/>
                </a:solidFill>
              </a:rPr>
              <a:t>Via Zoom (link on BB)</a:t>
            </a:r>
            <a:br>
              <a:rPr lang="en-US" sz="2800" dirty="0">
                <a:solidFill>
                  <a:srgbClr val="FF0000"/>
                </a:solidFill>
              </a:rPr>
            </a:br>
            <a:endParaRPr lang="en-US" sz="1600" dirty="0">
              <a:solidFill>
                <a:srgbClr val="FF0000"/>
              </a:solidFill>
            </a:endParaRPr>
          </a:p>
          <a:p>
            <a:pPr marL="920750" lvl="1" indent="-463550">
              <a:spcBef>
                <a:spcPts val="600"/>
              </a:spcBef>
              <a:spcAft>
                <a:spcPts val="600"/>
              </a:spcAft>
              <a:buFont typeface="Wingdings" pitchFamily="2" charset="2"/>
              <a:buChar char="Ø"/>
            </a:pPr>
            <a:r>
              <a:rPr lang="en-US" sz="2400" dirty="0"/>
              <a:t>5-min break at the halfway point</a:t>
            </a:r>
          </a:p>
          <a:p>
            <a:pPr marL="920750" lvl="1" indent="-463550">
              <a:spcBef>
                <a:spcPts val="600"/>
              </a:spcBef>
              <a:spcAft>
                <a:spcPts val="600"/>
              </a:spcAft>
              <a:buFont typeface="Wingdings" pitchFamily="2" charset="2"/>
              <a:buChar char="Ø"/>
            </a:pPr>
            <a:r>
              <a:rPr lang="en-US" sz="2400" dirty="0"/>
              <a:t>Live slides + annotations</a:t>
            </a:r>
          </a:p>
          <a:p>
            <a:pPr marL="1377950" lvl="2" indent="-463550">
              <a:spcBef>
                <a:spcPts val="600"/>
              </a:spcBef>
              <a:spcAft>
                <a:spcPts val="600"/>
              </a:spcAft>
              <a:buFont typeface="Wingdings" pitchFamily="2" charset="2"/>
              <a:buChar char="Ø"/>
            </a:pPr>
            <a:r>
              <a:rPr lang="en-US" sz="2400" dirty="0"/>
              <a:t>Recordings will be on BB, slides on website</a:t>
            </a:r>
          </a:p>
          <a:p>
            <a:pPr marL="920750" lvl="1" indent="-463550">
              <a:spcBef>
                <a:spcPts val="600"/>
              </a:spcBef>
              <a:spcAft>
                <a:spcPts val="600"/>
              </a:spcAft>
              <a:buFont typeface="Wingdings" pitchFamily="2" charset="2"/>
              <a:buChar char="Ø"/>
            </a:pPr>
            <a:r>
              <a:rPr lang="en-US" sz="2400" dirty="0">
                <a:solidFill>
                  <a:prstClr val="black"/>
                </a:solidFill>
              </a:rPr>
              <a:t>Occasionally some programming (Python)</a:t>
            </a:r>
          </a:p>
          <a:p>
            <a:pPr marL="1377950" lvl="2" indent="-463550">
              <a:spcBef>
                <a:spcPts val="600"/>
              </a:spcBef>
              <a:spcAft>
                <a:spcPts val="600"/>
              </a:spcAft>
              <a:buFont typeface="Wingdings" pitchFamily="2" charset="2"/>
              <a:buChar char="Ø"/>
            </a:pPr>
            <a:r>
              <a:rPr lang="en-US" sz="2400" dirty="0">
                <a:solidFill>
                  <a:prstClr val="black"/>
                </a:solidFill>
              </a:rPr>
              <a:t>Posted on website after class</a:t>
            </a:r>
          </a:p>
          <a:p>
            <a:pPr marL="920750" lvl="1" indent="-463550">
              <a:spcBef>
                <a:spcPts val="600"/>
              </a:spcBef>
              <a:spcAft>
                <a:spcPts val="600"/>
              </a:spcAft>
              <a:buFont typeface="Wingdings" pitchFamily="2" charset="2"/>
              <a:buChar char="Ø"/>
            </a:pPr>
            <a:r>
              <a:rPr lang="en-US" sz="2400" dirty="0">
                <a:solidFill>
                  <a:prstClr val="black"/>
                </a:solidFill>
              </a:rPr>
              <a:t>May have cancellations due to weather or unavailability</a:t>
            </a:r>
          </a:p>
          <a:p>
            <a:pPr marL="1377950" lvl="2" indent="-463550">
              <a:spcBef>
                <a:spcPts val="600"/>
              </a:spcBef>
              <a:spcAft>
                <a:spcPts val="600"/>
              </a:spcAft>
              <a:buFont typeface="Wingdings" pitchFamily="2" charset="2"/>
              <a:buChar char="Ø"/>
            </a:pPr>
            <a:r>
              <a:rPr lang="en-US" sz="2400" dirty="0">
                <a:solidFill>
                  <a:prstClr val="black"/>
                </a:solidFill>
              </a:rPr>
              <a:t>Will be emailed and updated on website</a:t>
            </a:r>
          </a:p>
          <a:p>
            <a:pPr marL="1377950" lvl="2" indent="-463550">
              <a:spcBef>
                <a:spcPts val="600"/>
              </a:spcBef>
              <a:spcAft>
                <a:spcPts val="600"/>
              </a:spcAft>
              <a:buFont typeface="Wingdings" pitchFamily="2" charset="2"/>
              <a:buChar char="Ø"/>
            </a:pPr>
            <a:r>
              <a:rPr lang="en-US" sz="2400" dirty="0">
                <a:solidFill>
                  <a:prstClr val="black"/>
                </a:solidFill>
              </a:rPr>
              <a:t>Weather-related class cancelations decided by SBU</a:t>
            </a:r>
            <a:br>
              <a:rPr lang="en-US" sz="2400" dirty="0"/>
            </a:b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t>Lectures</a:t>
            </a:r>
          </a:p>
        </p:txBody>
      </p:sp>
      <p:sp>
        <p:nvSpPr>
          <p:cNvPr id="6" name="TextBox 5"/>
          <p:cNvSpPr txBox="1"/>
          <p:nvPr/>
        </p:nvSpPr>
        <p:spPr>
          <a:xfrm>
            <a:off x="190500" y="1266668"/>
            <a:ext cx="8763000" cy="4708981"/>
          </a:xfrm>
          <a:prstGeom prst="rect">
            <a:avLst/>
          </a:prstGeom>
          <a:noFill/>
        </p:spPr>
        <p:txBody>
          <a:bodyPr wrap="square" rtlCol="0">
            <a:spAutoFit/>
          </a:bodyPr>
          <a:lstStyle/>
          <a:p>
            <a:pPr marL="920750" lvl="1" indent="-463550">
              <a:spcBef>
                <a:spcPts val="600"/>
              </a:spcBef>
              <a:spcAft>
                <a:spcPts val="600"/>
              </a:spcAft>
              <a:buFont typeface="Wingdings" pitchFamily="2" charset="2"/>
              <a:buChar char="Ø"/>
            </a:pPr>
            <a:r>
              <a:rPr lang="en-US" sz="2400" dirty="0">
                <a:solidFill>
                  <a:srgbClr val="FF0000"/>
                </a:solidFill>
              </a:rPr>
              <a:t>Interactive (please): chat/audio</a:t>
            </a:r>
          </a:p>
          <a:p>
            <a:pPr marL="920750" lvl="1" indent="-463550">
              <a:spcBef>
                <a:spcPts val="600"/>
              </a:spcBef>
              <a:spcAft>
                <a:spcPts val="600"/>
              </a:spcAft>
              <a:buFont typeface="Wingdings" pitchFamily="2" charset="2"/>
              <a:buChar char="Ø"/>
            </a:pPr>
            <a:r>
              <a:rPr lang="en-US" sz="2400" dirty="0"/>
              <a:t>Some ungraded quizzes on BB for self-evaluation and practice</a:t>
            </a:r>
          </a:p>
          <a:p>
            <a:pPr marL="920750" lvl="1" indent="-463550">
              <a:spcBef>
                <a:spcPts val="600"/>
              </a:spcBef>
              <a:spcAft>
                <a:spcPts val="600"/>
              </a:spcAft>
              <a:buFont typeface="Wingdings" pitchFamily="2" charset="2"/>
              <a:buChar char="Ø"/>
            </a:pPr>
            <a:r>
              <a:rPr lang="en-US" sz="2400" dirty="0">
                <a:solidFill>
                  <a:prstClr val="black"/>
                </a:solidFill>
              </a:rPr>
              <a:t>Plan to take notes somewhere (book, tablet)</a:t>
            </a:r>
            <a:br>
              <a:rPr lang="en-US" sz="2400" dirty="0">
                <a:solidFill>
                  <a:prstClr val="black"/>
                </a:solidFill>
              </a:rPr>
            </a:br>
            <a:endParaRPr lang="en-US" sz="2400" dirty="0">
              <a:solidFill>
                <a:prstClr val="black"/>
              </a:solidFill>
            </a:endParaRPr>
          </a:p>
          <a:p>
            <a:pPr marL="920750" lvl="1" indent="-463550">
              <a:spcBef>
                <a:spcPts val="600"/>
              </a:spcBef>
              <a:spcAft>
                <a:spcPts val="600"/>
              </a:spcAft>
              <a:buFont typeface="Wingdings" pitchFamily="2" charset="2"/>
              <a:buChar char="Ø"/>
            </a:pPr>
            <a:r>
              <a:rPr lang="en-US" sz="2400" dirty="0">
                <a:solidFill>
                  <a:prstClr val="black"/>
                </a:solidFill>
              </a:rPr>
              <a:t>Attendance is not mandatory but strongly encouraged</a:t>
            </a:r>
            <a:br>
              <a:rPr lang="en-US" sz="2400" dirty="0">
                <a:solidFill>
                  <a:prstClr val="black"/>
                </a:solidFill>
              </a:rPr>
            </a:br>
            <a:endParaRPr lang="en-US" sz="2400" dirty="0">
              <a:solidFill>
                <a:prstClr val="black"/>
              </a:solidFill>
            </a:endParaRPr>
          </a:p>
          <a:p>
            <a:pPr marL="920750" lvl="1" indent="-463550">
              <a:spcBef>
                <a:spcPts val="600"/>
              </a:spcBef>
              <a:spcAft>
                <a:spcPts val="600"/>
              </a:spcAft>
              <a:buFont typeface="Wingdings" pitchFamily="2" charset="2"/>
              <a:buChar char="Ø"/>
            </a:pPr>
            <a:r>
              <a:rPr lang="en-US" sz="2400" b="1" dirty="0">
                <a:solidFill>
                  <a:prstClr val="black"/>
                </a:solidFill>
              </a:rPr>
              <a:t>All</a:t>
            </a:r>
            <a:r>
              <a:rPr lang="en-US" sz="2400" dirty="0">
                <a:solidFill>
                  <a:prstClr val="black"/>
                </a:solidFill>
              </a:rPr>
              <a:t> off-class communication (changes in deadlines, class cancelations, etc.) will be via </a:t>
            </a:r>
            <a:r>
              <a:rPr lang="en-US" sz="2400" b="1" dirty="0">
                <a:solidFill>
                  <a:prstClr val="black"/>
                </a:solidFill>
              </a:rPr>
              <a:t>piazza</a:t>
            </a:r>
          </a:p>
          <a:p>
            <a:pPr marL="920750" lvl="1" indent="-463550">
              <a:spcBef>
                <a:spcPts val="600"/>
              </a:spcBef>
              <a:spcAft>
                <a:spcPts val="600"/>
              </a:spcAft>
              <a:buFont typeface="Wingdings" pitchFamily="2" charset="2"/>
              <a:buChar char="Ø"/>
            </a:pPr>
            <a:r>
              <a:rPr lang="en-US" sz="2400" dirty="0">
                <a:solidFill>
                  <a:prstClr val="black"/>
                </a:solidFill>
              </a:rPr>
              <a:t>Please sign-up and change communication mode to real-time</a:t>
            </a:r>
          </a:p>
          <a:p>
            <a:pPr marL="1377950" lvl="2" indent="-463550">
              <a:spcBef>
                <a:spcPts val="600"/>
              </a:spcBef>
              <a:spcAft>
                <a:spcPts val="600"/>
              </a:spcAft>
              <a:buFont typeface="Wingdings" pitchFamily="2" charset="2"/>
              <a:buChar char="Ø"/>
            </a:pPr>
            <a:endParaRPr lang="en-US" sz="2400" dirty="0">
              <a:solidFill>
                <a:prstClr val="black"/>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t>Office hours</a:t>
            </a:r>
          </a:p>
        </p:txBody>
      </p:sp>
      <p:sp>
        <p:nvSpPr>
          <p:cNvPr id="6" name="TextBox 5"/>
          <p:cNvSpPr txBox="1"/>
          <p:nvPr/>
        </p:nvSpPr>
        <p:spPr>
          <a:xfrm>
            <a:off x="457200" y="1219200"/>
            <a:ext cx="8686800" cy="5740033"/>
          </a:xfrm>
          <a:prstGeom prst="rect">
            <a:avLst/>
          </a:prstGeom>
          <a:noFill/>
        </p:spPr>
        <p:txBody>
          <a:bodyPr wrap="square" rtlCol="0">
            <a:spAutoFit/>
          </a:bodyPr>
          <a:lstStyle/>
          <a:p>
            <a:pPr marL="463550" indent="-463550">
              <a:buFont typeface="Arial" pitchFamily="34" charset="0"/>
              <a:buChar char="•"/>
            </a:pPr>
            <a:r>
              <a:rPr lang="en-US" sz="2800" dirty="0">
                <a:solidFill>
                  <a:srgbClr val="FF0000"/>
                </a:solidFill>
              </a:rPr>
              <a:t>Mon, Wed 10-11am (from next week)</a:t>
            </a:r>
          </a:p>
          <a:p>
            <a:pPr marL="920750" lvl="1" indent="-463550">
              <a:spcBef>
                <a:spcPts val="600"/>
              </a:spcBef>
              <a:buFont typeface="Wingdings" pitchFamily="2" charset="2"/>
              <a:buChar char="Ø"/>
            </a:pPr>
            <a:r>
              <a:rPr lang="en-US" sz="2400" dirty="0"/>
              <a:t>Will re-visit after add/drop date</a:t>
            </a:r>
            <a:br>
              <a:rPr lang="en-US" sz="2400" dirty="0"/>
            </a:br>
            <a:endParaRPr lang="en-US" sz="2400" dirty="0"/>
          </a:p>
          <a:p>
            <a:pPr marL="463550" indent="-463550">
              <a:buFont typeface="Arial" pitchFamily="34" charset="0"/>
              <a:buChar char="•"/>
            </a:pPr>
            <a:r>
              <a:rPr lang="en-US" sz="2800" dirty="0">
                <a:solidFill>
                  <a:srgbClr val="FF0000"/>
                </a:solidFill>
              </a:rPr>
              <a:t>Via Zoom, will create a link and share</a:t>
            </a:r>
          </a:p>
          <a:p>
            <a:pPr marL="920750" lvl="1" indent="-463550">
              <a:spcBef>
                <a:spcPts val="600"/>
              </a:spcBef>
              <a:buFont typeface="Wingdings" pitchFamily="2" charset="2"/>
              <a:buChar char="Ø"/>
            </a:pPr>
            <a:r>
              <a:rPr lang="en-US" sz="2400" dirty="0">
                <a:solidFill>
                  <a:prstClr val="black"/>
                </a:solidFill>
              </a:rPr>
              <a:t>Do not email me your Qs, wait for OH</a:t>
            </a:r>
          </a:p>
          <a:p>
            <a:pPr marL="920750" lvl="1" indent="-463550">
              <a:spcBef>
                <a:spcPts val="600"/>
              </a:spcBef>
              <a:buFont typeface="Wingdings" pitchFamily="2" charset="2"/>
              <a:buChar char="Ø"/>
            </a:pPr>
            <a:r>
              <a:rPr lang="en-US" sz="2400" dirty="0">
                <a:solidFill>
                  <a:prstClr val="black"/>
                </a:solidFill>
              </a:rPr>
              <a:t>Large class, easier to address Qs during OH</a:t>
            </a:r>
            <a:endParaRPr lang="en-US" sz="2400" dirty="0">
              <a:solidFill>
                <a:srgbClr val="FF0000"/>
              </a:solidFill>
            </a:endParaRPr>
          </a:p>
          <a:p>
            <a:pPr marL="463550" indent="-463550">
              <a:buFont typeface="Arial" pitchFamily="34" charset="0"/>
              <a:buChar char="•"/>
            </a:pPr>
            <a:endParaRPr lang="en-US" sz="2800" dirty="0">
              <a:solidFill>
                <a:srgbClr val="FF0000"/>
              </a:solidFill>
            </a:endParaRPr>
          </a:p>
          <a:p>
            <a:pPr marL="920750" lvl="1" indent="-463550">
              <a:spcBef>
                <a:spcPts val="600"/>
              </a:spcBef>
              <a:buFont typeface="Wingdings" pitchFamily="2" charset="2"/>
              <a:buChar char="Ø"/>
            </a:pPr>
            <a:endParaRPr lang="en-US" sz="2400" dirty="0"/>
          </a:p>
          <a:p>
            <a:pPr marL="463550" lvl="0" indent="-463550">
              <a:buFont typeface="Arial" pitchFamily="34" charset="0"/>
              <a:buChar char="•"/>
            </a:pPr>
            <a:r>
              <a:rPr lang="en-US" sz="2800" dirty="0">
                <a:solidFill>
                  <a:srgbClr val="FF0000"/>
                </a:solidFill>
              </a:rPr>
              <a:t>TA and TA Office hours: TBD</a:t>
            </a:r>
          </a:p>
          <a:p>
            <a:pPr marL="920750" lvl="1" indent="-463550">
              <a:spcBef>
                <a:spcPts val="600"/>
              </a:spcBef>
              <a:buFont typeface="Wingdings" pitchFamily="2" charset="2"/>
              <a:buChar char="Ø"/>
            </a:pPr>
            <a:r>
              <a:rPr lang="en-US" sz="2400" dirty="0"/>
              <a:t>Will have a 1-hour TA OH every week, for assignment help</a:t>
            </a:r>
          </a:p>
          <a:p>
            <a:pPr marL="920750" lvl="1" indent="-463550">
              <a:spcBef>
                <a:spcPts val="600"/>
              </a:spcBef>
              <a:buFont typeface="Wingdings" pitchFamily="2" charset="2"/>
              <a:buChar char="Ø"/>
            </a:pPr>
            <a:r>
              <a:rPr lang="en-US" sz="2400" dirty="0"/>
              <a:t>Piazza for assignment queries (do not give away answers)</a:t>
            </a:r>
            <a:endParaRPr lang="en-US" sz="2800" dirty="0"/>
          </a:p>
          <a:p>
            <a:pPr marL="920750" lvl="1" indent="-463550">
              <a:spcBef>
                <a:spcPts val="600"/>
              </a:spcBef>
              <a:buFont typeface="Wingdings" pitchFamily="2" charset="2"/>
              <a:buChar char="Ø"/>
            </a:pPr>
            <a:endParaRPr lang="en-US" sz="2400" dirty="0"/>
          </a:p>
          <a:p>
            <a:pPr marL="920750" lvl="1" indent="-463550">
              <a:buFont typeface="Wingdings" pitchFamily="2" charset="2"/>
              <a:buChar char="Ø"/>
            </a:pP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8" end="8"/>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chemeClr val="accent6"/>
          </a:solidFill>
        </p:spPr>
        <p:txBody>
          <a:bodyPr wrap="square" rtlCol="0" anchor="ctr">
            <a:noAutofit/>
          </a:bodyPr>
          <a:lstStyle/>
          <a:p>
            <a:pPr algn="ctr"/>
            <a:r>
              <a:rPr lang="en-US" sz="4000" dirty="0"/>
              <a:t>Example 2: Correlation v/s Causation</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pic>
        <p:nvPicPr>
          <p:cNvPr id="29698" name="Picture 2" descr="https://futurism.com/wp-content/uploads/2013/11/Correlation-versus-causation-1.png"/>
          <p:cNvPicPr>
            <a:picLocks noChangeAspect="1" noChangeArrowheads="1"/>
          </p:cNvPicPr>
          <p:nvPr/>
        </p:nvPicPr>
        <p:blipFill>
          <a:blip r:embed="rId3" cstate="print"/>
          <a:srcRect/>
          <a:stretch>
            <a:fillRect/>
          </a:stretch>
        </p:blipFill>
        <p:spPr bwMode="auto">
          <a:xfrm>
            <a:off x="152400" y="1219200"/>
            <a:ext cx="4591050" cy="3686176"/>
          </a:xfrm>
          <a:prstGeom prst="rect">
            <a:avLst/>
          </a:prstGeom>
          <a:noFill/>
        </p:spPr>
      </p:pic>
      <p:sp>
        <p:nvSpPr>
          <p:cNvPr id="8" name="Rectangle 7"/>
          <p:cNvSpPr/>
          <p:nvPr/>
        </p:nvSpPr>
        <p:spPr>
          <a:xfrm>
            <a:off x="990600" y="1295400"/>
            <a:ext cx="27432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57200" y="4495800"/>
            <a:ext cx="15240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286000" y="4419600"/>
            <a:ext cx="24384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533400" y="4343400"/>
            <a:ext cx="609600" cy="461665"/>
          </a:xfrm>
          <a:prstGeom prst="rect">
            <a:avLst/>
          </a:prstGeom>
          <a:noFill/>
        </p:spPr>
        <p:txBody>
          <a:bodyPr wrap="square" rtlCol="0">
            <a:spAutoFit/>
          </a:bodyPr>
          <a:lstStyle/>
          <a:p>
            <a:r>
              <a:rPr lang="en-US" sz="2400" b="1" dirty="0"/>
              <a:t>A</a:t>
            </a:r>
          </a:p>
        </p:txBody>
      </p:sp>
      <p:sp>
        <p:nvSpPr>
          <p:cNvPr id="12" name="TextBox 11"/>
          <p:cNvSpPr txBox="1"/>
          <p:nvPr/>
        </p:nvSpPr>
        <p:spPr>
          <a:xfrm>
            <a:off x="2362200" y="4343400"/>
            <a:ext cx="609600" cy="461665"/>
          </a:xfrm>
          <a:prstGeom prst="rect">
            <a:avLst/>
          </a:prstGeom>
          <a:noFill/>
        </p:spPr>
        <p:txBody>
          <a:bodyPr wrap="square" rtlCol="0">
            <a:spAutoFit/>
          </a:bodyPr>
          <a:lstStyle/>
          <a:p>
            <a:r>
              <a:rPr lang="en-US" sz="2400" b="1" dirty="0"/>
              <a:t>B</a:t>
            </a:r>
          </a:p>
        </p:txBody>
      </p:sp>
      <p:sp>
        <p:nvSpPr>
          <p:cNvPr id="13" name="TextBox 12"/>
          <p:cNvSpPr txBox="1"/>
          <p:nvPr/>
        </p:nvSpPr>
        <p:spPr>
          <a:xfrm>
            <a:off x="4724400" y="1676400"/>
            <a:ext cx="4419600" cy="461665"/>
          </a:xfrm>
          <a:prstGeom prst="rect">
            <a:avLst/>
          </a:prstGeom>
          <a:noFill/>
        </p:spPr>
        <p:txBody>
          <a:bodyPr wrap="square" rtlCol="0">
            <a:spAutoFit/>
          </a:bodyPr>
          <a:lstStyle/>
          <a:p>
            <a:r>
              <a:rPr lang="en-US" sz="2400" dirty="0"/>
              <a:t>Q1: Are A and B correlated?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69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p:bldP spid="12" grpId="0"/>
      <p:bldP spid="13"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pic>
        <p:nvPicPr>
          <p:cNvPr id="29698" name="Picture 2" descr="https://futurism.com/wp-content/uploads/2013/11/Correlation-versus-causation-1.png"/>
          <p:cNvPicPr>
            <a:picLocks noChangeAspect="1" noChangeArrowheads="1"/>
          </p:cNvPicPr>
          <p:nvPr/>
        </p:nvPicPr>
        <p:blipFill>
          <a:blip r:embed="rId3" cstate="print"/>
          <a:srcRect/>
          <a:stretch>
            <a:fillRect/>
          </a:stretch>
        </p:blipFill>
        <p:spPr bwMode="auto">
          <a:xfrm>
            <a:off x="152400" y="1219200"/>
            <a:ext cx="4591050" cy="3686176"/>
          </a:xfrm>
          <a:prstGeom prst="rect">
            <a:avLst/>
          </a:prstGeom>
          <a:noFill/>
        </p:spPr>
      </p:pic>
      <p:sp>
        <p:nvSpPr>
          <p:cNvPr id="8" name="Rectangle 7"/>
          <p:cNvSpPr/>
          <p:nvPr/>
        </p:nvSpPr>
        <p:spPr>
          <a:xfrm>
            <a:off x="990600" y="1295400"/>
            <a:ext cx="27432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57200" y="4495800"/>
            <a:ext cx="15240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286000" y="4419600"/>
            <a:ext cx="24384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533400" y="4343400"/>
            <a:ext cx="609600" cy="461665"/>
          </a:xfrm>
          <a:prstGeom prst="rect">
            <a:avLst/>
          </a:prstGeom>
          <a:noFill/>
        </p:spPr>
        <p:txBody>
          <a:bodyPr wrap="square" rtlCol="0">
            <a:spAutoFit/>
          </a:bodyPr>
          <a:lstStyle/>
          <a:p>
            <a:r>
              <a:rPr lang="en-US" sz="2400" b="1" dirty="0"/>
              <a:t>A</a:t>
            </a:r>
          </a:p>
        </p:txBody>
      </p:sp>
      <p:sp>
        <p:nvSpPr>
          <p:cNvPr id="12" name="TextBox 11"/>
          <p:cNvSpPr txBox="1"/>
          <p:nvPr/>
        </p:nvSpPr>
        <p:spPr>
          <a:xfrm>
            <a:off x="2362200" y="4343400"/>
            <a:ext cx="609600" cy="461665"/>
          </a:xfrm>
          <a:prstGeom prst="rect">
            <a:avLst/>
          </a:prstGeom>
          <a:noFill/>
        </p:spPr>
        <p:txBody>
          <a:bodyPr wrap="square" rtlCol="0">
            <a:spAutoFit/>
          </a:bodyPr>
          <a:lstStyle/>
          <a:p>
            <a:r>
              <a:rPr lang="en-US" sz="2400" b="1" dirty="0"/>
              <a:t>B</a:t>
            </a:r>
          </a:p>
        </p:txBody>
      </p:sp>
      <p:sp>
        <p:nvSpPr>
          <p:cNvPr id="13" name="TextBox 12"/>
          <p:cNvSpPr txBox="1"/>
          <p:nvPr/>
        </p:nvSpPr>
        <p:spPr>
          <a:xfrm>
            <a:off x="4724400" y="1676400"/>
            <a:ext cx="4419600" cy="2539157"/>
          </a:xfrm>
          <a:prstGeom prst="rect">
            <a:avLst/>
          </a:prstGeom>
          <a:noFill/>
        </p:spPr>
        <p:txBody>
          <a:bodyPr wrap="square" rtlCol="0">
            <a:spAutoFit/>
          </a:bodyPr>
          <a:lstStyle/>
          <a:p>
            <a:pPr>
              <a:spcAft>
                <a:spcPts val="600"/>
              </a:spcAft>
            </a:pPr>
            <a:r>
              <a:rPr lang="en-US" sz="2400" dirty="0"/>
              <a:t>Q2: Which of the following is true</a:t>
            </a:r>
            <a:br>
              <a:rPr lang="en-US" sz="2400" dirty="0"/>
            </a:br>
            <a:br>
              <a:rPr lang="en-US" sz="2400" dirty="0"/>
            </a:br>
            <a:r>
              <a:rPr lang="en-US" sz="2400" dirty="0"/>
              <a:t>(</a:t>
            </a:r>
            <a:r>
              <a:rPr lang="en-US" sz="2400" dirty="0" err="1"/>
              <a:t>i</a:t>
            </a:r>
            <a:r>
              <a:rPr lang="en-US" sz="2400" dirty="0"/>
              <a:t>) A causes B</a:t>
            </a:r>
          </a:p>
          <a:p>
            <a:pPr>
              <a:spcAft>
                <a:spcPts val="600"/>
              </a:spcAft>
            </a:pPr>
            <a:r>
              <a:rPr lang="en-US" sz="2400" dirty="0"/>
              <a:t>(ii) B causes A</a:t>
            </a:r>
          </a:p>
          <a:p>
            <a:pPr>
              <a:spcAft>
                <a:spcPts val="600"/>
              </a:spcAft>
            </a:pPr>
            <a:r>
              <a:rPr lang="en-US" sz="2400" dirty="0"/>
              <a:t>(iii) Either (</a:t>
            </a:r>
            <a:r>
              <a:rPr lang="en-US" sz="2400" dirty="0" err="1"/>
              <a:t>i</a:t>
            </a:r>
            <a:r>
              <a:rPr lang="en-US" sz="2400" dirty="0"/>
              <a:t>) or (ii)</a:t>
            </a:r>
          </a:p>
          <a:p>
            <a:pPr>
              <a:spcAft>
                <a:spcPts val="600"/>
              </a:spcAft>
            </a:pPr>
            <a:r>
              <a:rPr lang="en-US" sz="2400" dirty="0"/>
              <a:t>(iv) None of the above</a:t>
            </a:r>
          </a:p>
        </p:txBody>
      </p:sp>
      <p:sp>
        <p:nvSpPr>
          <p:cNvPr id="14" name="TextBox 13"/>
          <p:cNvSpPr txBox="1"/>
          <p:nvPr/>
        </p:nvSpPr>
        <p:spPr>
          <a:xfrm>
            <a:off x="0" y="0"/>
            <a:ext cx="9144000" cy="838200"/>
          </a:xfrm>
          <a:prstGeom prst="rect">
            <a:avLst/>
          </a:prstGeom>
          <a:solidFill>
            <a:schemeClr val="accent6"/>
          </a:solidFill>
        </p:spPr>
        <p:txBody>
          <a:bodyPr wrap="square" rtlCol="0" anchor="ctr">
            <a:noAutofit/>
          </a:bodyPr>
          <a:lstStyle/>
          <a:p>
            <a:pPr algn="ctr"/>
            <a:r>
              <a:rPr lang="en-US" sz="4000" dirty="0"/>
              <a:t>Example 2: Correlation v/s Causation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pic>
        <p:nvPicPr>
          <p:cNvPr id="29698" name="Picture 2" descr="https://futurism.com/wp-content/uploads/2013/11/Correlation-versus-causation-1.png"/>
          <p:cNvPicPr>
            <a:picLocks noChangeAspect="1" noChangeArrowheads="1"/>
          </p:cNvPicPr>
          <p:nvPr/>
        </p:nvPicPr>
        <p:blipFill>
          <a:blip r:embed="rId3" cstate="print"/>
          <a:srcRect/>
          <a:stretch>
            <a:fillRect/>
          </a:stretch>
        </p:blipFill>
        <p:spPr bwMode="auto">
          <a:xfrm>
            <a:off x="152400" y="1219200"/>
            <a:ext cx="4591050" cy="3686176"/>
          </a:xfrm>
          <a:prstGeom prst="rect">
            <a:avLst/>
          </a:prstGeom>
          <a:noFill/>
        </p:spPr>
      </p:pic>
      <p:sp>
        <p:nvSpPr>
          <p:cNvPr id="11" name="TextBox 10"/>
          <p:cNvSpPr txBox="1"/>
          <p:nvPr/>
        </p:nvSpPr>
        <p:spPr>
          <a:xfrm>
            <a:off x="533400" y="4719935"/>
            <a:ext cx="609600" cy="461665"/>
          </a:xfrm>
          <a:prstGeom prst="rect">
            <a:avLst/>
          </a:prstGeom>
          <a:noFill/>
        </p:spPr>
        <p:txBody>
          <a:bodyPr wrap="square" rtlCol="0">
            <a:spAutoFit/>
          </a:bodyPr>
          <a:lstStyle/>
          <a:p>
            <a:r>
              <a:rPr lang="en-US" sz="2400" b="1" dirty="0"/>
              <a:t>A</a:t>
            </a:r>
          </a:p>
        </p:txBody>
      </p:sp>
      <p:sp>
        <p:nvSpPr>
          <p:cNvPr id="12" name="TextBox 11"/>
          <p:cNvSpPr txBox="1"/>
          <p:nvPr/>
        </p:nvSpPr>
        <p:spPr>
          <a:xfrm>
            <a:off x="2362200" y="4719935"/>
            <a:ext cx="609600" cy="461665"/>
          </a:xfrm>
          <a:prstGeom prst="rect">
            <a:avLst/>
          </a:prstGeom>
          <a:noFill/>
        </p:spPr>
        <p:txBody>
          <a:bodyPr wrap="square" rtlCol="0">
            <a:spAutoFit/>
          </a:bodyPr>
          <a:lstStyle/>
          <a:p>
            <a:r>
              <a:rPr lang="en-US" sz="2400" b="1" dirty="0"/>
              <a:t>B</a:t>
            </a:r>
          </a:p>
        </p:txBody>
      </p:sp>
      <p:sp>
        <p:nvSpPr>
          <p:cNvPr id="13" name="TextBox 12"/>
          <p:cNvSpPr txBox="1"/>
          <p:nvPr/>
        </p:nvSpPr>
        <p:spPr>
          <a:xfrm>
            <a:off x="4724400" y="1676400"/>
            <a:ext cx="4419600" cy="2539157"/>
          </a:xfrm>
          <a:prstGeom prst="rect">
            <a:avLst/>
          </a:prstGeom>
          <a:noFill/>
        </p:spPr>
        <p:txBody>
          <a:bodyPr wrap="square" rtlCol="0">
            <a:spAutoFit/>
          </a:bodyPr>
          <a:lstStyle/>
          <a:p>
            <a:pPr>
              <a:spcAft>
                <a:spcPts val="600"/>
              </a:spcAft>
            </a:pPr>
            <a:r>
              <a:rPr lang="en-US" sz="2400" dirty="0"/>
              <a:t>Q2: Which of the following is true</a:t>
            </a:r>
            <a:br>
              <a:rPr lang="en-US" sz="2400" dirty="0"/>
            </a:br>
            <a:br>
              <a:rPr lang="en-US" sz="2400" dirty="0"/>
            </a:br>
            <a:r>
              <a:rPr lang="en-US" sz="2400" dirty="0"/>
              <a:t>(</a:t>
            </a:r>
            <a:r>
              <a:rPr lang="en-US" sz="2400" dirty="0" err="1"/>
              <a:t>i</a:t>
            </a:r>
            <a:r>
              <a:rPr lang="en-US" sz="2400" dirty="0"/>
              <a:t>) A causes B</a:t>
            </a:r>
          </a:p>
          <a:p>
            <a:pPr>
              <a:spcAft>
                <a:spcPts val="600"/>
              </a:spcAft>
            </a:pPr>
            <a:r>
              <a:rPr lang="en-US" sz="2400" dirty="0"/>
              <a:t>(ii) B causes A</a:t>
            </a:r>
          </a:p>
          <a:p>
            <a:pPr>
              <a:spcAft>
                <a:spcPts val="600"/>
              </a:spcAft>
            </a:pPr>
            <a:r>
              <a:rPr lang="en-US" sz="2400" dirty="0"/>
              <a:t>(iii) Either (</a:t>
            </a:r>
            <a:r>
              <a:rPr lang="en-US" sz="2400" dirty="0" err="1"/>
              <a:t>i</a:t>
            </a:r>
            <a:r>
              <a:rPr lang="en-US" sz="2400" dirty="0"/>
              <a:t>) or (ii)</a:t>
            </a:r>
          </a:p>
          <a:p>
            <a:pPr>
              <a:spcAft>
                <a:spcPts val="600"/>
              </a:spcAft>
            </a:pPr>
            <a:r>
              <a:rPr lang="en-US" sz="2400" dirty="0"/>
              <a:t>(iv) None of the above</a:t>
            </a:r>
          </a:p>
        </p:txBody>
      </p:sp>
      <p:sp>
        <p:nvSpPr>
          <p:cNvPr id="8" name="TextBox 7"/>
          <p:cNvSpPr txBox="1"/>
          <p:nvPr/>
        </p:nvSpPr>
        <p:spPr>
          <a:xfrm>
            <a:off x="0" y="0"/>
            <a:ext cx="9144000" cy="838200"/>
          </a:xfrm>
          <a:prstGeom prst="rect">
            <a:avLst/>
          </a:prstGeom>
          <a:solidFill>
            <a:schemeClr val="accent6"/>
          </a:solidFill>
        </p:spPr>
        <p:txBody>
          <a:bodyPr wrap="square" rtlCol="0" anchor="ctr">
            <a:noAutofit/>
          </a:bodyPr>
          <a:lstStyle/>
          <a:p>
            <a:pPr algn="ctr"/>
            <a:r>
              <a:rPr lang="en-US" sz="4000" dirty="0"/>
              <a:t>Example 2: Correlation v/s Causation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pic>
        <p:nvPicPr>
          <p:cNvPr id="78850" name="Picture 2" descr="https://s-media-cache-ak0.pinimg.com/originals/8e/1a/82/8e1a82578a4533e82e36f61a0dec6893.jpg"/>
          <p:cNvPicPr>
            <a:picLocks noChangeAspect="1" noChangeArrowheads="1"/>
          </p:cNvPicPr>
          <p:nvPr/>
        </p:nvPicPr>
        <p:blipFill>
          <a:blip r:embed="rId3" cstate="print"/>
          <a:srcRect/>
          <a:stretch>
            <a:fillRect/>
          </a:stretch>
        </p:blipFill>
        <p:spPr bwMode="auto">
          <a:xfrm>
            <a:off x="457200" y="990600"/>
            <a:ext cx="7620000" cy="5334001"/>
          </a:xfrm>
          <a:prstGeom prst="rect">
            <a:avLst/>
          </a:prstGeom>
          <a:noFill/>
        </p:spPr>
      </p:pic>
      <p:sp>
        <p:nvSpPr>
          <p:cNvPr id="6" name="TextBox 5"/>
          <p:cNvSpPr txBox="1"/>
          <p:nvPr/>
        </p:nvSpPr>
        <p:spPr>
          <a:xfrm>
            <a:off x="0" y="0"/>
            <a:ext cx="9144000" cy="838200"/>
          </a:xfrm>
          <a:prstGeom prst="rect">
            <a:avLst/>
          </a:prstGeom>
          <a:solidFill>
            <a:schemeClr val="accent6"/>
          </a:solidFill>
        </p:spPr>
        <p:txBody>
          <a:bodyPr wrap="square" rtlCol="0" anchor="ctr">
            <a:noAutofit/>
          </a:bodyPr>
          <a:lstStyle/>
          <a:p>
            <a:pPr algn="ctr"/>
            <a:r>
              <a:rPr lang="en-US" sz="4000" dirty="0"/>
              <a:t>Example 2: Correlation v/s Causation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
        <p:nvSpPr>
          <p:cNvPr id="6" name="TextBox 5"/>
          <p:cNvSpPr txBox="1"/>
          <p:nvPr/>
        </p:nvSpPr>
        <p:spPr>
          <a:xfrm>
            <a:off x="0" y="0"/>
            <a:ext cx="9144000" cy="838200"/>
          </a:xfrm>
          <a:prstGeom prst="rect">
            <a:avLst/>
          </a:prstGeom>
          <a:solidFill>
            <a:schemeClr val="accent6"/>
          </a:solidFill>
        </p:spPr>
        <p:txBody>
          <a:bodyPr wrap="square" rtlCol="0" anchor="ctr">
            <a:noAutofit/>
          </a:bodyPr>
          <a:lstStyle/>
          <a:p>
            <a:pPr algn="ctr"/>
            <a:r>
              <a:rPr lang="en-US" sz="4000" dirty="0"/>
              <a:t>Example 3: Correlation v/s Causation</a:t>
            </a:r>
          </a:p>
        </p:txBody>
      </p:sp>
      <p:pic>
        <p:nvPicPr>
          <p:cNvPr id="1026" name="Picture 2" descr="Obviously, poorly scented Yankee Candles caused COVID... - 9GAG">
            <a:extLst>
              <a:ext uri="{FF2B5EF4-FFF2-40B4-BE49-F238E27FC236}">
                <a16:creationId xmlns:a16="http://schemas.microsoft.com/office/drawing/2014/main" id="{3AA5C7FE-FF07-4E06-9F2B-5DAB3A82CCF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494" t="32222" r="2269" b="1991"/>
          <a:stretch/>
        </p:blipFill>
        <p:spPr bwMode="auto">
          <a:xfrm>
            <a:off x="1676400" y="2057400"/>
            <a:ext cx="5867400" cy="451167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8310AB98-07B0-4E11-B93D-2A642F24B2B8}"/>
              </a:ext>
            </a:extLst>
          </p:cNvPr>
          <p:cNvSpPr txBox="1"/>
          <p:nvPr/>
        </p:nvSpPr>
        <p:spPr>
          <a:xfrm>
            <a:off x="3505200" y="6356350"/>
            <a:ext cx="2438400" cy="461665"/>
          </a:xfrm>
          <a:prstGeom prst="rect">
            <a:avLst/>
          </a:prstGeom>
          <a:noFill/>
        </p:spPr>
        <p:txBody>
          <a:bodyPr wrap="square" rtlCol="0">
            <a:spAutoFit/>
          </a:bodyPr>
          <a:lstStyle/>
          <a:p>
            <a:pPr algn="ctr"/>
            <a:r>
              <a:rPr lang="en-US" sz="2400" b="1" dirty="0"/>
              <a:t>2021</a:t>
            </a:r>
          </a:p>
        </p:txBody>
      </p:sp>
      <p:sp>
        <p:nvSpPr>
          <p:cNvPr id="3" name="TextBox 2">
            <a:extLst>
              <a:ext uri="{FF2B5EF4-FFF2-40B4-BE49-F238E27FC236}">
                <a16:creationId xmlns:a16="http://schemas.microsoft.com/office/drawing/2014/main" id="{0AB801FF-5568-4B4F-8B1A-019BC3961EF7}"/>
              </a:ext>
            </a:extLst>
          </p:cNvPr>
          <p:cNvSpPr txBox="1"/>
          <p:nvPr/>
        </p:nvSpPr>
        <p:spPr>
          <a:xfrm>
            <a:off x="914400" y="1143000"/>
            <a:ext cx="7772400" cy="830997"/>
          </a:xfrm>
          <a:prstGeom prst="rect">
            <a:avLst/>
          </a:prstGeom>
          <a:noFill/>
        </p:spPr>
        <p:txBody>
          <a:bodyPr wrap="square" rtlCol="0">
            <a:spAutoFit/>
          </a:bodyPr>
          <a:lstStyle/>
          <a:p>
            <a:r>
              <a:rPr lang="en-US" sz="2400" b="1" dirty="0">
                <a:solidFill>
                  <a:schemeClr val="accent1">
                    <a:lumMod val="75000"/>
                  </a:schemeClr>
                </a:solidFill>
              </a:rPr>
              <a:t>BLUE: # daily covid cases in US</a:t>
            </a:r>
          </a:p>
          <a:p>
            <a:r>
              <a:rPr lang="en-US" sz="2400" b="1" dirty="0">
                <a:solidFill>
                  <a:schemeClr val="accent2">
                    <a:lumMod val="75000"/>
                  </a:schemeClr>
                </a:solidFill>
              </a:rPr>
              <a:t>RED: amazon reviews claiming no scent for Yankee candles</a:t>
            </a:r>
          </a:p>
        </p:txBody>
      </p:sp>
    </p:spTree>
    <p:extLst>
      <p:ext uri="{BB962C8B-B14F-4D97-AF65-F5344CB8AC3E}">
        <p14:creationId xmlns:p14="http://schemas.microsoft.com/office/powerpoint/2010/main" val="23252093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457200"/>
            <a:ext cx="9144000" cy="3048000"/>
          </a:xfrm>
        </p:spPr>
        <p:txBody>
          <a:bodyPr>
            <a:normAutofit/>
          </a:bodyPr>
          <a:lstStyle/>
          <a:p>
            <a:r>
              <a:rPr lang="en-US" b="1" dirty="0">
                <a:solidFill>
                  <a:schemeClr val="tx2"/>
                </a:solidFill>
              </a:rPr>
              <a:t>CSE 544 (online)</a:t>
            </a:r>
            <a:br>
              <a:rPr lang="en-US" b="1" dirty="0">
                <a:solidFill>
                  <a:schemeClr val="tx2"/>
                </a:solidFill>
              </a:rPr>
            </a:br>
            <a:r>
              <a:rPr lang="en-US" b="1" dirty="0">
                <a:solidFill>
                  <a:schemeClr val="tx2"/>
                </a:solidFill>
              </a:rPr>
              <a:t> </a:t>
            </a:r>
            <a:r>
              <a:rPr lang="en-US" sz="4000" b="1" dirty="0">
                <a:solidFill>
                  <a:schemeClr val="tx2"/>
                </a:solidFill>
              </a:rPr>
              <a:t>Probability and Statistics for Data Science </a:t>
            </a:r>
            <a:br>
              <a:rPr lang="en-US" sz="4000" dirty="0">
                <a:solidFill>
                  <a:schemeClr val="tx2"/>
                </a:solidFill>
              </a:rPr>
            </a:br>
            <a:br>
              <a:rPr lang="en-US" dirty="0">
                <a:solidFill>
                  <a:schemeClr val="tx2"/>
                </a:solidFill>
              </a:rPr>
            </a:br>
            <a:br>
              <a:rPr lang="en-US" sz="1100" dirty="0">
                <a:solidFill>
                  <a:schemeClr val="tx2"/>
                </a:solidFill>
              </a:rPr>
            </a:br>
            <a:r>
              <a:rPr lang="en-US" sz="4000" b="1" i="1" dirty="0">
                <a:solidFill>
                  <a:srgbClr val="C00000"/>
                </a:solidFill>
              </a:rPr>
              <a:t> </a:t>
            </a:r>
            <a:endParaRPr lang="en-US" b="1" i="1" dirty="0">
              <a:solidFill>
                <a:srgbClr val="C0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
        <p:nvSpPr>
          <p:cNvPr id="7" name="Subtitle 2">
            <a:extLst>
              <a:ext uri="{FF2B5EF4-FFF2-40B4-BE49-F238E27FC236}">
                <a16:creationId xmlns:a16="http://schemas.microsoft.com/office/drawing/2014/main" id="{0D788F69-85B4-416B-87F6-DD84E4FDFD89}"/>
              </a:ext>
            </a:extLst>
          </p:cNvPr>
          <p:cNvSpPr>
            <a:spLocks noGrp="1"/>
          </p:cNvSpPr>
          <p:nvPr>
            <p:ph type="subTitle" idx="1"/>
          </p:nvPr>
        </p:nvSpPr>
        <p:spPr>
          <a:xfrm>
            <a:off x="609600" y="2286000"/>
            <a:ext cx="8077200" cy="4572000"/>
          </a:xfrm>
        </p:spPr>
        <p:txBody>
          <a:bodyPr>
            <a:normAutofit fontScale="92500" lnSpcReduction="20000"/>
          </a:bodyPr>
          <a:lstStyle/>
          <a:p>
            <a:pPr algn="l"/>
            <a:r>
              <a:rPr lang="en-US" dirty="0">
                <a:solidFill>
                  <a:srgbClr val="FF0000"/>
                </a:solidFill>
              </a:rPr>
              <a:t>Online engagement:</a:t>
            </a:r>
          </a:p>
          <a:p>
            <a:pPr marL="457200" indent="-457200" algn="l">
              <a:buFont typeface="Arial" panose="020B0604020202020204" pitchFamily="34" charset="0"/>
              <a:buChar char="•"/>
            </a:pPr>
            <a:r>
              <a:rPr lang="en-US" i="1" dirty="0">
                <a:solidFill>
                  <a:schemeClr val="tx1"/>
                </a:solidFill>
              </a:rPr>
              <a:t>Participants can decide video on/off</a:t>
            </a:r>
          </a:p>
          <a:p>
            <a:pPr marL="457200" indent="-457200" algn="l">
              <a:buFont typeface="Arial" panose="020B0604020202020204" pitchFamily="34" charset="0"/>
              <a:buChar char="•"/>
            </a:pPr>
            <a:r>
              <a:rPr lang="en-US" i="1" dirty="0">
                <a:solidFill>
                  <a:schemeClr val="tx1"/>
                </a:solidFill>
              </a:rPr>
              <a:t>Keep participant audio on/off?</a:t>
            </a:r>
          </a:p>
          <a:p>
            <a:pPr marL="457200" indent="-457200" algn="l">
              <a:buFont typeface="Arial" panose="020B0604020202020204" pitchFamily="34" charset="0"/>
              <a:buChar char="•"/>
            </a:pPr>
            <a:r>
              <a:rPr lang="en-US" i="1" dirty="0">
                <a:solidFill>
                  <a:schemeClr val="tx1"/>
                </a:solidFill>
              </a:rPr>
              <a:t>Participants can chat with host (please do)</a:t>
            </a:r>
          </a:p>
          <a:p>
            <a:pPr marL="457200" indent="-457200" algn="l">
              <a:buFont typeface="Arial" panose="020B0604020202020204" pitchFamily="34" charset="0"/>
              <a:buChar char="•"/>
            </a:pPr>
            <a:endParaRPr lang="en-US" sz="1200" i="1" dirty="0">
              <a:solidFill>
                <a:schemeClr val="tx1"/>
              </a:solidFill>
            </a:endParaRPr>
          </a:p>
          <a:p>
            <a:pPr marL="457200" indent="-457200" algn="l">
              <a:buFont typeface="Arial" panose="020B0604020202020204" pitchFamily="34" charset="0"/>
              <a:buChar char="•"/>
            </a:pPr>
            <a:r>
              <a:rPr lang="en-US" i="1" dirty="0">
                <a:solidFill>
                  <a:schemeClr val="tx1"/>
                </a:solidFill>
              </a:rPr>
              <a:t>Keep host audio on (obviously)</a:t>
            </a:r>
          </a:p>
          <a:p>
            <a:pPr marL="457200" indent="-457200" algn="l">
              <a:buFont typeface="Arial" panose="020B0604020202020204" pitchFamily="34" charset="0"/>
              <a:buChar char="•"/>
            </a:pPr>
            <a:r>
              <a:rPr lang="en-US" i="1" dirty="0">
                <a:solidFill>
                  <a:schemeClr val="tx1"/>
                </a:solidFill>
              </a:rPr>
              <a:t>Host video off</a:t>
            </a:r>
          </a:p>
          <a:p>
            <a:pPr marL="457200" indent="-457200" algn="l">
              <a:buFont typeface="Arial" panose="020B0604020202020204" pitchFamily="34" charset="0"/>
              <a:buChar char="•"/>
            </a:pPr>
            <a:r>
              <a:rPr lang="en-US" i="1" dirty="0">
                <a:solidFill>
                  <a:schemeClr val="tx1"/>
                </a:solidFill>
              </a:rPr>
              <a:t>Host will share slides throughout</a:t>
            </a:r>
          </a:p>
          <a:p>
            <a:pPr marL="457200" indent="-457200" algn="l">
              <a:buFont typeface="Arial" panose="020B0604020202020204" pitchFamily="34" charset="0"/>
              <a:buChar char="•"/>
            </a:pPr>
            <a:endParaRPr lang="en-US" i="1" dirty="0">
              <a:solidFill>
                <a:schemeClr val="tx1"/>
              </a:solidFill>
            </a:endParaRPr>
          </a:p>
          <a:p>
            <a:pPr marL="457200" indent="-457200" algn="l">
              <a:buFont typeface="Arial" panose="020B0604020202020204" pitchFamily="34" charset="0"/>
              <a:buChar char="•"/>
            </a:pPr>
            <a:r>
              <a:rPr lang="en-US" i="1" dirty="0">
                <a:solidFill>
                  <a:schemeClr val="tx1"/>
                </a:solidFill>
              </a:rPr>
              <a:t>Do not disturb/disrupt the lecture, please!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t>Course webpage</a:t>
            </a:r>
          </a:p>
        </p:txBody>
      </p:sp>
      <p:sp>
        <p:nvSpPr>
          <p:cNvPr id="6" name="TextBox 5"/>
          <p:cNvSpPr txBox="1"/>
          <p:nvPr/>
        </p:nvSpPr>
        <p:spPr>
          <a:xfrm>
            <a:off x="457200" y="990600"/>
            <a:ext cx="8686800" cy="5724644"/>
          </a:xfrm>
          <a:prstGeom prst="rect">
            <a:avLst/>
          </a:prstGeom>
          <a:noFill/>
        </p:spPr>
        <p:txBody>
          <a:bodyPr wrap="square" rtlCol="0">
            <a:spAutoFit/>
          </a:bodyPr>
          <a:lstStyle/>
          <a:p>
            <a:pPr marL="463550" indent="-463550"/>
            <a:r>
              <a:rPr lang="en-US" sz="2800" dirty="0">
                <a:solidFill>
                  <a:srgbClr val="FF0000"/>
                </a:solidFill>
              </a:rPr>
              <a:t>www.cs.stonybrook.edu/~cse544 (will redirect)</a:t>
            </a:r>
          </a:p>
          <a:p>
            <a:pPr marL="463550" indent="-463550"/>
            <a:endParaRPr lang="en-US" sz="2800" dirty="0">
              <a:solidFill>
                <a:srgbClr val="FF0000"/>
              </a:solidFill>
            </a:endParaRPr>
          </a:p>
          <a:p>
            <a:pPr marL="463550" indent="-463550">
              <a:buFont typeface="Arial" pitchFamily="34" charset="0"/>
              <a:buChar char="•"/>
            </a:pPr>
            <a:r>
              <a:rPr lang="en-US" sz="2800" dirty="0"/>
              <a:t>Please bookmark this page</a:t>
            </a:r>
          </a:p>
          <a:p>
            <a:pPr marL="463550" indent="-463550">
              <a:buFont typeface="Arial" pitchFamily="34" charset="0"/>
              <a:buChar char="•"/>
            </a:pPr>
            <a:endParaRPr lang="en-US" sz="2800" dirty="0"/>
          </a:p>
          <a:p>
            <a:pPr marL="463550" indent="-463550">
              <a:buFont typeface="Arial" pitchFamily="34" charset="0"/>
              <a:buChar char="•"/>
            </a:pPr>
            <a:r>
              <a:rPr lang="en-US" sz="2800" dirty="0"/>
              <a:t>This is your best resource!</a:t>
            </a:r>
          </a:p>
          <a:p>
            <a:pPr marL="463550" indent="-463550">
              <a:buFont typeface="Arial" pitchFamily="34" charset="0"/>
              <a:buChar char="•"/>
            </a:pPr>
            <a:endParaRPr lang="en-US" sz="2800" dirty="0"/>
          </a:p>
          <a:p>
            <a:pPr marL="463550" indent="-463550">
              <a:spcAft>
                <a:spcPts val="600"/>
              </a:spcAft>
              <a:buFont typeface="Arial" pitchFamily="34" charset="0"/>
              <a:buChar char="•"/>
            </a:pPr>
            <a:r>
              <a:rPr lang="en-US" sz="2800" dirty="0"/>
              <a:t>Will be regularly updated</a:t>
            </a:r>
          </a:p>
          <a:p>
            <a:pPr marL="920750" lvl="1" indent="-463550">
              <a:spcBef>
                <a:spcPts val="600"/>
              </a:spcBef>
              <a:spcAft>
                <a:spcPts val="600"/>
              </a:spcAft>
              <a:buFont typeface="Wingdings" pitchFamily="2" charset="2"/>
              <a:buChar char="Ø"/>
            </a:pPr>
            <a:r>
              <a:rPr lang="en-US" sz="2400" dirty="0">
                <a:solidFill>
                  <a:prstClr val="black"/>
                </a:solidFill>
              </a:rPr>
              <a:t>Lecture slides</a:t>
            </a:r>
          </a:p>
          <a:p>
            <a:pPr marL="920750" lvl="1" indent="-463550">
              <a:spcBef>
                <a:spcPts val="600"/>
              </a:spcBef>
              <a:spcAft>
                <a:spcPts val="600"/>
              </a:spcAft>
              <a:buFont typeface="Wingdings" pitchFamily="2" charset="2"/>
              <a:buChar char="Ø"/>
            </a:pPr>
            <a:r>
              <a:rPr lang="en-US" sz="2400" dirty="0">
                <a:solidFill>
                  <a:prstClr val="black"/>
                </a:solidFill>
              </a:rPr>
              <a:t>Assignment and exam dates</a:t>
            </a:r>
          </a:p>
          <a:p>
            <a:pPr marL="920750" lvl="1" indent="-463550">
              <a:spcBef>
                <a:spcPts val="600"/>
              </a:spcBef>
              <a:spcAft>
                <a:spcPts val="600"/>
              </a:spcAft>
              <a:buFont typeface="Wingdings" pitchFamily="2" charset="2"/>
              <a:buChar char="Ø"/>
            </a:pPr>
            <a:r>
              <a:rPr lang="en-US" sz="2400" dirty="0">
                <a:solidFill>
                  <a:prstClr val="black"/>
                </a:solidFill>
              </a:rPr>
              <a:t>Assignment data files</a:t>
            </a:r>
          </a:p>
          <a:p>
            <a:pPr marL="920750" lvl="1" indent="-463550">
              <a:spcBef>
                <a:spcPts val="600"/>
              </a:spcBef>
              <a:spcAft>
                <a:spcPts val="600"/>
              </a:spcAft>
              <a:buFont typeface="Wingdings" pitchFamily="2" charset="2"/>
              <a:buChar char="Ø"/>
            </a:pPr>
            <a:r>
              <a:rPr lang="en-US" sz="2400" dirty="0">
                <a:solidFill>
                  <a:prstClr val="black"/>
                </a:solidFill>
              </a:rPr>
              <a:t>Readings</a:t>
            </a:r>
          </a:p>
          <a:p>
            <a:pPr marL="920750" lvl="1" indent="-463550">
              <a:spcBef>
                <a:spcPts val="600"/>
              </a:spcBef>
              <a:spcAft>
                <a:spcPts val="600"/>
              </a:spcAft>
              <a:buFont typeface="Wingdings" pitchFamily="2" charset="2"/>
              <a:buChar char="Ø"/>
            </a:pPr>
            <a:r>
              <a:rPr lang="en-US" sz="2400" dirty="0">
                <a:solidFill>
                  <a:prstClr val="black"/>
                </a:solidFill>
              </a:rPr>
              <a:t>Python scripts discussed in class</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9" end="9"/>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10" end="1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8D2F22DA-1354-428E-8AD2-E9D5A7553AD3}"/>
              </a:ext>
            </a:extLst>
          </p:cNvPr>
          <p:cNvPicPr>
            <a:picLocks noChangeAspect="1"/>
          </p:cNvPicPr>
          <p:nvPr/>
        </p:nvPicPr>
        <p:blipFill>
          <a:blip r:embed="rId3"/>
          <a:stretch>
            <a:fillRect/>
          </a:stretch>
        </p:blipFill>
        <p:spPr>
          <a:xfrm>
            <a:off x="0" y="1300238"/>
            <a:ext cx="9144000" cy="4257524"/>
          </a:xfrm>
          <a:prstGeom prst="rect">
            <a:avLst/>
          </a:prstGeom>
        </p:spPr>
      </p:pic>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21</a:t>
            </a:fld>
            <a:endParaRPr lang="en-US">
              <a:solidFill>
                <a:prstClr val="black">
                  <a:tint val="75000"/>
                </a:prstClr>
              </a:solidFill>
            </a:endParaRPr>
          </a:p>
        </p:txBody>
      </p:sp>
      <p:sp>
        <p:nvSpPr>
          <p:cNvPr id="6" name="TextBox 5"/>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solidFill>
                  <a:prstClr val="black"/>
                </a:solidFill>
              </a:rPr>
              <a:t>Course webpage</a:t>
            </a:r>
          </a:p>
        </p:txBody>
      </p:sp>
      <p:sp>
        <p:nvSpPr>
          <p:cNvPr id="8" name="Oval 7"/>
          <p:cNvSpPr/>
          <p:nvPr/>
        </p:nvSpPr>
        <p:spPr>
          <a:xfrm>
            <a:off x="-76200" y="1066800"/>
            <a:ext cx="3200400" cy="1219200"/>
          </a:xfrm>
          <a:prstGeom prst="ellipse">
            <a:avLst/>
          </a:prstGeom>
          <a:noFill/>
          <a:ln w="63500" cmpd="sng">
            <a:solidFill>
              <a:srgbClr val="FF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6705600" y="914400"/>
            <a:ext cx="2438400" cy="1219200"/>
          </a:xfrm>
          <a:prstGeom prst="ellipse">
            <a:avLst/>
          </a:prstGeom>
          <a:noFill/>
          <a:ln w="63500" cmpd="sng">
            <a:solidFill>
              <a:srgbClr val="FF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152400" y="4114800"/>
            <a:ext cx="4495800" cy="1066800"/>
          </a:xfrm>
          <a:prstGeom prst="ellipse">
            <a:avLst/>
          </a:prstGeom>
          <a:noFill/>
          <a:ln w="63500" cmpd="sng">
            <a:solidFill>
              <a:srgbClr val="FF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2" descr="https://images-na.ssl-images-amazon.com/images/I/41TqRwQfEML.jpg"/>
          <p:cNvPicPr>
            <a:picLocks noChangeAspect="1" noChangeArrowheads="1"/>
          </p:cNvPicPr>
          <p:nvPr/>
        </p:nvPicPr>
        <p:blipFill>
          <a:blip r:embed="rId4" cstate="print"/>
          <a:srcRect/>
          <a:stretch>
            <a:fillRect/>
          </a:stretch>
        </p:blipFill>
        <p:spPr bwMode="auto">
          <a:xfrm>
            <a:off x="5257800" y="2971800"/>
            <a:ext cx="1214323" cy="1828800"/>
          </a:xfrm>
          <a:prstGeom prst="rect">
            <a:avLst/>
          </a:prstGeom>
          <a:noFill/>
        </p:spPr>
      </p:pic>
      <p:pic>
        <p:nvPicPr>
          <p:cNvPr id="12" name="Picture 4" descr="https://images-na.ssl-images-amazon.com/images/I/51FYtXdp4RL._SX350_BO1,204,203,200_.jpg"/>
          <p:cNvPicPr>
            <a:picLocks noChangeAspect="1" noChangeArrowheads="1"/>
          </p:cNvPicPr>
          <p:nvPr/>
        </p:nvPicPr>
        <p:blipFill>
          <a:blip r:embed="rId5" cstate="print"/>
          <a:srcRect/>
          <a:stretch>
            <a:fillRect/>
          </a:stretch>
        </p:blipFill>
        <p:spPr bwMode="auto">
          <a:xfrm>
            <a:off x="5638800" y="5029200"/>
            <a:ext cx="1290055" cy="1828800"/>
          </a:xfrm>
          <a:prstGeom prst="rect">
            <a:avLst/>
          </a:prstGeom>
          <a:noFill/>
        </p:spPr>
      </p:pic>
      <p:sp>
        <p:nvSpPr>
          <p:cNvPr id="13" name="Oval 12"/>
          <p:cNvSpPr/>
          <p:nvPr/>
        </p:nvSpPr>
        <p:spPr>
          <a:xfrm>
            <a:off x="1447800" y="4267200"/>
            <a:ext cx="1219200" cy="1066800"/>
          </a:xfrm>
          <a:prstGeom prst="ellipse">
            <a:avLst/>
          </a:prstGeom>
          <a:noFill/>
          <a:ln w="63500" cmpd="sng">
            <a:solidFill>
              <a:srgbClr val="FF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xit" presetSubtype="0" fill="hold" grpId="1" nodeType="withEffect">
                                  <p:stCondLst>
                                    <p:cond delay="0"/>
                                  </p:stCondLst>
                                  <p:childTnLst>
                                    <p:set>
                                      <p:cBhvr>
                                        <p:cTn id="12" dur="1" fill="hold">
                                          <p:stCondLst>
                                            <p:cond delay="0"/>
                                          </p:stCondLst>
                                        </p:cTn>
                                        <p:tgtEl>
                                          <p:spTgt spid="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xit" presetSubtype="0" fill="hold" grpId="1" nodeType="withEffect">
                                  <p:stCondLst>
                                    <p:cond delay="0"/>
                                  </p:stCondLst>
                                  <p:childTnLst>
                                    <p:set>
                                      <p:cBhvr>
                                        <p:cTn id="18" dur="1" fill="hold">
                                          <p:stCondLst>
                                            <p:cond delay="0"/>
                                          </p:stCondLst>
                                        </p:cTn>
                                        <p:tgtEl>
                                          <p:spTgt spid="9"/>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par>
                                <p:cTn id="23" presetID="1" presetClass="exit" presetSubtype="0" fill="hold" grpId="1" nodeType="withEffect">
                                  <p:stCondLst>
                                    <p:cond delay="0"/>
                                  </p:stCondLst>
                                  <p:childTnLst>
                                    <p:set>
                                      <p:cBhvr>
                                        <p:cTn id="24" dur="1" fill="hold">
                                          <p:stCondLst>
                                            <p:cond delay="0"/>
                                          </p:stCondLst>
                                        </p:cTn>
                                        <p:tgtEl>
                                          <p:spTgt spid="10"/>
                                        </p:tgtEl>
                                        <p:attrNameLst>
                                          <p:attrName>style.visibility</p:attrName>
                                        </p:attrNameLst>
                                      </p:cBhvr>
                                      <p:to>
                                        <p:strVal val="hidden"/>
                                      </p:to>
                                    </p:set>
                                  </p:childTnLst>
                                </p:cTn>
                              </p:par>
                              <p:par>
                                <p:cTn id="25" presetID="1" presetClass="entr" presetSubtype="0" fill="hold"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9" grpId="0" animBg="1"/>
      <p:bldP spid="9" grpId="1" animBg="1"/>
      <p:bldP spid="10" grpId="0" animBg="1"/>
      <p:bldP spid="10" grpId="1" animBg="1"/>
      <p:bldP spid="1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t>Other resources</a:t>
            </a:r>
          </a:p>
        </p:txBody>
      </p:sp>
      <p:sp>
        <p:nvSpPr>
          <p:cNvPr id="6" name="TextBox 5"/>
          <p:cNvSpPr txBox="1"/>
          <p:nvPr/>
        </p:nvSpPr>
        <p:spPr>
          <a:xfrm>
            <a:off x="457200" y="1219200"/>
            <a:ext cx="8686800" cy="5493812"/>
          </a:xfrm>
          <a:prstGeom prst="rect">
            <a:avLst/>
          </a:prstGeom>
          <a:noFill/>
        </p:spPr>
        <p:txBody>
          <a:bodyPr wrap="square" rtlCol="0">
            <a:spAutoFit/>
          </a:bodyPr>
          <a:lstStyle/>
          <a:p>
            <a:pPr marL="463550" indent="-463550">
              <a:buFont typeface="Arial" pitchFamily="34" charset="0"/>
              <a:buChar char="•"/>
            </a:pPr>
            <a:r>
              <a:rPr lang="en-US" sz="2800" dirty="0"/>
              <a:t>Piazza (link on website)</a:t>
            </a:r>
          </a:p>
          <a:p>
            <a:pPr marL="920750" lvl="1" indent="-463550">
              <a:spcBef>
                <a:spcPts val="600"/>
              </a:spcBef>
              <a:spcAft>
                <a:spcPts val="600"/>
              </a:spcAft>
              <a:buFont typeface="Wingdings" pitchFamily="2" charset="2"/>
              <a:buChar char="Ø"/>
            </a:pPr>
            <a:r>
              <a:rPr lang="en-US" sz="2400" dirty="0">
                <a:solidFill>
                  <a:prstClr val="black"/>
                </a:solidFill>
              </a:rPr>
              <a:t>Primary mode of communication, please sign up!</a:t>
            </a:r>
          </a:p>
          <a:p>
            <a:pPr marL="920750" lvl="1" indent="-463550">
              <a:spcBef>
                <a:spcPts val="600"/>
              </a:spcBef>
              <a:spcAft>
                <a:spcPts val="600"/>
              </a:spcAft>
              <a:buFont typeface="Wingdings" pitchFamily="2" charset="2"/>
              <a:buChar char="Ø"/>
            </a:pPr>
            <a:r>
              <a:rPr lang="en-US" sz="2400" dirty="0">
                <a:solidFill>
                  <a:prstClr val="black"/>
                </a:solidFill>
              </a:rPr>
              <a:t>Helpful for posting lecture or assignment doubts</a:t>
            </a:r>
          </a:p>
          <a:p>
            <a:pPr marL="920750" lvl="1" indent="-463550">
              <a:spcBef>
                <a:spcPts val="600"/>
              </a:spcBef>
              <a:spcAft>
                <a:spcPts val="600"/>
              </a:spcAft>
              <a:buFont typeface="Wingdings" pitchFamily="2" charset="2"/>
              <a:buChar char="Ø"/>
            </a:pPr>
            <a:r>
              <a:rPr lang="en-US" sz="2400" dirty="0">
                <a:solidFill>
                  <a:prstClr val="black"/>
                </a:solidFill>
              </a:rPr>
              <a:t>TAs will respond in a timely manner</a:t>
            </a:r>
          </a:p>
          <a:p>
            <a:pPr marL="920750" lvl="1" indent="-463550">
              <a:spcBef>
                <a:spcPts val="600"/>
              </a:spcBef>
              <a:spcAft>
                <a:spcPts val="600"/>
              </a:spcAft>
              <a:buFont typeface="Wingdings" pitchFamily="2" charset="2"/>
              <a:buChar char="Ø"/>
            </a:pPr>
            <a:r>
              <a:rPr lang="en-US" sz="2400" dirty="0">
                <a:solidFill>
                  <a:prstClr val="black"/>
                </a:solidFill>
              </a:rPr>
              <a:t>Do NOT wait till the last moment</a:t>
            </a:r>
          </a:p>
          <a:p>
            <a:pPr marL="920750" lvl="1" indent="-463550">
              <a:spcBef>
                <a:spcPts val="600"/>
              </a:spcBef>
              <a:spcAft>
                <a:spcPts val="600"/>
              </a:spcAft>
              <a:buFont typeface="Wingdings" pitchFamily="2" charset="2"/>
              <a:buChar char="Ø"/>
            </a:pPr>
            <a:r>
              <a:rPr lang="en-US" sz="2400" dirty="0">
                <a:solidFill>
                  <a:prstClr val="black"/>
                </a:solidFill>
              </a:rPr>
              <a:t>Announcements, abundance of caution, etc.</a:t>
            </a:r>
          </a:p>
          <a:p>
            <a:pPr marL="463550" indent="-463550">
              <a:buFont typeface="Arial" pitchFamily="34" charset="0"/>
              <a:buChar char="•"/>
            </a:pPr>
            <a:endParaRPr lang="en-US" sz="2800" dirty="0"/>
          </a:p>
          <a:p>
            <a:pPr marL="463550" indent="-463550">
              <a:buFont typeface="Arial" pitchFamily="34" charset="0"/>
              <a:buChar char="•"/>
            </a:pPr>
            <a:r>
              <a:rPr lang="en-US" sz="2800" dirty="0"/>
              <a:t>Blackboard for assignments, exams, solutions, grades</a:t>
            </a:r>
          </a:p>
          <a:p>
            <a:pPr marL="920750" lvl="1" indent="-463550">
              <a:spcBef>
                <a:spcPts val="600"/>
              </a:spcBef>
              <a:spcAft>
                <a:spcPts val="600"/>
              </a:spcAft>
              <a:buFont typeface="Wingdings" pitchFamily="2" charset="2"/>
              <a:buChar char="Ø"/>
            </a:pPr>
            <a:r>
              <a:rPr lang="en-US" sz="2400" dirty="0">
                <a:solidFill>
                  <a:prstClr val="black"/>
                </a:solidFill>
              </a:rPr>
              <a:t>Assignment submission also via BB</a:t>
            </a:r>
          </a:p>
          <a:p>
            <a:pPr marL="1377950" lvl="2" indent="-463550">
              <a:spcBef>
                <a:spcPts val="600"/>
              </a:spcBef>
              <a:spcAft>
                <a:spcPts val="600"/>
              </a:spcAft>
              <a:buFont typeface="Wingdings" pitchFamily="2" charset="2"/>
              <a:buChar char="Ø"/>
            </a:pPr>
            <a:r>
              <a:rPr lang="en-US" sz="2400" dirty="0">
                <a:solidFill>
                  <a:prstClr val="black"/>
                </a:solidFill>
              </a:rPr>
              <a:t>Zip all files (pdf of solution, </a:t>
            </a:r>
            <a:r>
              <a:rPr lang="en-US" sz="2400" dirty="0" err="1">
                <a:solidFill>
                  <a:prstClr val="black"/>
                </a:solidFill>
              </a:rPr>
              <a:t>py</a:t>
            </a:r>
            <a:r>
              <a:rPr lang="en-US" sz="2400" dirty="0">
                <a:solidFill>
                  <a:prstClr val="black"/>
                </a:solidFill>
              </a:rPr>
              <a:t> files, graphs, etc.)</a:t>
            </a:r>
          </a:p>
          <a:p>
            <a:pPr marL="920750" lvl="1" indent="-463550">
              <a:spcBef>
                <a:spcPts val="600"/>
              </a:spcBef>
              <a:spcAft>
                <a:spcPts val="600"/>
              </a:spcAft>
              <a:buFont typeface="Wingdings" pitchFamily="2" charset="2"/>
              <a:buChar char="Ø"/>
            </a:pPr>
            <a:r>
              <a:rPr lang="en-US" sz="2400" dirty="0">
                <a:solidFill>
                  <a:prstClr val="black"/>
                </a:solidFill>
              </a:rPr>
              <a:t>BB for in-class quizzes</a:t>
            </a:r>
            <a:endParaRPr lang="en-US" sz="2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chemeClr val="accent6"/>
          </a:solidFill>
        </p:spPr>
        <p:txBody>
          <a:bodyPr wrap="square" rtlCol="0" anchor="ctr">
            <a:noAutofit/>
          </a:bodyPr>
          <a:lstStyle/>
          <a:p>
            <a:pPr algn="ctr"/>
            <a:r>
              <a:rPr lang="en-US" sz="4000" dirty="0"/>
              <a:t>Example 3: Inspection Paradox</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a:p>
        </p:txBody>
      </p:sp>
      <p:sp>
        <p:nvSpPr>
          <p:cNvPr id="6" name="TextBox 5"/>
          <p:cNvSpPr txBox="1"/>
          <p:nvPr/>
        </p:nvSpPr>
        <p:spPr>
          <a:xfrm>
            <a:off x="228600" y="990600"/>
            <a:ext cx="8686800" cy="3154710"/>
          </a:xfrm>
          <a:prstGeom prst="rect">
            <a:avLst/>
          </a:prstGeom>
          <a:noFill/>
        </p:spPr>
        <p:txBody>
          <a:bodyPr wrap="square" rtlCol="0">
            <a:spAutoFit/>
          </a:bodyPr>
          <a:lstStyle/>
          <a:p>
            <a:pPr>
              <a:spcBef>
                <a:spcPts val="1200"/>
              </a:spcBef>
              <a:spcAft>
                <a:spcPts val="600"/>
              </a:spcAft>
            </a:pPr>
            <a:r>
              <a:rPr lang="en-US" sz="2800" dirty="0"/>
              <a:t>On average, an SBU shuttle arrives at the SAC loop every 20mins. If you show up at the SAC loop at some random time, let W be the #</a:t>
            </a:r>
            <a:r>
              <a:rPr lang="en-US" sz="2800" dirty="0" err="1"/>
              <a:t>mins</a:t>
            </a:r>
            <a:r>
              <a:rPr lang="en-US" sz="2800" dirty="0"/>
              <a:t> you end up waiting for a shuttle.</a:t>
            </a:r>
          </a:p>
          <a:p>
            <a:pPr marL="463550" indent="-463550">
              <a:spcBef>
                <a:spcPts val="1200"/>
              </a:spcBef>
              <a:spcAft>
                <a:spcPts val="600"/>
              </a:spcAft>
              <a:buFont typeface="Arial" pitchFamily="34" charset="0"/>
              <a:buChar char="•"/>
            </a:pPr>
            <a:r>
              <a:rPr lang="en-US" sz="2800" dirty="0">
                <a:solidFill>
                  <a:srgbClr val="FF0000"/>
                </a:solidFill>
              </a:rPr>
              <a:t>What is E[W]?</a:t>
            </a:r>
          </a:p>
          <a:p>
            <a:pPr marL="463550" indent="-463550">
              <a:spcBef>
                <a:spcPts val="1200"/>
              </a:spcBef>
              <a:spcAft>
                <a:spcPts val="600"/>
              </a:spcAft>
              <a:buFont typeface="Arial" pitchFamily="34" charset="0"/>
              <a:buChar char="•"/>
            </a:pPr>
            <a:endParaRPr lang="en-US" sz="2800" dirty="0">
              <a:solidFill>
                <a:srgbClr val="FF0000"/>
              </a:solidFill>
            </a:endParaRPr>
          </a:p>
          <a:p>
            <a:pPr marL="463550" indent="-463550">
              <a:buFont typeface="Arial" pitchFamily="34" charset="0"/>
              <a:buChar char="•"/>
            </a:pPr>
            <a:endParaRPr lang="en-US" sz="2400" dirty="0"/>
          </a:p>
        </p:txBody>
      </p:sp>
      <p:cxnSp>
        <p:nvCxnSpPr>
          <p:cNvPr id="8" name="Straight Connector 7"/>
          <p:cNvCxnSpPr/>
          <p:nvPr/>
        </p:nvCxnSpPr>
        <p:spPr>
          <a:xfrm>
            <a:off x="1028700" y="4810780"/>
            <a:ext cx="7086600" cy="0"/>
          </a:xfrm>
          <a:prstGeom prst="line">
            <a:avLst/>
          </a:prstGeom>
          <a:ln w="25400">
            <a:headEnd type="oval" w="lg" len="lg"/>
            <a:tailEnd type="oval" w="lg" len="lg"/>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33400" y="4963180"/>
            <a:ext cx="990600" cy="523220"/>
          </a:xfrm>
          <a:prstGeom prst="rect">
            <a:avLst/>
          </a:prstGeom>
          <a:noFill/>
        </p:spPr>
        <p:txBody>
          <a:bodyPr wrap="square" rtlCol="0">
            <a:spAutoFit/>
          </a:bodyPr>
          <a:lstStyle/>
          <a:p>
            <a:pPr algn="ctr"/>
            <a:r>
              <a:rPr lang="en-US" sz="2800" dirty="0">
                <a:solidFill>
                  <a:srgbClr val="0070C0"/>
                </a:solidFill>
              </a:rPr>
              <a:t>t=0</a:t>
            </a:r>
          </a:p>
        </p:txBody>
      </p:sp>
      <p:sp>
        <p:nvSpPr>
          <p:cNvPr id="10" name="TextBox 9"/>
          <p:cNvSpPr txBox="1"/>
          <p:nvPr/>
        </p:nvSpPr>
        <p:spPr>
          <a:xfrm>
            <a:off x="7620000" y="4963180"/>
            <a:ext cx="990600" cy="523220"/>
          </a:xfrm>
          <a:prstGeom prst="rect">
            <a:avLst/>
          </a:prstGeom>
          <a:noFill/>
        </p:spPr>
        <p:txBody>
          <a:bodyPr wrap="square" rtlCol="0">
            <a:spAutoFit/>
          </a:bodyPr>
          <a:lstStyle/>
          <a:p>
            <a:pPr algn="ctr"/>
            <a:r>
              <a:rPr lang="en-US" sz="2800" dirty="0">
                <a:solidFill>
                  <a:srgbClr val="0070C0"/>
                </a:solidFill>
              </a:rPr>
              <a:t>t=20</a:t>
            </a:r>
          </a:p>
        </p:txBody>
      </p:sp>
      <p:pic>
        <p:nvPicPr>
          <p:cNvPr id="1027" name="Picture 3" descr="C:\Users\anshul\AppData\Local\Microsoft\Windows\Temporary Internet Files\Content.IE5\4A137J7D\RWBA_Bus.svg[1].png"/>
          <p:cNvPicPr>
            <a:picLocks noChangeAspect="1" noChangeArrowheads="1"/>
          </p:cNvPicPr>
          <p:nvPr/>
        </p:nvPicPr>
        <p:blipFill>
          <a:blip r:embed="rId3" cstate="print">
            <a:duotone>
              <a:schemeClr val="accent2">
                <a:shade val="45000"/>
                <a:satMod val="135000"/>
              </a:schemeClr>
              <a:prstClr val="white"/>
            </a:duotone>
          </a:blip>
          <a:stretch>
            <a:fillRect/>
          </a:stretch>
        </p:blipFill>
        <p:spPr bwMode="auto">
          <a:xfrm>
            <a:off x="304800" y="3591580"/>
            <a:ext cx="1463040" cy="1463040"/>
          </a:xfrm>
          <a:prstGeom prst="rect">
            <a:avLst/>
          </a:prstGeom>
          <a:noFill/>
          <a:ln>
            <a:noFill/>
          </a:ln>
        </p:spPr>
      </p:pic>
      <p:pic>
        <p:nvPicPr>
          <p:cNvPr id="11" name="Picture 3" descr="C:\Users\anshul\AppData\Local\Microsoft\Windows\Temporary Internet Files\Content.IE5\4A137J7D\RWBA_Bus.svg[1].png"/>
          <p:cNvPicPr>
            <a:picLocks noChangeAspect="1" noChangeArrowheads="1"/>
          </p:cNvPicPr>
          <p:nvPr/>
        </p:nvPicPr>
        <p:blipFill>
          <a:blip r:embed="rId3" cstate="print">
            <a:duotone>
              <a:schemeClr val="accent2">
                <a:shade val="45000"/>
                <a:satMod val="135000"/>
              </a:schemeClr>
              <a:prstClr val="white"/>
            </a:duotone>
          </a:blip>
          <a:stretch>
            <a:fillRect/>
          </a:stretch>
        </p:blipFill>
        <p:spPr bwMode="auto">
          <a:xfrm>
            <a:off x="7315200" y="3591580"/>
            <a:ext cx="1463040" cy="1463040"/>
          </a:xfrm>
          <a:prstGeom prst="rect">
            <a:avLst/>
          </a:prstGeom>
          <a:noFill/>
          <a:ln>
            <a:noFill/>
          </a:ln>
        </p:spPr>
      </p:pic>
      <p:pic>
        <p:nvPicPr>
          <p:cNvPr id="1029" name="Picture 5" descr="C:\Users\anshul\AppData\Local\Microsoft\Windows\Temporary Internet Files\Content.IE5\4A137J7D\25574[1].png"/>
          <p:cNvPicPr>
            <a:picLocks noChangeAspect="1" noChangeArrowheads="1"/>
          </p:cNvPicPr>
          <p:nvPr/>
        </p:nvPicPr>
        <p:blipFill>
          <a:blip r:embed="rId4" cstate="print">
            <a:duotone>
              <a:schemeClr val="accent3">
                <a:shade val="45000"/>
                <a:satMod val="135000"/>
              </a:schemeClr>
              <a:prstClr val="white"/>
            </a:duotone>
            <a:lum bright="-13000" contrast="51000"/>
          </a:blip>
          <a:srcRect/>
          <a:stretch>
            <a:fillRect/>
          </a:stretch>
        </p:blipFill>
        <p:spPr bwMode="auto">
          <a:xfrm>
            <a:off x="3200400" y="5029200"/>
            <a:ext cx="720635" cy="812698"/>
          </a:xfrm>
          <a:prstGeom prst="rect">
            <a:avLst/>
          </a:prstGeom>
          <a:noFill/>
        </p:spPr>
      </p:pic>
      <p:sp>
        <p:nvSpPr>
          <p:cNvPr id="18" name="Multiply 17"/>
          <p:cNvSpPr/>
          <p:nvPr/>
        </p:nvSpPr>
        <p:spPr>
          <a:xfrm>
            <a:off x="3505200" y="4495800"/>
            <a:ext cx="533400" cy="533400"/>
          </a:xfrm>
          <a:prstGeom prst="mathMultiply">
            <a:avLst/>
          </a:prstGeom>
          <a:solidFill>
            <a:srgbClr val="57A2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Arrow Connector 19"/>
          <p:cNvCxnSpPr/>
          <p:nvPr/>
        </p:nvCxnSpPr>
        <p:spPr>
          <a:xfrm>
            <a:off x="3733800" y="4343400"/>
            <a:ext cx="3657600" cy="1588"/>
          </a:xfrm>
          <a:prstGeom prst="straightConnector1">
            <a:avLst/>
          </a:prstGeom>
          <a:ln w="3810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5257800" y="3810000"/>
            <a:ext cx="990600" cy="523220"/>
          </a:xfrm>
          <a:prstGeom prst="rect">
            <a:avLst/>
          </a:prstGeom>
          <a:noFill/>
        </p:spPr>
        <p:txBody>
          <a:bodyPr wrap="square" rtlCol="0">
            <a:spAutoFit/>
          </a:bodyPr>
          <a:lstStyle/>
          <a:p>
            <a:pPr algn="ctr"/>
            <a:r>
              <a:rPr lang="en-US" sz="2800" b="1" dirty="0"/>
              <a:t>W</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27"/>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2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8" grpId="0" animBg="1"/>
      <p:bldP spid="21" grpId="0"/>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chemeClr val="accent6"/>
          </a:solidFill>
        </p:spPr>
        <p:txBody>
          <a:bodyPr wrap="square" rtlCol="0" anchor="ctr">
            <a:noAutofit/>
          </a:bodyPr>
          <a:lstStyle/>
          <a:p>
            <a:pPr algn="ctr"/>
            <a:r>
              <a:rPr lang="en-US" sz="4000" dirty="0"/>
              <a:t>Example 3: Inspection Paradox</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a:p>
        </p:txBody>
      </p:sp>
      <p:sp>
        <p:nvSpPr>
          <p:cNvPr id="6" name="TextBox 5"/>
          <p:cNvSpPr txBox="1"/>
          <p:nvPr/>
        </p:nvSpPr>
        <p:spPr>
          <a:xfrm>
            <a:off x="228600" y="990600"/>
            <a:ext cx="8686800" cy="3154710"/>
          </a:xfrm>
          <a:prstGeom prst="rect">
            <a:avLst/>
          </a:prstGeom>
          <a:noFill/>
        </p:spPr>
        <p:txBody>
          <a:bodyPr wrap="square" rtlCol="0">
            <a:spAutoFit/>
          </a:bodyPr>
          <a:lstStyle/>
          <a:p>
            <a:pPr>
              <a:spcBef>
                <a:spcPts val="1200"/>
              </a:spcBef>
              <a:spcAft>
                <a:spcPts val="600"/>
              </a:spcAft>
            </a:pPr>
            <a:r>
              <a:rPr lang="en-US" sz="2800" dirty="0"/>
              <a:t>On average, an SBU shuttle arrives at the SAC loop every 20mins. If you show up at the SAC loop at some random time, let W be the #</a:t>
            </a:r>
            <a:r>
              <a:rPr lang="en-US" sz="2800" dirty="0" err="1"/>
              <a:t>mins</a:t>
            </a:r>
            <a:r>
              <a:rPr lang="en-US" sz="2800" dirty="0"/>
              <a:t> you end up waiting for a shuttle.</a:t>
            </a:r>
          </a:p>
          <a:p>
            <a:pPr marL="463550" indent="-463550">
              <a:spcBef>
                <a:spcPts val="1200"/>
              </a:spcBef>
              <a:spcAft>
                <a:spcPts val="600"/>
              </a:spcAft>
              <a:buFont typeface="Arial" pitchFamily="34" charset="0"/>
              <a:buChar char="•"/>
            </a:pPr>
            <a:r>
              <a:rPr lang="en-US" sz="2800" dirty="0">
                <a:solidFill>
                  <a:srgbClr val="FF0000"/>
                </a:solidFill>
              </a:rPr>
              <a:t>Can E[W] &gt; 10mins?</a:t>
            </a:r>
          </a:p>
          <a:p>
            <a:pPr marL="463550" indent="-463550">
              <a:spcBef>
                <a:spcPts val="1200"/>
              </a:spcBef>
              <a:spcAft>
                <a:spcPts val="600"/>
              </a:spcAft>
              <a:buFont typeface="Arial" pitchFamily="34" charset="0"/>
              <a:buChar char="•"/>
            </a:pPr>
            <a:endParaRPr lang="en-US" sz="2800" dirty="0">
              <a:solidFill>
                <a:srgbClr val="FF0000"/>
              </a:solidFill>
            </a:endParaRPr>
          </a:p>
          <a:p>
            <a:pPr marL="463550" indent="-463550">
              <a:buFont typeface="Arial" pitchFamily="34" charset="0"/>
              <a:buChar char="•"/>
            </a:pPr>
            <a:endParaRPr lang="en-US" sz="2400" dirty="0"/>
          </a:p>
        </p:txBody>
      </p:sp>
      <p:cxnSp>
        <p:nvCxnSpPr>
          <p:cNvPr id="8" name="Straight Connector 7"/>
          <p:cNvCxnSpPr/>
          <p:nvPr/>
        </p:nvCxnSpPr>
        <p:spPr>
          <a:xfrm>
            <a:off x="1028700" y="4810780"/>
            <a:ext cx="7086600" cy="0"/>
          </a:xfrm>
          <a:prstGeom prst="line">
            <a:avLst/>
          </a:prstGeom>
          <a:ln w="25400">
            <a:headEnd type="oval" w="lg" len="lg"/>
            <a:tailEnd type="oval" w="lg" len="lg"/>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33400" y="4963180"/>
            <a:ext cx="990600" cy="523220"/>
          </a:xfrm>
          <a:prstGeom prst="rect">
            <a:avLst/>
          </a:prstGeom>
          <a:noFill/>
        </p:spPr>
        <p:txBody>
          <a:bodyPr wrap="square" rtlCol="0">
            <a:spAutoFit/>
          </a:bodyPr>
          <a:lstStyle/>
          <a:p>
            <a:pPr algn="ctr"/>
            <a:r>
              <a:rPr lang="en-US" sz="2800" dirty="0">
                <a:solidFill>
                  <a:srgbClr val="0070C0"/>
                </a:solidFill>
              </a:rPr>
              <a:t>t=0</a:t>
            </a:r>
          </a:p>
        </p:txBody>
      </p:sp>
      <p:sp>
        <p:nvSpPr>
          <p:cNvPr id="10" name="TextBox 9"/>
          <p:cNvSpPr txBox="1"/>
          <p:nvPr/>
        </p:nvSpPr>
        <p:spPr>
          <a:xfrm>
            <a:off x="7620000" y="4963180"/>
            <a:ext cx="990600" cy="523220"/>
          </a:xfrm>
          <a:prstGeom prst="rect">
            <a:avLst/>
          </a:prstGeom>
          <a:noFill/>
        </p:spPr>
        <p:txBody>
          <a:bodyPr wrap="square" rtlCol="0">
            <a:spAutoFit/>
          </a:bodyPr>
          <a:lstStyle/>
          <a:p>
            <a:pPr algn="ctr"/>
            <a:r>
              <a:rPr lang="en-US" sz="2800" dirty="0">
                <a:solidFill>
                  <a:srgbClr val="0070C0"/>
                </a:solidFill>
              </a:rPr>
              <a:t>t=40</a:t>
            </a:r>
          </a:p>
        </p:txBody>
      </p:sp>
      <p:pic>
        <p:nvPicPr>
          <p:cNvPr id="1027" name="Picture 3" descr="C:\Users\anshul\AppData\Local\Microsoft\Windows\Temporary Internet Files\Content.IE5\4A137J7D\RWBA_Bus.svg[1].png"/>
          <p:cNvPicPr>
            <a:picLocks noChangeAspect="1" noChangeArrowheads="1"/>
          </p:cNvPicPr>
          <p:nvPr/>
        </p:nvPicPr>
        <p:blipFill>
          <a:blip r:embed="rId3" cstate="print">
            <a:duotone>
              <a:schemeClr val="accent2">
                <a:shade val="45000"/>
                <a:satMod val="135000"/>
              </a:schemeClr>
              <a:prstClr val="white"/>
            </a:duotone>
          </a:blip>
          <a:stretch>
            <a:fillRect/>
          </a:stretch>
        </p:blipFill>
        <p:spPr bwMode="auto">
          <a:xfrm>
            <a:off x="304800" y="3591580"/>
            <a:ext cx="1463040" cy="1463040"/>
          </a:xfrm>
          <a:prstGeom prst="rect">
            <a:avLst/>
          </a:prstGeom>
          <a:noFill/>
          <a:ln>
            <a:noFill/>
          </a:ln>
        </p:spPr>
      </p:pic>
      <p:pic>
        <p:nvPicPr>
          <p:cNvPr id="11" name="Picture 3" descr="C:\Users\anshul\AppData\Local\Microsoft\Windows\Temporary Internet Files\Content.IE5\4A137J7D\RWBA_Bus.svg[1].png"/>
          <p:cNvPicPr>
            <a:picLocks noChangeAspect="1" noChangeArrowheads="1"/>
          </p:cNvPicPr>
          <p:nvPr/>
        </p:nvPicPr>
        <p:blipFill>
          <a:blip r:embed="rId3" cstate="print">
            <a:duotone>
              <a:schemeClr val="accent2">
                <a:shade val="45000"/>
                <a:satMod val="135000"/>
              </a:schemeClr>
              <a:prstClr val="white"/>
            </a:duotone>
          </a:blip>
          <a:stretch>
            <a:fillRect/>
          </a:stretch>
        </p:blipFill>
        <p:spPr bwMode="auto">
          <a:xfrm>
            <a:off x="7315200" y="3591580"/>
            <a:ext cx="1463040" cy="1463040"/>
          </a:xfrm>
          <a:prstGeom prst="rect">
            <a:avLst/>
          </a:prstGeom>
          <a:noFill/>
          <a:ln>
            <a:noFill/>
          </a:ln>
        </p:spPr>
      </p:pic>
      <p:pic>
        <p:nvPicPr>
          <p:cNvPr id="1029" name="Picture 5" descr="C:\Users\anshul\AppData\Local\Microsoft\Windows\Temporary Internet Files\Content.IE5\4A137J7D\25574[1].png"/>
          <p:cNvPicPr>
            <a:picLocks noChangeAspect="1" noChangeArrowheads="1"/>
          </p:cNvPicPr>
          <p:nvPr/>
        </p:nvPicPr>
        <p:blipFill>
          <a:blip r:embed="rId4" cstate="print">
            <a:duotone>
              <a:schemeClr val="accent3">
                <a:shade val="45000"/>
                <a:satMod val="135000"/>
              </a:schemeClr>
              <a:prstClr val="white"/>
            </a:duotone>
            <a:lum bright="-13000" contrast="51000"/>
          </a:blip>
          <a:srcRect/>
          <a:stretch>
            <a:fillRect/>
          </a:stretch>
        </p:blipFill>
        <p:spPr bwMode="auto">
          <a:xfrm>
            <a:off x="3200400" y="5029200"/>
            <a:ext cx="720635" cy="812698"/>
          </a:xfrm>
          <a:prstGeom prst="rect">
            <a:avLst/>
          </a:prstGeom>
          <a:noFill/>
        </p:spPr>
      </p:pic>
      <p:sp>
        <p:nvSpPr>
          <p:cNvPr id="18" name="Multiply 17"/>
          <p:cNvSpPr/>
          <p:nvPr/>
        </p:nvSpPr>
        <p:spPr>
          <a:xfrm>
            <a:off x="3505200" y="4495800"/>
            <a:ext cx="533400" cy="533400"/>
          </a:xfrm>
          <a:prstGeom prst="mathMultiply">
            <a:avLst/>
          </a:prstGeom>
          <a:solidFill>
            <a:srgbClr val="57A2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Arrow Connector 19"/>
          <p:cNvCxnSpPr/>
          <p:nvPr/>
        </p:nvCxnSpPr>
        <p:spPr>
          <a:xfrm>
            <a:off x="3733800" y="4343400"/>
            <a:ext cx="3657600" cy="1588"/>
          </a:xfrm>
          <a:prstGeom prst="straightConnector1">
            <a:avLst/>
          </a:prstGeom>
          <a:ln w="3810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5257800" y="3810000"/>
            <a:ext cx="990600" cy="523220"/>
          </a:xfrm>
          <a:prstGeom prst="rect">
            <a:avLst/>
          </a:prstGeom>
          <a:noFill/>
        </p:spPr>
        <p:txBody>
          <a:bodyPr wrap="square" rtlCol="0">
            <a:spAutoFit/>
          </a:bodyPr>
          <a:lstStyle/>
          <a:p>
            <a:pPr algn="ctr"/>
            <a:r>
              <a:rPr lang="en-US" sz="2800" b="1" dirty="0"/>
              <a:t>W</a:t>
            </a:r>
          </a:p>
        </p:txBody>
      </p:sp>
      <p:pic>
        <p:nvPicPr>
          <p:cNvPr id="14" name="Picture 3" descr="C:\Users\anshul\AppData\Local\Microsoft\Windows\Temporary Internet Files\Content.IE5\4A137J7D\RWBA_Bus.svg[1].png"/>
          <p:cNvPicPr>
            <a:picLocks noChangeAspect="1" noChangeArrowheads="1"/>
          </p:cNvPicPr>
          <p:nvPr/>
        </p:nvPicPr>
        <p:blipFill>
          <a:blip r:embed="rId3" cstate="print">
            <a:duotone>
              <a:schemeClr val="accent2">
                <a:shade val="45000"/>
                <a:satMod val="135000"/>
              </a:schemeClr>
              <a:prstClr val="white"/>
            </a:duotone>
          </a:blip>
          <a:stretch>
            <a:fillRect/>
          </a:stretch>
        </p:blipFill>
        <p:spPr bwMode="auto">
          <a:xfrm>
            <a:off x="533400" y="2971800"/>
            <a:ext cx="1463040" cy="1463040"/>
          </a:xfrm>
          <a:prstGeom prst="rect">
            <a:avLst/>
          </a:prstGeom>
          <a:noFill/>
          <a:ln>
            <a:noFill/>
          </a:ln>
        </p:spPr>
      </p:pic>
      <p:pic>
        <p:nvPicPr>
          <p:cNvPr id="15" name="Picture 3" descr="C:\Users\anshul\AppData\Local\Microsoft\Windows\Temporary Internet Files\Content.IE5\4A137J7D\RWBA_Bus.svg[1].png"/>
          <p:cNvPicPr>
            <a:picLocks noChangeAspect="1" noChangeArrowheads="1"/>
          </p:cNvPicPr>
          <p:nvPr/>
        </p:nvPicPr>
        <p:blipFill>
          <a:blip r:embed="rId3" cstate="print">
            <a:duotone>
              <a:schemeClr val="accent2">
                <a:shade val="45000"/>
                <a:satMod val="135000"/>
              </a:schemeClr>
              <a:prstClr val="white"/>
            </a:duotone>
          </a:blip>
          <a:stretch>
            <a:fillRect/>
          </a:stretch>
        </p:blipFill>
        <p:spPr bwMode="auto">
          <a:xfrm>
            <a:off x="7467600" y="2971800"/>
            <a:ext cx="1463040" cy="146304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2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2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8" grpId="0" animBg="1"/>
      <p:bldP spid="21" grpId="0"/>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chemeClr val="accent6"/>
          </a:solidFill>
        </p:spPr>
        <p:txBody>
          <a:bodyPr wrap="square" rtlCol="0" anchor="ctr">
            <a:noAutofit/>
          </a:bodyPr>
          <a:lstStyle/>
          <a:p>
            <a:pPr algn="ctr"/>
            <a:r>
              <a:rPr lang="en-US" sz="4000" dirty="0"/>
              <a:t>Example 3: Inspection Paradox</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a:p>
        </p:txBody>
      </p:sp>
      <p:sp>
        <p:nvSpPr>
          <p:cNvPr id="6" name="TextBox 5"/>
          <p:cNvSpPr txBox="1"/>
          <p:nvPr/>
        </p:nvSpPr>
        <p:spPr>
          <a:xfrm>
            <a:off x="228600" y="990600"/>
            <a:ext cx="8686800" cy="3154710"/>
          </a:xfrm>
          <a:prstGeom prst="rect">
            <a:avLst/>
          </a:prstGeom>
          <a:noFill/>
        </p:spPr>
        <p:txBody>
          <a:bodyPr wrap="square" rtlCol="0">
            <a:spAutoFit/>
          </a:bodyPr>
          <a:lstStyle/>
          <a:p>
            <a:pPr>
              <a:spcBef>
                <a:spcPts val="1200"/>
              </a:spcBef>
              <a:spcAft>
                <a:spcPts val="600"/>
              </a:spcAft>
            </a:pPr>
            <a:r>
              <a:rPr lang="en-US" sz="2800" dirty="0"/>
              <a:t>On average, an SBU shuttle arrives at the SAC loop every 20mins. If you show up at the SAC loop at some random time, let W be the #</a:t>
            </a:r>
            <a:r>
              <a:rPr lang="en-US" sz="2800" dirty="0" err="1"/>
              <a:t>mins</a:t>
            </a:r>
            <a:r>
              <a:rPr lang="en-US" sz="2800" dirty="0"/>
              <a:t> you end up waiting for a shuttle.</a:t>
            </a:r>
          </a:p>
          <a:p>
            <a:pPr marL="463550" indent="-463550">
              <a:spcBef>
                <a:spcPts val="1200"/>
              </a:spcBef>
              <a:spcAft>
                <a:spcPts val="600"/>
              </a:spcAft>
              <a:buFont typeface="Arial" pitchFamily="34" charset="0"/>
              <a:buChar char="•"/>
            </a:pPr>
            <a:r>
              <a:rPr lang="en-US" sz="2800" dirty="0">
                <a:solidFill>
                  <a:srgbClr val="FF0000"/>
                </a:solidFill>
              </a:rPr>
              <a:t>Can E[W] &gt; 20mins?</a:t>
            </a:r>
          </a:p>
          <a:p>
            <a:pPr marL="463550" indent="-463550">
              <a:spcBef>
                <a:spcPts val="1200"/>
              </a:spcBef>
              <a:spcAft>
                <a:spcPts val="600"/>
              </a:spcAft>
              <a:buFont typeface="Arial" pitchFamily="34" charset="0"/>
              <a:buChar char="•"/>
            </a:pPr>
            <a:endParaRPr lang="en-US" sz="2800" dirty="0">
              <a:solidFill>
                <a:srgbClr val="FF0000"/>
              </a:solidFill>
            </a:endParaRPr>
          </a:p>
          <a:p>
            <a:pPr marL="463550" indent="-463550">
              <a:buFont typeface="Arial" pitchFamily="34" charset="0"/>
              <a:buChar char="•"/>
            </a:pPr>
            <a:endParaRPr lang="en-US" sz="2400" dirty="0"/>
          </a:p>
        </p:txBody>
      </p:sp>
      <p:cxnSp>
        <p:nvCxnSpPr>
          <p:cNvPr id="8" name="Straight Connector 7"/>
          <p:cNvCxnSpPr/>
          <p:nvPr/>
        </p:nvCxnSpPr>
        <p:spPr>
          <a:xfrm>
            <a:off x="1028700" y="4810780"/>
            <a:ext cx="7086600" cy="0"/>
          </a:xfrm>
          <a:prstGeom prst="line">
            <a:avLst/>
          </a:prstGeom>
          <a:ln w="25400">
            <a:headEnd type="oval" w="lg" len="lg"/>
            <a:tailEnd type="oval" w="lg" len="lg"/>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33400" y="4963180"/>
            <a:ext cx="990600" cy="523220"/>
          </a:xfrm>
          <a:prstGeom prst="rect">
            <a:avLst/>
          </a:prstGeom>
          <a:noFill/>
        </p:spPr>
        <p:txBody>
          <a:bodyPr wrap="square" rtlCol="0">
            <a:spAutoFit/>
          </a:bodyPr>
          <a:lstStyle/>
          <a:p>
            <a:pPr algn="ctr"/>
            <a:r>
              <a:rPr lang="en-US" sz="2800" dirty="0">
                <a:solidFill>
                  <a:srgbClr val="0070C0"/>
                </a:solidFill>
              </a:rPr>
              <a:t>t=0</a:t>
            </a:r>
          </a:p>
        </p:txBody>
      </p:sp>
      <p:sp>
        <p:nvSpPr>
          <p:cNvPr id="10" name="TextBox 9"/>
          <p:cNvSpPr txBox="1"/>
          <p:nvPr/>
        </p:nvSpPr>
        <p:spPr>
          <a:xfrm>
            <a:off x="7620000" y="4963180"/>
            <a:ext cx="990600" cy="523220"/>
          </a:xfrm>
          <a:prstGeom prst="rect">
            <a:avLst/>
          </a:prstGeom>
          <a:noFill/>
        </p:spPr>
        <p:txBody>
          <a:bodyPr wrap="square" rtlCol="0">
            <a:spAutoFit/>
          </a:bodyPr>
          <a:lstStyle/>
          <a:p>
            <a:pPr algn="ctr"/>
            <a:r>
              <a:rPr lang="en-US" sz="2800" dirty="0">
                <a:solidFill>
                  <a:srgbClr val="0070C0"/>
                </a:solidFill>
              </a:rPr>
              <a:t>t=60</a:t>
            </a:r>
          </a:p>
        </p:txBody>
      </p:sp>
      <p:pic>
        <p:nvPicPr>
          <p:cNvPr id="1029" name="Picture 5" descr="C:\Users\anshul\AppData\Local\Microsoft\Windows\Temporary Internet Files\Content.IE5\4A137J7D\25574[1].png"/>
          <p:cNvPicPr>
            <a:picLocks noChangeAspect="1" noChangeArrowheads="1"/>
          </p:cNvPicPr>
          <p:nvPr/>
        </p:nvPicPr>
        <p:blipFill>
          <a:blip r:embed="rId3" cstate="print">
            <a:duotone>
              <a:schemeClr val="accent3">
                <a:shade val="45000"/>
                <a:satMod val="135000"/>
              </a:schemeClr>
              <a:prstClr val="white"/>
            </a:duotone>
            <a:lum bright="-13000" contrast="51000"/>
          </a:blip>
          <a:srcRect/>
          <a:stretch>
            <a:fillRect/>
          </a:stretch>
        </p:blipFill>
        <p:spPr bwMode="auto">
          <a:xfrm>
            <a:off x="3200400" y="5029200"/>
            <a:ext cx="720635" cy="812698"/>
          </a:xfrm>
          <a:prstGeom prst="rect">
            <a:avLst/>
          </a:prstGeom>
          <a:noFill/>
        </p:spPr>
      </p:pic>
      <p:sp>
        <p:nvSpPr>
          <p:cNvPr id="18" name="Multiply 17"/>
          <p:cNvSpPr/>
          <p:nvPr/>
        </p:nvSpPr>
        <p:spPr>
          <a:xfrm>
            <a:off x="3505200" y="4495800"/>
            <a:ext cx="533400" cy="533400"/>
          </a:xfrm>
          <a:prstGeom prst="mathMultiply">
            <a:avLst/>
          </a:prstGeom>
          <a:solidFill>
            <a:srgbClr val="57A2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Arrow Connector 19"/>
          <p:cNvCxnSpPr/>
          <p:nvPr/>
        </p:nvCxnSpPr>
        <p:spPr>
          <a:xfrm>
            <a:off x="3733800" y="4343400"/>
            <a:ext cx="3657600" cy="1588"/>
          </a:xfrm>
          <a:prstGeom prst="straightConnector1">
            <a:avLst/>
          </a:prstGeom>
          <a:ln w="3810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5257800" y="3810000"/>
            <a:ext cx="990600" cy="523220"/>
          </a:xfrm>
          <a:prstGeom prst="rect">
            <a:avLst/>
          </a:prstGeom>
          <a:noFill/>
        </p:spPr>
        <p:txBody>
          <a:bodyPr wrap="square" rtlCol="0">
            <a:spAutoFit/>
          </a:bodyPr>
          <a:lstStyle/>
          <a:p>
            <a:pPr algn="ctr"/>
            <a:r>
              <a:rPr lang="en-US" sz="2800" b="1" dirty="0"/>
              <a:t>W</a:t>
            </a:r>
          </a:p>
        </p:txBody>
      </p:sp>
      <p:grpSp>
        <p:nvGrpSpPr>
          <p:cNvPr id="23" name="Group 22"/>
          <p:cNvGrpSpPr/>
          <p:nvPr/>
        </p:nvGrpSpPr>
        <p:grpSpPr>
          <a:xfrm>
            <a:off x="304800" y="2590800"/>
            <a:ext cx="1767840" cy="2540020"/>
            <a:chOff x="304800" y="2514600"/>
            <a:chExt cx="1767840" cy="2540020"/>
          </a:xfrm>
        </p:grpSpPr>
        <p:pic>
          <p:nvPicPr>
            <p:cNvPr id="1027" name="Picture 3" descr="C:\Users\anshul\AppData\Local\Microsoft\Windows\Temporary Internet Files\Content.IE5\4A137J7D\RWBA_Bus.svg[1].png"/>
            <p:cNvPicPr>
              <a:picLocks noChangeAspect="1" noChangeArrowheads="1"/>
            </p:cNvPicPr>
            <p:nvPr/>
          </p:nvPicPr>
          <p:blipFill>
            <a:blip r:embed="rId4" cstate="print">
              <a:duotone>
                <a:schemeClr val="accent2">
                  <a:shade val="45000"/>
                  <a:satMod val="135000"/>
                </a:schemeClr>
                <a:prstClr val="white"/>
              </a:duotone>
            </a:blip>
            <a:stretch>
              <a:fillRect/>
            </a:stretch>
          </p:blipFill>
          <p:spPr bwMode="auto">
            <a:xfrm>
              <a:off x="304800" y="3591580"/>
              <a:ext cx="1463040" cy="1463040"/>
            </a:xfrm>
            <a:prstGeom prst="rect">
              <a:avLst/>
            </a:prstGeom>
            <a:noFill/>
            <a:ln>
              <a:noFill/>
            </a:ln>
          </p:spPr>
        </p:pic>
        <p:pic>
          <p:nvPicPr>
            <p:cNvPr id="14" name="Picture 3" descr="C:\Users\anshul\AppData\Local\Microsoft\Windows\Temporary Internet Files\Content.IE5\4A137J7D\RWBA_Bus.svg[1].png"/>
            <p:cNvPicPr>
              <a:picLocks noChangeAspect="1" noChangeArrowheads="1"/>
            </p:cNvPicPr>
            <p:nvPr/>
          </p:nvPicPr>
          <p:blipFill>
            <a:blip r:embed="rId4" cstate="print">
              <a:duotone>
                <a:schemeClr val="accent2">
                  <a:shade val="45000"/>
                  <a:satMod val="135000"/>
                </a:schemeClr>
                <a:prstClr val="white"/>
              </a:duotone>
            </a:blip>
            <a:stretch>
              <a:fillRect/>
            </a:stretch>
          </p:blipFill>
          <p:spPr bwMode="auto">
            <a:xfrm>
              <a:off x="457200" y="3048000"/>
              <a:ext cx="1463040" cy="1463040"/>
            </a:xfrm>
            <a:prstGeom prst="rect">
              <a:avLst/>
            </a:prstGeom>
            <a:noFill/>
            <a:ln>
              <a:noFill/>
            </a:ln>
          </p:spPr>
        </p:pic>
        <p:pic>
          <p:nvPicPr>
            <p:cNvPr id="16" name="Picture 3" descr="C:\Users\anshul\AppData\Local\Microsoft\Windows\Temporary Internet Files\Content.IE5\4A137J7D\RWBA_Bus.svg[1].png"/>
            <p:cNvPicPr>
              <a:picLocks noChangeAspect="1" noChangeArrowheads="1"/>
            </p:cNvPicPr>
            <p:nvPr/>
          </p:nvPicPr>
          <p:blipFill>
            <a:blip r:embed="rId4" cstate="print">
              <a:duotone>
                <a:schemeClr val="accent2">
                  <a:shade val="45000"/>
                  <a:satMod val="135000"/>
                </a:schemeClr>
                <a:prstClr val="white"/>
              </a:duotone>
            </a:blip>
            <a:stretch>
              <a:fillRect/>
            </a:stretch>
          </p:blipFill>
          <p:spPr bwMode="auto">
            <a:xfrm>
              <a:off x="609600" y="2514600"/>
              <a:ext cx="1463040" cy="1463040"/>
            </a:xfrm>
            <a:prstGeom prst="rect">
              <a:avLst/>
            </a:prstGeom>
            <a:noFill/>
            <a:ln>
              <a:noFill/>
            </a:ln>
          </p:spPr>
        </p:pic>
      </p:grpSp>
      <p:grpSp>
        <p:nvGrpSpPr>
          <p:cNvPr id="24" name="Group 23"/>
          <p:cNvGrpSpPr/>
          <p:nvPr/>
        </p:nvGrpSpPr>
        <p:grpSpPr>
          <a:xfrm>
            <a:off x="7376160" y="2590800"/>
            <a:ext cx="1767840" cy="2540020"/>
            <a:chOff x="304800" y="2514600"/>
            <a:chExt cx="1767840" cy="2540020"/>
          </a:xfrm>
        </p:grpSpPr>
        <p:pic>
          <p:nvPicPr>
            <p:cNvPr id="25" name="Picture 3" descr="C:\Users\anshul\AppData\Local\Microsoft\Windows\Temporary Internet Files\Content.IE5\4A137J7D\RWBA_Bus.svg[1].png"/>
            <p:cNvPicPr>
              <a:picLocks noChangeAspect="1" noChangeArrowheads="1"/>
            </p:cNvPicPr>
            <p:nvPr/>
          </p:nvPicPr>
          <p:blipFill>
            <a:blip r:embed="rId4" cstate="print">
              <a:duotone>
                <a:schemeClr val="accent2">
                  <a:shade val="45000"/>
                  <a:satMod val="135000"/>
                </a:schemeClr>
                <a:prstClr val="white"/>
              </a:duotone>
            </a:blip>
            <a:stretch>
              <a:fillRect/>
            </a:stretch>
          </p:blipFill>
          <p:spPr bwMode="auto">
            <a:xfrm>
              <a:off x="304800" y="3591580"/>
              <a:ext cx="1463040" cy="1463040"/>
            </a:xfrm>
            <a:prstGeom prst="rect">
              <a:avLst/>
            </a:prstGeom>
            <a:noFill/>
            <a:ln>
              <a:noFill/>
            </a:ln>
          </p:spPr>
        </p:pic>
        <p:pic>
          <p:nvPicPr>
            <p:cNvPr id="26" name="Picture 3" descr="C:\Users\anshul\AppData\Local\Microsoft\Windows\Temporary Internet Files\Content.IE5\4A137J7D\RWBA_Bus.svg[1].png"/>
            <p:cNvPicPr>
              <a:picLocks noChangeAspect="1" noChangeArrowheads="1"/>
            </p:cNvPicPr>
            <p:nvPr/>
          </p:nvPicPr>
          <p:blipFill>
            <a:blip r:embed="rId4" cstate="print">
              <a:duotone>
                <a:schemeClr val="accent2">
                  <a:shade val="45000"/>
                  <a:satMod val="135000"/>
                </a:schemeClr>
                <a:prstClr val="white"/>
              </a:duotone>
            </a:blip>
            <a:stretch>
              <a:fillRect/>
            </a:stretch>
          </p:blipFill>
          <p:spPr bwMode="auto">
            <a:xfrm>
              <a:off x="457200" y="3048000"/>
              <a:ext cx="1463040" cy="1463040"/>
            </a:xfrm>
            <a:prstGeom prst="rect">
              <a:avLst/>
            </a:prstGeom>
            <a:noFill/>
            <a:ln>
              <a:noFill/>
            </a:ln>
          </p:spPr>
        </p:pic>
        <p:pic>
          <p:nvPicPr>
            <p:cNvPr id="27" name="Picture 3" descr="C:\Users\anshul\AppData\Local\Microsoft\Windows\Temporary Internet Files\Content.IE5\4A137J7D\RWBA_Bus.svg[1].png"/>
            <p:cNvPicPr>
              <a:picLocks noChangeAspect="1" noChangeArrowheads="1"/>
            </p:cNvPicPr>
            <p:nvPr/>
          </p:nvPicPr>
          <p:blipFill>
            <a:blip r:embed="rId4" cstate="print">
              <a:duotone>
                <a:schemeClr val="accent2">
                  <a:shade val="45000"/>
                  <a:satMod val="135000"/>
                </a:schemeClr>
                <a:prstClr val="white"/>
              </a:duotone>
            </a:blip>
            <a:stretch>
              <a:fillRect/>
            </a:stretch>
          </p:blipFill>
          <p:spPr bwMode="auto">
            <a:xfrm>
              <a:off x="609600" y="2514600"/>
              <a:ext cx="1463040" cy="1463040"/>
            </a:xfrm>
            <a:prstGeom prst="rect">
              <a:avLst/>
            </a:prstGeom>
            <a:noFill/>
            <a:ln>
              <a:noFill/>
            </a:ln>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2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8" grpId="0" animBg="1"/>
      <p:bldP spid="21" grpId="0"/>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chemeClr val="accent6"/>
          </a:solidFill>
        </p:spPr>
        <p:txBody>
          <a:bodyPr wrap="square" rtlCol="0" anchor="ctr">
            <a:noAutofit/>
          </a:bodyPr>
          <a:lstStyle/>
          <a:p>
            <a:pPr algn="ctr"/>
            <a:r>
              <a:rPr lang="en-US" sz="4000" dirty="0"/>
              <a:t>Example 3: Inspection Paradox</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a:p>
        </p:txBody>
      </p:sp>
      <p:sp>
        <p:nvSpPr>
          <p:cNvPr id="6" name="TextBox 5"/>
          <p:cNvSpPr txBox="1"/>
          <p:nvPr/>
        </p:nvSpPr>
        <p:spPr>
          <a:xfrm>
            <a:off x="228600" y="990600"/>
            <a:ext cx="8686800" cy="2262158"/>
          </a:xfrm>
          <a:prstGeom prst="rect">
            <a:avLst/>
          </a:prstGeom>
          <a:noFill/>
        </p:spPr>
        <p:txBody>
          <a:bodyPr wrap="square" rtlCol="0">
            <a:spAutoFit/>
          </a:bodyPr>
          <a:lstStyle/>
          <a:p>
            <a:pPr>
              <a:spcBef>
                <a:spcPts val="1200"/>
              </a:spcBef>
              <a:spcAft>
                <a:spcPts val="600"/>
              </a:spcAft>
            </a:pPr>
            <a:r>
              <a:rPr lang="en-US" sz="2800" dirty="0"/>
              <a:t>Students at BSU complain about large class sizes. In an unbiased sample poll of students, the average reported class size was far beyond 100. However, BSU admin swears that the average class size is less than 50. Who is lying?</a:t>
            </a:r>
          </a:p>
          <a:p>
            <a:pPr marL="463550" indent="-463550">
              <a:buFont typeface="Arial" pitchFamily="34" charset="0"/>
              <a:buChar char="•"/>
            </a:pPr>
            <a:endParaRPr lang="en-US" sz="2400" dirty="0"/>
          </a:p>
        </p:txBody>
      </p:sp>
      <p:sp>
        <p:nvSpPr>
          <p:cNvPr id="14" name="Rectangle 13"/>
          <p:cNvSpPr/>
          <p:nvPr/>
        </p:nvSpPr>
        <p:spPr>
          <a:xfrm>
            <a:off x="457200" y="3093720"/>
            <a:ext cx="3581400" cy="22860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0" name="Group 89"/>
          <p:cNvGrpSpPr/>
          <p:nvPr/>
        </p:nvGrpSpPr>
        <p:grpSpPr>
          <a:xfrm>
            <a:off x="533400" y="3657600"/>
            <a:ext cx="3429000" cy="190500"/>
            <a:chOff x="533400" y="3962400"/>
            <a:chExt cx="3429000" cy="190500"/>
          </a:xfrm>
        </p:grpSpPr>
        <p:sp>
          <p:nvSpPr>
            <p:cNvPr id="15" name="Oval 14"/>
            <p:cNvSpPr/>
            <p:nvPr/>
          </p:nvSpPr>
          <p:spPr>
            <a:xfrm>
              <a:off x="53340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827809"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1122218"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1416627"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1711036"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2005445"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2299854"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2594263"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3183081"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2888672"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347749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377190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1" name="Group 90"/>
          <p:cNvGrpSpPr/>
          <p:nvPr/>
        </p:nvGrpSpPr>
        <p:grpSpPr>
          <a:xfrm>
            <a:off x="533400" y="3939540"/>
            <a:ext cx="3429000" cy="190500"/>
            <a:chOff x="533400" y="3962400"/>
            <a:chExt cx="3429000" cy="190500"/>
          </a:xfrm>
        </p:grpSpPr>
        <p:sp>
          <p:nvSpPr>
            <p:cNvPr id="92" name="Oval 91"/>
            <p:cNvSpPr/>
            <p:nvPr/>
          </p:nvSpPr>
          <p:spPr>
            <a:xfrm>
              <a:off x="53340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92"/>
            <p:cNvSpPr/>
            <p:nvPr/>
          </p:nvSpPr>
          <p:spPr>
            <a:xfrm>
              <a:off x="827809"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Oval 93"/>
            <p:cNvSpPr/>
            <p:nvPr/>
          </p:nvSpPr>
          <p:spPr>
            <a:xfrm>
              <a:off x="1122218"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Oval 94"/>
            <p:cNvSpPr/>
            <p:nvPr/>
          </p:nvSpPr>
          <p:spPr>
            <a:xfrm>
              <a:off x="1416627"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Oval 95"/>
            <p:cNvSpPr/>
            <p:nvPr/>
          </p:nvSpPr>
          <p:spPr>
            <a:xfrm>
              <a:off x="1711036"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96"/>
            <p:cNvSpPr/>
            <p:nvPr/>
          </p:nvSpPr>
          <p:spPr>
            <a:xfrm>
              <a:off x="2005445"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Oval 97"/>
            <p:cNvSpPr/>
            <p:nvPr/>
          </p:nvSpPr>
          <p:spPr>
            <a:xfrm>
              <a:off x="2299854"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98"/>
            <p:cNvSpPr/>
            <p:nvPr/>
          </p:nvSpPr>
          <p:spPr>
            <a:xfrm>
              <a:off x="2594263"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Oval 99"/>
            <p:cNvSpPr/>
            <p:nvPr/>
          </p:nvSpPr>
          <p:spPr>
            <a:xfrm>
              <a:off x="3183081"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Oval 100"/>
            <p:cNvSpPr/>
            <p:nvPr/>
          </p:nvSpPr>
          <p:spPr>
            <a:xfrm>
              <a:off x="2888672"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Oval 101"/>
            <p:cNvSpPr/>
            <p:nvPr/>
          </p:nvSpPr>
          <p:spPr>
            <a:xfrm>
              <a:off x="347749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Oval 102"/>
            <p:cNvSpPr/>
            <p:nvPr/>
          </p:nvSpPr>
          <p:spPr>
            <a:xfrm>
              <a:off x="377190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4" name="Group 103"/>
          <p:cNvGrpSpPr/>
          <p:nvPr/>
        </p:nvGrpSpPr>
        <p:grpSpPr>
          <a:xfrm>
            <a:off x="533400" y="4221480"/>
            <a:ext cx="3429000" cy="190500"/>
            <a:chOff x="533400" y="3962400"/>
            <a:chExt cx="3429000" cy="190500"/>
          </a:xfrm>
        </p:grpSpPr>
        <p:sp>
          <p:nvSpPr>
            <p:cNvPr id="105" name="Oval 104"/>
            <p:cNvSpPr/>
            <p:nvPr/>
          </p:nvSpPr>
          <p:spPr>
            <a:xfrm>
              <a:off x="53340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Oval 105"/>
            <p:cNvSpPr/>
            <p:nvPr/>
          </p:nvSpPr>
          <p:spPr>
            <a:xfrm>
              <a:off x="827809"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Oval 106"/>
            <p:cNvSpPr/>
            <p:nvPr/>
          </p:nvSpPr>
          <p:spPr>
            <a:xfrm>
              <a:off x="1122218"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Oval 107"/>
            <p:cNvSpPr/>
            <p:nvPr/>
          </p:nvSpPr>
          <p:spPr>
            <a:xfrm>
              <a:off x="1416627"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Oval 108"/>
            <p:cNvSpPr/>
            <p:nvPr/>
          </p:nvSpPr>
          <p:spPr>
            <a:xfrm>
              <a:off x="1711036"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Oval 109"/>
            <p:cNvSpPr/>
            <p:nvPr/>
          </p:nvSpPr>
          <p:spPr>
            <a:xfrm>
              <a:off x="2005445"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Oval 110"/>
            <p:cNvSpPr/>
            <p:nvPr/>
          </p:nvSpPr>
          <p:spPr>
            <a:xfrm>
              <a:off x="2299854"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Oval 111"/>
            <p:cNvSpPr/>
            <p:nvPr/>
          </p:nvSpPr>
          <p:spPr>
            <a:xfrm>
              <a:off x="2594263"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Oval 112"/>
            <p:cNvSpPr/>
            <p:nvPr/>
          </p:nvSpPr>
          <p:spPr>
            <a:xfrm>
              <a:off x="3183081"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Oval 113"/>
            <p:cNvSpPr/>
            <p:nvPr/>
          </p:nvSpPr>
          <p:spPr>
            <a:xfrm>
              <a:off x="2888672"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Oval 114"/>
            <p:cNvSpPr/>
            <p:nvPr/>
          </p:nvSpPr>
          <p:spPr>
            <a:xfrm>
              <a:off x="347749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Oval 115"/>
            <p:cNvSpPr/>
            <p:nvPr/>
          </p:nvSpPr>
          <p:spPr>
            <a:xfrm>
              <a:off x="377190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7" name="Group 116"/>
          <p:cNvGrpSpPr/>
          <p:nvPr/>
        </p:nvGrpSpPr>
        <p:grpSpPr>
          <a:xfrm>
            <a:off x="533400" y="4503420"/>
            <a:ext cx="3429000" cy="190500"/>
            <a:chOff x="533400" y="3962400"/>
            <a:chExt cx="3429000" cy="190500"/>
          </a:xfrm>
        </p:grpSpPr>
        <p:sp>
          <p:nvSpPr>
            <p:cNvPr id="118" name="Oval 117"/>
            <p:cNvSpPr/>
            <p:nvPr/>
          </p:nvSpPr>
          <p:spPr>
            <a:xfrm>
              <a:off x="53340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Oval 118"/>
            <p:cNvSpPr/>
            <p:nvPr/>
          </p:nvSpPr>
          <p:spPr>
            <a:xfrm>
              <a:off x="827809"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Oval 119"/>
            <p:cNvSpPr/>
            <p:nvPr/>
          </p:nvSpPr>
          <p:spPr>
            <a:xfrm>
              <a:off x="1122218"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Oval 120"/>
            <p:cNvSpPr/>
            <p:nvPr/>
          </p:nvSpPr>
          <p:spPr>
            <a:xfrm>
              <a:off x="1416627"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Oval 121"/>
            <p:cNvSpPr/>
            <p:nvPr/>
          </p:nvSpPr>
          <p:spPr>
            <a:xfrm>
              <a:off x="1711036"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Oval 122"/>
            <p:cNvSpPr/>
            <p:nvPr/>
          </p:nvSpPr>
          <p:spPr>
            <a:xfrm>
              <a:off x="2005445"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Oval 123"/>
            <p:cNvSpPr/>
            <p:nvPr/>
          </p:nvSpPr>
          <p:spPr>
            <a:xfrm>
              <a:off x="2299854"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Oval 124"/>
            <p:cNvSpPr/>
            <p:nvPr/>
          </p:nvSpPr>
          <p:spPr>
            <a:xfrm>
              <a:off x="2594263"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Oval 125"/>
            <p:cNvSpPr/>
            <p:nvPr/>
          </p:nvSpPr>
          <p:spPr>
            <a:xfrm>
              <a:off x="3183081"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Oval 126"/>
            <p:cNvSpPr/>
            <p:nvPr/>
          </p:nvSpPr>
          <p:spPr>
            <a:xfrm>
              <a:off x="2888672"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Oval 127"/>
            <p:cNvSpPr/>
            <p:nvPr/>
          </p:nvSpPr>
          <p:spPr>
            <a:xfrm>
              <a:off x="347749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Oval 128"/>
            <p:cNvSpPr/>
            <p:nvPr/>
          </p:nvSpPr>
          <p:spPr>
            <a:xfrm>
              <a:off x="377190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0" name="Group 129"/>
          <p:cNvGrpSpPr/>
          <p:nvPr/>
        </p:nvGrpSpPr>
        <p:grpSpPr>
          <a:xfrm>
            <a:off x="533400" y="4785360"/>
            <a:ext cx="3429000" cy="190500"/>
            <a:chOff x="533400" y="3962400"/>
            <a:chExt cx="3429000" cy="190500"/>
          </a:xfrm>
        </p:grpSpPr>
        <p:sp>
          <p:nvSpPr>
            <p:cNvPr id="131" name="Oval 130"/>
            <p:cNvSpPr/>
            <p:nvPr/>
          </p:nvSpPr>
          <p:spPr>
            <a:xfrm>
              <a:off x="53340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Oval 131"/>
            <p:cNvSpPr/>
            <p:nvPr/>
          </p:nvSpPr>
          <p:spPr>
            <a:xfrm>
              <a:off x="827809"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Oval 132"/>
            <p:cNvSpPr/>
            <p:nvPr/>
          </p:nvSpPr>
          <p:spPr>
            <a:xfrm>
              <a:off x="1122218"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Oval 133"/>
            <p:cNvSpPr/>
            <p:nvPr/>
          </p:nvSpPr>
          <p:spPr>
            <a:xfrm>
              <a:off x="1416627"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Oval 134"/>
            <p:cNvSpPr/>
            <p:nvPr/>
          </p:nvSpPr>
          <p:spPr>
            <a:xfrm>
              <a:off x="1711036"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Oval 135"/>
            <p:cNvSpPr/>
            <p:nvPr/>
          </p:nvSpPr>
          <p:spPr>
            <a:xfrm>
              <a:off x="2005445"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Oval 136"/>
            <p:cNvSpPr/>
            <p:nvPr/>
          </p:nvSpPr>
          <p:spPr>
            <a:xfrm>
              <a:off x="2299854"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Oval 137"/>
            <p:cNvSpPr/>
            <p:nvPr/>
          </p:nvSpPr>
          <p:spPr>
            <a:xfrm>
              <a:off x="2594263"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Oval 138"/>
            <p:cNvSpPr/>
            <p:nvPr/>
          </p:nvSpPr>
          <p:spPr>
            <a:xfrm>
              <a:off x="3183081"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Oval 139"/>
            <p:cNvSpPr/>
            <p:nvPr/>
          </p:nvSpPr>
          <p:spPr>
            <a:xfrm>
              <a:off x="2888672"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Oval 140"/>
            <p:cNvSpPr/>
            <p:nvPr/>
          </p:nvSpPr>
          <p:spPr>
            <a:xfrm>
              <a:off x="347749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Oval 141"/>
            <p:cNvSpPr/>
            <p:nvPr/>
          </p:nvSpPr>
          <p:spPr>
            <a:xfrm>
              <a:off x="377190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3" name="Group 142"/>
          <p:cNvGrpSpPr/>
          <p:nvPr/>
        </p:nvGrpSpPr>
        <p:grpSpPr>
          <a:xfrm>
            <a:off x="533400" y="5067300"/>
            <a:ext cx="3429000" cy="190500"/>
            <a:chOff x="533400" y="3962400"/>
            <a:chExt cx="3429000" cy="190500"/>
          </a:xfrm>
        </p:grpSpPr>
        <p:sp>
          <p:nvSpPr>
            <p:cNvPr id="144" name="Oval 143"/>
            <p:cNvSpPr/>
            <p:nvPr/>
          </p:nvSpPr>
          <p:spPr>
            <a:xfrm>
              <a:off x="53340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Oval 144"/>
            <p:cNvSpPr/>
            <p:nvPr/>
          </p:nvSpPr>
          <p:spPr>
            <a:xfrm>
              <a:off x="827809"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Oval 145"/>
            <p:cNvSpPr/>
            <p:nvPr/>
          </p:nvSpPr>
          <p:spPr>
            <a:xfrm>
              <a:off x="1122218"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Oval 146"/>
            <p:cNvSpPr/>
            <p:nvPr/>
          </p:nvSpPr>
          <p:spPr>
            <a:xfrm>
              <a:off x="1416627"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Oval 147"/>
            <p:cNvSpPr/>
            <p:nvPr/>
          </p:nvSpPr>
          <p:spPr>
            <a:xfrm>
              <a:off x="1711036"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Oval 148"/>
            <p:cNvSpPr/>
            <p:nvPr/>
          </p:nvSpPr>
          <p:spPr>
            <a:xfrm>
              <a:off x="2005445"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Oval 149"/>
            <p:cNvSpPr/>
            <p:nvPr/>
          </p:nvSpPr>
          <p:spPr>
            <a:xfrm>
              <a:off x="2299854"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Oval 150"/>
            <p:cNvSpPr/>
            <p:nvPr/>
          </p:nvSpPr>
          <p:spPr>
            <a:xfrm>
              <a:off x="2594263"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Oval 151"/>
            <p:cNvSpPr/>
            <p:nvPr/>
          </p:nvSpPr>
          <p:spPr>
            <a:xfrm>
              <a:off x="3183081"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Oval 152"/>
            <p:cNvSpPr/>
            <p:nvPr/>
          </p:nvSpPr>
          <p:spPr>
            <a:xfrm>
              <a:off x="2888672"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Oval 153"/>
            <p:cNvSpPr/>
            <p:nvPr/>
          </p:nvSpPr>
          <p:spPr>
            <a:xfrm>
              <a:off x="347749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Oval 154"/>
            <p:cNvSpPr/>
            <p:nvPr/>
          </p:nvSpPr>
          <p:spPr>
            <a:xfrm>
              <a:off x="377190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6" name="TextBox 155"/>
          <p:cNvSpPr txBox="1"/>
          <p:nvPr/>
        </p:nvSpPr>
        <p:spPr>
          <a:xfrm>
            <a:off x="777240" y="3108960"/>
            <a:ext cx="3048000" cy="461665"/>
          </a:xfrm>
          <a:prstGeom prst="rect">
            <a:avLst/>
          </a:prstGeom>
          <a:noFill/>
        </p:spPr>
        <p:txBody>
          <a:bodyPr wrap="square" rtlCol="0">
            <a:spAutoFit/>
          </a:bodyPr>
          <a:lstStyle/>
          <a:p>
            <a:pPr algn="ctr"/>
            <a:r>
              <a:rPr lang="en-US" sz="2400" b="1" dirty="0">
                <a:solidFill>
                  <a:srgbClr val="FF33CC"/>
                </a:solidFill>
              </a:rPr>
              <a:t>CSE 544, 180 students</a:t>
            </a:r>
          </a:p>
        </p:txBody>
      </p:sp>
      <p:grpSp>
        <p:nvGrpSpPr>
          <p:cNvPr id="179" name="Group 178"/>
          <p:cNvGrpSpPr/>
          <p:nvPr/>
        </p:nvGrpSpPr>
        <p:grpSpPr>
          <a:xfrm>
            <a:off x="4572000" y="3322320"/>
            <a:ext cx="1676400" cy="609600"/>
            <a:chOff x="4648200" y="3962400"/>
            <a:chExt cx="1676400" cy="609600"/>
          </a:xfrm>
        </p:grpSpPr>
        <p:sp>
          <p:nvSpPr>
            <p:cNvPr id="157" name="Rectangle 156"/>
            <p:cNvSpPr/>
            <p:nvPr/>
          </p:nvSpPr>
          <p:spPr>
            <a:xfrm>
              <a:off x="4648200" y="3962400"/>
              <a:ext cx="1676400" cy="6096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8" name="Group 177"/>
            <p:cNvGrpSpPr/>
            <p:nvPr/>
          </p:nvGrpSpPr>
          <p:grpSpPr>
            <a:xfrm>
              <a:off x="4800600" y="4038600"/>
              <a:ext cx="1368136" cy="457200"/>
              <a:chOff x="4876800" y="5105400"/>
              <a:chExt cx="1368136" cy="457200"/>
            </a:xfrm>
          </p:grpSpPr>
          <p:grpSp>
            <p:nvGrpSpPr>
              <p:cNvPr id="171" name="Group 170"/>
              <p:cNvGrpSpPr/>
              <p:nvPr/>
            </p:nvGrpSpPr>
            <p:grpSpPr>
              <a:xfrm>
                <a:off x="4876800" y="5105400"/>
                <a:ext cx="1368136" cy="190500"/>
                <a:chOff x="4876800" y="5105400"/>
                <a:chExt cx="1368136" cy="190500"/>
              </a:xfrm>
            </p:grpSpPr>
            <p:sp>
              <p:nvSpPr>
                <p:cNvPr id="159" name="Oval 158"/>
                <p:cNvSpPr/>
                <p:nvPr/>
              </p:nvSpPr>
              <p:spPr>
                <a:xfrm>
                  <a:off x="4876800"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Oval 159"/>
                <p:cNvSpPr/>
                <p:nvPr/>
              </p:nvSpPr>
              <p:spPr>
                <a:xfrm>
                  <a:off x="5171209"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Oval 160"/>
                <p:cNvSpPr/>
                <p:nvPr/>
              </p:nvSpPr>
              <p:spPr>
                <a:xfrm>
                  <a:off x="5465618"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Oval 161"/>
                <p:cNvSpPr/>
                <p:nvPr/>
              </p:nvSpPr>
              <p:spPr>
                <a:xfrm>
                  <a:off x="5760027"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Oval 162"/>
                <p:cNvSpPr/>
                <p:nvPr/>
              </p:nvSpPr>
              <p:spPr>
                <a:xfrm>
                  <a:off x="6054436"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2" name="Group 171"/>
              <p:cNvGrpSpPr/>
              <p:nvPr/>
            </p:nvGrpSpPr>
            <p:grpSpPr>
              <a:xfrm>
                <a:off x="4876800" y="5372100"/>
                <a:ext cx="1368136" cy="190500"/>
                <a:chOff x="4876800" y="5105400"/>
                <a:chExt cx="1368136" cy="190500"/>
              </a:xfrm>
            </p:grpSpPr>
            <p:sp>
              <p:nvSpPr>
                <p:cNvPr id="173" name="Oval 172"/>
                <p:cNvSpPr/>
                <p:nvPr/>
              </p:nvSpPr>
              <p:spPr>
                <a:xfrm>
                  <a:off x="4876800"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Oval 173"/>
                <p:cNvSpPr/>
                <p:nvPr/>
              </p:nvSpPr>
              <p:spPr>
                <a:xfrm>
                  <a:off x="5171209"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Oval 174"/>
                <p:cNvSpPr/>
                <p:nvPr/>
              </p:nvSpPr>
              <p:spPr>
                <a:xfrm>
                  <a:off x="5465618"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Oval 175"/>
                <p:cNvSpPr/>
                <p:nvPr/>
              </p:nvSpPr>
              <p:spPr>
                <a:xfrm>
                  <a:off x="5760027"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Oval 176"/>
                <p:cNvSpPr/>
                <p:nvPr/>
              </p:nvSpPr>
              <p:spPr>
                <a:xfrm>
                  <a:off x="6054436"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180" name="Group 179"/>
          <p:cNvGrpSpPr/>
          <p:nvPr/>
        </p:nvGrpSpPr>
        <p:grpSpPr>
          <a:xfrm>
            <a:off x="4572000" y="4160520"/>
            <a:ext cx="1676400" cy="609600"/>
            <a:chOff x="4648200" y="3962400"/>
            <a:chExt cx="1676400" cy="609600"/>
          </a:xfrm>
        </p:grpSpPr>
        <p:sp>
          <p:nvSpPr>
            <p:cNvPr id="181" name="Rectangle 180"/>
            <p:cNvSpPr/>
            <p:nvPr/>
          </p:nvSpPr>
          <p:spPr>
            <a:xfrm>
              <a:off x="4648200" y="3962400"/>
              <a:ext cx="1676400" cy="6096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2" name="Group 177"/>
            <p:cNvGrpSpPr/>
            <p:nvPr/>
          </p:nvGrpSpPr>
          <p:grpSpPr>
            <a:xfrm>
              <a:off x="4800600" y="4038600"/>
              <a:ext cx="1368136" cy="457200"/>
              <a:chOff x="4876800" y="5105400"/>
              <a:chExt cx="1368136" cy="457200"/>
            </a:xfrm>
          </p:grpSpPr>
          <p:grpSp>
            <p:nvGrpSpPr>
              <p:cNvPr id="183" name="Group 170"/>
              <p:cNvGrpSpPr/>
              <p:nvPr/>
            </p:nvGrpSpPr>
            <p:grpSpPr>
              <a:xfrm>
                <a:off x="4876800" y="5105400"/>
                <a:ext cx="1368136" cy="190500"/>
                <a:chOff x="4876800" y="5105400"/>
                <a:chExt cx="1368136" cy="190500"/>
              </a:xfrm>
            </p:grpSpPr>
            <p:sp>
              <p:nvSpPr>
                <p:cNvPr id="190" name="Oval 189"/>
                <p:cNvSpPr/>
                <p:nvPr/>
              </p:nvSpPr>
              <p:spPr>
                <a:xfrm>
                  <a:off x="4876800"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Oval 190"/>
                <p:cNvSpPr/>
                <p:nvPr/>
              </p:nvSpPr>
              <p:spPr>
                <a:xfrm>
                  <a:off x="5171209"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Oval 191"/>
                <p:cNvSpPr/>
                <p:nvPr/>
              </p:nvSpPr>
              <p:spPr>
                <a:xfrm>
                  <a:off x="5465618"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Oval 192"/>
                <p:cNvSpPr/>
                <p:nvPr/>
              </p:nvSpPr>
              <p:spPr>
                <a:xfrm>
                  <a:off x="5760027"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Oval 193"/>
                <p:cNvSpPr/>
                <p:nvPr/>
              </p:nvSpPr>
              <p:spPr>
                <a:xfrm>
                  <a:off x="6054436"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4" name="Group 171"/>
              <p:cNvGrpSpPr/>
              <p:nvPr/>
            </p:nvGrpSpPr>
            <p:grpSpPr>
              <a:xfrm>
                <a:off x="4876800" y="5372100"/>
                <a:ext cx="1368136" cy="190500"/>
                <a:chOff x="4876800" y="5105400"/>
                <a:chExt cx="1368136" cy="190500"/>
              </a:xfrm>
            </p:grpSpPr>
            <p:sp>
              <p:nvSpPr>
                <p:cNvPr id="185" name="Oval 184"/>
                <p:cNvSpPr/>
                <p:nvPr/>
              </p:nvSpPr>
              <p:spPr>
                <a:xfrm>
                  <a:off x="4876800"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Oval 185"/>
                <p:cNvSpPr/>
                <p:nvPr/>
              </p:nvSpPr>
              <p:spPr>
                <a:xfrm>
                  <a:off x="5171209"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Oval 186"/>
                <p:cNvSpPr/>
                <p:nvPr/>
              </p:nvSpPr>
              <p:spPr>
                <a:xfrm>
                  <a:off x="5465618"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8" name="Oval 187"/>
                <p:cNvSpPr/>
                <p:nvPr/>
              </p:nvSpPr>
              <p:spPr>
                <a:xfrm>
                  <a:off x="5760027"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9" name="Oval 188"/>
                <p:cNvSpPr/>
                <p:nvPr/>
              </p:nvSpPr>
              <p:spPr>
                <a:xfrm>
                  <a:off x="6054436"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225" name="Group 224"/>
          <p:cNvGrpSpPr/>
          <p:nvPr/>
        </p:nvGrpSpPr>
        <p:grpSpPr>
          <a:xfrm>
            <a:off x="6629400" y="3322320"/>
            <a:ext cx="1676400" cy="609600"/>
            <a:chOff x="4648200" y="3962400"/>
            <a:chExt cx="1676400" cy="609600"/>
          </a:xfrm>
        </p:grpSpPr>
        <p:sp>
          <p:nvSpPr>
            <p:cNvPr id="226" name="Rectangle 225"/>
            <p:cNvSpPr/>
            <p:nvPr/>
          </p:nvSpPr>
          <p:spPr>
            <a:xfrm>
              <a:off x="4648200" y="3962400"/>
              <a:ext cx="1676400" cy="6096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7" name="Group 177"/>
            <p:cNvGrpSpPr/>
            <p:nvPr/>
          </p:nvGrpSpPr>
          <p:grpSpPr>
            <a:xfrm>
              <a:off x="4800600" y="4038600"/>
              <a:ext cx="1368136" cy="457200"/>
              <a:chOff x="4876800" y="5105400"/>
              <a:chExt cx="1368136" cy="457200"/>
            </a:xfrm>
          </p:grpSpPr>
          <p:grpSp>
            <p:nvGrpSpPr>
              <p:cNvPr id="228" name="Group 170"/>
              <p:cNvGrpSpPr/>
              <p:nvPr/>
            </p:nvGrpSpPr>
            <p:grpSpPr>
              <a:xfrm>
                <a:off x="4876800" y="5105400"/>
                <a:ext cx="1368136" cy="190500"/>
                <a:chOff x="4876800" y="5105400"/>
                <a:chExt cx="1368136" cy="190500"/>
              </a:xfrm>
            </p:grpSpPr>
            <p:sp>
              <p:nvSpPr>
                <p:cNvPr id="235" name="Oval 234"/>
                <p:cNvSpPr/>
                <p:nvPr/>
              </p:nvSpPr>
              <p:spPr>
                <a:xfrm>
                  <a:off x="4876800"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6" name="Oval 235"/>
                <p:cNvSpPr/>
                <p:nvPr/>
              </p:nvSpPr>
              <p:spPr>
                <a:xfrm>
                  <a:off x="5171209"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7" name="Oval 236"/>
                <p:cNvSpPr/>
                <p:nvPr/>
              </p:nvSpPr>
              <p:spPr>
                <a:xfrm>
                  <a:off x="5465618"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8" name="Oval 237"/>
                <p:cNvSpPr/>
                <p:nvPr/>
              </p:nvSpPr>
              <p:spPr>
                <a:xfrm>
                  <a:off x="5760027"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9" name="Oval 238"/>
                <p:cNvSpPr/>
                <p:nvPr/>
              </p:nvSpPr>
              <p:spPr>
                <a:xfrm>
                  <a:off x="6054436"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29" name="Group 171"/>
              <p:cNvGrpSpPr/>
              <p:nvPr/>
            </p:nvGrpSpPr>
            <p:grpSpPr>
              <a:xfrm>
                <a:off x="4876800" y="5372100"/>
                <a:ext cx="1368136" cy="190500"/>
                <a:chOff x="4876800" y="5105400"/>
                <a:chExt cx="1368136" cy="190500"/>
              </a:xfrm>
            </p:grpSpPr>
            <p:sp>
              <p:nvSpPr>
                <p:cNvPr id="230" name="Oval 229"/>
                <p:cNvSpPr/>
                <p:nvPr/>
              </p:nvSpPr>
              <p:spPr>
                <a:xfrm>
                  <a:off x="4876800"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1" name="Oval 230"/>
                <p:cNvSpPr/>
                <p:nvPr/>
              </p:nvSpPr>
              <p:spPr>
                <a:xfrm>
                  <a:off x="5171209"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2" name="Oval 231"/>
                <p:cNvSpPr/>
                <p:nvPr/>
              </p:nvSpPr>
              <p:spPr>
                <a:xfrm>
                  <a:off x="5465618"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3" name="Oval 232"/>
                <p:cNvSpPr/>
                <p:nvPr/>
              </p:nvSpPr>
              <p:spPr>
                <a:xfrm>
                  <a:off x="5760027"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4" name="Oval 233"/>
                <p:cNvSpPr/>
                <p:nvPr/>
              </p:nvSpPr>
              <p:spPr>
                <a:xfrm>
                  <a:off x="6054436"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240" name="Group 239"/>
          <p:cNvGrpSpPr/>
          <p:nvPr/>
        </p:nvGrpSpPr>
        <p:grpSpPr>
          <a:xfrm>
            <a:off x="6629400" y="4160520"/>
            <a:ext cx="1676400" cy="609600"/>
            <a:chOff x="4648200" y="3962400"/>
            <a:chExt cx="1676400" cy="609600"/>
          </a:xfrm>
        </p:grpSpPr>
        <p:sp>
          <p:nvSpPr>
            <p:cNvPr id="241" name="Rectangle 240"/>
            <p:cNvSpPr/>
            <p:nvPr/>
          </p:nvSpPr>
          <p:spPr>
            <a:xfrm>
              <a:off x="4648200" y="3962400"/>
              <a:ext cx="1676400" cy="6096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2" name="Group 177"/>
            <p:cNvGrpSpPr/>
            <p:nvPr/>
          </p:nvGrpSpPr>
          <p:grpSpPr>
            <a:xfrm>
              <a:off x="4800600" y="4038600"/>
              <a:ext cx="1368136" cy="457200"/>
              <a:chOff x="4876800" y="5105400"/>
              <a:chExt cx="1368136" cy="457200"/>
            </a:xfrm>
          </p:grpSpPr>
          <p:grpSp>
            <p:nvGrpSpPr>
              <p:cNvPr id="243" name="Group 170"/>
              <p:cNvGrpSpPr/>
              <p:nvPr/>
            </p:nvGrpSpPr>
            <p:grpSpPr>
              <a:xfrm>
                <a:off x="4876800" y="5105400"/>
                <a:ext cx="1368136" cy="190500"/>
                <a:chOff x="4876800" y="5105400"/>
                <a:chExt cx="1368136" cy="190500"/>
              </a:xfrm>
            </p:grpSpPr>
            <p:sp>
              <p:nvSpPr>
                <p:cNvPr id="250" name="Oval 249"/>
                <p:cNvSpPr/>
                <p:nvPr/>
              </p:nvSpPr>
              <p:spPr>
                <a:xfrm>
                  <a:off x="4876800"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1" name="Oval 250"/>
                <p:cNvSpPr/>
                <p:nvPr/>
              </p:nvSpPr>
              <p:spPr>
                <a:xfrm>
                  <a:off x="5171209"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2" name="Oval 251"/>
                <p:cNvSpPr/>
                <p:nvPr/>
              </p:nvSpPr>
              <p:spPr>
                <a:xfrm>
                  <a:off x="5465618"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3" name="Oval 252"/>
                <p:cNvSpPr/>
                <p:nvPr/>
              </p:nvSpPr>
              <p:spPr>
                <a:xfrm>
                  <a:off x="5760027"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4" name="Oval 253"/>
                <p:cNvSpPr/>
                <p:nvPr/>
              </p:nvSpPr>
              <p:spPr>
                <a:xfrm>
                  <a:off x="6054436"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4" name="Group 171"/>
              <p:cNvGrpSpPr/>
              <p:nvPr/>
            </p:nvGrpSpPr>
            <p:grpSpPr>
              <a:xfrm>
                <a:off x="4876800" y="5372100"/>
                <a:ext cx="1368136" cy="190500"/>
                <a:chOff x="4876800" y="5105400"/>
                <a:chExt cx="1368136" cy="190500"/>
              </a:xfrm>
            </p:grpSpPr>
            <p:sp>
              <p:nvSpPr>
                <p:cNvPr id="245" name="Oval 244"/>
                <p:cNvSpPr/>
                <p:nvPr/>
              </p:nvSpPr>
              <p:spPr>
                <a:xfrm>
                  <a:off x="4876800"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6" name="Oval 245"/>
                <p:cNvSpPr/>
                <p:nvPr/>
              </p:nvSpPr>
              <p:spPr>
                <a:xfrm>
                  <a:off x="5171209"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7" name="Oval 246"/>
                <p:cNvSpPr/>
                <p:nvPr/>
              </p:nvSpPr>
              <p:spPr>
                <a:xfrm>
                  <a:off x="5465618"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8" name="Oval 247"/>
                <p:cNvSpPr/>
                <p:nvPr/>
              </p:nvSpPr>
              <p:spPr>
                <a:xfrm>
                  <a:off x="5760027"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9" name="Oval 248"/>
                <p:cNvSpPr/>
                <p:nvPr/>
              </p:nvSpPr>
              <p:spPr>
                <a:xfrm>
                  <a:off x="6054436"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
        <p:nvSpPr>
          <p:cNvPr id="255" name="TextBox 254"/>
          <p:cNvSpPr txBox="1"/>
          <p:nvPr/>
        </p:nvSpPr>
        <p:spPr>
          <a:xfrm>
            <a:off x="4541520" y="2865120"/>
            <a:ext cx="1752600" cy="461665"/>
          </a:xfrm>
          <a:prstGeom prst="rect">
            <a:avLst/>
          </a:prstGeom>
          <a:noFill/>
        </p:spPr>
        <p:txBody>
          <a:bodyPr wrap="square" rtlCol="0">
            <a:spAutoFit/>
          </a:bodyPr>
          <a:lstStyle/>
          <a:p>
            <a:pPr algn="ctr"/>
            <a:r>
              <a:rPr lang="en-US" sz="2400" b="1" dirty="0">
                <a:solidFill>
                  <a:srgbClr val="FF33CC"/>
                </a:solidFill>
              </a:rPr>
              <a:t>10 students</a:t>
            </a:r>
          </a:p>
        </p:txBody>
      </p:sp>
      <p:sp>
        <p:nvSpPr>
          <p:cNvPr id="256" name="TextBox 255"/>
          <p:cNvSpPr txBox="1"/>
          <p:nvPr/>
        </p:nvSpPr>
        <p:spPr>
          <a:xfrm>
            <a:off x="6553200" y="2865120"/>
            <a:ext cx="1752600" cy="461665"/>
          </a:xfrm>
          <a:prstGeom prst="rect">
            <a:avLst/>
          </a:prstGeom>
          <a:noFill/>
        </p:spPr>
        <p:txBody>
          <a:bodyPr wrap="square" rtlCol="0">
            <a:spAutoFit/>
          </a:bodyPr>
          <a:lstStyle/>
          <a:p>
            <a:pPr algn="ctr"/>
            <a:r>
              <a:rPr lang="en-US" sz="2400" b="1" dirty="0">
                <a:solidFill>
                  <a:srgbClr val="FF33CC"/>
                </a:solidFill>
              </a:rPr>
              <a:t>10 students</a:t>
            </a:r>
          </a:p>
        </p:txBody>
      </p:sp>
      <p:sp>
        <p:nvSpPr>
          <p:cNvPr id="257" name="TextBox 256"/>
          <p:cNvSpPr txBox="1"/>
          <p:nvPr/>
        </p:nvSpPr>
        <p:spPr>
          <a:xfrm>
            <a:off x="4541520" y="4765655"/>
            <a:ext cx="1752600" cy="461665"/>
          </a:xfrm>
          <a:prstGeom prst="rect">
            <a:avLst/>
          </a:prstGeom>
          <a:noFill/>
        </p:spPr>
        <p:txBody>
          <a:bodyPr wrap="square" rtlCol="0">
            <a:spAutoFit/>
          </a:bodyPr>
          <a:lstStyle/>
          <a:p>
            <a:pPr algn="ctr"/>
            <a:r>
              <a:rPr lang="en-US" sz="2400" b="1" dirty="0">
                <a:solidFill>
                  <a:srgbClr val="FF33CC"/>
                </a:solidFill>
              </a:rPr>
              <a:t>10 students</a:t>
            </a:r>
          </a:p>
        </p:txBody>
      </p:sp>
      <p:sp>
        <p:nvSpPr>
          <p:cNvPr id="258" name="TextBox 257"/>
          <p:cNvSpPr txBox="1"/>
          <p:nvPr/>
        </p:nvSpPr>
        <p:spPr>
          <a:xfrm>
            <a:off x="6553200" y="4765655"/>
            <a:ext cx="1752600" cy="461665"/>
          </a:xfrm>
          <a:prstGeom prst="rect">
            <a:avLst/>
          </a:prstGeom>
          <a:noFill/>
        </p:spPr>
        <p:txBody>
          <a:bodyPr wrap="square" rtlCol="0">
            <a:spAutoFit/>
          </a:bodyPr>
          <a:lstStyle/>
          <a:p>
            <a:pPr algn="ctr"/>
            <a:r>
              <a:rPr lang="en-US" sz="2400" b="1" dirty="0">
                <a:solidFill>
                  <a:srgbClr val="FF33CC"/>
                </a:solidFill>
              </a:rPr>
              <a:t>10 students</a:t>
            </a:r>
          </a:p>
        </p:txBody>
      </p:sp>
      <p:sp>
        <p:nvSpPr>
          <p:cNvPr id="259" name="TextBox 258"/>
          <p:cNvSpPr txBox="1"/>
          <p:nvPr/>
        </p:nvSpPr>
        <p:spPr>
          <a:xfrm>
            <a:off x="533400" y="5486400"/>
            <a:ext cx="7924800" cy="461665"/>
          </a:xfrm>
          <a:prstGeom prst="rect">
            <a:avLst/>
          </a:prstGeom>
          <a:noFill/>
        </p:spPr>
        <p:txBody>
          <a:bodyPr wrap="square" rtlCol="0">
            <a:spAutoFit/>
          </a:bodyPr>
          <a:lstStyle/>
          <a:p>
            <a:r>
              <a:rPr lang="en-US" sz="2400" b="1" dirty="0" err="1"/>
              <a:t>Avg</a:t>
            </a:r>
            <a:r>
              <a:rPr lang="en-US" sz="2400" b="1" dirty="0"/>
              <a:t> class size = (180 + 10 + 10 + 10 + 10)/5 = 220/5 = 44 &lt; 50</a:t>
            </a:r>
          </a:p>
        </p:txBody>
      </p:sp>
      <p:sp>
        <p:nvSpPr>
          <p:cNvPr id="260" name="TextBox 259"/>
          <p:cNvSpPr txBox="1"/>
          <p:nvPr/>
        </p:nvSpPr>
        <p:spPr>
          <a:xfrm>
            <a:off x="533400" y="6107668"/>
            <a:ext cx="7848600" cy="461665"/>
          </a:xfrm>
          <a:prstGeom prst="rect">
            <a:avLst/>
          </a:prstGeom>
          <a:noFill/>
        </p:spPr>
        <p:txBody>
          <a:bodyPr wrap="square" rtlCol="0">
            <a:spAutoFit/>
          </a:bodyPr>
          <a:lstStyle/>
          <a:p>
            <a:r>
              <a:rPr lang="en-US" sz="2400" b="1" dirty="0"/>
              <a:t>Reported average = (180*180 + 4*10*10)/220 = 149 &gt; 100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4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7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80"/>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2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4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5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5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5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5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5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6" grpId="0"/>
      <p:bldP spid="255" grpId="0"/>
      <p:bldP spid="256" grpId="0"/>
      <p:bldP spid="257" grpId="0"/>
      <p:bldP spid="258" grpId="0"/>
      <p:bldP spid="259" grpId="0"/>
      <p:bldP spid="260" grpId="0"/>
    </p:bld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solidFill>
                  <a:prstClr val="black"/>
                </a:solidFill>
              </a:rPr>
              <a:t>Grading </a:t>
            </a:r>
          </a:p>
        </p:txBody>
      </p:sp>
      <p:sp>
        <p:nvSpPr>
          <p:cNvPr id="6" name="TextBox 5"/>
          <p:cNvSpPr txBox="1"/>
          <p:nvPr/>
        </p:nvSpPr>
        <p:spPr>
          <a:xfrm>
            <a:off x="457200" y="1219200"/>
            <a:ext cx="8686800" cy="2862322"/>
          </a:xfrm>
          <a:prstGeom prst="rect">
            <a:avLst/>
          </a:prstGeom>
          <a:noFill/>
        </p:spPr>
        <p:txBody>
          <a:bodyPr wrap="square" rtlCol="0">
            <a:spAutoFit/>
          </a:bodyPr>
          <a:lstStyle/>
          <a:p>
            <a:pPr marL="463550" indent="-463550">
              <a:spcBef>
                <a:spcPts val="1200"/>
              </a:spcBef>
              <a:buFont typeface="Arial" pitchFamily="34" charset="0"/>
              <a:buChar char="•"/>
            </a:pPr>
            <a:r>
              <a:rPr lang="en-US" sz="2800" dirty="0">
                <a:solidFill>
                  <a:prstClr val="black"/>
                </a:solidFill>
              </a:rPr>
              <a:t>45% assignments  </a:t>
            </a:r>
          </a:p>
          <a:p>
            <a:pPr marL="463550" indent="-463550">
              <a:spcBef>
                <a:spcPts val="1200"/>
              </a:spcBef>
              <a:buFont typeface="Arial" pitchFamily="34" charset="0"/>
              <a:buChar char="•"/>
            </a:pPr>
            <a:r>
              <a:rPr lang="en-US" sz="2800" dirty="0">
                <a:solidFill>
                  <a:prstClr val="black"/>
                </a:solidFill>
              </a:rPr>
              <a:t>45% exams (online mid-terms)</a:t>
            </a:r>
          </a:p>
          <a:p>
            <a:pPr marL="463550" indent="-463550">
              <a:spcBef>
                <a:spcPts val="1200"/>
              </a:spcBef>
              <a:buFont typeface="Arial" pitchFamily="34" charset="0"/>
              <a:buChar char="•"/>
            </a:pPr>
            <a:r>
              <a:rPr lang="en-US" sz="2800" dirty="0">
                <a:solidFill>
                  <a:prstClr val="black"/>
                </a:solidFill>
              </a:rPr>
              <a:t>10% group mini-project</a:t>
            </a:r>
          </a:p>
          <a:p>
            <a:pPr marL="463550" indent="-463550">
              <a:spcBef>
                <a:spcPts val="1200"/>
              </a:spcBef>
              <a:buFont typeface="Arial" pitchFamily="34" charset="0"/>
              <a:buChar char="•"/>
            </a:pPr>
            <a:r>
              <a:rPr lang="en-US" sz="2800" dirty="0">
                <a:solidFill>
                  <a:prstClr val="black"/>
                </a:solidFill>
              </a:rPr>
              <a:t>Grading is on a curve</a:t>
            </a:r>
          </a:p>
          <a:p>
            <a:pPr marL="463550" indent="-463550">
              <a:spcBef>
                <a:spcPts val="1200"/>
              </a:spcBef>
              <a:buFont typeface="Arial" pitchFamily="34" charset="0"/>
              <a:buChar char="•"/>
            </a:pPr>
            <a:r>
              <a:rPr lang="en-US" sz="2800" i="1" dirty="0">
                <a:solidFill>
                  <a:srgbClr val="FF0000"/>
                </a:solidFill>
              </a:rPr>
              <a:t>Some parts are tentative!</a:t>
            </a: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27</a:t>
            </a:fld>
            <a:endParaRPr lang="en-US">
              <a:solidFill>
                <a:prstClr val="black">
                  <a:tint val="75000"/>
                </a:prst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solidFill>
                  <a:prstClr val="black"/>
                </a:solidFill>
              </a:rPr>
              <a:t>Grading - assignments</a:t>
            </a:r>
          </a:p>
        </p:txBody>
      </p:sp>
      <p:sp>
        <p:nvSpPr>
          <p:cNvPr id="6" name="TextBox 5"/>
          <p:cNvSpPr txBox="1"/>
          <p:nvPr/>
        </p:nvSpPr>
        <p:spPr>
          <a:xfrm>
            <a:off x="457200" y="1219200"/>
            <a:ext cx="8686800" cy="5539978"/>
          </a:xfrm>
          <a:prstGeom prst="rect">
            <a:avLst/>
          </a:prstGeom>
          <a:noFill/>
        </p:spPr>
        <p:txBody>
          <a:bodyPr wrap="square" rtlCol="0">
            <a:spAutoFit/>
          </a:bodyPr>
          <a:lstStyle/>
          <a:p>
            <a:pPr marL="463550" indent="-463550">
              <a:spcBef>
                <a:spcPts val="600"/>
              </a:spcBef>
              <a:buFont typeface="Arial" pitchFamily="34" charset="0"/>
              <a:buChar char="•"/>
            </a:pPr>
            <a:r>
              <a:rPr lang="en-US" sz="3200" dirty="0">
                <a:solidFill>
                  <a:srgbClr val="FF0000"/>
                </a:solidFill>
              </a:rPr>
              <a:t>45% assignments</a:t>
            </a:r>
          </a:p>
          <a:p>
            <a:pPr marL="920750" lvl="1" indent="-463550">
              <a:spcBef>
                <a:spcPts val="600"/>
              </a:spcBef>
              <a:buFont typeface="Wingdings" pitchFamily="2" charset="2"/>
              <a:buChar char="Ø"/>
            </a:pPr>
            <a:r>
              <a:rPr lang="en-US" sz="2800" dirty="0">
                <a:solidFill>
                  <a:prstClr val="black"/>
                </a:solidFill>
              </a:rPr>
              <a:t>6 assignments (roughly once every 1.5 weeks)</a:t>
            </a:r>
          </a:p>
          <a:p>
            <a:pPr marL="1377950" lvl="2" indent="-463550">
              <a:spcBef>
                <a:spcPts val="600"/>
              </a:spcBef>
              <a:buFont typeface="Wingdings" pitchFamily="2" charset="2"/>
              <a:buChar char="Ø"/>
            </a:pPr>
            <a:r>
              <a:rPr lang="en-US" sz="2400" dirty="0">
                <a:solidFill>
                  <a:prstClr val="black"/>
                </a:solidFill>
              </a:rPr>
              <a:t>6-8 problems per assignment</a:t>
            </a:r>
          </a:p>
          <a:p>
            <a:pPr marL="1377950" lvl="2" indent="-463550">
              <a:spcBef>
                <a:spcPts val="600"/>
              </a:spcBef>
              <a:buFont typeface="Wingdings" pitchFamily="2" charset="2"/>
              <a:buChar char="Ø"/>
            </a:pPr>
            <a:r>
              <a:rPr lang="en-US" sz="2400" dirty="0">
                <a:solidFill>
                  <a:prstClr val="black"/>
                </a:solidFill>
              </a:rPr>
              <a:t>Later assignments will have more programming </a:t>
            </a:r>
          </a:p>
          <a:p>
            <a:pPr marL="1377950" lvl="2" indent="-463550">
              <a:spcBef>
                <a:spcPts val="600"/>
              </a:spcBef>
              <a:buFont typeface="Wingdings" pitchFamily="2" charset="2"/>
              <a:buChar char="Ø"/>
            </a:pPr>
            <a:r>
              <a:rPr lang="en-US" sz="2400" dirty="0">
                <a:solidFill>
                  <a:prstClr val="black"/>
                </a:solidFill>
              </a:rPr>
              <a:t>Qs based on lectures, but tougher on purpose</a:t>
            </a:r>
            <a:br>
              <a:rPr lang="en-US" sz="2400" dirty="0">
                <a:solidFill>
                  <a:prstClr val="black"/>
                </a:solidFill>
              </a:rPr>
            </a:br>
            <a:endParaRPr lang="en-US" sz="2400" dirty="0">
              <a:solidFill>
                <a:prstClr val="black"/>
              </a:solidFill>
            </a:endParaRPr>
          </a:p>
          <a:p>
            <a:pPr marL="920750" lvl="1" indent="-463550">
              <a:spcBef>
                <a:spcPts val="600"/>
              </a:spcBef>
              <a:buFont typeface="Wingdings" pitchFamily="2" charset="2"/>
              <a:buChar char="Ø"/>
            </a:pPr>
            <a:r>
              <a:rPr lang="en-US" sz="2800" dirty="0">
                <a:solidFill>
                  <a:prstClr val="black"/>
                </a:solidFill>
              </a:rPr>
              <a:t>Collaboration is allowed (groups of at most 4)</a:t>
            </a:r>
          </a:p>
          <a:p>
            <a:pPr marL="1377950" lvl="2" indent="-463550">
              <a:spcBef>
                <a:spcPts val="600"/>
              </a:spcBef>
              <a:buFont typeface="Wingdings" pitchFamily="2" charset="2"/>
              <a:buChar char="Ø"/>
            </a:pPr>
            <a:r>
              <a:rPr lang="en-US" sz="2400" dirty="0">
                <a:solidFill>
                  <a:prstClr val="black"/>
                </a:solidFill>
              </a:rPr>
              <a:t>One write-up/upload per group</a:t>
            </a:r>
          </a:p>
          <a:p>
            <a:pPr marL="1377950" lvl="2" indent="-463550">
              <a:spcBef>
                <a:spcPts val="600"/>
              </a:spcBef>
              <a:buFont typeface="Wingdings" pitchFamily="2" charset="2"/>
              <a:buChar char="Ø"/>
            </a:pPr>
            <a:r>
              <a:rPr lang="en-US" sz="2400" dirty="0">
                <a:solidFill>
                  <a:prstClr val="black"/>
                </a:solidFill>
              </a:rPr>
              <a:t>Discuss among group</a:t>
            </a:r>
          </a:p>
          <a:p>
            <a:pPr marL="1377950" lvl="2" indent="-463550">
              <a:spcBef>
                <a:spcPts val="600"/>
              </a:spcBef>
              <a:buFont typeface="Wingdings" pitchFamily="2" charset="2"/>
              <a:buChar char="Ø"/>
            </a:pPr>
            <a:r>
              <a:rPr lang="en-US" sz="2400" dirty="0">
                <a:solidFill>
                  <a:prstClr val="black"/>
                </a:solidFill>
              </a:rPr>
              <a:t>DO NOT COPY OR DISCUSS ACROSS GROUPS!</a:t>
            </a:r>
          </a:p>
          <a:p>
            <a:pPr marL="1377950" lvl="2" indent="-463550">
              <a:spcBef>
                <a:spcPts val="600"/>
              </a:spcBef>
              <a:buFont typeface="Wingdings" pitchFamily="2" charset="2"/>
              <a:buChar char="Ø"/>
            </a:pPr>
            <a:r>
              <a:rPr lang="en-US" sz="2400" dirty="0">
                <a:solidFill>
                  <a:prstClr val="black"/>
                </a:solidFill>
              </a:rPr>
              <a:t>If a group member is inactive, let me know asap</a:t>
            </a:r>
          </a:p>
          <a:p>
            <a:pPr marL="1377950" lvl="2" indent="-463550">
              <a:spcBef>
                <a:spcPts val="600"/>
              </a:spcBef>
              <a:buFont typeface="Wingdings" pitchFamily="2" charset="2"/>
              <a:buChar char="Ø"/>
            </a:pPr>
            <a:r>
              <a:rPr lang="en-US" sz="2400" dirty="0">
                <a:solidFill>
                  <a:prstClr val="black"/>
                </a:solidFill>
              </a:rPr>
              <a:t>You can change groups (check with me first)</a:t>
            </a: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28</a:t>
            </a:fld>
            <a:endParaRPr lang="en-US">
              <a:solidFill>
                <a:prstClr val="black">
                  <a:tint val="75000"/>
                </a:prst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solidFill>
                  <a:prstClr val="black"/>
                </a:solidFill>
              </a:rPr>
              <a:t>Grading - assignments</a:t>
            </a:r>
          </a:p>
        </p:txBody>
      </p:sp>
      <p:sp>
        <p:nvSpPr>
          <p:cNvPr id="6" name="TextBox 5"/>
          <p:cNvSpPr txBox="1"/>
          <p:nvPr/>
        </p:nvSpPr>
        <p:spPr>
          <a:xfrm>
            <a:off x="457200" y="1219200"/>
            <a:ext cx="8686800" cy="5278368"/>
          </a:xfrm>
          <a:prstGeom prst="rect">
            <a:avLst/>
          </a:prstGeom>
          <a:noFill/>
        </p:spPr>
        <p:txBody>
          <a:bodyPr wrap="square" rtlCol="0">
            <a:spAutoFit/>
          </a:bodyPr>
          <a:lstStyle/>
          <a:p>
            <a:pPr marL="920750" lvl="1" indent="-463550">
              <a:spcBef>
                <a:spcPts val="600"/>
              </a:spcBef>
              <a:buFont typeface="Wingdings" pitchFamily="2" charset="2"/>
              <a:buChar char="Ø"/>
            </a:pPr>
            <a:endParaRPr lang="en-US" sz="2800" dirty="0">
              <a:solidFill>
                <a:prstClr val="black"/>
              </a:solidFill>
            </a:endParaRPr>
          </a:p>
          <a:p>
            <a:pPr marL="920750" lvl="1" indent="-463550">
              <a:spcBef>
                <a:spcPts val="600"/>
              </a:spcBef>
              <a:buFont typeface="Wingdings" pitchFamily="2" charset="2"/>
              <a:buChar char="Ø"/>
            </a:pPr>
            <a:r>
              <a:rPr lang="en-US" sz="2400" dirty="0"/>
              <a:t>Submit all files (scanned pdf, </a:t>
            </a:r>
            <a:r>
              <a:rPr lang="en-US" sz="2400" dirty="0" err="1"/>
              <a:t>py</a:t>
            </a:r>
            <a:r>
              <a:rPr lang="en-US" sz="2400" dirty="0"/>
              <a:t> files) as one archive on BB</a:t>
            </a:r>
          </a:p>
          <a:p>
            <a:pPr marL="920750" lvl="1" indent="-463550">
              <a:spcBef>
                <a:spcPts val="600"/>
              </a:spcBef>
              <a:buFont typeface="Wingdings" pitchFamily="2" charset="2"/>
              <a:buChar char="Ø"/>
            </a:pPr>
            <a:r>
              <a:rPr lang="en-US" sz="2400" dirty="0"/>
              <a:t>Solutions can be typed or hand-written (legible)</a:t>
            </a:r>
          </a:p>
          <a:p>
            <a:pPr marL="920750" lvl="1" indent="-463550">
              <a:spcBef>
                <a:spcPts val="600"/>
              </a:spcBef>
              <a:buFont typeface="Wingdings" pitchFamily="2" charset="2"/>
              <a:buChar char="Ø"/>
            </a:pPr>
            <a:r>
              <a:rPr lang="en-US" sz="2400" dirty="0"/>
              <a:t>Only one group member needs to submit, mention all names</a:t>
            </a:r>
            <a:br>
              <a:rPr lang="en-US" sz="2400" dirty="0"/>
            </a:br>
            <a:endParaRPr lang="en-US" sz="2400" dirty="0"/>
          </a:p>
          <a:p>
            <a:pPr marL="920750" lvl="1" indent="-463550">
              <a:spcBef>
                <a:spcPts val="600"/>
              </a:spcBef>
              <a:buFont typeface="Wingdings" pitchFamily="2" charset="2"/>
              <a:buChar char="Ø"/>
            </a:pPr>
            <a:r>
              <a:rPr lang="en-US" sz="2400" dirty="0"/>
              <a:t>Assignments due </a:t>
            </a:r>
            <a:r>
              <a:rPr lang="en-US" sz="2400" b="1" dirty="0"/>
              <a:t>at the beginning of</a:t>
            </a:r>
            <a:r>
              <a:rPr lang="en-US" sz="2400" dirty="0"/>
              <a:t> class </a:t>
            </a:r>
          </a:p>
          <a:p>
            <a:pPr marL="1377950" lvl="2" indent="-463550">
              <a:spcBef>
                <a:spcPts val="600"/>
              </a:spcBef>
              <a:buFont typeface="Arial" panose="020B0604020202020204" pitchFamily="34" charset="0"/>
              <a:buChar char="•"/>
            </a:pPr>
            <a:r>
              <a:rPr lang="en-US" sz="2400" dirty="0"/>
              <a:t>Due date posted on class website and in assignment pdf</a:t>
            </a:r>
          </a:p>
          <a:p>
            <a:pPr marL="920750" lvl="1" indent="-463550">
              <a:spcBef>
                <a:spcPts val="600"/>
              </a:spcBef>
              <a:buFont typeface="Wingdings" pitchFamily="2" charset="2"/>
              <a:buChar char="Ø"/>
            </a:pPr>
            <a:r>
              <a:rPr lang="en-US" sz="2400" dirty="0"/>
              <a:t>Example: A1 due on Feb 9</a:t>
            </a:r>
            <a:r>
              <a:rPr lang="en-US" sz="2400" baseline="30000" dirty="0"/>
              <a:t>th</a:t>
            </a:r>
            <a:endParaRPr lang="en-US" sz="2400" dirty="0"/>
          </a:p>
          <a:p>
            <a:pPr marL="1377950" lvl="2" indent="-463550">
              <a:spcBef>
                <a:spcPts val="600"/>
              </a:spcBef>
              <a:buFont typeface="Arial" panose="020B0604020202020204" pitchFamily="34" charset="0"/>
              <a:buChar char="•"/>
            </a:pPr>
            <a:r>
              <a:rPr lang="en-US" sz="2400" dirty="0"/>
              <a:t>BB submission site will mark submission after 8:15pm on Feb 9</a:t>
            </a:r>
            <a:r>
              <a:rPr lang="en-US" sz="2400" baseline="30000" dirty="0"/>
              <a:t>th</a:t>
            </a:r>
            <a:r>
              <a:rPr lang="en-US" sz="2400" dirty="0"/>
              <a:t> as LATE, </a:t>
            </a:r>
            <a:r>
              <a:rPr lang="en-US" sz="2400" b="1" dirty="0"/>
              <a:t>will not be graded if late</a:t>
            </a:r>
          </a:p>
          <a:p>
            <a:pPr marL="1377950" lvl="2" indent="-463550">
              <a:spcBef>
                <a:spcPts val="600"/>
              </a:spcBef>
              <a:buFont typeface="Arial" panose="020B0604020202020204" pitchFamily="34" charset="0"/>
              <a:buChar char="•"/>
            </a:pPr>
            <a:r>
              <a:rPr lang="en-US" sz="2400" dirty="0"/>
              <a:t>NO LATE SUBMISSIONS, NO UPDATES, NO EXCEPTIONS</a:t>
            </a:r>
            <a:endParaRPr lang="en-US" sz="2400" dirty="0">
              <a:solidFill>
                <a:prstClr val="black"/>
              </a:solidFill>
            </a:endParaRPr>
          </a:p>
          <a:p>
            <a:pPr marL="920750" lvl="1" indent="-463550">
              <a:spcBef>
                <a:spcPts val="600"/>
              </a:spcBef>
              <a:buFont typeface="Wingdings" pitchFamily="2" charset="2"/>
              <a:buChar char="Ø"/>
            </a:pPr>
            <a:r>
              <a:rPr lang="en-US" sz="2400" dirty="0"/>
              <a:t>Not all questions will be addressable on release date</a:t>
            </a: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29</a:t>
            </a:fld>
            <a:endParaRPr lang="en-US" dirty="0">
              <a:solidFill>
                <a:prstClr val="black">
                  <a:tint val="75000"/>
                </a:prst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457200"/>
            <a:ext cx="9144000" cy="3048000"/>
          </a:xfrm>
        </p:spPr>
        <p:txBody>
          <a:bodyPr>
            <a:normAutofit/>
          </a:bodyPr>
          <a:lstStyle/>
          <a:p>
            <a:r>
              <a:rPr lang="en-US" b="1" dirty="0">
                <a:solidFill>
                  <a:schemeClr val="tx2"/>
                </a:solidFill>
              </a:rPr>
              <a:t>CSE 544</a:t>
            </a:r>
            <a:br>
              <a:rPr lang="en-US" b="1" dirty="0">
                <a:solidFill>
                  <a:schemeClr val="tx2"/>
                </a:solidFill>
              </a:rPr>
            </a:br>
            <a:r>
              <a:rPr lang="en-US" b="1" dirty="0">
                <a:solidFill>
                  <a:schemeClr val="tx2"/>
                </a:solidFill>
              </a:rPr>
              <a:t> </a:t>
            </a:r>
            <a:r>
              <a:rPr lang="en-US" sz="4000" b="1" dirty="0">
                <a:solidFill>
                  <a:schemeClr val="tx2"/>
                </a:solidFill>
              </a:rPr>
              <a:t>Probability and Statistics for Data Science </a:t>
            </a:r>
            <a:br>
              <a:rPr lang="en-US" sz="4000" dirty="0">
                <a:solidFill>
                  <a:schemeClr val="tx2"/>
                </a:solidFill>
              </a:rPr>
            </a:br>
            <a:br>
              <a:rPr lang="en-US" dirty="0">
                <a:solidFill>
                  <a:schemeClr val="tx2"/>
                </a:solidFill>
              </a:rPr>
            </a:br>
            <a:br>
              <a:rPr lang="en-US" sz="1100" dirty="0">
                <a:solidFill>
                  <a:schemeClr val="tx2"/>
                </a:solidFill>
              </a:rPr>
            </a:br>
            <a:r>
              <a:rPr lang="en-US" sz="4000" b="1" i="1" dirty="0">
                <a:solidFill>
                  <a:srgbClr val="C00000"/>
                </a:solidFill>
              </a:rPr>
              <a:t> </a:t>
            </a:r>
            <a:endParaRPr lang="en-US" b="1" i="1" dirty="0">
              <a:solidFill>
                <a:srgbClr val="C0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
        <p:nvSpPr>
          <p:cNvPr id="6" name="Subtitle 2"/>
          <p:cNvSpPr>
            <a:spLocks noGrp="1"/>
          </p:cNvSpPr>
          <p:nvPr>
            <p:ph type="subTitle" idx="1"/>
          </p:nvPr>
        </p:nvSpPr>
        <p:spPr>
          <a:xfrm>
            <a:off x="0" y="3048000"/>
            <a:ext cx="9144000" cy="3200400"/>
          </a:xfrm>
        </p:spPr>
        <p:txBody>
          <a:bodyPr>
            <a:normAutofit/>
          </a:bodyPr>
          <a:lstStyle/>
          <a:p>
            <a:r>
              <a:rPr lang="en-US" b="1" dirty="0">
                <a:solidFill>
                  <a:srgbClr val="FF0000"/>
                </a:solidFill>
              </a:rPr>
              <a:t>What is Data Science?</a:t>
            </a:r>
          </a:p>
          <a:p>
            <a:endParaRPr lang="en-US" dirty="0">
              <a:solidFill>
                <a:schemeClr val="tx1"/>
              </a:solidFill>
            </a:endParaRPr>
          </a:p>
          <a:p>
            <a:r>
              <a:rPr lang="en-US" dirty="0">
                <a:solidFill>
                  <a:schemeClr val="tx1"/>
                </a:solidFill>
              </a:rPr>
              <a:t>Analysis of data (using several tools/techniques)</a:t>
            </a:r>
          </a:p>
          <a:p>
            <a:endParaRPr lang="en-US" dirty="0">
              <a:solidFill>
                <a:schemeClr val="tx1"/>
              </a:solidFill>
            </a:endParaRPr>
          </a:p>
          <a:p>
            <a:r>
              <a:rPr lang="en-US" dirty="0">
                <a:solidFill>
                  <a:schemeClr val="tx1"/>
                </a:solidFill>
              </a:rPr>
              <a:t>Statistics/Data Analysis + CS</a:t>
            </a:r>
          </a:p>
        </p:txBody>
      </p:sp>
    </p:spTree>
    <p:extLst>
      <p:ext uri="{BB962C8B-B14F-4D97-AF65-F5344CB8AC3E}">
        <p14:creationId xmlns:p14="http://schemas.microsoft.com/office/powerpoint/2010/main" val="1222009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solidFill>
                  <a:prstClr val="black"/>
                </a:solidFill>
              </a:rPr>
              <a:t>Grading - exams</a:t>
            </a:r>
          </a:p>
        </p:txBody>
      </p:sp>
      <p:sp>
        <p:nvSpPr>
          <p:cNvPr id="6" name="TextBox 5"/>
          <p:cNvSpPr txBox="1"/>
          <p:nvPr/>
        </p:nvSpPr>
        <p:spPr>
          <a:xfrm>
            <a:off x="228600" y="1066800"/>
            <a:ext cx="8686800" cy="5863144"/>
          </a:xfrm>
          <a:prstGeom prst="rect">
            <a:avLst/>
          </a:prstGeom>
          <a:noFill/>
        </p:spPr>
        <p:txBody>
          <a:bodyPr wrap="square" rtlCol="0">
            <a:spAutoFit/>
          </a:bodyPr>
          <a:lstStyle/>
          <a:p>
            <a:pPr marL="463550" indent="-463550">
              <a:spcBef>
                <a:spcPts val="600"/>
              </a:spcBef>
              <a:buFont typeface="Arial" pitchFamily="34" charset="0"/>
              <a:buChar char="•"/>
            </a:pPr>
            <a:r>
              <a:rPr lang="en-US" sz="3200" dirty="0">
                <a:solidFill>
                  <a:srgbClr val="FF0000"/>
                </a:solidFill>
              </a:rPr>
              <a:t>45% exams</a:t>
            </a:r>
          </a:p>
          <a:p>
            <a:pPr marL="920750" lvl="1" indent="-463550">
              <a:spcBef>
                <a:spcPts val="600"/>
              </a:spcBef>
              <a:buFont typeface="Wingdings" pitchFamily="2" charset="2"/>
              <a:buChar char="Ø"/>
            </a:pPr>
            <a:r>
              <a:rPr lang="en-US" sz="2800" dirty="0">
                <a:solidFill>
                  <a:prstClr val="black"/>
                </a:solidFill>
              </a:rPr>
              <a:t>Mid-terms 1 and 2</a:t>
            </a:r>
          </a:p>
          <a:p>
            <a:pPr marL="1377950" lvl="2" indent="-463550">
              <a:spcBef>
                <a:spcPts val="600"/>
              </a:spcBef>
              <a:buFont typeface="Wingdings" pitchFamily="2" charset="2"/>
              <a:buChar char="Ø"/>
            </a:pPr>
            <a:r>
              <a:rPr lang="en-US" sz="2400" dirty="0">
                <a:solidFill>
                  <a:prstClr val="black"/>
                </a:solidFill>
              </a:rPr>
              <a:t>20% mid-term 1 (probs &amp; stats), mid-March</a:t>
            </a:r>
          </a:p>
          <a:p>
            <a:pPr marL="1377950" lvl="2" indent="-463550">
              <a:spcBef>
                <a:spcPts val="600"/>
              </a:spcBef>
              <a:buFont typeface="Wingdings" pitchFamily="2" charset="2"/>
              <a:buChar char="Ø"/>
            </a:pPr>
            <a:r>
              <a:rPr lang="en-US" sz="2400" dirty="0">
                <a:solidFill>
                  <a:prstClr val="black"/>
                </a:solidFill>
              </a:rPr>
              <a:t>25% mid-term 2 (inference), early May</a:t>
            </a:r>
          </a:p>
          <a:p>
            <a:pPr marL="1377950" lvl="2" indent="-463550">
              <a:spcBef>
                <a:spcPts val="600"/>
              </a:spcBef>
              <a:buFont typeface="Wingdings" pitchFamily="2" charset="2"/>
              <a:buChar char="Ø"/>
            </a:pPr>
            <a:r>
              <a:rPr lang="en-US" sz="2400" dirty="0">
                <a:solidFill>
                  <a:prstClr val="black"/>
                </a:solidFill>
              </a:rPr>
              <a:t>Non-overlapping</a:t>
            </a:r>
          </a:p>
          <a:p>
            <a:pPr marL="1377950" lvl="2" indent="-463550">
              <a:spcBef>
                <a:spcPts val="600"/>
              </a:spcBef>
              <a:buFont typeface="Wingdings" pitchFamily="2" charset="2"/>
              <a:buChar char="Ø"/>
            </a:pPr>
            <a:endParaRPr lang="en-US" sz="1400" dirty="0">
              <a:solidFill>
                <a:prstClr val="black"/>
              </a:solidFill>
            </a:endParaRPr>
          </a:p>
          <a:p>
            <a:pPr marL="920750" lvl="1" indent="-463550">
              <a:spcBef>
                <a:spcPts val="600"/>
              </a:spcBef>
              <a:buFont typeface="Wingdings" pitchFamily="2" charset="2"/>
              <a:buChar char="Ø"/>
            </a:pPr>
            <a:r>
              <a:rPr lang="en-US" sz="2400" dirty="0"/>
              <a:t>Exams administered via </a:t>
            </a:r>
            <a:r>
              <a:rPr lang="en-US" sz="2400" dirty="0" err="1"/>
              <a:t>BlackBoard</a:t>
            </a:r>
            <a:endParaRPr lang="en-US" sz="2400" dirty="0"/>
          </a:p>
          <a:p>
            <a:pPr marL="1377950" lvl="2" indent="-463550">
              <a:spcBef>
                <a:spcPts val="600"/>
              </a:spcBef>
              <a:buFont typeface="Arial" panose="020B0604020202020204" pitchFamily="34" charset="0"/>
              <a:buChar char="•"/>
            </a:pPr>
            <a:r>
              <a:rPr lang="en-US" sz="2000" dirty="0"/>
              <a:t>Open-book, open-notes exams</a:t>
            </a:r>
          </a:p>
          <a:p>
            <a:pPr marL="1377950" lvl="2" indent="-463550">
              <a:spcBef>
                <a:spcPts val="600"/>
              </a:spcBef>
              <a:buFont typeface="Arial" panose="020B0604020202020204" pitchFamily="34" charset="0"/>
              <a:buChar char="•"/>
            </a:pPr>
            <a:r>
              <a:rPr lang="en-US" sz="2000" dirty="0"/>
              <a:t>MCQ + fill in the blanks</a:t>
            </a:r>
          </a:p>
          <a:p>
            <a:pPr marL="1377950" lvl="2" indent="-463550">
              <a:spcBef>
                <a:spcPts val="600"/>
              </a:spcBef>
              <a:buFont typeface="Arial" panose="020B0604020202020204" pitchFamily="34" charset="0"/>
              <a:buChar char="•"/>
            </a:pPr>
            <a:r>
              <a:rPr lang="en-US" sz="2000" dirty="0"/>
              <a:t>Randomized Qs and As, </a:t>
            </a:r>
            <a:r>
              <a:rPr lang="en-US" sz="2000" b="1" dirty="0"/>
              <a:t>tightly timed</a:t>
            </a:r>
            <a:r>
              <a:rPr lang="en-US" sz="2000" dirty="0"/>
              <a:t>, to discourage cheating</a:t>
            </a:r>
          </a:p>
          <a:p>
            <a:pPr marL="1377950" lvl="2" indent="-463550">
              <a:spcBef>
                <a:spcPts val="600"/>
              </a:spcBef>
              <a:buFont typeface="Arial" panose="020B0604020202020204" pitchFamily="34" charset="0"/>
              <a:buChar char="•"/>
            </a:pPr>
            <a:r>
              <a:rPr lang="en-US" sz="2000" dirty="0"/>
              <a:t>No programming questions</a:t>
            </a:r>
          </a:p>
          <a:p>
            <a:pPr marL="1377950" lvl="2" indent="-463550">
              <a:spcBef>
                <a:spcPts val="600"/>
              </a:spcBef>
              <a:buFont typeface="Arial" panose="020B0604020202020204" pitchFamily="34" charset="0"/>
              <a:buChar char="•"/>
            </a:pPr>
            <a:r>
              <a:rPr lang="en-US" sz="2000" dirty="0"/>
              <a:t>Somewhat easier than assignments, but will test concepts</a:t>
            </a:r>
          </a:p>
          <a:p>
            <a:pPr marL="1377950" lvl="2" indent="-463550">
              <a:spcBef>
                <a:spcPts val="600"/>
              </a:spcBef>
              <a:buFont typeface="Arial" panose="020B0604020202020204" pitchFamily="34" charset="0"/>
              <a:buChar char="•"/>
            </a:pPr>
            <a:r>
              <a:rPr lang="en-US" sz="2000" dirty="0"/>
              <a:t>No collaborations, obviously</a:t>
            </a:r>
          </a:p>
          <a:p>
            <a:pPr marL="1377950" lvl="2" indent="-463550">
              <a:spcBef>
                <a:spcPts val="600"/>
              </a:spcBef>
              <a:buFont typeface="Arial" panose="020B0604020202020204" pitchFamily="34" charset="0"/>
              <a:buChar char="•"/>
            </a:pPr>
            <a:r>
              <a:rPr lang="en-US" sz="2000" dirty="0"/>
              <a:t>Will release practice mid-term exam a week prior </a:t>
            </a: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30</a:t>
            </a:fld>
            <a:endParaRPr lang="en-US">
              <a:solidFill>
                <a:prstClr val="black">
                  <a:tint val="75000"/>
                </a:prstClr>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solidFill>
                  <a:prstClr val="black"/>
                </a:solidFill>
              </a:rPr>
              <a:t>Grading – quizzes</a:t>
            </a:r>
          </a:p>
        </p:txBody>
      </p:sp>
      <p:sp>
        <p:nvSpPr>
          <p:cNvPr id="6" name="TextBox 5"/>
          <p:cNvSpPr txBox="1"/>
          <p:nvPr/>
        </p:nvSpPr>
        <p:spPr>
          <a:xfrm>
            <a:off x="457200" y="1219200"/>
            <a:ext cx="8686800" cy="3600986"/>
          </a:xfrm>
          <a:prstGeom prst="rect">
            <a:avLst/>
          </a:prstGeom>
          <a:noFill/>
        </p:spPr>
        <p:txBody>
          <a:bodyPr wrap="square" rtlCol="0">
            <a:spAutoFit/>
          </a:bodyPr>
          <a:lstStyle/>
          <a:p>
            <a:pPr marL="463550" indent="-463550">
              <a:spcBef>
                <a:spcPts val="600"/>
              </a:spcBef>
              <a:buFont typeface="Arial" pitchFamily="34" charset="0"/>
              <a:buChar char="•"/>
            </a:pPr>
            <a:r>
              <a:rPr lang="en-US" sz="3200" dirty="0">
                <a:solidFill>
                  <a:srgbClr val="FF0000"/>
                </a:solidFill>
              </a:rPr>
              <a:t>0%</a:t>
            </a:r>
            <a:br>
              <a:rPr lang="en-US" sz="3200" dirty="0">
                <a:solidFill>
                  <a:srgbClr val="FF0000"/>
                </a:solidFill>
              </a:rPr>
            </a:br>
            <a:endParaRPr lang="en-US" sz="3200" dirty="0">
              <a:solidFill>
                <a:srgbClr val="FF0000"/>
              </a:solidFill>
            </a:endParaRPr>
          </a:p>
          <a:p>
            <a:pPr marL="920750" lvl="1" indent="-463550">
              <a:spcBef>
                <a:spcPts val="600"/>
              </a:spcBef>
              <a:buFont typeface="Wingdings" pitchFamily="2" charset="2"/>
              <a:buChar char="Ø"/>
            </a:pPr>
            <a:r>
              <a:rPr lang="en-US" sz="2800" dirty="0">
                <a:solidFill>
                  <a:prstClr val="black"/>
                </a:solidFill>
              </a:rPr>
              <a:t>Roughly once a week or so</a:t>
            </a:r>
          </a:p>
          <a:p>
            <a:pPr marL="1377950" lvl="2" indent="-463550">
              <a:spcBef>
                <a:spcPts val="600"/>
              </a:spcBef>
              <a:spcAft>
                <a:spcPts val="600"/>
              </a:spcAft>
              <a:buFont typeface="Wingdings" pitchFamily="2" charset="2"/>
              <a:buChar char="Ø"/>
            </a:pPr>
            <a:r>
              <a:rPr lang="en-US" sz="2400" dirty="0">
                <a:solidFill>
                  <a:prstClr val="black"/>
                </a:solidFill>
              </a:rPr>
              <a:t>Very simple, 1 Q, via BB (for practicing BB exams)</a:t>
            </a:r>
          </a:p>
          <a:p>
            <a:pPr marL="1377950" lvl="2" indent="-463550">
              <a:spcBef>
                <a:spcPts val="600"/>
              </a:spcBef>
              <a:spcAft>
                <a:spcPts val="600"/>
              </a:spcAft>
              <a:buFont typeface="Wingdings" pitchFamily="2" charset="2"/>
              <a:buChar char="Ø"/>
            </a:pPr>
            <a:r>
              <a:rPr lang="en-US" sz="2400" dirty="0">
                <a:solidFill>
                  <a:prstClr val="black"/>
                </a:solidFill>
              </a:rPr>
              <a:t>Purpose: self-evaluation</a:t>
            </a:r>
          </a:p>
          <a:p>
            <a:pPr marL="1377950" lvl="2" indent="-463550">
              <a:spcBef>
                <a:spcPts val="600"/>
              </a:spcBef>
              <a:spcAft>
                <a:spcPts val="600"/>
              </a:spcAft>
              <a:buFont typeface="Wingdings" pitchFamily="2" charset="2"/>
              <a:buChar char="Ø"/>
            </a:pPr>
            <a:r>
              <a:rPr lang="en-US" sz="2400" dirty="0">
                <a:solidFill>
                  <a:prstClr val="black"/>
                </a:solidFill>
              </a:rPr>
              <a:t>Best to do this yourself</a:t>
            </a:r>
          </a:p>
          <a:p>
            <a:pPr marL="1377950" lvl="2" indent="-463550">
              <a:spcBef>
                <a:spcPts val="600"/>
              </a:spcBef>
              <a:spcAft>
                <a:spcPts val="600"/>
              </a:spcAft>
              <a:buFont typeface="Wingdings" pitchFamily="2" charset="2"/>
              <a:buChar char="Ø"/>
            </a:pPr>
            <a:r>
              <a:rPr lang="en-US" sz="2400" dirty="0">
                <a:solidFill>
                  <a:prstClr val="black"/>
                </a:solidFill>
              </a:rPr>
              <a:t>This is in response to student requests from prior sems</a:t>
            </a: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31</a:t>
            </a:fld>
            <a:endParaRPr lang="en-US">
              <a:solidFill>
                <a:prstClr val="black">
                  <a:tint val="75000"/>
                </a:prstClr>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solidFill>
                  <a:prstClr val="black"/>
                </a:solidFill>
              </a:rPr>
              <a:t>Grading – group mini-project</a:t>
            </a:r>
          </a:p>
        </p:txBody>
      </p:sp>
      <p:sp>
        <p:nvSpPr>
          <p:cNvPr id="6" name="TextBox 5"/>
          <p:cNvSpPr txBox="1"/>
          <p:nvPr/>
        </p:nvSpPr>
        <p:spPr>
          <a:xfrm>
            <a:off x="457200" y="1219200"/>
            <a:ext cx="8686800" cy="4170372"/>
          </a:xfrm>
          <a:prstGeom prst="rect">
            <a:avLst/>
          </a:prstGeom>
          <a:noFill/>
        </p:spPr>
        <p:txBody>
          <a:bodyPr wrap="square" rtlCol="0">
            <a:spAutoFit/>
          </a:bodyPr>
          <a:lstStyle/>
          <a:p>
            <a:pPr marL="463550" indent="-463550">
              <a:spcBef>
                <a:spcPts val="600"/>
              </a:spcBef>
              <a:buFont typeface="Arial" pitchFamily="34" charset="0"/>
              <a:buChar char="•"/>
            </a:pPr>
            <a:r>
              <a:rPr lang="en-US" sz="3200" dirty="0">
                <a:solidFill>
                  <a:srgbClr val="FF0000"/>
                </a:solidFill>
              </a:rPr>
              <a:t>10% group mini-project</a:t>
            </a:r>
          </a:p>
          <a:p>
            <a:pPr marL="463550" indent="-463550">
              <a:spcBef>
                <a:spcPts val="600"/>
              </a:spcBef>
              <a:buFont typeface="Arial" pitchFamily="34" charset="0"/>
              <a:buChar char="•"/>
            </a:pPr>
            <a:r>
              <a:rPr lang="en-US" sz="3200" dirty="0">
                <a:solidFill>
                  <a:srgbClr val="FF0000"/>
                </a:solidFill>
              </a:rPr>
              <a:t>Basically, assignment 7, due at end of semester</a:t>
            </a:r>
            <a:br>
              <a:rPr lang="en-US" sz="3200" dirty="0">
                <a:solidFill>
                  <a:srgbClr val="FF0000"/>
                </a:solidFill>
              </a:rPr>
            </a:br>
            <a:endParaRPr lang="en-US" sz="3200" dirty="0">
              <a:solidFill>
                <a:srgbClr val="FF0000"/>
              </a:solidFill>
            </a:endParaRPr>
          </a:p>
          <a:p>
            <a:pPr marL="920750" lvl="1" indent="-463550">
              <a:spcBef>
                <a:spcPts val="600"/>
              </a:spcBef>
              <a:buFont typeface="Wingdings" pitchFamily="2" charset="2"/>
              <a:buChar char="Ø"/>
            </a:pPr>
            <a:r>
              <a:rPr lang="en-US" sz="2800" dirty="0">
                <a:solidFill>
                  <a:prstClr val="black"/>
                </a:solidFill>
              </a:rPr>
              <a:t>Data analysis project </a:t>
            </a:r>
          </a:p>
          <a:p>
            <a:pPr marL="1377950" lvl="2" indent="-463550">
              <a:spcBef>
                <a:spcPts val="600"/>
              </a:spcBef>
              <a:spcAft>
                <a:spcPts val="600"/>
              </a:spcAft>
              <a:buFont typeface="Wingdings" pitchFamily="2" charset="2"/>
              <a:buChar char="Ø"/>
            </a:pPr>
            <a:r>
              <a:rPr lang="en-US" sz="2400" dirty="0">
                <a:solidFill>
                  <a:prstClr val="black"/>
                </a:solidFill>
              </a:rPr>
              <a:t>Programming involved</a:t>
            </a:r>
          </a:p>
          <a:p>
            <a:pPr marL="1377950" lvl="2" indent="-463550">
              <a:spcBef>
                <a:spcPts val="600"/>
              </a:spcBef>
              <a:spcAft>
                <a:spcPts val="600"/>
              </a:spcAft>
              <a:buFont typeface="Wingdings" pitchFamily="2" charset="2"/>
              <a:buChar char="Ø"/>
            </a:pPr>
            <a:r>
              <a:rPr lang="en-US" sz="2400" dirty="0">
                <a:solidFill>
                  <a:prstClr val="black"/>
                </a:solidFill>
              </a:rPr>
              <a:t>Same as assignment group (can change if needed)</a:t>
            </a:r>
          </a:p>
          <a:p>
            <a:pPr marL="1377950" lvl="2" indent="-463550">
              <a:spcBef>
                <a:spcPts val="600"/>
              </a:spcBef>
              <a:spcAft>
                <a:spcPts val="600"/>
              </a:spcAft>
              <a:buFont typeface="Wingdings" pitchFamily="2" charset="2"/>
              <a:buChar char="Ø"/>
            </a:pPr>
            <a:r>
              <a:rPr lang="en-US" sz="2400" dirty="0">
                <a:solidFill>
                  <a:prstClr val="black"/>
                </a:solidFill>
              </a:rPr>
              <a:t>2</a:t>
            </a:r>
            <a:r>
              <a:rPr lang="en-US" sz="2400" baseline="30000" dirty="0">
                <a:solidFill>
                  <a:prstClr val="black"/>
                </a:solidFill>
              </a:rPr>
              <a:t>nd</a:t>
            </a:r>
            <a:r>
              <a:rPr lang="en-US" sz="2400" dirty="0">
                <a:solidFill>
                  <a:prstClr val="black"/>
                </a:solidFill>
              </a:rPr>
              <a:t> half of the semester</a:t>
            </a:r>
          </a:p>
          <a:p>
            <a:pPr marL="1377950" lvl="2" indent="-463550">
              <a:spcBef>
                <a:spcPts val="600"/>
              </a:spcBef>
              <a:spcAft>
                <a:spcPts val="600"/>
              </a:spcAft>
              <a:buFont typeface="Wingdings" pitchFamily="2" charset="2"/>
              <a:buChar char="Ø"/>
            </a:pPr>
            <a:r>
              <a:rPr lang="en-US" sz="2400" dirty="0">
                <a:solidFill>
                  <a:prstClr val="black"/>
                </a:solidFill>
              </a:rPr>
              <a:t>Will discuss details as we go along</a:t>
            </a: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32</a:t>
            </a:fld>
            <a:endParaRPr lang="en-US">
              <a:solidFill>
                <a:prstClr val="black">
                  <a:tint val="75000"/>
                </a:prstClr>
              </a:solidFill>
            </a:endParaRPr>
          </a:p>
        </p:txBody>
      </p:sp>
    </p:spTree>
    <p:extLst>
      <p:ext uri="{BB962C8B-B14F-4D97-AF65-F5344CB8AC3E}">
        <p14:creationId xmlns:p14="http://schemas.microsoft.com/office/powerpoint/2010/main" val="32300132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solidFill>
                  <a:prstClr val="black"/>
                </a:solidFill>
              </a:rPr>
              <a:t>Grading - recap </a:t>
            </a:r>
          </a:p>
        </p:txBody>
      </p:sp>
      <p:sp>
        <p:nvSpPr>
          <p:cNvPr id="6" name="TextBox 5"/>
          <p:cNvSpPr txBox="1"/>
          <p:nvPr/>
        </p:nvSpPr>
        <p:spPr>
          <a:xfrm>
            <a:off x="457200" y="1219200"/>
            <a:ext cx="8686800" cy="5447645"/>
          </a:xfrm>
          <a:prstGeom prst="rect">
            <a:avLst/>
          </a:prstGeom>
          <a:noFill/>
        </p:spPr>
        <p:txBody>
          <a:bodyPr wrap="square" rtlCol="0">
            <a:spAutoFit/>
          </a:bodyPr>
          <a:lstStyle/>
          <a:p>
            <a:pPr marL="463550" lvl="0" indent="-463550">
              <a:spcBef>
                <a:spcPts val="1200"/>
              </a:spcBef>
              <a:buFont typeface="Arial" pitchFamily="34" charset="0"/>
              <a:buChar char="•"/>
            </a:pPr>
            <a:r>
              <a:rPr lang="en-US" sz="2800" dirty="0">
                <a:solidFill>
                  <a:prstClr val="black"/>
                </a:solidFill>
              </a:rPr>
              <a:t>45% assignments (6 assignments, in groups of max 4)</a:t>
            </a:r>
          </a:p>
          <a:p>
            <a:pPr marL="463550" lvl="0" indent="-463550">
              <a:spcBef>
                <a:spcPts val="1200"/>
              </a:spcBef>
              <a:buFont typeface="Arial" pitchFamily="34" charset="0"/>
              <a:buChar char="•"/>
            </a:pPr>
            <a:r>
              <a:rPr lang="en-US" sz="2800" dirty="0">
                <a:solidFill>
                  <a:prstClr val="black"/>
                </a:solidFill>
              </a:rPr>
              <a:t>45% exams (timed, BB exams)</a:t>
            </a:r>
          </a:p>
          <a:p>
            <a:pPr marL="463550" lvl="0" indent="-463550">
              <a:spcBef>
                <a:spcPts val="1200"/>
              </a:spcBef>
              <a:buFont typeface="Arial" pitchFamily="34" charset="0"/>
              <a:buChar char="•"/>
            </a:pPr>
            <a:r>
              <a:rPr lang="en-US" sz="2800" dirty="0">
                <a:solidFill>
                  <a:prstClr val="black"/>
                </a:solidFill>
              </a:rPr>
              <a:t>10% group mini-project</a:t>
            </a:r>
          </a:p>
          <a:p>
            <a:pPr marL="463550" lvl="0" indent="-463550">
              <a:spcBef>
                <a:spcPts val="1200"/>
              </a:spcBef>
              <a:buFont typeface="Arial" pitchFamily="34" charset="0"/>
              <a:buChar char="•"/>
            </a:pPr>
            <a:r>
              <a:rPr lang="en-US" sz="2800" dirty="0">
                <a:solidFill>
                  <a:prstClr val="black"/>
                </a:solidFill>
              </a:rPr>
              <a:t>0% quizzes</a:t>
            </a:r>
          </a:p>
          <a:p>
            <a:pPr marL="463550" lvl="0" indent="-463550">
              <a:spcBef>
                <a:spcPts val="1200"/>
              </a:spcBef>
              <a:buFont typeface="Arial" pitchFamily="34" charset="0"/>
              <a:buChar char="•"/>
            </a:pPr>
            <a:r>
              <a:rPr lang="en-US" sz="2800" i="1" dirty="0">
                <a:solidFill>
                  <a:srgbClr val="FF0000"/>
                </a:solidFill>
              </a:rPr>
              <a:t>Some parts are tentative!</a:t>
            </a:r>
          </a:p>
          <a:p>
            <a:pPr marL="463550" indent="-463550">
              <a:spcBef>
                <a:spcPts val="1200"/>
              </a:spcBef>
              <a:buFont typeface="Arial" pitchFamily="34" charset="0"/>
              <a:buChar char="•"/>
            </a:pPr>
            <a:endParaRPr lang="en-US" sz="3200" dirty="0">
              <a:solidFill>
                <a:prstClr val="black"/>
              </a:solidFill>
            </a:endParaRPr>
          </a:p>
          <a:p>
            <a:pPr marL="463550" indent="-463550">
              <a:spcBef>
                <a:spcPts val="1200"/>
              </a:spcBef>
              <a:buFont typeface="Arial" pitchFamily="34" charset="0"/>
              <a:buChar char="•"/>
            </a:pPr>
            <a:r>
              <a:rPr lang="en-US" sz="3200" dirty="0">
                <a:solidFill>
                  <a:prstClr val="black"/>
                </a:solidFill>
              </a:rPr>
              <a:t>Will provide mid-</a:t>
            </a:r>
            <a:r>
              <a:rPr lang="en-US" sz="3200" dirty="0" err="1">
                <a:solidFill>
                  <a:prstClr val="black"/>
                </a:solidFill>
              </a:rPr>
              <a:t>sem</a:t>
            </a:r>
            <a:r>
              <a:rPr lang="en-US" sz="3200" dirty="0">
                <a:solidFill>
                  <a:prstClr val="black"/>
                </a:solidFill>
              </a:rPr>
              <a:t> grades (after M1)</a:t>
            </a:r>
          </a:p>
          <a:p>
            <a:pPr marL="920750" lvl="1" indent="-463550">
              <a:spcBef>
                <a:spcPts val="1200"/>
              </a:spcBef>
              <a:buFont typeface="Wingdings" pitchFamily="2" charset="2"/>
              <a:buChar char="Ø"/>
            </a:pPr>
            <a:r>
              <a:rPr lang="en-US" sz="3200" dirty="0">
                <a:solidFill>
                  <a:prstClr val="black"/>
                </a:solidFill>
              </a:rPr>
              <a:t>For self-evaluation purposes only</a:t>
            </a:r>
          </a:p>
          <a:p>
            <a:pPr marL="920750" lvl="1" indent="-463550">
              <a:spcBef>
                <a:spcPts val="1200"/>
              </a:spcBef>
              <a:buFont typeface="Wingdings" pitchFamily="2" charset="2"/>
              <a:buChar char="Ø"/>
            </a:pPr>
            <a:endParaRPr lang="en-US" sz="3200" dirty="0">
              <a:solidFill>
                <a:srgbClr val="FF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33</a:t>
            </a:fld>
            <a:endParaRPr lang="en-US">
              <a:solidFill>
                <a:prstClr val="black">
                  <a:tint val="75000"/>
                </a:prstClr>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solidFill>
                  <a:prstClr val="black"/>
                </a:solidFill>
              </a:rPr>
              <a:t>Syllabus</a:t>
            </a: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34</a:t>
            </a:fld>
            <a:endParaRPr lang="en-US" dirty="0">
              <a:solidFill>
                <a:prstClr val="black">
                  <a:tint val="75000"/>
                </a:prstClr>
              </a:solidFill>
            </a:endParaRPr>
          </a:p>
        </p:txBody>
      </p:sp>
      <p:sp>
        <p:nvSpPr>
          <p:cNvPr id="12" name="Rectangle 11"/>
          <p:cNvSpPr/>
          <p:nvPr/>
        </p:nvSpPr>
        <p:spPr>
          <a:xfrm>
            <a:off x="0" y="5059680"/>
            <a:ext cx="9144000" cy="10668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400" b="1" dirty="0">
                <a:solidFill>
                  <a:prstClr val="black"/>
                </a:solidFill>
              </a:rPr>
              <a:t>Data Science Models </a:t>
            </a:r>
            <a:r>
              <a:rPr lang="en-US" sz="2400" dirty="0">
                <a:solidFill>
                  <a:prstClr val="black"/>
                </a:solidFill>
              </a:rPr>
              <a:t>(2-3 lectures, 1 assignment)</a:t>
            </a:r>
            <a:endParaRPr lang="en-US" sz="2400" b="1" dirty="0">
              <a:solidFill>
                <a:prstClr val="black"/>
              </a:solidFill>
            </a:endParaRPr>
          </a:p>
          <a:p>
            <a:pPr lvl="1" indent="-220663">
              <a:spcAft>
                <a:spcPts val="300"/>
              </a:spcAft>
              <a:buFont typeface="Arial" pitchFamily="34" charset="0"/>
              <a:buChar char="•"/>
              <a:tabLst>
                <a:tab pos="457200" algn="l"/>
              </a:tabLst>
            </a:pPr>
            <a:r>
              <a:rPr lang="en-US" sz="2000" dirty="0">
                <a:solidFill>
                  <a:prstClr val="black"/>
                </a:solidFill>
              </a:rPr>
              <a:t>Regression (simple LR, multiple LR, non-linear regression)</a:t>
            </a:r>
          </a:p>
          <a:p>
            <a:pPr lvl="1" indent="-220663">
              <a:spcAft>
                <a:spcPts val="300"/>
              </a:spcAft>
              <a:buFont typeface="Arial" pitchFamily="34" charset="0"/>
              <a:buChar char="•"/>
              <a:tabLst>
                <a:tab pos="457200" algn="l"/>
              </a:tabLst>
            </a:pPr>
            <a:r>
              <a:rPr lang="en-US" sz="2000" dirty="0">
                <a:solidFill>
                  <a:prstClr val="black"/>
                </a:solidFill>
              </a:rPr>
              <a:t>Time series analysis (moving average, EWMA, AR, ARMA, ARIMA)</a:t>
            </a:r>
          </a:p>
          <a:p>
            <a:endParaRPr lang="en-US" sz="2800" b="1" dirty="0">
              <a:solidFill>
                <a:prstClr val="black"/>
              </a:solidFill>
            </a:endParaRPr>
          </a:p>
          <a:p>
            <a:endParaRPr lang="en-US" dirty="0">
              <a:solidFill>
                <a:prstClr val="white"/>
              </a:solidFill>
            </a:endParaRPr>
          </a:p>
        </p:txBody>
      </p:sp>
      <p:sp>
        <p:nvSpPr>
          <p:cNvPr id="13" name="Rectangle 12"/>
          <p:cNvSpPr/>
          <p:nvPr/>
        </p:nvSpPr>
        <p:spPr>
          <a:xfrm>
            <a:off x="0" y="2960340"/>
            <a:ext cx="9144000" cy="2101516"/>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400" b="1" dirty="0">
                <a:solidFill>
                  <a:prstClr val="black"/>
                </a:solidFill>
              </a:rPr>
              <a:t>Statistical Inference</a:t>
            </a:r>
            <a:r>
              <a:rPr lang="en-US" sz="2400" dirty="0">
                <a:solidFill>
                  <a:prstClr val="black"/>
                </a:solidFill>
              </a:rPr>
              <a:t> (~12 lectures, 3 assignments)</a:t>
            </a:r>
            <a:endParaRPr lang="en-US" sz="2400" b="1" dirty="0">
              <a:solidFill>
                <a:prstClr val="black"/>
              </a:solidFill>
            </a:endParaRPr>
          </a:p>
          <a:p>
            <a:pPr lvl="1" indent="-220663">
              <a:spcAft>
                <a:spcPts val="300"/>
              </a:spcAft>
              <a:buFont typeface="Arial" pitchFamily="34" charset="0"/>
              <a:buChar char="•"/>
              <a:tabLst>
                <a:tab pos="457200" algn="l"/>
              </a:tabLst>
            </a:pPr>
            <a:r>
              <a:rPr lang="en-US" sz="2000" dirty="0">
                <a:solidFill>
                  <a:prstClr val="black"/>
                </a:solidFill>
              </a:rPr>
              <a:t>Non-parametric inference (empirical PDF, bias, kernel density, plug-in estimator)</a:t>
            </a:r>
          </a:p>
          <a:p>
            <a:pPr lvl="1" indent="-220663">
              <a:spcAft>
                <a:spcPts val="300"/>
              </a:spcAft>
              <a:buFont typeface="Arial" pitchFamily="34" charset="0"/>
              <a:buChar char="•"/>
              <a:tabLst>
                <a:tab pos="457200" algn="l"/>
              </a:tabLst>
            </a:pPr>
            <a:r>
              <a:rPr lang="en-US" sz="2000" dirty="0">
                <a:solidFill>
                  <a:prstClr val="black"/>
                </a:solidFill>
              </a:rPr>
              <a:t>Confidence intervals (percentiles, Normal-based CIs)</a:t>
            </a:r>
          </a:p>
          <a:p>
            <a:pPr lvl="1" indent="-220663">
              <a:spcAft>
                <a:spcPts val="300"/>
              </a:spcAft>
              <a:buFont typeface="Arial" pitchFamily="34" charset="0"/>
              <a:buChar char="•"/>
              <a:tabLst>
                <a:tab pos="457200" algn="l"/>
              </a:tabLst>
            </a:pPr>
            <a:r>
              <a:rPr lang="en-US" sz="2000" dirty="0">
                <a:solidFill>
                  <a:prstClr val="black"/>
                </a:solidFill>
              </a:rPr>
              <a:t>Parametric inference (method of moments, max likelihood estimator)</a:t>
            </a:r>
          </a:p>
          <a:p>
            <a:pPr lvl="1" indent="-220663">
              <a:spcAft>
                <a:spcPts val="300"/>
              </a:spcAft>
              <a:buFont typeface="Arial" pitchFamily="34" charset="0"/>
              <a:buChar char="•"/>
              <a:tabLst>
                <a:tab pos="457200" algn="l"/>
              </a:tabLst>
            </a:pPr>
            <a:r>
              <a:rPr lang="en-US" sz="2000" dirty="0">
                <a:solidFill>
                  <a:prstClr val="black"/>
                </a:solidFill>
              </a:rPr>
              <a:t>Hypothesis testing (Wald’s test, t-test, KS test, p-values, permutation test)</a:t>
            </a:r>
          </a:p>
          <a:p>
            <a:pPr lvl="1" indent="-220663">
              <a:spcAft>
                <a:spcPts val="300"/>
              </a:spcAft>
              <a:buFont typeface="Arial" pitchFamily="34" charset="0"/>
              <a:buChar char="•"/>
              <a:tabLst>
                <a:tab pos="457200" algn="l"/>
              </a:tabLst>
            </a:pPr>
            <a:r>
              <a:rPr lang="en-US" sz="2000" dirty="0">
                <a:solidFill>
                  <a:prstClr val="black"/>
                </a:solidFill>
              </a:rPr>
              <a:t>Bayesian inference (Bayesian reasoning, inference, etc.)</a:t>
            </a:r>
          </a:p>
          <a:p>
            <a:endParaRPr lang="en-US" sz="2800" b="1" dirty="0">
              <a:solidFill>
                <a:prstClr val="black"/>
              </a:solidFill>
            </a:endParaRPr>
          </a:p>
          <a:p>
            <a:endParaRPr lang="en-US" dirty="0">
              <a:solidFill>
                <a:prstClr val="white"/>
              </a:solidFill>
            </a:endParaRPr>
          </a:p>
        </p:txBody>
      </p:sp>
      <p:sp>
        <p:nvSpPr>
          <p:cNvPr id="14" name="Rectangle 13"/>
          <p:cNvSpPr/>
          <p:nvPr/>
        </p:nvSpPr>
        <p:spPr>
          <a:xfrm>
            <a:off x="0" y="838200"/>
            <a:ext cx="9144000" cy="17526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400" b="1" dirty="0">
                <a:solidFill>
                  <a:prstClr val="black"/>
                </a:solidFill>
              </a:rPr>
              <a:t>Probability Theory </a:t>
            </a:r>
            <a:r>
              <a:rPr lang="en-US" sz="2400" dirty="0">
                <a:solidFill>
                  <a:prstClr val="black"/>
                </a:solidFill>
              </a:rPr>
              <a:t>(8 lectures, 2 assignments)</a:t>
            </a:r>
          </a:p>
          <a:p>
            <a:pPr lvl="1" indent="-220663">
              <a:spcAft>
                <a:spcPts val="300"/>
              </a:spcAft>
              <a:buFont typeface="Arial" pitchFamily="34" charset="0"/>
              <a:buChar char="•"/>
              <a:tabLst>
                <a:tab pos="457200" algn="l"/>
              </a:tabLst>
            </a:pPr>
            <a:r>
              <a:rPr lang="en-US" sz="2000" dirty="0">
                <a:solidFill>
                  <a:prstClr val="black"/>
                </a:solidFill>
              </a:rPr>
              <a:t>Probability review (events, computing probability, conditional prob., </a:t>
            </a:r>
            <a:r>
              <a:rPr lang="en-US" sz="2000" dirty="0" err="1">
                <a:solidFill>
                  <a:prstClr val="black"/>
                </a:solidFill>
              </a:rPr>
              <a:t>Bayes</a:t>
            </a:r>
            <a:r>
              <a:rPr lang="en-US" sz="2000" dirty="0">
                <a:solidFill>
                  <a:prstClr val="black"/>
                </a:solidFill>
              </a:rPr>
              <a:t>’ </a:t>
            </a:r>
            <a:r>
              <a:rPr lang="en-US" sz="2000" dirty="0" err="1">
                <a:solidFill>
                  <a:prstClr val="black"/>
                </a:solidFill>
              </a:rPr>
              <a:t>thm</a:t>
            </a:r>
            <a:r>
              <a:rPr lang="en-US" sz="2000" dirty="0">
                <a:solidFill>
                  <a:prstClr val="black"/>
                </a:solidFill>
              </a:rPr>
              <a:t>.)</a:t>
            </a:r>
          </a:p>
          <a:p>
            <a:pPr lvl="1" indent="-220663">
              <a:spcAft>
                <a:spcPts val="300"/>
              </a:spcAft>
              <a:buFont typeface="Arial" pitchFamily="34" charset="0"/>
              <a:buChar char="•"/>
              <a:tabLst>
                <a:tab pos="457200" algn="l"/>
              </a:tabLst>
            </a:pPr>
            <a:r>
              <a:rPr lang="en-US" sz="2000" dirty="0">
                <a:solidFill>
                  <a:prstClr val="black"/>
                </a:solidFill>
              </a:rPr>
              <a:t>Random variables (Geometric, Exponential, Normal, expectation, moments, etc.)</a:t>
            </a:r>
          </a:p>
          <a:p>
            <a:pPr lvl="1" indent="-220663">
              <a:spcAft>
                <a:spcPts val="300"/>
              </a:spcAft>
              <a:buFont typeface="Arial" pitchFamily="34" charset="0"/>
              <a:buChar char="•"/>
              <a:tabLst>
                <a:tab pos="457200" algn="l"/>
              </a:tabLst>
            </a:pPr>
            <a:r>
              <a:rPr lang="en-US" sz="2000" dirty="0">
                <a:solidFill>
                  <a:prstClr val="black"/>
                </a:solidFill>
              </a:rPr>
              <a:t>Probability inequalities (Weak Law of Large Numbers, Central Limit </a:t>
            </a:r>
            <a:r>
              <a:rPr lang="en-US" sz="2000" dirty="0" err="1">
                <a:solidFill>
                  <a:prstClr val="black"/>
                </a:solidFill>
              </a:rPr>
              <a:t>thm</a:t>
            </a:r>
            <a:r>
              <a:rPr lang="en-US" sz="2000" dirty="0">
                <a:solidFill>
                  <a:prstClr val="black"/>
                </a:solidFill>
              </a:rPr>
              <a:t>., etc.)</a:t>
            </a:r>
          </a:p>
          <a:p>
            <a:pPr lvl="1" indent="-220663">
              <a:spcAft>
                <a:spcPts val="300"/>
              </a:spcAft>
              <a:buFont typeface="Arial" pitchFamily="34" charset="0"/>
              <a:buChar char="•"/>
              <a:tabLst>
                <a:tab pos="457200" algn="l"/>
              </a:tabLst>
            </a:pPr>
            <a:r>
              <a:rPr lang="en-US" sz="2000" dirty="0">
                <a:solidFill>
                  <a:prstClr val="black"/>
                </a:solidFill>
              </a:rPr>
              <a:t>Markov chains (stochastic processes, balance equations, etc.)</a:t>
            </a:r>
          </a:p>
        </p:txBody>
      </p:sp>
      <p:sp>
        <p:nvSpPr>
          <p:cNvPr id="16" name="TextBox 15"/>
          <p:cNvSpPr txBox="1"/>
          <p:nvPr/>
        </p:nvSpPr>
        <p:spPr>
          <a:xfrm>
            <a:off x="152400" y="2590800"/>
            <a:ext cx="2895600" cy="369332"/>
          </a:xfrm>
          <a:prstGeom prst="rect">
            <a:avLst/>
          </a:prstGeom>
          <a:noFill/>
        </p:spPr>
        <p:txBody>
          <a:bodyPr wrap="square" rtlCol="0">
            <a:spAutoFit/>
          </a:bodyPr>
          <a:lstStyle/>
          <a:p>
            <a:r>
              <a:rPr lang="en-US" b="1" dirty="0">
                <a:solidFill>
                  <a:srgbClr val="FF0000"/>
                </a:solidFill>
              </a:rPr>
              <a:t>MID-TERM 1 (Early March)</a:t>
            </a:r>
          </a:p>
        </p:txBody>
      </p:sp>
      <p:sp>
        <p:nvSpPr>
          <p:cNvPr id="17" name="TextBox 16"/>
          <p:cNvSpPr txBox="1"/>
          <p:nvPr/>
        </p:nvSpPr>
        <p:spPr>
          <a:xfrm>
            <a:off x="152400" y="6096000"/>
            <a:ext cx="3048000" cy="369332"/>
          </a:xfrm>
          <a:prstGeom prst="rect">
            <a:avLst/>
          </a:prstGeom>
          <a:noFill/>
        </p:spPr>
        <p:txBody>
          <a:bodyPr wrap="square" rtlCol="0">
            <a:spAutoFit/>
          </a:bodyPr>
          <a:lstStyle/>
          <a:p>
            <a:r>
              <a:rPr lang="en-US" b="1" dirty="0">
                <a:solidFill>
                  <a:srgbClr val="FF0000"/>
                </a:solidFill>
              </a:rPr>
              <a:t>MID-TERM 2 (Early May) </a:t>
            </a:r>
          </a:p>
        </p:txBody>
      </p:sp>
      <p:sp>
        <p:nvSpPr>
          <p:cNvPr id="18" name="TextBox 17"/>
          <p:cNvSpPr txBox="1"/>
          <p:nvPr/>
        </p:nvSpPr>
        <p:spPr>
          <a:xfrm>
            <a:off x="152400" y="6499554"/>
            <a:ext cx="4038600" cy="369332"/>
          </a:xfrm>
          <a:prstGeom prst="rect">
            <a:avLst/>
          </a:prstGeom>
          <a:noFill/>
        </p:spPr>
        <p:txBody>
          <a:bodyPr wrap="square" rtlCol="0">
            <a:spAutoFit/>
          </a:bodyPr>
          <a:lstStyle/>
          <a:p>
            <a:r>
              <a:rPr lang="en-US" b="1" dirty="0">
                <a:solidFill>
                  <a:srgbClr val="FF0000"/>
                </a:solidFill>
              </a:rPr>
              <a:t>MINI-PROJECT (Early May)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6" grpId="0"/>
      <p:bldP spid="17" grpId="0"/>
      <p:bldP spid="18" grpId="0"/>
    </p:bld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solidFill>
                  <a:prstClr val="black"/>
                </a:solidFill>
              </a:rPr>
              <a:t>Syllabus</a:t>
            </a: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35</a:t>
            </a:fld>
            <a:endParaRPr lang="en-US" dirty="0">
              <a:solidFill>
                <a:prstClr val="black">
                  <a:tint val="75000"/>
                </a:prstClr>
              </a:solidFill>
            </a:endParaRPr>
          </a:p>
        </p:txBody>
      </p:sp>
      <p:sp>
        <p:nvSpPr>
          <p:cNvPr id="6" name="TextBox 5"/>
          <p:cNvSpPr txBox="1"/>
          <p:nvPr/>
        </p:nvSpPr>
        <p:spPr>
          <a:xfrm>
            <a:off x="228600" y="1143000"/>
            <a:ext cx="8610600" cy="461665"/>
          </a:xfrm>
          <a:prstGeom prst="rect">
            <a:avLst/>
          </a:prstGeom>
          <a:noFill/>
        </p:spPr>
        <p:txBody>
          <a:bodyPr wrap="square" rtlCol="0">
            <a:spAutoFit/>
          </a:bodyPr>
          <a:lstStyle/>
          <a:p>
            <a:r>
              <a:rPr lang="en-US" sz="2400" b="1" dirty="0"/>
              <a:t>www.cs.stonybrook.edu/~cse544</a:t>
            </a:r>
          </a:p>
        </p:txBody>
      </p:sp>
      <p:pic>
        <p:nvPicPr>
          <p:cNvPr id="3" name="Picture 2">
            <a:extLst>
              <a:ext uri="{FF2B5EF4-FFF2-40B4-BE49-F238E27FC236}">
                <a16:creationId xmlns:a16="http://schemas.microsoft.com/office/drawing/2014/main" id="{0E05F4B8-9188-4F30-BC7F-0B445BEC362B}"/>
              </a:ext>
            </a:extLst>
          </p:cNvPr>
          <p:cNvPicPr>
            <a:picLocks noChangeAspect="1"/>
          </p:cNvPicPr>
          <p:nvPr/>
        </p:nvPicPr>
        <p:blipFill>
          <a:blip r:embed="rId2"/>
          <a:stretch>
            <a:fillRect/>
          </a:stretch>
        </p:blipFill>
        <p:spPr>
          <a:xfrm>
            <a:off x="0" y="1838476"/>
            <a:ext cx="9144000" cy="4257524"/>
          </a:xfrm>
          <a:prstGeom prst="rect">
            <a:avLst/>
          </a:prstGeom>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solidFill>
                  <a:prstClr val="black"/>
                </a:solidFill>
              </a:rPr>
              <a:t>Next class</a:t>
            </a: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36</a:t>
            </a:fld>
            <a:endParaRPr lang="en-US" dirty="0">
              <a:solidFill>
                <a:prstClr val="black">
                  <a:tint val="75000"/>
                </a:prstClr>
              </a:solidFill>
            </a:endParaRPr>
          </a:p>
        </p:txBody>
      </p:sp>
      <p:sp>
        <p:nvSpPr>
          <p:cNvPr id="7" name="TextBox 6"/>
          <p:cNvSpPr txBox="1"/>
          <p:nvPr/>
        </p:nvSpPr>
        <p:spPr>
          <a:xfrm>
            <a:off x="457200" y="1219200"/>
            <a:ext cx="8686800" cy="2092881"/>
          </a:xfrm>
          <a:prstGeom prst="rect">
            <a:avLst/>
          </a:prstGeom>
          <a:noFill/>
        </p:spPr>
        <p:txBody>
          <a:bodyPr wrap="square" rtlCol="0">
            <a:spAutoFit/>
          </a:bodyPr>
          <a:lstStyle/>
          <a:p>
            <a:pPr marL="463550" indent="-463550">
              <a:spcBef>
                <a:spcPts val="1200"/>
              </a:spcBef>
              <a:buFont typeface="Arial" pitchFamily="34" charset="0"/>
              <a:buChar char="•"/>
            </a:pPr>
            <a:r>
              <a:rPr lang="en-US" sz="2800" dirty="0"/>
              <a:t>Probability review - 1</a:t>
            </a:r>
          </a:p>
          <a:p>
            <a:pPr marL="920750" lvl="1" indent="-463550">
              <a:spcBef>
                <a:spcPts val="1200"/>
              </a:spcBef>
              <a:buFont typeface="Wingdings" pitchFamily="2" charset="2"/>
              <a:buChar char="Ø"/>
            </a:pPr>
            <a:r>
              <a:rPr lang="en-US" sz="2400" dirty="0"/>
              <a:t>Basics: sample space, outcomes, probability</a:t>
            </a:r>
          </a:p>
          <a:p>
            <a:pPr marL="920750" lvl="1" indent="-463550">
              <a:spcBef>
                <a:spcPts val="1200"/>
              </a:spcBef>
              <a:buFont typeface="Wingdings" pitchFamily="2" charset="2"/>
              <a:buChar char="Ø"/>
            </a:pPr>
            <a:r>
              <a:rPr lang="en-US" sz="2400" dirty="0"/>
              <a:t>Events: mutually exclusive, independent</a:t>
            </a:r>
          </a:p>
          <a:p>
            <a:pPr marL="920750" lvl="1" indent="-463550">
              <a:spcBef>
                <a:spcPts val="1200"/>
              </a:spcBef>
              <a:buFont typeface="Wingdings" pitchFamily="2" charset="2"/>
              <a:buChar char="Ø"/>
            </a:pPr>
            <a:r>
              <a:rPr lang="en-US" sz="2400" dirty="0"/>
              <a:t>Calculating probability: sets, counting, tree diagram</a:t>
            </a:r>
            <a:endParaRPr lang="en-US" sz="2400" dirty="0">
              <a:solidFill>
                <a:srgbClr val="FF0000"/>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solidFill>
                  <a:prstClr val="black"/>
                </a:solidFill>
              </a:rPr>
              <a:t>Questions??</a:t>
            </a: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37</a:t>
            </a:fld>
            <a:endParaRPr lang="en-US" dirty="0">
              <a:solidFill>
                <a:prstClr val="black">
                  <a:tint val="75000"/>
                </a:prstClr>
              </a:solidFill>
            </a:endParaRPr>
          </a:p>
        </p:txBody>
      </p:sp>
    </p:spTree>
    <p:extLst>
      <p:ext uri="{BB962C8B-B14F-4D97-AF65-F5344CB8AC3E}">
        <p14:creationId xmlns:p14="http://schemas.microsoft.com/office/powerpoint/2010/main" val="37185233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457200"/>
            <a:ext cx="9144000" cy="3048000"/>
          </a:xfrm>
        </p:spPr>
        <p:txBody>
          <a:bodyPr>
            <a:normAutofit/>
          </a:bodyPr>
          <a:lstStyle/>
          <a:p>
            <a:r>
              <a:rPr lang="en-US" b="1" dirty="0">
                <a:solidFill>
                  <a:schemeClr val="tx2"/>
                </a:solidFill>
              </a:rPr>
              <a:t>CSE 544</a:t>
            </a:r>
            <a:br>
              <a:rPr lang="en-US" b="1" dirty="0">
                <a:solidFill>
                  <a:schemeClr val="tx2"/>
                </a:solidFill>
              </a:rPr>
            </a:br>
            <a:r>
              <a:rPr lang="en-US" b="1" dirty="0">
                <a:solidFill>
                  <a:schemeClr val="tx2"/>
                </a:solidFill>
              </a:rPr>
              <a:t> </a:t>
            </a:r>
            <a:r>
              <a:rPr lang="en-US" sz="4000" b="1" dirty="0">
                <a:solidFill>
                  <a:schemeClr val="tx2"/>
                </a:solidFill>
              </a:rPr>
              <a:t>Probability and Statistics for Data Science </a:t>
            </a:r>
            <a:br>
              <a:rPr lang="en-US" sz="4000" dirty="0">
                <a:solidFill>
                  <a:schemeClr val="tx2"/>
                </a:solidFill>
              </a:rPr>
            </a:br>
            <a:br>
              <a:rPr lang="en-US" dirty="0">
                <a:solidFill>
                  <a:schemeClr val="tx2"/>
                </a:solidFill>
              </a:rPr>
            </a:br>
            <a:br>
              <a:rPr lang="en-US" sz="1100" dirty="0">
                <a:solidFill>
                  <a:schemeClr val="tx2"/>
                </a:solidFill>
              </a:rPr>
            </a:br>
            <a:r>
              <a:rPr lang="en-US" sz="4000" b="1" i="1" dirty="0">
                <a:solidFill>
                  <a:srgbClr val="C00000"/>
                </a:solidFill>
              </a:rPr>
              <a:t> </a:t>
            </a:r>
            <a:endParaRPr lang="en-US" b="1" i="1" dirty="0">
              <a:solidFill>
                <a:srgbClr val="C0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
        <p:nvSpPr>
          <p:cNvPr id="7" name="Subtitle 2"/>
          <p:cNvSpPr>
            <a:spLocks noGrp="1"/>
          </p:cNvSpPr>
          <p:nvPr>
            <p:ph type="subTitle" idx="1"/>
          </p:nvPr>
        </p:nvSpPr>
        <p:spPr>
          <a:xfrm>
            <a:off x="0" y="2819400"/>
            <a:ext cx="9144000" cy="3200400"/>
          </a:xfrm>
        </p:spPr>
        <p:txBody>
          <a:bodyPr>
            <a:normAutofit fontScale="92500" lnSpcReduction="20000"/>
          </a:bodyPr>
          <a:lstStyle/>
          <a:p>
            <a:r>
              <a:rPr lang="en-US" b="1" dirty="0">
                <a:solidFill>
                  <a:srgbClr val="FF0000"/>
                </a:solidFill>
              </a:rPr>
              <a:t>Who is a Data Scientist</a:t>
            </a:r>
          </a:p>
          <a:p>
            <a:endParaRPr lang="en-US" dirty="0">
              <a:solidFill>
                <a:schemeClr val="tx1"/>
              </a:solidFill>
            </a:endParaRPr>
          </a:p>
          <a:p>
            <a:r>
              <a:rPr lang="en-US" dirty="0">
                <a:solidFill>
                  <a:schemeClr val="tx1"/>
                </a:solidFill>
              </a:rPr>
              <a:t>Statistics/Data Analysis + CS</a:t>
            </a:r>
          </a:p>
          <a:p>
            <a:endParaRPr lang="en-US" dirty="0">
              <a:solidFill>
                <a:schemeClr val="tx1"/>
              </a:solidFill>
            </a:endParaRPr>
          </a:p>
          <a:p>
            <a:r>
              <a:rPr lang="en-US" sz="3000" i="1" dirty="0">
                <a:solidFill>
                  <a:schemeClr val="tx1"/>
                </a:solidFill>
              </a:rPr>
              <a:t>Someone who is better at stats than the average CS person</a:t>
            </a:r>
          </a:p>
          <a:p>
            <a:r>
              <a:rPr lang="en-US" sz="3000" i="1" dirty="0">
                <a:solidFill>
                  <a:schemeClr val="tx1"/>
                </a:solidFill>
              </a:rPr>
              <a:t>and </a:t>
            </a:r>
          </a:p>
          <a:p>
            <a:r>
              <a:rPr lang="en-US" sz="3000" i="1" dirty="0">
                <a:solidFill>
                  <a:schemeClr val="tx1"/>
                </a:solidFill>
              </a:rPr>
              <a:t>someone who is better at CS than an average statistician.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3" presetClass="emph" presetSubtype="2" fill="hold" nodeType="clickEffect">
                                  <p:stCondLst>
                                    <p:cond delay="0"/>
                                  </p:stCondLst>
                                  <p:childTnLst>
                                    <p:animClr clrSpc="rgb" dir="cw">
                                      <p:cBhvr override="childStyle">
                                        <p:cTn id="14" dur="500" fill="hold"/>
                                        <p:tgtEl>
                                          <p:spTgt spid="7">
                                            <p:txEl>
                                              <p:pRg st="4" end="4"/>
                                            </p:txEl>
                                          </p:spTgt>
                                        </p:tgtEl>
                                        <p:attrNameLst>
                                          <p:attrName>style.color</p:attrName>
                                        </p:attrNameLst>
                                      </p:cBhvr>
                                      <p:to>
                                        <a:srgbClr val="FF00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295400"/>
            <a:ext cx="7315200" cy="4724400"/>
          </a:xfrm>
        </p:spPr>
        <p:txBody>
          <a:bodyPr>
            <a:normAutofit fontScale="92500" lnSpcReduction="10000"/>
          </a:bodyPr>
          <a:lstStyle/>
          <a:p>
            <a:r>
              <a:rPr lang="en-US" b="1" dirty="0">
                <a:solidFill>
                  <a:schemeClr val="tx1"/>
                </a:solidFill>
              </a:rPr>
              <a:t>Contact Info:</a:t>
            </a:r>
          </a:p>
          <a:p>
            <a:endParaRPr lang="en-US" dirty="0">
              <a:solidFill>
                <a:schemeClr val="tx1"/>
              </a:solidFill>
            </a:endParaRPr>
          </a:p>
          <a:p>
            <a:pPr algn="l"/>
            <a:r>
              <a:rPr lang="en-US" dirty="0">
                <a:solidFill>
                  <a:schemeClr val="tx2"/>
                </a:solidFill>
              </a:rPr>
              <a:t>Anshul Gandhi</a:t>
            </a:r>
          </a:p>
          <a:p>
            <a:pPr algn="l"/>
            <a:r>
              <a:rPr lang="en-US" strike="sngStrike" dirty="0">
                <a:solidFill>
                  <a:schemeClr val="tx2"/>
                </a:solidFill>
              </a:rPr>
              <a:t>347, New CS building</a:t>
            </a:r>
          </a:p>
          <a:p>
            <a:pPr algn="l"/>
            <a:r>
              <a:rPr lang="en-US" dirty="0">
                <a:solidFill>
                  <a:schemeClr val="tx2"/>
                </a:solidFill>
              </a:rPr>
              <a:t>anshul@cs.stonybrook.edu</a:t>
            </a:r>
          </a:p>
          <a:p>
            <a:pPr algn="l"/>
            <a:r>
              <a:rPr lang="en-US" dirty="0">
                <a:solidFill>
                  <a:schemeClr val="tx2"/>
                </a:solidFill>
                <a:hlinkClick r:id="rId3"/>
              </a:rPr>
              <a:t>anshul.gandhi@stonybrook.edu</a:t>
            </a:r>
            <a:endParaRPr lang="en-US" dirty="0">
              <a:solidFill>
                <a:schemeClr val="tx2"/>
              </a:solidFill>
            </a:endParaRPr>
          </a:p>
          <a:p>
            <a:pPr algn="l"/>
            <a:endParaRPr lang="en-US" dirty="0">
              <a:solidFill>
                <a:schemeClr val="tx2"/>
              </a:solidFill>
            </a:endParaRPr>
          </a:p>
          <a:p>
            <a:pPr algn="l"/>
            <a:r>
              <a:rPr lang="en-US" dirty="0">
                <a:solidFill>
                  <a:schemeClr val="tx2"/>
                </a:solidFill>
              </a:rPr>
              <a:t>PLEASE USE </a:t>
            </a:r>
            <a:r>
              <a:rPr lang="en-US" b="1" dirty="0">
                <a:solidFill>
                  <a:schemeClr val="tx2"/>
                </a:solidFill>
              </a:rPr>
              <a:t>PIAZZA</a:t>
            </a:r>
            <a:r>
              <a:rPr lang="en-US" dirty="0">
                <a:solidFill>
                  <a:schemeClr val="tx2"/>
                </a:solidFill>
              </a:rPr>
              <a:t> FOR ALL COMMUNICATION (more on this later)</a:t>
            </a:r>
          </a:p>
          <a:p>
            <a:endParaRPr lang="en-US" dirty="0">
              <a:solidFill>
                <a:schemeClr val="tx1"/>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t>Outline</a:t>
            </a:r>
          </a:p>
        </p:txBody>
      </p:sp>
      <p:sp>
        <p:nvSpPr>
          <p:cNvPr id="6" name="TextBox 5"/>
          <p:cNvSpPr txBox="1"/>
          <p:nvPr/>
        </p:nvSpPr>
        <p:spPr>
          <a:xfrm>
            <a:off x="457200" y="1219200"/>
            <a:ext cx="7543800" cy="5509200"/>
          </a:xfrm>
          <a:prstGeom prst="rect">
            <a:avLst/>
          </a:prstGeom>
          <a:noFill/>
        </p:spPr>
        <p:txBody>
          <a:bodyPr wrap="square" rtlCol="0">
            <a:spAutoFit/>
          </a:bodyPr>
          <a:lstStyle/>
          <a:p>
            <a:pPr marL="463550" indent="-463550">
              <a:buAutoNum type="arabicPeriod"/>
            </a:pPr>
            <a:r>
              <a:rPr lang="en-US" sz="2800" dirty="0"/>
              <a:t>Logistics</a:t>
            </a:r>
          </a:p>
          <a:p>
            <a:pPr marL="463550" indent="-463550">
              <a:buAutoNum type="arabicPeriod"/>
            </a:pPr>
            <a:endParaRPr lang="en-US" sz="1000" dirty="0"/>
          </a:p>
          <a:p>
            <a:pPr marL="920750" lvl="1" indent="-463550">
              <a:buFont typeface="Arial" pitchFamily="34" charset="0"/>
              <a:buChar char="•"/>
            </a:pPr>
            <a:r>
              <a:rPr lang="en-US" sz="2400" dirty="0"/>
              <a:t>Course info</a:t>
            </a:r>
          </a:p>
          <a:p>
            <a:pPr marL="920750" lvl="1" indent="-463550">
              <a:buFont typeface="Arial" pitchFamily="34" charset="0"/>
              <a:buChar char="•"/>
            </a:pPr>
            <a:r>
              <a:rPr lang="en-US" sz="2400" dirty="0"/>
              <a:t>Remote instruction</a:t>
            </a:r>
          </a:p>
          <a:p>
            <a:pPr marL="920750" lvl="1" indent="-463550">
              <a:buFont typeface="Arial" pitchFamily="34" charset="0"/>
              <a:buChar char="•"/>
            </a:pPr>
            <a:r>
              <a:rPr lang="en-US" sz="2400" dirty="0"/>
              <a:t>Lectures</a:t>
            </a:r>
          </a:p>
          <a:p>
            <a:pPr marL="920750" lvl="1" indent="-463550">
              <a:buFont typeface="Arial" pitchFamily="34" charset="0"/>
              <a:buChar char="•"/>
            </a:pPr>
            <a:r>
              <a:rPr lang="en-US" sz="2400" dirty="0"/>
              <a:t>Office hours</a:t>
            </a:r>
          </a:p>
          <a:p>
            <a:pPr marL="920750" lvl="1" indent="-463550">
              <a:buFont typeface="Arial" pitchFamily="34" charset="0"/>
              <a:buChar char="•"/>
            </a:pPr>
            <a:r>
              <a:rPr lang="en-US" sz="2400" dirty="0"/>
              <a:t>Course webpage + resources</a:t>
            </a:r>
          </a:p>
          <a:p>
            <a:pPr marL="920750" lvl="1" indent="-463550">
              <a:buFont typeface="Arial" pitchFamily="34" charset="0"/>
              <a:buChar char="•"/>
            </a:pPr>
            <a:endParaRPr lang="en-US" sz="2400" dirty="0"/>
          </a:p>
          <a:p>
            <a:pPr marL="463550" lvl="0" indent="-463550">
              <a:buFontTx/>
              <a:buAutoNum type="arabicPeriod"/>
            </a:pPr>
            <a:r>
              <a:rPr lang="en-US" sz="2800" dirty="0">
                <a:solidFill>
                  <a:prstClr val="black"/>
                </a:solidFill>
              </a:rPr>
              <a:t>Grading</a:t>
            </a:r>
            <a:br>
              <a:rPr lang="en-US" sz="2800" dirty="0">
                <a:solidFill>
                  <a:prstClr val="black"/>
                </a:solidFill>
              </a:rPr>
            </a:br>
            <a:endParaRPr lang="en-US" sz="2400" dirty="0"/>
          </a:p>
          <a:p>
            <a:pPr marL="514350" indent="-514350">
              <a:buFont typeface="+mj-lt"/>
              <a:buAutoNum type="arabicPeriod"/>
            </a:pPr>
            <a:r>
              <a:rPr lang="en-US" sz="2800" dirty="0"/>
              <a:t>Syllabus</a:t>
            </a:r>
          </a:p>
          <a:p>
            <a:pPr marL="463550" indent="-463550">
              <a:buAutoNum type="arabicPeriod"/>
            </a:pPr>
            <a:endParaRPr lang="en-US" sz="1000" dirty="0"/>
          </a:p>
          <a:p>
            <a:pPr marL="920750" lvl="1" indent="-463550">
              <a:buFont typeface="Arial" pitchFamily="34" charset="0"/>
              <a:buChar char="•"/>
            </a:pPr>
            <a:r>
              <a:rPr lang="en-US" sz="2400" dirty="0"/>
              <a:t>Tentative schedule </a:t>
            </a:r>
          </a:p>
          <a:p>
            <a:pPr marL="514350" indent="-514350">
              <a:buFont typeface="+mj-lt"/>
              <a:buAutoNum type="arabicPeriod"/>
            </a:pPr>
            <a:endParaRPr lang="en-US" sz="2800" dirty="0"/>
          </a:p>
          <a:p>
            <a:pPr marL="514350" indent="-514350">
              <a:buFont typeface="+mj-lt"/>
              <a:buAutoNum type="arabicPeriod"/>
            </a:pPr>
            <a:endParaRPr lang="en-US" sz="2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838200" y="5379720"/>
            <a:ext cx="2133600" cy="3810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38200" y="3154680"/>
            <a:ext cx="2667000" cy="381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838200" y="1325880"/>
            <a:ext cx="2667000" cy="381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t>Course Info</a:t>
            </a:r>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dirty="0"/>
          </a:p>
        </p:txBody>
      </p:sp>
      <p:sp>
        <p:nvSpPr>
          <p:cNvPr id="6" name="TextBox 5"/>
          <p:cNvSpPr txBox="1"/>
          <p:nvPr/>
        </p:nvSpPr>
        <p:spPr>
          <a:xfrm>
            <a:off x="0" y="609600"/>
            <a:ext cx="8839200" cy="6109365"/>
          </a:xfrm>
          <a:prstGeom prst="rect">
            <a:avLst/>
          </a:prstGeom>
          <a:noFill/>
        </p:spPr>
        <p:txBody>
          <a:bodyPr wrap="square" rtlCol="0">
            <a:spAutoFit/>
          </a:bodyPr>
          <a:lstStyle/>
          <a:p>
            <a:pPr marL="463550" indent="-463550"/>
            <a:r>
              <a:rPr lang="en-US" sz="2800" dirty="0"/>
              <a:t> </a:t>
            </a:r>
          </a:p>
          <a:p>
            <a:pPr marL="463550" indent="-463550">
              <a:buFont typeface="Arial" pitchFamily="34" charset="0"/>
              <a:buChar char="•"/>
            </a:pPr>
            <a:endParaRPr lang="en-US" sz="1000" dirty="0"/>
          </a:p>
          <a:p>
            <a:pPr marL="920750" lvl="1" indent="-463550">
              <a:spcBef>
                <a:spcPts val="600"/>
              </a:spcBef>
              <a:spcAft>
                <a:spcPts val="600"/>
              </a:spcAft>
              <a:buFont typeface="Wingdings" pitchFamily="2" charset="2"/>
              <a:buChar char="Ø"/>
            </a:pPr>
            <a:r>
              <a:rPr lang="en-US" sz="2400" i="1" dirty="0"/>
              <a:t>Probability theory</a:t>
            </a:r>
          </a:p>
          <a:p>
            <a:pPr marL="1082675" lvl="2" indent="-336550">
              <a:spcAft>
                <a:spcPts val="600"/>
              </a:spcAft>
              <a:buFont typeface="Wingdings" pitchFamily="2" charset="2"/>
              <a:buChar char="Ø"/>
            </a:pPr>
            <a:r>
              <a:rPr lang="en-US" sz="2400" dirty="0"/>
              <a:t>Probability review (basics, conditional </a:t>
            </a:r>
            <a:r>
              <a:rPr lang="en-US" sz="2400" dirty="0" err="1"/>
              <a:t>prob</a:t>
            </a:r>
            <a:r>
              <a:rPr lang="en-US" sz="2400" dirty="0"/>
              <a:t>, </a:t>
            </a:r>
            <a:r>
              <a:rPr lang="en-US" sz="2400" dirty="0" err="1"/>
              <a:t>Bayes</a:t>
            </a:r>
            <a:r>
              <a:rPr lang="en-US" sz="2400" dirty="0"/>
              <a:t>’ theorem)</a:t>
            </a:r>
          </a:p>
          <a:p>
            <a:pPr marL="1082675" lvl="2" indent="-336550">
              <a:spcAft>
                <a:spcPts val="600"/>
              </a:spcAft>
              <a:buFont typeface="Wingdings" pitchFamily="2" charset="2"/>
              <a:buChar char="Ø"/>
            </a:pPr>
            <a:r>
              <a:rPr lang="en-US" sz="2400" dirty="0"/>
              <a:t>Random variables (mean, variance, Geometric, Normal)</a:t>
            </a:r>
          </a:p>
          <a:p>
            <a:pPr marL="1082675" lvl="2" indent="-336550">
              <a:spcAft>
                <a:spcPts val="600"/>
              </a:spcAft>
              <a:buFont typeface="Wingdings" pitchFamily="2" charset="2"/>
              <a:buChar char="Ø"/>
            </a:pPr>
            <a:r>
              <a:rPr lang="en-US" sz="2400" dirty="0"/>
              <a:t> Stochastic processes (Markov chains, …)</a:t>
            </a:r>
          </a:p>
          <a:p>
            <a:pPr marL="920750" lvl="1" indent="-463550">
              <a:spcBef>
                <a:spcPts val="600"/>
              </a:spcBef>
              <a:spcAft>
                <a:spcPts val="600"/>
              </a:spcAft>
              <a:buFont typeface="Wingdings" pitchFamily="2" charset="2"/>
              <a:buChar char="Ø"/>
            </a:pPr>
            <a:r>
              <a:rPr lang="en-US" sz="2400" i="1" dirty="0"/>
              <a:t>Statistical inference</a:t>
            </a:r>
          </a:p>
          <a:p>
            <a:pPr marL="1082675" lvl="2" indent="-336550">
              <a:spcAft>
                <a:spcPts val="600"/>
              </a:spcAft>
              <a:buFont typeface="Wingdings" pitchFamily="2" charset="2"/>
              <a:buChar char="Ø"/>
            </a:pPr>
            <a:r>
              <a:rPr lang="en-US" sz="2400" dirty="0"/>
              <a:t>Non-parametric inference (empirical distribution, sample mean, bias, confidence intervals)</a:t>
            </a:r>
          </a:p>
          <a:p>
            <a:pPr marL="1082675" lvl="2" indent="-336550">
              <a:spcAft>
                <a:spcPts val="600"/>
              </a:spcAft>
              <a:buFont typeface="Wingdings" pitchFamily="2" charset="2"/>
              <a:buChar char="Ø"/>
            </a:pPr>
            <a:r>
              <a:rPr lang="en-US" sz="2400" dirty="0"/>
              <a:t>Parametric inference (method of moments, max. likelihood)</a:t>
            </a:r>
          </a:p>
          <a:p>
            <a:pPr marL="1082675" lvl="2" indent="-336550">
              <a:spcAft>
                <a:spcPts val="600"/>
              </a:spcAft>
              <a:buFont typeface="Wingdings" pitchFamily="2" charset="2"/>
              <a:buChar char="Ø"/>
            </a:pPr>
            <a:r>
              <a:rPr lang="en-US" sz="2400" dirty="0"/>
              <a:t>Hypothesis testing (truth table, various tests, p-values)</a:t>
            </a:r>
          </a:p>
          <a:p>
            <a:pPr marL="920750" lvl="1" indent="-463550">
              <a:spcBef>
                <a:spcPts val="600"/>
              </a:spcBef>
              <a:spcAft>
                <a:spcPts val="600"/>
              </a:spcAft>
              <a:buFont typeface="Wingdings" pitchFamily="2" charset="2"/>
              <a:buChar char="Ø"/>
            </a:pPr>
            <a:r>
              <a:rPr lang="en-US" sz="2400" i="1" dirty="0"/>
              <a:t>DS techniques</a:t>
            </a:r>
          </a:p>
          <a:p>
            <a:pPr marL="1082675" lvl="2" indent="-336550">
              <a:spcAft>
                <a:spcPts val="600"/>
              </a:spcAft>
              <a:buFont typeface="Wingdings" pitchFamily="2" charset="2"/>
              <a:buChar char="Ø"/>
            </a:pPr>
            <a:r>
              <a:rPr lang="en-US" sz="2400" dirty="0"/>
              <a:t>Bayesian inference (Bayesian reasoning, conjugate priors)</a:t>
            </a:r>
          </a:p>
          <a:p>
            <a:pPr marL="1082675" lvl="2" indent="-336550">
              <a:spcAft>
                <a:spcPts val="600"/>
              </a:spcAft>
              <a:buFont typeface="Wingdings" pitchFamily="2" charset="2"/>
              <a:buChar char="Ø"/>
            </a:pPr>
            <a:r>
              <a:rPr lang="en-US" sz="2400" dirty="0"/>
              <a:t>Regression analysis (linear regression, time series analysis)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6" end="6"/>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10" end="10"/>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6">
                                            <p:txEl>
                                              <p:pRg st="7" end="7"/>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6">
                                            <p:txEl>
                                              <p:pRg st="8" end="8"/>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6">
                                            <p:txEl>
                                              <p:pRg st="11" end="11"/>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8"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t>Course Info</a:t>
            </a:r>
          </a:p>
        </p:txBody>
      </p:sp>
      <p:sp>
        <p:nvSpPr>
          <p:cNvPr id="6" name="TextBox 5"/>
          <p:cNvSpPr txBox="1"/>
          <p:nvPr/>
        </p:nvSpPr>
        <p:spPr>
          <a:xfrm>
            <a:off x="457200" y="990600"/>
            <a:ext cx="8077200" cy="4447371"/>
          </a:xfrm>
          <a:prstGeom prst="rect">
            <a:avLst/>
          </a:prstGeom>
          <a:noFill/>
        </p:spPr>
        <p:txBody>
          <a:bodyPr wrap="square" rtlCol="0">
            <a:spAutoFit/>
          </a:bodyPr>
          <a:lstStyle/>
          <a:p>
            <a:pPr marL="463550" indent="-463550">
              <a:spcBef>
                <a:spcPts val="1200"/>
              </a:spcBef>
              <a:spcAft>
                <a:spcPts val="600"/>
              </a:spcAft>
              <a:buFont typeface="Arial" pitchFamily="34" charset="0"/>
              <a:buChar char="•"/>
            </a:pPr>
            <a:r>
              <a:rPr lang="en-US" sz="2800" dirty="0"/>
              <a:t>Prerequisites:</a:t>
            </a:r>
          </a:p>
          <a:p>
            <a:pPr marL="920750" lvl="1" indent="-463550">
              <a:spcAft>
                <a:spcPts val="600"/>
              </a:spcAft>
              <a:buFont typeface="Wingdings" pitchFamily="2" charset="2"/>
              <a:buChar char="Ø"/>
            </a:pPr>
            <a:r>
              <a:rPr lang="en-US" sz="2400" dirty="0"/>
              <a:t>Probability and Statistics</a:t>
            </a:r>
          </a:p>
          <a:p>
            <a:pPr marL="1377950" lvl="2" indent="-463550">
              <a:spcAft>
                <a:spcPts val="600"/>
              </a:spcAft>
              <a:buFont typeface="Wingdings" pitchFamily="2" charset="2"/>
              <a:buChar char="Ø"/>
            </a:pPr>
            <a:r>
              <a:rPr lang="en-US" sz="2400" dirty="0"/>
              <a:t>Will greatly help!</a:t>
            </a:r>
          </a:p>
          <a:p>
            <a:pPr marL="920750" lvl="1" indent="-463550">
              <a:spcAft>
                <a:spcPts val="600"/>
              </a:spcAft>
              <a:buFont typeface="Wingdings" pitchFamily="2" charset="2"/>
              <a:buChar char="Ø"/>
            </a:pPr>
            <a:r>
              <a:rPr lang="en-US" sz="2400" dirty="0"/>
              <a:t>Basic  CS + programming background</a:t>
            </a:r>
          </a:p>
          <a:p>
            <a:pPr marL="1377950" lvl="2" indent="-463550">
              <a:spcAft>
                <a:spcPts val="600"/>
              </a:spcAft>
              <a:buFont typeface="Wingdings" pitchFamily="2" charset="2"/>
              <a:buChar char="Ø"/>
            </a:pPr>
            <a:r>
              <a:rPr lang="en-US" sz="2400" dirty="0"/>
              <a:t>We will use Python</a:t>
            </a:r>
          </a:p>
          <a:p>
            <a:pPr marL="920750" lvl="1" indent="-463550">
              <a:buFont typeface="Wingdings" pitchFamily="2" charset="2"/>
              <a:buChar char="Ø"/>
            </a:pPr>
            <a:endParaRPr lang="en-US" sz="2400" dirty="0"/>
          </a:p>
          <a:p>
            <a:pPr marL="463550" indent="-463550">
              <a:spcBef>
                <a:spcPts val="1200"/>
              </a:spcBef>
              <a:spcAft>
                <a:spcPts val="600"/>
              </a:spcAft>
              <a:buFont typeface="Arial" pitchFamily="34" charset="0"/>
              <a:buChar char="•"/>
            </a:pPr>
            <a:r>
              <a:rPr lang="en-US" sz="2800" dirty="0"/>
              <a:t>This is NOT a systems course</a:t>
            </a:r>
          </a:p>
          <a:p>
            <a:pPr marL="463550" indent="-463550">
              <a:spcBef>
                <a:spcPts val="1200"/>
              </a:spcBef>
              <a:spcAft>
                <a:spcPts val="600"/>
              </a:spcAft>
              <a:buFont typeface="Arial" pitchFamily="34" charset="0"/>
              <a:buChar char="•"/>
            </a:pPr>
            <a:r>
              <a:rPr lang="en-US" sz="2800" dirty="0"/>
              <a:t>More of a theory + algorithms course</a:t>
            </a:r>
          </a:p>
          <a:p>
            <a:pPr marL="463550" indent="-463550">
              <a:buFont typeface="Arial" pitchFamily="34" charset="0"/>
              <a:buChar char="•"/>
            </a:pP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t>Course Info</a:t>
            </a:r>
          </a:p>
        </p:txBody>
      </p:sp>
      <p:sp>
        <p:nvSpPr>
          <p:cNvPr id="6" name="TextBox 5"/>
          <p:cNvSpPr txBox="1"/>
          <p:nvPr/>
        </p:nvSpPr>
        <p:spPr>
          <a:xfrm>
            <a:off x="457200" y="990600"/>
            <a:ext cx="8077200" cy="5601533"/>
          </a:xfrm>
          <a:prstGeom prst="rect">
            <a:avLst/>
          </a:prstGeom>
          <a:noFill/>
        </p:spPr>
        <p:txBody>
          <a:bodyPr wrap="square" rtlCol="0">
            <a:spAutoFit/>
          </a:bodyPr>
          <a:lstStyle/>
          <a:p>
            <a:pPr marL="463550" indent="-463550">
              <a:spcBef>
                <a:spcPts val="1200"/>
              </a:spcBef>
              <a:spcAft>
                <a:spcPts val="600"/>
              </a:spcAft>
              <a:buFont typeface="Arial" pitchFamily="34" charset="0"/>
              <a:buChar char="•"/>
            </a:pPr>
            <a:r>
              <a:rPr lang="en-US" sz="2800" dirty="0"/>
              <a:t>Required and recommended texts:</a:t>
            </a:r>
          </a:p>
          <a:p>
            <a:pPr marL="463550" indent="-463550">
              <a:spcBef>
                <a:spcPts val="1200"/>
              </a:spcBef>
              <a:spcAft>
                <a:spcPts val="600"/>
              </a:spcAft>
              <a:buFont typeface="Arial" pitchFamily="34" charset="0"/>
              <a:buChar char="•"/>
            </a:pPr>
            <a:endParaRPr lang="en-US" sz="2800" dirty="0"/>
          </a:p>
          <a:p>
            <a:pPr marL="463550" indent="-463550">
              <a:spcBef>
                <a:spcPts val="1200"/>
              </a:spcBef>
              <a:spcAft>
                <a:spcPts val="600"/>
              </a:spcAft>
              <a:buFont typeface="Arial" pitchFamily="34" charset="0"/>
              <a:buChar char="•"/>
            </a:pPr>
            <a:endParaRPr lang="en-US" sz="2800" dirty="0"/>
          </a:p>
          <a:p>
            <a:pPr marL="463550" indent="-463550">
              <a:spcBef>
                <a:spcPts val="1200"/>
              </a:spcBef>
              <a:spcAft>
                <a:spcPts val="600"/>
              </a:spcAft>
              <a:buFont typeface="Arial" pitchFamily="34" charset="0"/>
              <a:buChar char="•"/>
            </a:pPr>
            <a:endParaRPr lang="en-US" sz="2800" dirty="0"/>
          </a:p>
          <a:p>
            <a:pPr marL="463550" indent="-463550">
              <a:spcBef>
                <a:spcPts val="1200"/>
              </a:spcBef>
              <a:spcAft>
                <a:spcPts val="600"/>
              </a:spcAft>
              <a:buFont typeface="Arial" pitchFamily="34" charset="0"/>
              <a:buChar char="•"/>
            </a:pPr>
            <a:endParaRPr lang="en-US" sz="2800" dirty="0"/>
          </a:p>
          <a:p>
            <a:pPr marL="463550" indent="-463550">
              <a:spcBef>
                <a:spcPts val="1200"/>
              </a:spcBef>
              <a:spcAft>
                <a:spcPts val="600"/>
              </a:spcAft>
            </a:pPr>
            <a:endParaRPr lang="en-US" sz="2800" dirty="0"/>
          </a:p>
          <a:p>
            <a:pPr marL="463550" indent="-463550">
              <a:spcBef>
                <a:spcPts val="1200"/>
              </a:spcBef>
              <a:spcAft>
                <a:spcPts val="600"/>
              </a:spcAft>
              <a:buFont typeface="Arial" pitchFamily="34" charset="0"/>
              <a:buChar char="•"/>
            </a:pPr>
            <a:r>
              <a:rPr lang="en-US" sz="2800" dirty="0"/>
              <a:t>Software:</a:t>
            </a:r>
            <a:endParaRPr lang="en-US" sz="1200" dirty="0"/>
          </a:p>
          <a:p>
            <a:pPr marL="920750" lvl="1" indent="-463550">
              <a:spcBef>
                <a:spcPts val="1200"/>
              </a:spcBef>
              <a:spcAft>
                <a:spcPts val="600"/>
              </a:spcAft>
              <a:buFont typeface="Wingdings" pitchFamily="2" charset="2"/>
              <a:buChar char="Ø"/>
            </a:pPr>
            <a:r>
              <a:rPr lang="en-US" sz="2800" dirty="0"/>
              <a:t>Available from </a:t>
            </a:r>
            <a:r>
              <a:rPr lang="en-US" sz="2800" dirty="0" err="1"/>
              <a:t>DoIT</a:t>
            </a:r>
            <a:endParaRPr lang="en-US" sz="2800" dirty="0"/>
          </a:p>
          <a:p>
            <a:pPr marL="463550" indent="-463550">
              <a:buFont typeface="Arial" pitchFamily="34" charset="0"/>
              <a:buChar char="•"/>
            </a:pP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dirty="0"/>
          </a:p>
        </p:txBody>
      </p:sp>
      <p:pic>
        <p:nvPicPr>
          <p:cNvPr id="2050" name="Picture 2" descr="https://images-na.ssl-images-amazon.com/images/I/41TqRwQfEML.jpg"/>
          <p:cNvPicPr>
            <a:picLocks noChangeAspect="1" noChangeArrowheads="1"/>
          </p:cNvPicPr>
          <p:nvPr/>
        </p:nvPicPr>
        <p:blipFill>
          <a:blip r:embed="rId3" cstate="print"/>
          <a:srcRect/>
          <a:stretch>
            <a:fillRect/>
          </a:stretch>
        </p:blipFill>
        <p:spPr bwMode="auto">
          <a:xfrm>
            <a:off x="685800" y="1676400"/>
            <a:ext cx="1821485" cy="2743200"/>
          </a:xfrm>
          <a:prstGeom prst="rect">
            <a:avLst/>
          </a:prstGeom>
          <a:noFill/>
          <a:ln w="127000">
            <a:solidFill>
              <a:srgbClr val="92D050"/>
            </a:solidFill>
          </a:ln>
        </p:spPr>
      </p:pic>
      <p:pic>
        <p:nvPicPr>
          <p:cNvPr id="2052" name="Picture 4" descr="https://images-na.ssl-images-amazon.com/images/I/51FYtXdp4RL._SX350_BO1,204,203,200_.jpg"/>
          <p:cNvPicPr>
            <a:picLocks noChangeAspect="1" noChangeArrowheads="1"/>
          </p:cNvPicPr>
          <p:nvPr/>
        </p:nvPicPr>
        <p:blipFill>
          <a:blip r:embed="rId4" cstate="print"/>
          <a:srcRect/>
          <a:stretch>
            <a:fillRect/>
          </a:stretch>
        </p:blipFill>
        <p:spPr bwMode="auto">
          <a:xfrm>
            <a:off x="3638901" y="1676400"/>
            <a:ext cx="1935083" cy="2743200"/>
          </a:xfrm>
          <a:prstGeom prst="rect">
            <a:avLst/>
          </a:prstGeom>
          <a:noFill/>
        </p:spPr>
      </p:pic>
      <p:sp>
        <p:nvSpPr>
          <p:cNvPr id="39938" name="AutoShape 2" descr="Image result for python logo"/>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39942" name="Picture 6" descr="Image result for python logo"/>
          <p:cNvPicPr>
            <a:picLocks noChangeAspect="1" noChangeArrowheads="1"/>
          </p:cNvPicPr>
          <p:nvPr/>
        </p:nvPicPr>
        <p:blipFill>
          <a:blip r:embed="rId5" cstate="print"/>
          <a:srcRect/>
          <a:stretch>
            <a:fillRect/>
          </a:stretch>
        </p:blipFill>
        <p:spPr bwMode="auto">
          <a:xfrm>
            <a:off x="2590800" y="4648200"/>
            <a:ext cx="3086166" cy="1042416"/>
          </a:xfrm>
          <a:prstGeom prst="rect">
            <a:avLst/>
          </a:prstGeom>
          <a:noFill/>
        </p:spPr>
      </p:pic>
      <p:pic>
        <p:nvPicPr>
          <p:cNvPr id="39944" name="Picture 8" descr="Image result for data science manual steve skiena"/>
          <p:cNvPicPr>
            <a:picLocks noChangeAspect="1" noChangeArrowheads="1"/>
          </p:cNvPicPr>
          <p:nvPr/>
        </p:nvPicPr>
        <p:blipFill>
          <a:blip r:embed="rId6" cstate="print"/>
          <a:srcRect/>
          <a:stretch>
            <a:fillRect/>
          </a:stretch>
        </p:blipFill>
        <p:spPr bwMode="auto">
          <a:xfrm>
            <a:off x="6705600" y="1676400"/>
            <a:ext cx="2088107" cy="27432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994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99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1817</TotalTime>
  <Words>1951</Words>
  <Application>Microsoft Office PowerPoint</Application>
  <PresentationFormat>On-screen Show (4:3)</PresentationFormat>
  <Paragraphs>360</Paragraphs>
  <Slides>37</Slides>
  <Notes>31</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37</vt:i4>
      </vt:variant>
    </vt:vector>
  </HeadingPairs>
  <TitlesOfParts>
    <vt:vector size="43" baseType="lpstr">
      <vt:lpstr>Arial</vt:lpstr>
      <vt:lpstr>Calibri</vt:lpstr>
      <vt:lpstr>Wingdings</vt:lpstr>
      <vt:lpstr>Office Theme</vt:lpstr>
      <vt:lpstr>1_Office Theme</vt:lpstr>
      <vt:lpstr>2_Office Theme</vt:lpstr>
      <vt:lpstr>CSE 544 (online)  Probability and Statistics for Data Science    Lecture 1: Intro and Logistics</vt:lpstr>
      <vt:lpstr>CSE 544 (online)  Probability and Statistics for Data Science     </vt:lpstr>
      <vt:lpstr>CSE 544  Probability and Statistics for Data Science     </vt:lpstr>
      <vt:lpstr>CSE 544  Probability and Statistics for Data Science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544</dc:title>
  <dc:creator>anshul</dc:creator>
  <cp:lastModifiedBy>Anshul  Gandhi</cp:lastModifiedBy>
  <cp:revision>199</cp:revision>
  <dcterms:created xsi:type="dcterms:W3CDTF">2006-08-16T00:00:00Z</dcterms:created>
  <dcterms:modified xsi:type="dcterms:W3CDTF">2022-01-25T02:41:40Z</dcterms:modified>
</cp:coreProperties>
</file>