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284" r:id="rId4"/>
    <p:sldId id="285" r:id="rId5"/>
    <p:sldId id="286" r:id="rId6"/>
    <p:sldId id="261" r:id="rId7"/>
    <p:sldId id="298" r:id="rId8"/>
    <p:sldId id="279" r:id="rId9"/>
    <p:sldId id="287" r:id="rId10"/>
    <p:sldId id="267" r:id="rId11"/>
    <p:sldId id="268" r:id="rId12"/>
    <p:sldId id="300" r:id="rId13"/>
    <p:sldId id="320" r:id="rId14"/>
    <p:sldId id="270" r:id="rId15"/>
    <p:sldId id="289" r:id="rId16"/>
    <p:sldId id="325" r:id="rId17"/>
    <p:sldId id="269" r:id="rId18"/>
    <p:sldId id="257" r:id="rId19"/>
    <p:sldId id="288" r:id="rId20"/>
    <p:sldId id="309" r:id="rId21"/>
    <p:sldId id="311" r:id="rId22"/>
    <p:sldId id="272" r:id="rId23"/>
    <p:sldId id="312" r:id="rId24"/>
    <p:sldId id="273" r:id="rId25"/>
    <p:sldId id="319" r:id="rId26"/>
    <p:sldId id="295" r:id="rId27"/>
    <p:sldId id="317" r:id="rId28"/>
    <p:sldId id="327" r:id="rId29"/>
    <p:sldId id="278" r:id="rId30"/>
    <p:sldId id="282" r:id="rId31"/>
    <p:sldId id="32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538" autoAdjust="0"/>
  </p:normalViewPr>
  <p:slideViewPr>
    <p:cSldViewPr>
      <p:cViewPr varScale="1">
        <p:scale>
          <a:sx n="61" d="100"/>
          <a:sy n="61" d="100"/>
        </p:scale>
        <p:origin x="20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5BF64-35DA-441E-BCAB-A7DEE414DF17}" type="datetimeFigureOut">
              <a:rPr lang="en-US" smtClean="0"/>
              <a:pPr/>
              <a:t>8/25/2025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AEC7FB-C368-479A-8B66-2BF8F89C2F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aseline="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11</a:t>
            </a:fld>
            <a:endParaRPr lang="en-US"/>
          </a:p>
        </p:txBody>
      </p:sp>
    </p:spTree>
    <p:extLst>
      <p:ext uri="{BB962C8B-B14F-4D97-AF65-F5344CB8AC3E}">
        <p14:creationId xmlns:p14="http://schemas.microsoft.com/office/powerpoint/2010/main" val="1376078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12</a:t>
            </a:fld>
            <a:endParaRPr lang="en-US"/>
          </a:p>
        </p:txBody>
      </p:sp>
    </p:spTree>
    <p:extLst>
      <p:ext uri="{BB962C8B-B14F-4D97-AF65-F5344CB8AC3E}">
        <p14:creationId xmlns:p14="http://schemas.microsoft.com/office/powerpoint/2010/main" val="1379642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5348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6763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prstClr val="black"/>
              </a:solidFill>
            </a:endParaRPr>
          </a:p>
        </p:txBody>
      </p:sp>
      <p:sp>
        <p:nvSpPr>
          <p:cNvPr id="4" name="Slide Number Placeholder 3"/>
          <p:cNvSpPr>
            <a:spLocks noGrp="1"/>
          </p:cNvSpPr>
          <p:nvPr>
            <p:ph type="sldNum" sz="quarter" idx="10"/>
          </p:nvPr>
        </p:nvSpPr>
        <p:spPr/>
        <p:txBody>
          <a:bodyPr/>
          <a:lstStyle/>
          <a:p>
            <a:fld id="{3DAEC7FB-C368-479A-8B66-2BF8F89C2F83}"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22</a:t>
            </a:fld>
            <a:endParaRPr lang="en-US"/>
          </a:p>
        </p:txBody>
      </p:sp>
    </p:spTree>
    <p:extLst>
      <p:ext uri="{BB962C8B-B14F-4D97-AF65-F5344CB8AC3E}">
        <p14:creationId xmlns:p14="http://schemas.microsoft.com/office/powerpoint/2010/main" val="3676877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AEC7FB-C368-479A-8B66-2BF8F89C2F83}" type="slidenum">
              <a:rPr lang="en-US" smtClean="0"/>
              <a:pPr/>
              <a:t>23</a:t>
            </a:fld>
            <a:endParaRPr lang="en-US"/>
          </a:p>
        </p:txBody>
      </p:sp>
    </p:spTree>
    <p:extLst>
      <p:ext uri="{BB962C8B-B14F-4D97-AF65-F5344CB8AC3E}">
        <p14:creationId xmlns:p14="http://schemas.microsoft.com/office/powerpoint/2010/main" val="4167349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AEC7FB-C368-479A-8B66-2BF8F89C2F83}" type="slidenum">
              <a:rPr lang="en-US" smtClean="0"/>
              <a:pPr/>
              <a:t>24</a:t>
            </a:fld>
            <a:endParaRPr lang="en-US"/>
          </a:p>
        </p:txBody>
      </p:sp>
    </p:spTree>
    <p:extLst>
      <p:ext uri="{BB962C8B-B14F-4D97-AF65-F5344CB8AC3E}">
        <p14:creationId xmlns:p14="http://schemas.microsoft.com/office/powerpoint/2010/main" val="3696454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677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AEC7FB-C368-479A-8B66-2BF8F89C2F83}"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5996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i="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endParaRPr lang="en-US" b="1" dirty="0"/>
          </a:p>
        </p:txBody>
      </p:sp>
      <p:sp>
        <p:nvSpPr>
          <p:cNvPr id="4" name="Slide Number Placeholder 3"/>
          <p:cNvSpPr>
            <a:spLocks noGrp="1"/>
          </p:cNvSpPr>
          <p:nvPr>
            <p:ph type="sldNum" sz="quarter" idx="10"/>
          </p:nvPr>
        </p:nvSpPr>
        <p:spPr/>
        <p:txBody>
          <a:bodyPr/>
          <a:lstStyle/>
          <a:p>
            <a:fld id="{3DAEC7FB-C368-479A-8B66-2BF8F89C2F8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8DFAD5-8DE1-48F3-9278-07B493AF0433}"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solidFill>
                  <a:prstClr val="black">
                    <a:tint val="75000"/>
                  </a:prstClr>
                </a:solidFill>
              </a:rPr>
              <a:pPr/>
              <a:t>8/25/2025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solidFill>
                  <a:prstClr val="black">
                    <a:tint val="75000"/>
                  </a:prstClr>
                </a:solidFill>
              </a:rPr>
              <a:pPr/>
              <a:t>8/25/2025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solidFill>
                  <a:prstClr val="black">
                    <a:tint val="75000"/>
                  </a:prstClr>
                </a:solidFill>
              </a:rPr>
              <a:pPr/>
              <a:t>8/25/2025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solidFill>
                  <a:prstClr val="black">
                    <a:tint val="75000"/>
                  </a:prstClr>
                </a:solidFill>
              </a:rPr>
              <a:pPr/>
              <a:t>8/25/2025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solidFill>
                  <a:prstClr val="black">
                    <a:tint val="75000"/>
                  </a:prstClr>
                </a:solidFill>
              </a:rPr>
              <a:pPr/>
              <a:t>8/25/2025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730E2A-DBA6-44CB-8ECE-F0297D88BE87}" type="datetime1">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solidFill>
                  <a:prstClr val="black">
                    <a:tint val="75000"/>
                  </a:prstClr>
                </a:solidFill>
              </a:rPr>
              <a:pPr/>
              <a:t>8/25/2025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3BFC6-2293-479B-8FE3-A0B5E7AD2D40}"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0349D-F8B6-4E7C-9C01-542909F74B0F}"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A1D5-A122-4745-AD4C-3431F3FC2411}" type="datetime1">
              <a:rPr lang="en-US" smtClean="0"/>
              <a:pPr/>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C2993B-3224-42DB-9FEC-B9427528F454}" type="datetime1">
              <a:rPr lang="en-US" smtClean="0"/>
              <a:pPr/>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5E7F61-8872-4296-BBA6-A1400E41EF94}" type="datetime1">
              <a:rPr lang="en-US" smtClean="0"/>
              <a:pPr/>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85104A-F95B-47B8-B003-80AEB98AE1D7}" type="datetime1">
              <a:rPr lang="en-US" smtClean="0"/>
              <a:pPr/>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E359B-9F27-4981-977A-2E13AAA1C942}" type="datetime1">
              <a:rPr lang="en-US" smtClean="0"/>
              <a:pPr/>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7D4A4-71CA-4B68-B416-8CC03EF5299C}" type="datetime1">
              <a:rPr lang="en-US" smtClean="0"/>
              <a:pPr/>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9E0258-EEBF-42EE-9E93-F305A9C9A50C}" type="datetime1">
              <a:rPr lang="en-US" smtClean="0"/>
              <a:pPr/>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pPr/>
              <a:t>8/25/2025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5F8BE-CDD6-41E6-A33D-F7FE93A81061}" type="datetime1">
              <a:rPr lang="en-US" smtClean="0">
                <a:solidFill>
                  <a:prstClr val="black">
                    <a:tint val="75000"/>
                  </a:prstClr>
                </a:solidFill>
              </a:rPr>
              <a:pPr/>
              <a:t>8/25/2025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anshul.gandhi@stonybrook.edu"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9144000" cy="3048000"/>
          </a:xfrm>
        </p:spPr>
        <p:txBody>
          <a:bodyPr>
            <a:normAutofit/>
          </a:bodyPr>
          <a:lstStyle/>
          <a:p>
            <a:r>
              <a:rPr lang="en-US" b="1" dirty="0">
                <a:solidFill>
                  <a:schemeClr val="tx2"/>
                </a:solidFill>
              </a:rPr>
              <a:t>CSE 357, Fall 2025</a:t>
            </a:r>
            <a:br>
              <a:rPr lang="en-US" b="1" dirty="0">
                <a:solidFill>
                  <a:schemeClr val="tx2"/>
                </a:solidFill>
              </a:rPr>
            </a:br>
            <a:r>
              <a:rPr lang="en-US" b="1" dirty="0">
                <a:solidFill>
                  <a:schemeClr val="tx2"/>
                </a:solidFill>
              </a:rPr>
              <a:t>Statistical Methods for Data Science</a:t>
            </a:r>
            <a:br>
              <a:rPr lang="en-US" dirty="0">
                <a:solidFill>
                  <a:schemeClr val="tx2"/>
                </a:solidFill>
              </a:rPr>
            </a:br>
            <a:br>
              <a:rPr lang="en-US" dirty="0">
                <a:solidFill>
                  <a:schemeClr val="tx2"/>
                </a:solidFill>
              </a:rPr>
            </a:br>
            <a:br>
              <a:rPr lang="en-US" sz="1100" dirty="0">
                <a:solidFill>
                  <a:schemeClr val="tx2"/>
                </a:solidFill>
              </a:rPr>
            </a:br>
            <a:r>
              <a:rPr lang="en-US" sz="4000" i="1" dirty="0">
                <a:solidFill>
                  <a:srgbClr val="C00000"/>
                </a:solidFill>
              </a:rPr>
              <a:t>Lecture 1: Intro and Logistics</a:t>
            </a:r>
            <a:endParaRPr lang="en-US" i="1" dirty="0">
              <a:solidFill>
                <a:srgbClr val="C00000"/>
              </a:solidFill>
            </a:endParaRPr>
          </a:p>
        </p:txBody>
      </p:sp>
      <p:sp>
        <p:nvSpPr>
          <p:cNvPr id="3" name="Subtitle 2"/>
          <p:cNvSpPr>
            <a:spLocks noGrp="1"/>
          </p:cNvSpPr>
          <p:nvPr>
            <p:ph type="subTitle" idx="1"/>
          </p:nvPr>
        </p:nvSpPr>
        <p:spPr>
          <a:xfrm>
            <a:off x="1371600" y="3962400"/>
            <a:ext cx="6400800" cy="2133600"/>
          </a:xfrm>
        </p:spPr>
        <p:txBody>
          <a:bodyPr>
            <a:normAutofit/>
          </a:bodyPr>
          <a:lstStyle/>
          <a:p>
            <a:r>
              <a:rPr lang="en-US" dirty="0">
                <a:solidFill>
                  <a:schemeClr val="tx1"/>
                </a:solidFill>
              </a:rPr>
              <a:t>Instructor: Anshul Gandhi</a:t>
            </a:r>
          </a:p>
          <a:p>
            <a:r>
              <a:rPr lang="en-US" dirty="0">
                <a:solidFill>
                  <a:schemeClr val="tx1"/>
                </a:solidFill>
              </a:rPr>
              <a:t>Department of Computer Science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457200" y="914400"/>
            <a:ext cx="8077200" cy="5247590"/>
          </a:xfrm>
          <a:prstGeom prst="rect">
            <a:avLst/>
          </a:prstGeom>
          <a:noFill/>
        </p:spPr>
        <p:txBody>
          <a:bodyPr wrap="square" rtlCol="0">
            <a:spAutoFit/>
          </a:bodyPr>
          <a:lstStyle/>
          <a:p>
            <a:pPr marL="463550" indent="-463550">
              <a:buFont typeface="Arial" pitchFamily="34" charset="0"/>
              <a:buChar char="•"/>
            </a:pPr>
            <a:r>
              <a:rPr lang="en-US" sz="2800" dirty="0">
                <a:solidFill>
                  <a:srgbClr val="FF0000"/>
                </a:solidFill>
              </a:rPr>
              <a:t>Tu Th: 12:30pm – 1:50pm</a:t>
            </a:r>
          </a:p>
          <a:p>
            <a:pPr marL="463550" indent="-463550">
              <a:buFont typeface="Arial" pitchFamily="34" charset="0"/>
              <a:buChar char="•"/>
            </a:pPr>
            <a:r>
              <a:rPr lang="en-US" sz="2800" dirty="0">
                <a:solidFill>
                  <a:srgbClr val="FF0000"/>
                </a:solidFill>
              </a:rPr>
              <a:t>Old CS 2120</a:t>
            </a:r>
            <a:br>
              <a:rPr lang="en-US" sz="2800" dirty="0">
                <a:solidFill>
                  <a:srgbClr val="FF0000"/>
                </a:solidFill>
              </a:rPr>
            </a:br>
            <a:br>
              <a:rPr lang="en-US" sz="1600" dirty="0">
                <a:solidFill>
                  <a:srgbClr val="FF0000"/>
                </a:solidFill>
              </a:rPr>
            </a:br>
            <a:endParaRPr lang="en-US" sz="1600" dirty="0">
              <a:solidFill>
                <a:srgbClr val="FF0000"/>
              </a:solidFill>
            </a:endParaRPr>
          </a:p>
          <a:p>
            <a:pPr marL="920750" lvl="1" indent="-463550">
              <a:spcBef>
                <a:spcPts val="600"/>
              </a:spcBef>
              <a:spcAft>
                <a:spcPts val="600"/>
              </a:spcAft>
              <a:buFont typeface="Wingdings" pitchFamily="2" charset="2"/>
              <a:buChar char="Ø"/>
            </a:pPr>
            <a:r>
              <a:rPr lang="en-US" sz="2400" dirty="0"/>
              <a:t>Live slides + annotations (+ maybe prepared slides)</a:t>
            </a:r>
          </a:p>
          <a:p>
            <a:pPr marL="1377950" lvl="2" indent="-463550">
              <a:spcBef>
                <a:spcPts val="600"/>
              </a:spcBef>
              <a:spcAft>
                <a:spcPts val="600"/>
              </a:spcAft>
              <a:buFont typeface="Arial" panose="020B0604020202020204" pitchFamily="34" charset="0"/>
              <a:buChar char="•"/>
            </a:pPr>
            <a:r>
              <a:rPr lang="en-US" sz="2400" dirty="0"/>
              <a:t>Slides on class website (more on this later today)</a:t>
            </a:r>
          </a:p>
          <a:p>
            <a:pPr marL="1377950" lvl="2" indent="-463550">
              <a:spcBef>
                <a:spcPts val="600"/>
              </a:spcBef>
              <a:spcAft>
                <a:spcPts val="600"/>
              </a:spcAft>
              <a:buFont typeface="Arial" panose="020B0604020202020204" pitchFamily="34" charset="0"/>
              <a:buChar char="•"/>
            </a:pPr>
            <a:r>
              <a:rPr lang="en-US" sz="2400" dirty="0"/>
              <a:t>No recordings</a:t>
            </a:r>
            <a:br>
              <a:rPr lang="en-US" sz="2400" dirty="0"/>
            </a:br>
            <a:endParaRPr lang="en-US" sz="2400" dirty="0"/>
          </a:p>
          <a:p>
            <a:pPr marL="920750" lvl="1" indent="-463550">
              <a:spcBef>
                <a:spcPts val="600"/>
              </a:spcBef>
              <a:spcAft>
                <a:spcPts val="600"/>
              </a:spcAft>
              <a:buFont typeface="Wingdings" pitchFamily="2" charset="2"/>
              <a:buChar char="Ø"/>
            </a:pPr>
            <a:r>
              <a:rPr lang="en-US" sz="2400" dirty="0"/>
              <a:t>5-min break at the halfway point</a:t>
            </a:r>
            <a:br>
              <a:rPr lang="en-US" sz="2400" dirty="0"/>
            </a:br>
            <a:endParaRPr lang="en-US" sz="2400" dirty="0"/>
          </a:p>
          <a:p>
            <a:pPr marL="920750" lvl="1" indent="-463550">
              <a:spcBef>
                <a:spcPts val="600"/>
              </a:spcBef>
              <a:spcAft>
                <a:spcPts val="600"/>
              </a:spcAft>
              <a:buFont typeface="Wingdings" pitchFamily="2" charset="2"/>
              <a:buChar char="Ø"/>
            </a:pPr>
            <a:r>
              <a:rPr lang="en-US" sz="2400" dirty="0"/>
              <a:t>Occasionally some programming (Python)</a:t>
            </a:r>
          </a:p>
          <a:p>
            <a:pPr marL="1377950" lvl="2" indent="-463550">
              <a:spcBef>
                <a:spcPts val="600"/>
              </a:spcBef>
              <a:spcAft>
                <a:spcPts val="600"/>
              </a:spcAft>
              <a:buFont typeface="Arial" panose="020B0604020202020204" pitchFamily="34" charset="0"/>
              <a:buChar char="•"/>
            </a:pPr>
            <a:r>
              <a:rPr lang="en-US" sz="2400" dirty="0"/>
              <a:t>Code/scripts will be posted on class website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457200" y="914400"/>
            <a:ext cx="8077200" cy="4878259"/>
          </a:xfrm>
          <a:prstGeom prst="rect">
            <a:avLst/>
          </a:prstGeom>
          <a:noFill/>
        </p:spPr>
        <p:txBody>
          <a:bodyPr wrap="square" rtlCol="0">
            <a:spAutoFit/>
          </a:bodyPr>
          <a:lstStyle/>
          <a:p>
            <a:endParaRPr lang="en-US" sz="1600" dirty="0">
              <a:solidFill>
                <a:srgbClr val="FF0000"/>
              </a:solidFill>
            </a:endParaRPr>
          </a:p>
          <a:p>
            <a:pPr marL="920750" lvl="1" indent="-463550">
              <a:spcBef>
                <a:spcPts val="600"/>
              </a:spcBef>
              <a:spcAft>
                <a:spcPts val="600"/>
              </a:spcAft>
              <a:buFont typeface="Wingdings" pitchFamily="2" charset="2"/>
              <a:buChar char="Ø"/>
            </a:pPr>
            <a:r>
              <a:rPr lang="en-US" sz="2400" dirty="0">
                <a:solidFill>
                  <a:srgbClr val="FF0000"/>
                </a:solidFill>
              </a:rPr>
              <a:t>Interactive (please): useful checkpoints, questions</a:t>
            </a:r>
          </a:p>
          <a:p>
            <a:pPr marL="920750" lvl="1" indent="-463550">
              <a:spcBef>
                <a:spcPts val="600"/>
              </a:spcBef>
              <a:spcAft>
                <a:spcPts val="600"/>
              </a:spcAft>
              <a:buFont typeface="Wingdings" pitchFamily="2" charset="2"/>
              <a:buChar char="Ø"/>
            </a:pPr>
            <a:r>
              <a:rPr lang="en-US" sz="2400" dirty="0"/>
              <a:t>Plan to take down notes somewhere (book, tablet)</a:t>
            </a:r>
            <a:br>
              <a:rPr lang="en-US" sz="2400" dirty="0"/>
            </a:br>
            <a:endParaRPr lang="en-US" sz="2400" dirty="0"/>
          </a:p>
          <a:p>
            <a:pPr marL="920750" lvl="1" indent="-463550">
              <a:spcBef>
                <a:spcPts val="600"/>
              </a:spcBef>
              <a:spcAft>
                <a:spcPts val="600"/>
              </a:spcAft>
              <a:buFont typeface="Wingdings" pitchFamily="2" charset="2"/>
              <a:buChar char="Ø"/>
            </a:pPr>
            <a:r>
              <a:rPr lang="en-US" sz="2400" dirty="0">
                <a:solidFill>
                  <a:prstClr val="black"/>
                </a:solidFill>
              </a:rPr>
              <a:t>Attendance is not mandatory but strongly encouraged</a:t>
            </a:r>
          </a:p>
          <a:p>
            <a:pPr marL="1377950" lvl="2" indent="-463550">
              <a:spcBef>
                <a:spcPts val="600"/>
              </a:spcBef>
              <a:spcAft>
                <a:spcPts val="600"/>
              </a:spcAft>
              <a:buFont typeface="Wingdings" pitchFamily="2" charset="2"/>
              <a:buChar char="Ø"/>
            </a:pPr>
            <a:r>
              <a:rPr lang="en-US" sz="2400" dirty="0">
                <a:solidFill>
                  <a:prstClr val="black"/>
                </a:solidFill>
              </a:rPr>
              <a:t>Will provide several hints in class for exam Qs</a:t>
            </a:r>
            <a:br>
              <a:rPr lang="en-US" sz="2400" dirty="0"/>
            </a:br>
            <a:endParaRPr lang="en-US" sz="2400" dirty="0"/>
          </a:p>
          <a:p>
            <a:pPr marL="920750" lvl="1" indent="-463550">
              <a:buFont typeface="Wingdings" pitchFamily="2" charset="2"/>
              <a:buChar char="Ø"/>
            </a:pPr>
            <a:r>
              <a:rPr lang="en-US" sz="2400" dirty="0"/>
              <a:t>Planned guest lectures: (</a:t>
            </a:r>
            <a:r>
              <a:rPr lang="en-US" sz="2400" dirty="0" err="1"/>
              <a:t>i</a:t>
            </a:r>
            <a:r>
              <a:rPr lang="en-US" sz="2400" dirty="0"/>
              <a:t>) Python, (ii) Stats in medicine</a:t>
            </a:r>
            <a:br>
              <a:rPr lang="en-US" sz="2400" dirty="0"/>
            </a:br>
            <a:endParaRPr lang="en-US" sz="2400" dirty="0"/>
          </a:p>
          <a:p>
            <a:pPr marL="920750" lvl="1" indent="-463550">
              <a:spcBef>
                <a:spcPts val="600"/>
              </a:spcBef>
              <a:spcAft>
                <a:spcPts val="600"/>
              </a:spcAft>
              <a:buFont typeface="Wingdings" pitchFamily="2" charset="2"/>
              <a:buChar char="Ø"/>
            </a:pPr>
            <a:r>
              <a:rPr lang="en-US" sz="2400" dirty="0">
                <a:solidFill>
                  <a:prstClr val="black"/>
                </a:solidFill>
              </a:rPr>
              <a:t>May have cancellations due to weather or unavailability</a:t>
            </a:r>
          </a:p>
          <a:p>
            <a:pPr marL="1377950" lvl="2" indent="-463550">
              <a:spcBef>
                <a:spcPts val="600"/>
              </a:spcBef>
              <a:spcAft>
                <a:spcPts val="600"/>
              </a:spcAft>
              <a:buFont typeface="Arial" panose="020B0604020202020204" pitchFamily="34" charset="0"/>
              <a:buChar char="•"/>
            </a:pPr>
            <a:r>
              <a:rPr lang="en-US" sz="2400" dirty="0">
                <a:solidFill>
                  <a:prstClr val="black"/>
                </a:solidFill>
              </a:rPr>
              <a:t>Will be emailed and updated on website/piazza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9081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Lectures</a:t>
            </a:r>
          </a:p>
        </p:txBody>
      </p:sp>
      <p:sp>
        <p:nvSpPr>
          <p:cNvPr id="6" name="TextBox 5"/>
          <p:cNvSpPr txBox="1"/>
          <p:nvPr/>
        </p:nvSpPr>
        <p:spPr>
          <a:xfrm>
            <a:off x="152400" y="914400"/>
            <a:ext cx="8458200" cy="3924151"/>
          </a:xfrm>
          <a:prstGeom prst="rect">
            <a:avLst/>
          </a:prstGeom>
          <a:noFill/>
        </p:spPr>
        <p:txBody>
          <a:bodyPr wrap="square" rtlCol="0">
            <a:spAutoFit/>
          </a:bodyPr>
          <a:lstStyle/>
          <a:p>
            <a:endParaRPr lang="en-US" sz="2800" dirty="0">
              <a:solidFill>
                <a:srgbClr val="FF0000"/>
              </a:solidFill>
            </a:endParaRPr>
          </a:p>
          <a:p>
            <a:pPr marL="920750" lvl="1" indent="-463550">
              <a:spcBef>
                <a:spcPts val="600"/>
              </a:spcBef>
              <a:spcAft>
                <a:spcPts val="600"/>
              </a:spcAft>
              <a:buFont typeface="Wingdings" pitchFamily="2" charset="2"/>
              <a:buChar char="Ø"/>
            </a:pPr>
            <a:r>
              <a:rPr lang="en-US" sz="2800" b="1" dirty="0">
                <a:solidFill>
                  <a:prstClr val="black"/>
                </a:solidFill>
              </a:rPr>
              <a:t>All</a:t>
            </a:r>
            <a:r>
              <a:rPr lang="en-US" sz="2800" dirty="0">
                <a:solidFill>
                  <a:prstClr val="black"/>
                </a:solidFill>
              </a:rPr>
              <a:t> off-class communication (changes in deadlines, class cancelations, etc.) will be via </a:t>
            </a:r>
            <a:r>
              <a:rPr lang="en-US" sz="2800" b="1" dirty="0">
                <a:solidFill>
                  <a:prstClr val="black"/>
                </a:solidFill>
              </a:rPr>
              <a:t>piazza</a:t>
            </a:r>
          </a:p>
          <a:p>
            <a:pPr marL="920750" lvl="1" indent="-463550">
              <a:spcBef>
                <a:spcPts val="600"/>
              </a:spcBef>
              <a:spcAft>
                <a:spcPts val="600"/>
              </a:spcAft>
              <a:buFont typeface="Wingdings" pitchFamily="2" charset="2"/>
              <a:buChar char="Ø"/>
            </a:pPr>
            <a:r>
              <a:rPr lang="en-US" sz="2800" dirty="0">
                <a:solidFill>
                  <a:prstClr val="black"/>
                </a:solidFill>
              </a:rPr>
              <a:t>Please sign-up and change communication mode to real-time</a:t>
            </a:r>
          </a:p>
          <a:p>
            <a:pPr marL="920750" lvl="1" indent="-463550">
              <a:spcBef>
                <a:spcPts val="600"/>
              </a:spcBef>
              <a:spcAft>
                <a:spcPts val="600"/>
              </a:spcAft>
              <a:buFont typeface="Wingdings" pitchFamily="2" charset="2"/>
              <a:buChar char="Ø"/>
            </a:pPr>
            <a:r>
              <a:rPr lang="en-US" sz="2800" dirty="0">
                <a:solidFill>
                  <a:prstClr val="black"/>
                </a:solidFill>
              </a:rPr>
              <a:t>Post your lecture doubts or assignment clarifications on piazza, and instructor or TAs will respond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641899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Office hours</a:t>
            </a:r>
          </a:p>
        </p:txBody>
      </p:sp>
      <p:sp>
        <p:nvSpPr>
          <p:cNvPr id="6" name="TextBox 5"/>
          <p:cNvSpPr txBox="1"/>
          <p:nvPr/>
        </p:nvSpPr>
        <p:spPr>
          <a:xfrm>
            <a:off x="457200" y="1219200"/>
            <a:ext cx="8686800" cy="3570208"/>
          </a:xfrm>
          <a:prstGeom prst="rect">
            <a:avLst/>
          </a:prstGeom>
          <a:noFill/>
        </p:spPr>
        <p:txBody>
          <a:bodyPr wrap="square" rtlCol="0">
            <a:spAutoFit/>
          </a:bodyPr>
          <a:lstStyle/>
          <a:p>
            <a:pPr marL="463550" indent="-463550">
              <a:buFont typeface="Arial" pitchFamily="34" charset="0"/>
              <a:buChar char="•"/>
            </a:pPr>
            <a:r>
              <a:rPr lang="en-US" sz="2800" dirty="0">
                <a:solidFill>
                  <a:srgbClr val="FF0000"/>
                </a:solidFill>
              </a:rPr>
              <a:t>Tu Th 2-3pm</a:t>
            </a:r>
          </a:p>
          <a:p>
            <a:pPr marL="463550" indent="-463550">
              <a:buFont typeface="Arial" pitchFamily="34" charset="0"/>
              <a:buChar char="•"/>
            </a:pPr>
            <a:r>
              <a:rPr lang="en-US" sz="2800" dirty="0">
                <a:solidFill>
                  <a:srgbClr val="FF0000"/>
                </a:solidFill>
              </a:rPr>
              <a:t>NCS 347 (in-person)</a:t>
            </a:r>
          </a:p>
          <a:p>
            <a:pPr marL="920750" lvl="1" indent="-463550">
              <a:spcBef>
                <a:spcPts val="600"/>
              </a:spcBef>
              <a:buFont typeface="Wingdings" pitchFamily="2" charset="2"/>
              <a:buChar char="Ø"/>
            </a:pPr>
            <a:endParaRPr lang="en-US" sz="2400" dirty="0"/>
          </a:p>
          <a:p>
            <a:pPr marL="463550" indent="-463550">
              <a:buFont typeface="Arial" pitchFamily="34" charset="0"/>
              <a:buChar char="•"/>
            </a:pPr>
            <a:r>
              <a:rPr lang="en-US" sz="2800" dirty="0">
                <a:solidFill>
                  <a:srgbClr val="FF0000"/>
                </a:solidFill>
              </a:rPr>
              <a:t>TA and TA OH: TBD</a:t>
            </a:r>
          </a:p>
          <a:p>
            <a:pPr marL="463550" indent="-463550">
              <a:buFont typeface="Arial" pitchFamily="34" charset="0"/>
              <a:buChar char="•"/>
            </a:pPr>
            <a:r>
              <a:rPr lang="en-US" sz="2800" dirty="0"/>
              <a:t>1-hour TA OH every week, for assignment help</a:t>
            </a:r>
          </a:p>
          <a:p>
            <a:pPr marL="920750" lvl="1" indent="-463550">
              <a:spcBef>
                <a:spcPts val="600"/>
              </a:spcBef>
              <a:buFont typeface="Wingdings" pitchFamily="2" charset="2"/>
              <a:buChar char="Ø"/>
            </a:pPr>
            <a:r>
              <a:rPr lang="en-US" sz="2800" dirty="0"/>
              <a:t>Piazza for assignment queries (do not give away answers)</a:t>
            </a:r>
          </a:p>
          <a:p>
            <a:pPr marL="920750" lvl="1" indent="-463550">
              <a:buFont typeface="Wingdings" pitchFamily="2" charset="2"/>
              <a:buChar char="Ø"/>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78850" name="Picture 2" descr="https://s-media-cache-ak0.pinimg.com/originals/8e/1a/82/8e1a82578a4533e82e36f61a0dec6893.jpg"/>
          <p:cNvPicPr>
            <a:picLocks noChangeAspect="1" noChangeArrowheads="1"/>
          </p:cNvPicPr>
          <p:nvPr/>
        </p:nvPicPr>
        <p:blipFill>
          <a:blip r:embed="rId3" cstate="print"/>
          <a:srcRect/>
          <a:stretch>
            <a:fillRect/>
          </a:stretch>
        </p:blipFill>
        <p:spPr bwMode="auto">
          <a:xfrm>
            <a:off x="457200" y="990600"/>
            <a:ext cx="7620000" cy="5334001"/>
          </a:xfrm>
          <a:prstGeom prst="rect">
            <a:avLst/>
          </a:prstGeom>
          <a:noFill/>
        </p:spPr>
      </p:pic>
      <p:sp>
        <p:nvSpPr>
          <p:cNvPr id="6" name="TextBox 5"/>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2: Correlation v/s Causation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p:cNvSpPr txBox="1"/>
          <p:nvPr/>
        </p:nvSpPr>
        <p:spPr>
          <a:xfrm>
            <a:off x="0" y="0"/>
            <a:ext cx="9144000" cy="838200"/>
          </a:xfrm>
          <a:prstGeom prst="rect">
            <a:avLst/>
          </a:prstGeom>
          <a:solidFill>
            <a:schemeClr val="accent6"/>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prstClr val="black"/>
                </a:solidFill>
                <a:effectLst/>
                <a:uLnTx/>
                <a:uFillTx/>
                <a:latin typeface="Calibri"/>
                <a:ea typeface="+mn-ea"/>
                <a:cs typeface="+mn-cs"/>
              </a:rPr>
              <a:t>Example 2: </a:t>
            </a:r>
            <a:r>
              <a:rPr kumimoji="0" lang="en-US" sz="4000" b="0" i="0" u="none" strike="noStrike" kern="1200" cap="none" spc="0" normalizeH="0" baseline="0" noProof="0" dirty="0">
                <a:ln>
                  <a:noFill/>
                </a:ln>
                <a:solidFill>
                  <a:prstClr val="black"/>
                </a:solidFill>
                <a:effectLst/>
                <a:uLnTx/>
                <a:uFillTx/>
                <a:latin typeface="Calibri"/>
                <a:ea typeface="+mn-ea"/>
                <a:cs typeface="+mn-cs"/>
              </a:rPr>
              <a:t>Correlation v/s Causation</a:t>
            </a:r>
          </a:p>
        </p:txBody>
      </p:sp>
      <p:pic>
        <p:nvPicPr>
          <p:cNvPr id="1026" name="Picture 2" descr="Obviously, poorly scented Yankee Candles caused COVID... - 9GAG">
            <a:extLst>
              <a:ext uri="{FF2B5EF4-FFF2-40B4-BE49-F238E27FC236}">
                <a16:creationId xmlns:a16="http://schemas.microsoft.com/office/drawing/2014/main" id="{3AA5C7FE-FF07-4E06-9F2B-5DAB3A82CC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94" t="32222" r="2269" b="1991"/>
          <a:stretch/>
        </p:blipFill>
        <p:spPr bwMode="auto">
          <a:xfrm>
            <a:off x="1676400" y="2057400"/>
            <a:ext cx="5867400" cy="45116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310AB98-07B0-4E11-B93D-2A642F24B2B8}"/>
              </a:ext>
            </a:extLst>
          </p:cNvPr>
          <p:cNvSpPr txBox="1"/>
          <p:nvPr/>
        </p:nvSpPr>
        <p:spPr>
          <a:xfrm>
            <a:off x="3505200" y="6356350"/>
            <a:ext cx="24384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2021</a:t>
            </a:r>
          </a:p>
        </p:txBody>
      </p:sp>
      <p:sp>
        <p:nvSpPr>
          <p:cNvPr id="3" name="TextBox 2">
            <a:extLst>
              <a:ext uri="{FF2B5EF4-FFF2-40B4-BE49-F238E27FC236}">
                <a16:creationId xmlns:a16="http://schemas.microsoft.com/office/drawing/2014/main" id="{0AB801FF-5568-4B4F-8B1A-019BC3961EF7}"/>
              </a:ext>
            </a:extLst>
          </p:cNvPr>
          <p:cNvSpPr txBox="1"/>
          <p:nvPr/>
        </p:nvSpPr>
        <p:spPr>
          <a:xfrm>
            <a:off x="914400" y="1143000"/>
            <a:ext cx="77724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4F81BD">
                    <a:lumMod val="75000"/>
                  </a:srgbClr>
                </a:solidFill>
                <a:effectLst/>
                <a:uLnTx/>
                <a:uFillTx/>
                <a:latin typeface="Calibri"/>
                <a:ea typeface="+mn-ea"/>
                <a:cs typeface="+mn-cs"/>
              </a:rPr>
              <a:t>BLUE: # daily covid cases in 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lumMod val="75000"/>
                  </a:srgbClr>
                </a:solidFill>
                <a:effectLst/>
                <a:uLnTx/>
                <a:uFillTx/>
                <a:latin typeface="Calibri"/>
                <a:ea typeface="+mn-ea"/>
                <a:cs typeface="+mn-cs"/>
              </a:rPr>
              <a:t>RED: amazon reviews claiming no scent for Yankee candles</a:t>
            </a:r>
          </a:p>
        </p:txBody>
      </p:sp>
    </p:spTree>
    <p:extLst>
      <p:ext uri="{BB962C8B-B14F-4D97-AF65-F5344CB8AC3E}">
        <p14:creationId xmlns:p14="http://schemas.microsoft.com/office/powerpoint/2010/main" val="2325209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webpage</a:t>
            </a:r>
          </a:p>
        </p:txBody>
      </p:sp>
      <p:sp>
        <p:nvSpPr>
          <p:cNvPr id="6" name="TextBox 5"/>
          <p:cNvSpPr txBox="1"/>
          <p:nvPr/>
        </p:nvSpPr>
        <p:spPr>
          <a:xfrm>
            <a:off x="457200" y="1219200"/>
            <a:ext cx="8686800" cy="5416868"/>
          </a:xfrm>
          <a:prstGeom prst="rect">
            <a:avLst/>
          </a:prstGeom>
          <a:noFill/>
        </p:spPr>
        <p:txBody>
          <a:bodyPr wrap="square" rtlCol="0">
            <a:spAutoFit/>
          </a:bodyPr>
          <a:lstStyle/>
          <a:p>
            <a:pPr marL="463550" indent="-463550"/>
            <a:r>
              <a:rPr lang="en-US" sz="2800" dirty="0">
                <a:solidFill>
                  <a:srgbClr val="FF0000"/>
                </a:solidFill>
              </a:rPr>
              <a:t>www.cs.stonybrook.edu/~cse357 (will redirect)</a:t>
            </a:r>
          </a:p>
          <a:p>
            <a:pPr marL="463550" indent="-463550"/>
            <a:endParaRPr lang="en-US" sz="2800" dirty="0">
              <a:solidFill>
                <a:srgbClr val="FF0000"/>
              </a:solidFill>
            </a:endParaRPr>
          </a:p>
          <a:p>
            <a:pPr marL="463550" indent="-463550">
              <a:buFont typeface="Wingdings" panose="05000000000000000000" pitchFamily="2" charset="2"/>
              <a:buChar char="Ø"/>
            </a:pPr>
            <a:r>
              <a:rPr lang="en-US" sz="2800" dirty="0"/>
              <a:t>Please bookmark this page</a:t>
            </a:r>
          </a:p>
          <a:p>
            <a:pPr marL="463550" indent="-463550">
              <a:buFont typeface="Wingdings" panose="05000000000000000000" pitchFamily="2" charset="2"/>
              <a:buChar char="Ø"/>
            </a:pPr>
            <a:endParaRPr lang="en-US" sz="2400" dirty="0"/>
          </a:p>
          <a:p>
            <a:pPr marL="463550" indent="-463550">
              <a:buFont typeface="Wingdings" panose="05000000000000000000" pitchFamily="2" charset="2"/>
              <a:buChar char="Ø"/>
            </a:pPr>
            <a:r>
              <a:rPr lang="en-US" sz="2800" dirty="0"/>
              <a:t>This is your best resource!</a:t>
            </a:r>
          </a:p>
          <a:p>
            <a:pPr marL="463550" indent="-463550">
              <a:buFont typeface="Wingdings" panose="05000000000000000000" pitchFamily="2" charset="2"/>
              <a:buChar char="Ø"/>
            </a:pPr>
            <a:endParaRPr lang="en-US" sz="2400" dirty="0"/>
          </a:p>
          <a:p>
            <a:pPr marL="463550" indent="-463550">
              <a:buFont typeface="Wingdings" panose="05000000000000000000" pitchFamily="2" charset="2"/>
              <a:buChar char="Ø"/>
            </a:pPr>
            <a:r>
              <a:rPr lang="en-US" sz="2800" dirty="0"/>
              <a:t>Will be regularly updated</a:t>
            </a:r>
          </a:p>
          <a:p>
            <a:pPr marL="822960" lvl="1" indent="-463550">
              <a:spcBef>
                <a:spcPts val="600"/>
              </a:spcBef>
              <a:spcAft>
                <a:spcPts val="600"/>
              </a:spcAft>
              <a:buFont typeface="Arial" panose="020B0604020202020204" pitchFamily="34" charset="0"/>
              <a:buChar char="•"/>
            </a:pPr>
            <a:r>
              <a:rPr lang="en-US" sz="2400" dirty="0">
                <a:solidFill>
                  <a:prstClr val="black"/>
                </a:solidFill>
              </a:rPr>
              <a:t>Lecture slides</a:t>
            </a:r>
          </a:p>
          <a:p>
            <a:pPr marL="822960" lvl="1" indent="-463550">
              <a:spcBef>
                <a:spcPts val="600"/>
              </a:spcBef>
              <a:spcAft>
                <a:spcPts val="600"/>
              </a:spcAft>
              <a:buFont typeface="Arial" panose="020B0604020202020204" pitchFamily="34" charset="0"/>
              <a:buChar char="•"/>
            </a:pPr>
            <a:r>
              <a:rPr lang="en-US" sz="2400" dirty="0">
                <a:solidFill>
                  <a:prstClr val="black"/>
                </a:solidFill>
              </a:rPr>
              <a:t>Assignment and exam dates</a:t>
            </a:r>
          </a:p>
          <a:p>
            <a:pPr marL="822960" lvl="1" indent="-463550">
              <a:spcBef>
                <a:spcPts val="600"/>
              </a:spcBef>
              <a:spcAft>
                <a:spcPts val="600"/>
              </a:spcAft>
              <a:buFont typeface="Arial" panose="020B0604020202020204" pitchFamily="34" charset="0"/>
              <a:buChar char="•"/>
            </a:pPr>
            <a:r>
              <a:rPr lang="en-US" sz="2400" dirty="0">
                <a:solidFill>
                  <a:prstClr val="black"/>
                </a:solidFill>
              </a:rPr>
              <a:t>Assignment data files</a:t>
            </a:r>
          </a:p>
          <a:p>
            <a:pPr marL="822960" lvl="1" indent="-463550">
              <a:spcAft>
                <a:spcPts val="600"/>
              </a:spcAft>
              <a:buFont typeface="Arial" pitchFamily="34" charset="0"/>
              <a:buChar char="•"/>
            </a:pPr>
            <a:r>
              <a:rPr lang="en-US" sz="2400" dirty="0"/>
              <a:t>Readings</a:t>
            </a:r>
          </a:p>
          <a:p>
            <a:pPr marL="822960" lvl="1" indent="-463550">
              <a:spcAft>
                <a:spcPts val="600"/>
              </a:spcAft>
              <a:buFont typeface="Arial" pitchFamily="34" charset="0"/>
              <a:buChar char="•"/>
            </a:pPr>
            <a:r>
              <a:rPr lang="en-US" sz="2400" dirty="0"/>
              <a:t>Python scripts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EA5015A-84D1-C37E-4434-37267D7859F5}"/>
              </a:ext>
            </a:extLst>
          </p:cNvPr>
          <p:cNvPicPr>
            <a:picLocks noChangeAspect="1"/>
          </p:cNvPicPr>
          <p:nvPr/>
        </p:nvPicPr>
        <p:blipFill>
          <a:blip r:embed="rId3"/>
          <a:stretch>
            <a:fillRect/>
          </a:stretch>
        </p:blipFill>
        <p:spPr>
          <a:xfrm>
            <a:off x="0" y="990600"/>
            <a:ext cx="9144000" cy="3233738"/>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TextBox 5"/>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webpage</a:t>
            </a:r>
          </a:p>
        </p:txBody>
      </p:sp>
      <p:sp>
        <p:nvSpPr>
          <p:cNvPr id="17" name="Oval 16">
            <a:extLst>
              <a:ext uri="{FF2B5EF4-FFF2-40B4-BE49-F238E27FC236}">
                <a16:creationId xmlns:a16="http://schemas.microsoft.com/office/drawing/2014/main" id="{518EC70B-1E40-6290-A0EE-57AA326F55AF}"/>
              </a:ext>
            </a:extLst>
          </p:cNvPr>
          <p:cNvSpPr/>
          <p:nvPr/>
        </p:nvSpPr>
        <p:spPr>
          <a:xfrm>
            <a:off x="0" y="990600"/>
            <a:ext cx="2819400" cy="12192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A5B508C-3554-79BC-2935-5499FF4C5BEF}"/>
              </a:ext>
            </a:extLst>
          </p:cNvPr>
          <p:cNvSpPr/>
          <p:nvPr/>
        </p:nvSpPr>
        <p:spPr>
          <a:xfrm>
            <a:off x="76200" y="3048000"/>
            <a:ext cx="4724400" cy="1328738"/>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6F12B985-3B28-525E-056B-3D818AEEE398}"/>
              </a:ext>
            </a:extLst>
          </p:cNvPr>
          <p:cNvSpPr/>
          <p:nvPr/>
        </p:nvSpPr>
        <p:spPr>
          <a:xfrm>
            <a:off x="1981200" y="3581400"/>
            <a:ext cx="1219200" cy="1066800"/>
          </a:xfrm>
          <a:prstGeom prst="ellipse">
            <a:avLst/>
          </a:prstGeom>
          <a:noFill/>
          <a:ln w="6350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 descr="https://images-na.ssl-images-amazon.com/images/I/41TqRwQfEML.jpg">
            <a:extLst>
              <a:ext uri="{FF2B5EF4-FFF2-40B4-BE49-F238E27FC236}">
                <a16:creationId xmlns:a16="http://schemas.microsoft.com/office/drawing/2014/main" id="{0C7B4C6E-A6CD-88E7-4CDC-DABA7E35DDF1}"/>
              </a:ext>
            </a:extLst>
          </p:cNvPr>
          <p:cNvPicPr>
            <a:picLocks noChangeAspect="1" noChangeArrowheads="1"/>
          </p:cNvPicPr>
          <p:nvPr/>
        </p:nvPicPr>
        <p:blipFill>
          <a:blip r:embed="rId4" cstate="print"/>
          <a:srcRect/>
          <a:stretch>
            <a:fillRect/>
          </a:stretch>
        </p:blipFill>
        <p:spPr bwMode="auto">
          <a:xfrm>
            <a:off x="5257800" y="2743200"/>
            <a:ext cx="1214323" cy="1828800"/>
          </a:xfrm>
          <a:prstGeom prst="rect">
            <a:avLst/>
          </a:prstGeom>
          <a:noFill/>
        </p:spPr>
      </p:pic>
      <p:pic>
        <p:nvPicPr>
          <p:cNvPr id="21" name="Picture 4" descr="https://images-na.ssl-images-amazon.com/images/I/51FYtXdp4RL._SX350_BO1,204,203,200_.jpg">
            <a:extLst>
              <a:ext uri="{FF2B5EF4-FFF2-40B4-BE49-F238E27FC236}">
                <a16:creationId xmlns:a16="http://schemas.microsoft.com/office/drawing/2014/main" id="{218F4C8B-7D57-3435-564F-649717AA0DD7}"/>
              </a:ext>
            </a:extLst>
          </p:cNvPr>
          <p:cNvPicPr>
            <a:picLocks noChangeAspect="1" noChangeArrowheads="1"/>
          </p:cNvPicPr>
          <p:nvPr/>
        </p:nvPicPr>
        <p:blipFill>
          <a:blip r:embed="rId5" cstate="print"/>
          <a:srcRect/>
          <a:stretch>
            <a:fillRect/>
          </a:stretch>
        </p:blipFill>
        <p:spPr bwMode="auto">
          <a:xfrm>
            <a:off x="5557723" y="4800600"/>
            <a:ext cx="1290055" cy="1828800"/>
          </a:xfrm>
          <a:prstGeom prst="rect">
            <a:avLst/>
          </a:prstGeom>
          <a:noFill/>
        </p:spPr>
      </p:pic>
      <p:sp>
        <p:nvSpPr>
          <p:cNvPr id="22" name="Oval 21">
            <a:extLst>
              <a:ext uri="{FF2B5EF4-FFF2-40B4-BE49-F238E27FC236}">
                <a16:creationId xmlns:a16="http://schemas.microsoft.com/office/drawing/2014/main" id="{FB476DE9-7285-D58C-CBD7-B0BB1E9247C0}"/>
              </a:ext>
            </a:extLst>
          </p:cNvPr>
          <p:cNvSpPr/>
          <p:nvPr/>
        </p:nvSpPr>
        <p:spPr>
          <a:xfrm>
            <a:off x="7467600" y="1107026"/>
            <a:ext cx="1600200" cy="592648"/>
          </a:xfrm>
          <a:prstGeom prst="ellipse">
            <a:avLst/>
          </a:prstGeom>
          <a:noFill/>
          <a:ln w="63500" cmpd="sng">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Other resources</a:t>
            </a:r>
          </a:p>
        </p:txBody>
      </p:sp>
      <p:sp>
        <p:nvSpPr>
          <p:cNvPr id="6" name="TextBox 5"/>
          <p:cNvSpPr txBox="1"/>
          <p:nvPr/>
        </p:nvSpPr>
        <p:spPr>
          <a:xfrm>
            <a:off x="152400" y="1219200"/>
            <a:ext cx="8686800" cy="3970318"/>
          </a:xfrm>
          <a:prstGeom prst="rect">
            <a:avLst/>
          </a:prstGeom>
          <a:noFill/>
        </p:spPr>
        <p:txBody>
          <a:bodyPr wrap="square" rtlCol="0">
            <a:spAutoFit/>
          </a:bodyPr>
          <a:lstStyle/>
          <a:p>
            <a:pPr marL="463550" indent="-463550">
              <a:buFont typeface="Wingdings" panose="05000000000000000000" pitchFamily="2" charset="2"/>
              <a:buChar char="Ø"/>
            </a:pPr>
            <a:r>
              <a:rPr lang="en-US" sz="2800" dirty="0"/>
              <a:t>Piazza (link on website)</a:t>
            </a:r>
          </a:p>
          <a:p>
            <a:pPr marL="920750" lvl="1" indent="-463550">
              <a:buFont typeface="Arial" pitchFamily="34" charset="0"/>
              <a:buChar char="•"/>
            </a:pPr>
            <a:r>
              <a:rPr lang="en-US" sz="2400" dirty="0">
                <a:solidFill>
                  <a:prstClr val="black"/>
                </a:solidFill>
              </a:rPr>
              <a:t>Primary mode of communication, please sign up!</a:t>
            </a:r>
            <a:endParaRPr lang="en-US" sz="2400" dirty="0"/>
          </a:p>
          <a:p>
            <a:pPr marL="920750" lvl="1" indent="-463550">
              <a:buFont typeface="Arial" pitchFamily="34" charset="0"/>
              <a:buChar char="•"/>
            </a:pPr>
            <a:r>
              <a:rPr lang="en-US" sz="2400" dirty="0"/>
              <a:t>Helpful for posting lecture or assignment doubts</a:t>
            </a:r>
          </a:p>
          <a:p>
            <a:pPr marL="920750" lvl="1" indent="-463550">
              <a:buFont typeface="Arial" pitchFamily="34" charset="0"/>
              <a:buChar char="•"/>
            </a:pPr>
            <a:r>
              <a:rPr lang="en-US" sz="2400" dirty="0"/>
              <a:t>Instructor + TA will respond in a timely manner</a:t>
            </a:r>
          </a:p>
          <a:p>
            <a:pPr marL="920750" lvl="1" indent="-463550">
              <a:buFont typeface="Arial" pitchFamily="34" charset="0"/>
              <a:buChar char="•"/>
            </a:pPr>
            <a:r>
              <a:rPr lang="en-US" sz="2400" dirty="0"/>
              <a:t>Do NOT wait till the last moment</a:t>
            </a:r>
          </a:p>
          <a:p>
            <a:pPr marL="920750" lvl="1" indent="-463550">
              <a:buFont typeface="Arial" pitchFamily="34" charset="0"/>
              <a:buChar char="•"/>
            </a:pPr>
            <a:r>
              <a:rPr lang="en-US" sz="2400" dirty="0"/>
              <a:t>Announcements, abundance of caution, etc.</a:t>
            </a:r>
          </a:p>
          <a:p>
            <a:pPr marL="463550" indent="-463550">
              <a:buFont typeface="Arial" pitchFamily="34" charset="0"/>
              <a:buChar char="•"/>
            </a:pPr>
            <a:endParaRPr lang="en-US" sz="2800" dirty="0"/>
          </a:p>
          <a:p>
            <a:pPr marL="463550" indent="-463550">
              <a:buFont typeface="Wingdings" panose="05000000000000000000" pitchFamily="2" charset="2"/>
              <a:buChar char="Ø"/>
            </a:pPr>
            <a:r>
              <a:rPr lang="en-US" sz="2800" dirty="0"/>
              <a:t>Brightspace for assignments, solutions, and grades</a:t>
            </a:r>
          </a:p>
          <a:p>
            <a:pPr marL="920750" lvl="1" indent="-463550">
              <a:buFont typeface="Arial" pitchFamily="34" charset="0"/>
              <a:buChar char="•"/>
            </a:pPr>
            <a:r>
              <a:rPr lang="en-US" sz="2400" dirty="0"/>
              <a:t>Assignment submission also via Brightspace</a:t>
            </a:r>
          </a:p>
          <a:p>
            <a:pPr marL="920750" lvl="1" indent="-463550">
              <a:buFont typeface="Arial" pitchFamily="34" charset="0"/>
              <a:buChar char="•"/>
            </a:pPr>
            <a:r>
              <a:rPr lang="en-US" sz="2400" dirty="0"/>
              <a:t>Upload all files (pdf, graphs, code) as an archive file (zip, tar)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chemeClr val="accent6"/>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Example 3: Inspection Paradox</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p:cNvSpPr txBox="1"/>
          <p:nvPr/>
        </p:nvSpPr>
        <p:spPr>
          <a:xfrm>
            <a:off x="228600" y="990600"/>
            <a:ext cx="8686800" cy="22621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2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Students at BSU complain about large class sizes. In an unbiased sample poll of students, the average reported class size was far beyond 100. However, BSU admin swears that the average class size is less than 50. Who is lying?</a:t>
            </a:r>
          </a:p>
          <a:p>
            <a:pPr marL="463550" marR="0" lvl="0" indent="-4635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Rectangle 13"/>
          <p:cNvSpPr/>
          <p:nvPr/>
        </p:nvSpPr>
        <p:spPr>
          <a:xfrm>
            <a:off x="457200" y="3093720"/>
            <a:ext cx="3581400" cy="2286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90" name="Group 89"/>
          <p:cNvGrpSpPr/>
          <p:nvPr/>
        </p:nvGrpSpPr>
        <p:grpSpPr>
          <a:xfrm>
            <a:off x="533400" y="3657600"/>
            <a:ext cx="3429000" cy="190500"/>
            <a:chOff x="533400" y="3962400"/>
            <a:chExt cx="3429000" cy="190500"/>
          </a:xfrm>
        </p:grpSpPr>
        <p:sp>
          <p:nvSpPr>
            <p:cNvPr id="15" name="Oval 1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Oval 1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Oval 1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 name="Oval 18"/>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Oval 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Oval 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Oval 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Oval 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6" name="Oval 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Oval 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8" name="Oval 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Oval 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91" name="Group 90"/>
          <p:cNvGrpSpPr/>
          <p:nvPr/>
        </p:nvGrpSpPr>
        <p:grpSpPr>
          <a:xfrm>
            <a:off x="533400" y="3939540"/>
            <a:ext cx="3429000" cy="190500"/>
            <a:chOff x="533400" y="3962400"/>
            <a:chExt cx="3429000" cy="190500"/>
          </a:xfrm>
        </p:grpSpPr>
        <p:sp>
          <p:nvSpPr>
            <p:cNvPr id="92" name="Oval 91"/>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3" name="Oval 92"/>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4" name="Oval 93"/>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5" name="Oval 94"/>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6" name="Oval 95"/>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7" name="Oval 96"/>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8" name="Oval 97"/>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9" name="Oval 98"/>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0" name="Oval 99"/>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1" name="Oval 100"/>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2" name="Oval 101"/>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3" name="Oval 102"/>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04" name="Group 103"/>
          <p:cNvGrpSpPr/>
          <p:nvPr/>
        </p:nvGrpSpPr>
        <p:grpSpPr>
          <a:xfrm>
            <a:off x="533400" y="4221480"/>
            <a:ext cx="3429000" cy="190500"/>
            <a:chOff x="533400" y="3962400"/>
            <a:chExt cx="3429000" cy="190500"/>
          </a:xfrm>
        </p:grpSpPr>
        <p:sp>
          <p:nvSpPr>
            <p:cNvPr id="105" name="Oval 104"/>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6" name="Oval 105"/>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7" name="Oval 106"/>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8" name="Oval 107"/>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9" name="Oval 108"/>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0" name="Oval 109"/>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1" name="Oval 110"/>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2" name="Oval 111"/>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3" name="Oval 112"/>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4" name="Oval 113"/>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5" name="Oval 114"/>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6" name="Oval 115"/>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17" name="Group 116"/>
          <p:cNvGrpSpPr/>
          <p:nvPr/>
        </p:nvGrpSpPr>
        <p:grpSpPr>
          <a:xfrm>
            <a:off x="533400" y="4503420"/>
            <a:ext cx="3429000" cy="190500"/>
            <a:chOff x="533400" y="3962400"/>
            <a:chExt cx="3429000" cy="190500"/>
          </a:xfrm>
        </p:grpSpPr>
        <p:sp>
          <p:nvSpPr>
            <p:cNvPr id="118" name="Oval 117"/>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9" name="Oval 118"/>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0" name="Oval 119"/>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1" name="Oval 120"/>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2" name="Oval 121"/>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3" name="Oval 122"/>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4" name="Oval 123"/>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5" name="Oval 124"/>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6" name="Oval 125"/>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7" name="Oval 126"/>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8" name="Oval 127"/>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9" name="Oval 128"/>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30" name="Group 129"/>
          <p:cNvGrpSpPr/>
          <p:nvPr/>
        </p:nvGrpSpPr>
        <p:grpSpPr>
          <a:xfrm>
            <a:off x="533400" y="4785360"/>
            <a:ext cx="3429000" cy="190500"/>
            <a:chOff x="533400" y="3962400"/>
            <a:chExt cx="3429000" cy="190500"/>
          </a:xfrm>
        </p:grpSpPr>
        <p:sp>
          <p:nvSpPr>
            <p:cNvPr id="131" name="Oval 130"/>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2" name="Oval 131"/>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3" name="Oval 132"/>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4" name="Oval 133"/>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5" name="Oval 134"/>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6" name="Oval 135"/>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7" name="Oval 136"/>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8" name="Oval 137"/>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9" name="Oval 138"/>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0" name="Oval 139"/>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1" name="Oval 140"/>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2" name="Oval 141"/>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3" name="Group 142"/>
          <p:cNvGrpSpPr/>
          <p:nvPr/>
        </p:nvGrpSpPr>
        <p:grpSpPr>
          <a:xfrm>
            <a:off x="533400" y="5067300"/>
            <a:ext cx="3429000" cy="190500"/>
            <a:chOff x="533400" y="3962400"/>
            <a:chExt cx="3429000" cy="190500"/>
          </a:xfrm>
        </p:grpSpPr>
        <p:sp>
          <p:nvSpPr>
            <p:cNvPr id="144" name="Oval 143"/>
            <p:cNvSpPr/>
            <p:nvPr/>
          </p:nvSpPr>
          <p:spPr>
            <a:xfrm>
              <a:off x="5334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5" name="Oval 144"/>
            <p:cNvSpPr/>
            <p:nvPr/>
          </p:nvSpPr>
          <p:spPr>
            <a:xfrm>
              <a:off x="827809"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6" name="Oval 145"/>
            <p:cNvSpPr/>
            <p:nvPr/>
          </p:nvSpPr>
          <p:spPr>
            <a:xfrm>
              <a:off x="1122218"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7" name="Oval 146"/>
            <p:cNvSpPr/>
            <p:nvPr/>
          </p:nvSpPr>
          <p:spPr>
            <a:xfrm>
              <a:off x="1416627"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8" name="Oval 147"/>
            <p:cNvSpPr/>
            <p:nvPr/>
          </p:nvSpPr>
          <p:spPr>
            <a:xfrm>
              <a:off x="1711036"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9" name="Oval 148"/>
            <p:cNvSpPr/>
            <p:nvPr/>
          </p:nvSpPr>
          <p:spPr>
            <a:xfrm>
              <a:off x="2005445"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0" name="Oval 149"/>
            <p:cNvSpPr/>
            <p:nvPr/>
          </p:nvSpPr>
          <p:spPr>
            <a:xfrm>
              <a:off x="2299854"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1" name="Oval 150"/>
            <p:cNvSpPr/>
            <p:nvPr/>
          </p:nvSpPr>
          <p:spPr>
            <a:xfrm>
              <a:off x="2594263"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2" name="Oval 151"/>
            <p:cNvSpPr/>
            <p:nvPr/>
          </p:nvSpPr>
          <p:spPr>
            <a:xfrm>
              <a:off x="3183081"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3" name="Oval 152"/>
            <p:cNvSpPr/>
            <p:nvPr/>
          </p:nvSpPr>
          <p:spPr>
            <a:xfrm>
              <a:off x="2888672"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4" name="Oval 153"/>
            <p:cNvSpPr/>
            <p:nvPr/>
          </p:nvSpPr>
          <p:spPr>
            <a:xfrm>
              <a:off x="347749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55" name="Oval 154"/>
            <p:cNvSpPr/>
            <p:nvPr/>
          </p:nvSpPr>
          <p:spPr>
            <a:xfrm>
              <a:off x="3771900" y="3962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sp>
        <p:nvSpPr>
          <p:cNvPr id="156" name="TextBox 155"/>
          <p:cNvSpPr txBox="1"/>
          <p:nvPr/>
        </p:nvSpPr>
        <p:spPr>
          <a:xfrm>
            <a:off x="777240" y="3108960"/>
            <a:ext cx="30480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CSE </a:t>
            </a:r>
            <a:r>
              <a:rPr lang="en-US" sz="2400" b="1">
                <a:solidFill>
                  <a:srgbClr val="FF33CC"/>
                </a:solidFill>
                <a:latin typeface="Calibri"/>
              </a:rPr>
              <a:t>999</a:t>
            </a:r>
            <a:r>
              <a:rPr kumimoji="0" lang="en-US" sz="2400" b="1" i="0" u="none" strike="noStrike" kern="1200" cap="none" spc="0" normalizeH="0" baseline="0" noProof="0">
                <a:ln>
                  <a:noFill/>
                </a:ln>
                <a:solidFill>
                  <a:srgbClr val="FF33CC"/>
                </a:solidFill>
                <a:effectLst/>
                <a:uLnTx/>
                <a:uFillTx/>
                <a:latin typeface="Calibri"/>
                <a:ea typeface="+mn-ea"/>
                <a:cs typeface="+mn-cs"/>
              </a:rPr>
              <a:t>, </a:t>
            </a:r>
            <a:r>
              <a:rPr kumimoji="0" lang="en-US" sz="2400" b="1" i="0" u="none" strike="noStrike" kern="1200" cap="none" spc="0" normalizeH="0" baseline="0" noProof="0" dirty="0">
                <a:ln>
                  <a:noFill/>
                </a:ln>
                <a:solidFill>
                  <a:srgbClr val="FF33CC"/>
                </a:solidFill>
                <a:effectLst/>
                <a:uLnTx/>
                <a:uFillTx/>
                <a:latin typeface="Calibri"/>
                <a:ea typeface="+mn-ea"/>
                <a:cs typeface="+mn-cs"/>
              </a:rPr>
              <a:t>180 students</a:t>
            </a:r>
          </a:p>
        </p:txBody>
      </p:sp>
      <p:grpSp>
        <p:nvGrpSpPr>
          <p:cNvPr id="179" name="Group 178"/>
          <p:cNvGrpSpPr/>
          <p:nvPr/>
        </p:nvGrpSpPr>
        <p:grpSpPr>
          <a:xfrm>
            <a:off x="4572000" y="3322320"/>
            <a:ext cx="1676400" cy="609600"/>
            <a:chOff x="4648200" y="3962400"/>
            <a:chExt cx="1676400" cy="609600"/>
          </a:xfrm>
        </p:grpSpPr>
        <p:sp>
          <p:nvSpPr>
            <p:cNvPr id="157" name="Rectangle 156"/>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78" name="Group 177"/>
            <p:cNvGrpSpPr/>
            <p:nvPr/>
          </p:nvGrpSpPr>
          <p:grpSpPr>
            <a:xfrm>
              <a:off x="4800600" y="4038600"/>
              <a:ext cx="1368136" cy="457200"/>
              <a:chOff x="4876800" y="5105400"/>
              <a:chExt cx="1368136" cy="457200"/>
            </a:xfrm>
          </p:grpSpPr>
          <p:grpSp>
            <p:nvGrpSpPr>
              <p:cNvPr id="171" name="Group 170"/>
              <p:cNvGrpSpPr/>
              <p:nvPr/>
            </p:nvGrpSpPr>
            <p:grpSpPr>
              <a:xfrm>
                <a:off x="4876800" y="5105400"/>
                <a:ext cx="1368136" cy="190500"/>
                <a:chOff x="4876800" y="5105400"/>
                <a:chExt cx="1368136" cy="190500"/>
              </a:xfrm>
            </p:grpSpPr>
            <p:sp>
              <p:nvSpPr>
                <p:cNvPr id="159" name="Oval 158"/>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0" name="Oval 159"/>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1" name="Oval 160"/>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2" name="Oval 161"/>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3" name="Oval 162"/>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72" name="Group 171"/>
              <p:cNvGrpSpPr/>
              <p:nvPr/>
            </p:nvGrpSpPr>
            <p:grpSpPr>
              <a:xfrm>
                <a:off x="4876800" y="5372100"/>
                <a:ext cx="1368136" cy="190500"/>
                <a:chOff x="4876800" y="5105400"/>
                <a:chExt cx="1368136" cy="190500"/>
              </a:xfrm>
            </p:grpSpPr>
            <p:sp>
              <p:nvSpPr>
                <p:cNvPr id="173" name="Oval 172"/>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4" name="Oval 173"/>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5" name="Oval 174"/>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6" name="Oval 175"/>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77" name="Oval 176"/>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180" name="Group 179"/>
          <p:cNvGrpSpPr/>
          <p:nvPr/>
        </p:nvGrpSpPr>
        <p:grpSpPr>
          <a:xfrm>
            <a:off x="4572000" y="4160520"/>
            <a:ext cx="1676400" cy="609600"/>
            <a:chOff x="4648200" y="3962400"/>
            <a:chExt cx="1676400" cy="609600"/>
          </a:xfrm>
        </p:grpSpPr>
        <p:sp>
          <p:nvSpPr>
            <p:cNvPr id="181" name="Rectangle 18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82" name="Group 177"/>
            <p:cNvGrpSpPr/>
            <p:nvPr/>
          </p:nvGrpSpPr>
          <p:grpSpPr>
            <a:xfrm>
              <a:off x="4800600" y="4038600"/>
              <a:ext cx="1368136" cy="457200"/>
              <a:chOff x="4876800" y="5105400"/>
              <a:chExt cx="1368136" cy="457200"/>
            </a:xfrm>
          </p:grpSpPr>
          <p:grpSp>
            <p:nvGrpSpPr>
              <p:cNvPr id="183" name="Group 170"/>
              <p:cNvGrpSpPr/>
              <p:nvPr/>
            </p:nvGrpSpPr>
            <p:grpSpPr>
              <a:xfrm>
                <a:off x="4876800" y="5105400"/>
                <a:ext cx="1368136" cy="190500"/>
                <a:chOff x="4876800" y="5105400"/>
                <a:chExt cx="1368136" cy="190500"/>
              </a:xfrm>
            </p:grpSpPr>
            <p:sp>
              <p:nvSpPr>
                <p:cNvPr id="190" name="Oval 18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1" name="Oval 19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2" name="Oval 19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3" name="Oval 19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94" name="Oval 19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84" name="Group 171"/>
              <p:cNvGrpSpPr/>
              <p:nvPr/>
            </p:nvGrpSpPr>
            <p:grpSpPr>
              <a:xfrm>
                <a:off x="4876800" y="5372100"/>
                <a:ext cx="1368136" cy="190500"/>
                <a:chOff x="4876800" y="5105400"/>
                <a:chExt cx="1368136" cy="190500"/>
              </a:xfrm>
            </p:grpSpPr>
            <p:sp>
              <p:nvSpPr>
                <p:cNvPr id="185" name="Oval 18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6" name="Oval 18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7" name="Oval 18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8" name="Oval 18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9" name="Oval 18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225" name="Group 224"/>
          <p:cNvGrpSpPr/>
          <p:nvPr/>
        </p:nvGrpSpPr>
        <p:grpSpPr>
          <a:xfrm>
            <a:off x="6629400" y="3322320"/>
            <a:ext cx="1676400" cy="609600"/>
            <a:chOff x="4648200" y="3962400"/>
            <a:chExt cx="1676400" cy="609600"/>
          </a:xfrm>
        </p:grpSpPr>
        <p:sp>
          <p:nvSpPr>
            <p:cNvPr id="226" name="Rectangle 225"/>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27" name="Group 177"/>
            <p:cNvGrpSpPr/>
            <p:nvPr/>
          </p:nvGrpSpPr>
          <p:grpSpPr>
            <a:xfrm>
              <a:off x="4800600" y="4038600"/>
              <a:ext cx="1368136" cy="457200"/>
              <a:chOff x="4876800" y="5105400"/>
              <a:chExt cx="1368136" cy="457200"/>
            </a:xfrm>
          </p:grpSpPr>
          <p:grpSp>
            <p:nvGrpSpPr>
              <p:cNvPr id="228" name="Group 170"/>
              <p:cNvGrpSpPr/>
              <p:nvPr/>
            </p:nvGrpSpPr>
            <p:grpSpPr>
              <a:xfrm>
                <a:off x="4876800" y="5105400"/>
                <a:ext cx="1368136" cy="190500"/>
                <a:chOff x="4876800" y="5105400"/>
                <a:chExt cx="1368136" cy="190500"/>
              </a:xfrm>
            </p:grpSpPr>
            <p:sp>
              <p:nvSpPr>
                <p:cNvPr id="235" name="Oval 23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6" name="Oval 23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7" name="Oval 23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8" name="Oval 23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9" name="Oval 23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229" name="Group 171"/>
              <p:cNvGrpSpPr/>
              <p:nvPr/>
            </p:nvGrpSpPr>
            <p:grpSpPr>
              <a:xfrm>
                <a:off x="4876800" y="5372100"/>
                <a:ext cx="1368136" cy="190500"/>
                <a:chOff x="4876800" y="5105400"/>
                <a:chExt cx="1368136" cy="190500"/>
              </a:xfrm>
            </p:grpSpPr>
            <p:sp>
              <p:nvSpPr>
                <p:cNvPr id="230" name="Oval 22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1" name="Oval 23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2" name="Oval 23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3" name="Oval 23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34" name="Oval 23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grpSp>
        <p:nvGrpSpPr>
          <p:cNvPr id="240" name="Group 239"/>
          <p:cNvGrpSpPr/>
          <p:nvPr/>
        </p:nvGrpSpPr>
        <p:grpSpPr>
          <a:xfrm>
            <a:off x="6629400" y="4160520"/>
            <a:ext cx="1676400" cy="609600"/>
            <a:chOff x="4648200" y="3962400"/>
            <a:chExt cx="1676400" cy="609600"/>
          </a:xfrm>
        </p:grpSpPr>
        <p:sp>
          <p:nvSpPr>
            <p:cNvPr id="241" name="Rectangle 240"/>
            <p:cNvSpPr/>
            <p:nvPr/>
          </p:nvSpPr>
          <p:spPr>
            <a:xfrm>
              <a:off x="4648200" y="3962400"/>
              <a:ext cx="16764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42" name="Group 177"/>
            <p:cNvGrpSpPr/>
            <p:nvPr/>
          </p:nvGrpSpPr>
          <p:grpSpPr>
            <a:xfrm>
              <a:off x="4800600" y="4038600"/>
              <a:ext cx="1368136" cy="457200"/>
              <a:chOff x="4876800" y="5105400"/>
              <a:chExt cx="1368136" cy="457200"/>
            </a:xfrm>
          </p:grpSpPr>
          <p:grpSp>
            <p:nvGrpSpPr>
              <p:cNvPr id="243" name="Group 170"/>
              <p:cNvGrpSpPr/>
              <p:nvPr/>
            </p:nvGrpSpPr>
            <p:grpSpPr>
              <a:xfrm>
                <a:off x="4876800" y="5105400"/>
                <a:ext cx="1368136" cy="190500"/>
                <a:chOff x="4876800" y="5105400"/>
                <a:chExt cx="1368136" cy="190500"/>
              </a:xfrm>
            </p:grpSpPr>
            <p:sp>
              <p:nvSpPr>
                <p:cNvPr id="250" name="Oval 249"/>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1" name="Oval 250"/>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2" name="Oval 251"/>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3" name="Oval 252"/>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4" name="Oval 253"/>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244" name="Group 171"/>
              <p:cNvGrpSpPr/>
              <p:nvPr/>
            </p:nvGrpSpPr>
            <p:grpSpPr>
              <a:xfrm>
                <a:off x="4876800" y="5372100"/>
                <a:ext cx="1368136" cy="190500"/>
                <a:chOff x="4876800" y="5105400"/>
                <a:chExt cx="1368136" cy="190500"/>
              </a:xfrm>
            </p:grpSpPr>
            <p:sp>
              <p:nvSpPr>
                <p:cNvPr id="245" name="Oval 244"/>
                <p:cNvSpPr/>
                <p:nvPr/>
              </p:nvSpPr>
              <p:spPr>
                <a:xfrm>
                  <a:off x="4876800"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6" name="Oval 245"/>
                <p:cNvSpPr/>
                <p:nvPr/>
              </p:nvSpPr>
              <p:spPr>
                <a:xfrm>
                  <a:off x="5171209"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7" name="Oval 246"/>
                <p:cNvSpPr/>
                <p:nvPr/>
              </p:nvSpPr>
              <p:spPr>
                <a:xfrm>
                  <a:off x="5465618"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8" name="Oval 247"/>
                <p:cNvSpPr/>
                <p:nvPr/>
              </p:nvSpPr>
              <p:spPr>
                <a:xfrm>
                  <a:off x="5760027"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49" name="Oval 248"/>
                <p:cNvSpPr/>
                <p:nvPr/>
              </p:nvSpPr>
              <p:spPr>
                <a:xfrm>
                  <a:off x="6054436" y="5105400"/>
                  <a:ext cx="190500" cy="1905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grpSp>
      <p:sp>
        <p:nvSpPr>
          <p:cNvPr id="255" name="TextBox 254"/>
          <p:cNvSpPr txBox="1"/>
          <p:nvPr/>
        </p:nvSpPr>
        <p:spPr>
          <a:xfrm>
            <a:off x="4541520" y="2865120"/>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6" name="TextBox 255"/>
          <p:cNvSpPr txBox="1"/>
          <p:nvPr/>
        </p:nvSpPr>
        <p:spPr>
          <a:xfrm>
            <a:off x="6553200" y="2865120"/>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7" name="TextBox 256"/>
          <p:cNvSpPr txBox="1"/>
          <p:nvPr/>
        </p:nvSpPr>
        <p:spPr>
          <a:xfrm>
            <a:off x="4541520" y="4765655"/>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8" name="TextBox 257"/>
          <p:cNvSpPr txBox="1"/>
          <p:nvPr/>
        </p:nvSpPr>
        <p:spPr>
          <a:xfrm>
            <a:off x="6553200" y="4765655"/>
            <a:ext cx="1752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33CC"/>
                </a:solidFill>
                <a:effectLst/>
                <a:uLnTx/>
                <a:uFillTx/>
                <a:latin typeface="Calibri"/>
                <a:ea typeface="+mn-ea"/>
                <a:cs typeface="+mn-cs"/>
              </a:rPr>
              <a:t>10 students</a:t>
            </a:r>
          </a:p>
        </p:txBody>
      </p:sp>
      <p:sp>
        <p:nvSpPr>
          <p:cNvPr id="259" name="TextBox 258"/>
          <p:cNvSpPr txBox="1"/>
          <p:nvPr/>
        </p:nvSpPr>
        <p:spPr>
          <a:xfrm>
            <a:off x="533400" y="5486400"/>
            <a:ext cx="7924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Calibri"/>
                <a:ea typeface="+mn-ea"/>
                <a:cs typeface="+mn-cs"/>
              </a:rPr>
              <a:t>Avg</a:t>
            </a:r>
            <a:r>
              <a:rPr kumimoji="0" lang="en-US" sz="2400" b="1" i="0" u="none" strike="noStrike" kern="1200" cap="none" spc="0" normalizeH="0" baseline="0" noProof="0" dirty="0">
                <a:ln>
                  <a:noFill/>
                </a:ln>
                <a:solidFill>
                  <a:prstClr val="black"/>
                </a:solidFill>
                <a:effectLst/>
                <a:uLnTx/>
                <a:uFillTx/>
                <a:latin typeface="Calibri"/>
                <a:ea typeface="+mn-ea"/>
                <a:cs typeface="+mn-cs"/>
              </a:rPr>
              <a:t> class size = (180 + 10 + 10 + 10 + 10)/5 = 220/5 = 44 &lt; 50</a:t>
            </a:r>
          </a:p>
        </p:txBody>
      </p:sp>
      <p:sp>
        <p:nvSpPr>
          <p:cNvPr id="260" name="TextBox 259"/>
          <p:cNvSpPr txBox="1"/>
          <p:nvPr/>
        </p:nvSpPr>
        <p:spPr>
          <a:xfrm>
            <a:off x="533400" y="6107668"/>
            <a:ext cx="78486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Reported average = (180*180 + 4*10*10)/220 = 149 &gt; 100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6" grpId="0"/>
      <p:bldP spid="255" grpId="0"/>
      <p:bldP spid="256" grpId="0"/>
      <p:bldP spid="257" grpId="0"/>
      <p:bldP spid="258" grpId="0"/>
      <p:bldP spid="259" grpId="0"/>
      <p:bldP spid="2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9144000" cy="2057400"/>
          </a:xfrm>
        </p:spPr>
        <p:txBody>
          <a:bodyPr>
            <a:noAutofit/>
          </a:bodyPr>
          <a:lstStyle/>
          <a:p>
            <a:r>
              <a:rPr lang="en-US" b="1" dirty="0">
                <a:solidFill>
                  <a:schemeClr val="tx2"/>
                </a:solidFill>
              </a:rPr>
              <a:t>CSE 357, Fall 2025</a:t>
            </a:r>
            <a:br>
              <a:rPr lang="en-US" b="1" dirty="0">
                <a:solidFill>
                  <a:schemeClr val="tx2"/>
                </a:solidFill>
              </a:rPr>
            </a:br>
            <a:r>
              <a:rPr lang="en-US" b="1" dirty="0">
                <a:solidFill>
                  <a:schemeClr val="tx2"/>
                </a:solidFill>
              </a:rPr>
              <a:t>Statistical Methods for Data Science</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6" name="Subtitle 2"/>
          <p:cNvSpPr>
            <a:spLocks noGrp="1"/>
          </p:cNvSpPr>
          <p:nvPr>
            <p:ph type="subTitle" idx="1"/>
          </p:nvPr>
        </p:nvSpPr>
        <p:spPr>
          <a:xfrm>
            <a:off x="0" y="3048000"/>
            <a:ext cx="9144000" cy="3200400"/>
          </a:xfrm>
        </p:spPr>
        <p:txBody>
          <a:bodyPr>
            <a:normAutofit/>
          </a:bodyPr>
          <a:lstStyle/>
          <a:p>
            <a:r>
              <a:rPr lang="en-US" b="1" dirty="0">
                <a:solidFill>
                  <a:srgbClr val="FF0000"/>
                </a:solidFill>
              </a:rPr>
              <a:t>What is Data Science?</a:t>
            </a:r>
          </a:p>
          <a:p>
            <a:endParaRPr lang="en-US" dirty="0">
              <a:solidFill>
                <a:schemeClr val="tx1"/>
              </a:solidFill>
            </a:endParaRPr>
          </a:p>
          <a:p>
            <a:r>
              <a:rPr lang="en-US" dirty="0">
                <a:solidFill>
                  <a:schemeClr val="tx1"/>
                </a:solidFill>
              </a:rPr>
              <a:t>Analysis of data (using several tools/techniques)</a:t>
            </a:r>
          </a:p>
          <a:p>
            <a:endParaRPr lang="en-US" dirty="0">
              <a:solidFill>
                <a:schemeClr val="tx1"/>
              </a:solidFill>
            </a:endParaRPr>
          </a:p>
          <a:p>
            <a:r>
              <a:rPr lang="en-US" dirty="0">
                <a:solidFill>
                  <a:schemeClr val="tx1"/>
                </a:solidFill>
              </a:rPr>
              <a:t>Statistics/Data Analysis + 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Grading </a:t>
            </a:r>
          </a:p>
        </p:txBody>
      </p:sp>
      <p:sp>
        <p:nvSpPr>
          <p:cNvPr id="6" name="TextBox 5"/>
          <p:cNvSpPr txBox="1"/>
          <p:nvPr/>
        </p:nvSpPr>
        <p:spPr>
          <a:xfrm>
            <a:off x="457200" y="1711166"/>
            <a:ext cx="8686800" cy="2708434"/>
          </a:xfrm>
          <a:prstGeom prst="rect">
            <a:avLst/>
          </a:prstGeom>
          <a:noFill/>
        </p:spPr>
        <p:txBody>
          <a:bodyPr wrap="square" rtlCol="0">
            <a:spAutoFit/>
          </a:bodyPr>
          <a:lstStyle/>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40% assignments (submit online) </a:t>
            </a: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lang="en-US" sz="2800" dirty="0">
                <a:solidFill>
                  <a:prstClr val="black"/>
                </a:solidFill>
                <a:latin typeface="Calibri"/>
              </a:rPr>
              <a:t>60</a:t>
            </a:r>
            <a:r>
              <a:rPr kumimoji="0" lang="en-US" sz="2800" b="0" i="0" u="none" strike="noStrike" kern="1200" cap="none" spc="0" normalizeH="0" baseline="0" noProof="0" dirty="0">
                <a:ln>
                  <a:noFill/>
                </a:ln>
                <a:solidFill>
                  <a:prstClr val="black"/>
                </a:solidFill>
                <a:effectLst/>
                <a:uLnTx/>
                <a:uFillTx/>
                <a:latin typeface="Calibri"/>
                <a:ea typeface="+mn-ea"/>
                <a:cs typeface="+mn-cs"/>
              </a:rPr>
              <a:t>% exams (2 in-class, mid-terms)</a:t>
            </a: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0% attendance</a:t>
            </a:r>
            <a:br>
              <a:rPr kumimoji="0" lang="en-US" sz="2800" b="0" i="0" u="none" strike="noStrike" kern="1200" cap="none" spc="0" normalizeH="0" baseline="0" noProof="0" dirty="0">
                <a:ln>
                  <a:noFill/>
                </a:ln>
                <a:solidFill>
                  <a:prstClr val="black"/>
                </a:solidFill>
                <a:effectLst/>
                <a:uLnTx/>
                <a:uFillTx/>
                <a:latin typeface="Calibri"/>
                <a:ea typeface="+mn-ea"/>
                <a:cs typeface="+mn-cs"/>
              </a:rPr>
            </a:b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463550" marR="0" lvl="0" indent="-463550" algn="l" defTabSz="914400" rtl="0" eaLnBrk="1" fontAlgn="auto" latinLnBrk="0" hangingPunct="1">
              <a:lnSpc>
                <a:spcPct val="100000"/>
              </a:lnSpc>
              <a:spcBef>
                <a:spcPts val="1200"/>
              </a:spcBef>
              <a:spcAft>
                <a:spcPts val="0"/>
              </a:spcAft>
              <a:buClrTx/>
              <a:buSzTx/>
              <a:buFont typeface="Wingdings" panose="05000000000000000000" pitchFamily="2" charset="2"/>
              <a:buChar char="Ø"/>
              <a:tabLst/>
              <a:defRPr/>
            </a:pPr>
            <a:r>
              <a:rPr kumimoji="0" lang="en-US" sz="2800" b="0" i="1" u="none" strike="noStrike" kern="1200" cap="none" spc="0" normalizeH="0" baseline="0" noProof="0" dirty="0">
                <a:ln>
                  <a:noFill/>
                </a:ln>
                <a:solidFill>
                  <a:srgbClr val="FF0000"/>
                </a:solidFill>
                <a:effectLst/>
                <a:uLnTx/>
                <a:uFillTx/>
                <a:latin typeface="Calibri"/>
                <a:ea typeface="+mn-ea"/>
                <a:cs typeface="+mn-cs"/>
              </a:rPr>
              <a:t>Grading is on a curve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assignments</a:t>
            </a:r>
          </a:p>
        </p:txBody>
      </p:sp>
      <p:sp>
        <p:nvSpPr>
          <p:cNvPr id="6" name="TextBox 5"/>
          <p:cNvSpPr txBox="1"/>
          <p:nvPr/>
        </p:nvSpPr>
        <p:spPr>
          <a:xfrm>
            <a:off x="228600" y="1219200"/>
            <a:ext cx="8686800" cy="5401479"/>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40% assignments</a:t>
            </a:r>
            <a:br>
              <a:rPr lang="en-US" sz="2800" dirty="0">
                <a:solidFill>
                  <a:srgbClr val="FF0000"/>
                </a:solidFill>
              </a:rPr>
            </a:br>
            <a:endParaRPr lang="en-US" sz="1600" dirty="0">
              <a:solidFill>
                <a:srgbClr val="FF0000"/>
              </a:solidFill>
            </a:endParaRPr>
          </a:p>
          <a:p>
            <a:pPr marL="920750" lvl="1" indent="-463550">
              <a:spcBef>
                <a:spcPts val="600"/>
              </a:spcBef>
              <a:buFont typeface="Wingdings" pitchFamily="2" charset="2"/>
              <a:buChar char="Ø"/>
            </a:pPr>
            <a:r>
              <a:rPr lang="en-US" sz="2400" dirty="0"/>
              <a:t>6 assignments (roughly once every 1.5 weeks)</a:t>
            </a:r>
          </a:p>
          <a:p>
            <a:pPr marL="1377950" lvl="2" indent="-463550">
              <a:spcBef>
                <a:spcPts val="600"/>
              </a:spcBef>
              <a:buFont typeface="Arial" panose="020B0604020202020204" pitchFamily="34" charset="0"/>
              <a:buChar char="•"/>
            </a:pPr>
            <a:r>
              <a:rPr lang="en-US" sz="2000" dirty="0"/>
              <a:t>5-6 problems per assignment</a:t>
            </a:r>
          </a:p>
          <a:p>
            <a:pPr marL="1377950" lvl="2" indent="-463550">
              <a:spcBef>
                <a:spcPts val="600"/>
              </a:spcBef>
              <a:buFont typeface="Arial" panose="020B0604020202020204" pitchFamily="34" charset="0"/>
              <a:buChar char="•"/>
            </a:pPr>
            <a:r>
              <a:rPr lang="en-US" sz="2000" dirty="0"/>
              <a:t>Later assignments will have more programming</a:t>
            </a:r>
          </a:p>
          <a:p>
            <a:pPr marL="1377950" lvl="2" indent="-463550">
              <a:spcBef>
                <a:spcPts val="600"/>
              </a:spcBef>
              <a:buFont typeface="Arial" panose="020B0604020202020204" pitchFamily="34" charset="0"/>
              <a:buChar char="•"/>
            </a:pPr>
            <a:r>
              <a:rPr lang="en-US" sz="2000" dirty="0"/>
              <a:t>Questions will be based on lectures, but tougher on purpose</a:t>
            </a:r>
            <a:br>
              <a:rPr lang="en-US" sz="2000" dirty="0"/>
            </a:br>
            <a:endParaRPr lang="en-US" dirty="0"/>
          </a:p>
          <a:p>
            <a:pPr marL="920750" lvl="1" indent="-463550">
              <a:spcBef>
                <a:spcPts val="600"/>
              </a:spcBef>
              <a:buFont typeface="Wingdings" pitchFamily="2" charset="2"/>
              <a:buChar char="Ø"/>
            </a:pPr>
            <a:r>
              <a:rPr lang="en-US" sz="2400" dirty="0"/>
              <a:t>Collaboration is allowed (groups of at most 4 students)</a:t>
            </a:r>
          </a:p>
          <a:p>
            <a:pPr marL="1377950" lvl="2" indent="-463550">
              <a:spcBef>
                <a:spcPts val="600"/>
              </a:spcBef>
              <a:buFont typeface="Arial" panose="020B0604020202020204" pitchFamily="34" charset="0"/>
              <a:buChar char="•"/>
            </a:pPr>
            <a:r>
              <a:rPr lang="en-US" sz="2000" dirty="0"/>
              <a:t>One write-up/upload per group</a:t>
            </a:r>
          </a:p>
          <a:p>
            <a:pPr marL="1377950" lvl="2" indent="-463550">
              <a:spcBef>
                <a:spcPts val="600"/>
              </a:spcBef>
              <a:buFont typeface="Arial" panose="020B0604020202020204" pitchFamily="34" charset="0"/>
              <a:buChar char="•"/>
            </a:pPr>
            <a:r>
              <a:rPr lang="en-US" sz="2000" dirty="0"/>
              <a:t>Only use techniques taught in class</a:t>
            </a:r>
          </a:p>
          <a:p>
            <a:pPr marL="1377950" lvl="2" indent="-463550">
              <a:spcBef>
                <a:spcPts val="600"/>
              </a:spcBef>
              <a:buFont typeface="Arial" panose="020B0604020202020204" pitchFamily="34" charset="0"/>
              <a:buChar char="•"/>
            </a:pPr>
            <a:r>
              <a:rPr lang="en-US" sz="2000" dirty="0"/>
              <a:t>Discuss ONLY among group members</a:t>
            </a:r>
          </a:p>
          <a:p>
            <a:pPr marL="1377950" lvl="2" indent="-463550">
              <a:spcBef>
                <a:spcPts val="600"/>
              </a:spcBef>
              <a:buFont typeface="Arial" panose="020B0604020202020204" pitchFamily="34" charset="0"/>
              <a:buChar char="•"/>
            </a:pPr>
            <a:r>
              <a:rPr lang="en-US" sz="2000" dirty="0"/>
              <a:t>Form groups yourself, use piazza if needed</a:t>
            </a:r>
          </a:p>
          <a:p>
            <a:pPr marL="1377950" lvl="2" indent="-463550">
              <a:spcBef>
                <a:spcPts val="600"/>
              </a:spcBef>
              <a:buFont typeface="Arial" panose="020B0604020202020204" pitchFamily="34" charset="0"/>
              <a:buChar char="•"/>
            </a:pPr>
            <a:r>
              <a:rPr lang="en-US" sz="2000" dirty="0"/>
              <a:t>If a group member is inactive, let me know asap!</a:t>
            </a:r>
          </a:p>
          <a:p>
            <a:pPr marL="1377950" lvl="2" indent="-463550">
              <a:spcBef>
                <a:spcPts val="600"/>
              </a:spcBef>
              <a:buFont typeface="Arial" panose="020B0604020202020204" pitchFamily="34" charset="0"/>
              <a:buChar char="•"/>
            </a:pPr>
            <a:r>
              <a:rPr lang="en-US" sz="2000" dirty="0"/>
              <a:t>Group members can change (please check with me first)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assignments</a:t>
            </a:r>
          </a:p>
        </p:txBody>
      </p:sp>
      <p:sp>
        <p:nvSpPr>
          <p:cNvPr id="6" name="TextBox 5"/>
          <p:cNvSpPr txBox="1"/>
          <p:nvPr/>
        </p:nvSpPr>
        <p:spPr>
          <a:xfrm>
            <a:off x="228600" y="1219200"/>
            <a:ext cx="8686800" cy="6032421"/>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40% assignments</a:t>
            </a:r>
            <a:endParaRPr lang="en-US" sz="2000" dirty="0"/>
          </a:p>
          <a:p>
            <a:pPr marL="920750" lvl="1" indent="-463550">
              <a:spcBef>
                <a:spcPts val="600"/>
              </a:spcBef>
              <a:buFont typeface="Wingdings" pitchFamily="2" charset="2"/>
              <a:buChar char="Ø"/>
            </a:pPr>
            <a:r>
              <a:rPr lang="en-US" sz="2400" dirty="0"/>
              <a:t>Submit all files (scanned pdf, </a:t>
            </a:r>
            <a:r>
              <a:rPr lang="en-US" sz="2400" dirty="0" err="1"/>
              <a:t>py</a:t>
            </a:r>
            <a:r>
              <a:rPr lang="en-US" sz="2400" dirty="0"/>
              <a:t> files, graphs) as one archive</a:t>
            </a:r>
          </a:p>
          <a:p>
            <a:pPr marL="920750" lvl="1" indent="-463550">
              <a:spcBef>
                <a:spcPts val="600"/>
              </a:spcBef>
              <a:buFont typeface="Wingdings" pitchFamily="2" charset="2"/>
              <a:buChar char="Ø"/>
            </a:pPr>
            <a:r>
              <a:rPr lang="en-US" sz="2400" dirty="0"/>
              <a:t>Solutions can be types of hand-written (legible)</a:t>
            </a:r>
          </a:p>
          <a:p>
            <a:pPr marL="920750" lvl="1" indent="-463550">
              <a:spcBef>
                <a:spcPts val="600"/>
              </a:spcBef>
              <a:buFont typeface="Wingdings" pitchFamily="2" charset="2"/>
              <a:buChar char="Ø"/>
            </a:pPr>
            <a:r>
              <a:rPr lang="en-US" sz="2400" dirty="0"/>
              <a:t>Only one group member needs to submit, mention all names</a:t>
            </a:r>
          </a:p>
          <a:p>
            <a:pPr marL="920750" lvl="1" indent="-463550">
              <a:spcBef>
                <a:spcPts val="600"/>
              </a:spcBef>
              <a:buFont typeface="Wingdings" pitchFamily="2" charset="2"/>
              <a:buChar char="Ø"/>
            </a:pPr>
            <a:r>
              <a:rPr lang="en-US" sz="2400" dirty="0"/>
              <a:t>On Brightspace</a:t>
            </a:r>
            <a:br>
              <a:rPr lang="en-US" sz="2400" dirty="0"/>
            </a:br>
            <a:endParaRPr lang="en-US" sz="1200" dirty="0"/>
          </a:p>
          <a:p>
            <a:pPr marL="920750" lvl="1" indent="-463550">
              <a:spcBef>
                <a:spcPts val="600"/>
              </a:spcBef>
              <a:buFont typeface="Wingdings" pitchFamily="2" charset="2"/>
              <a:buChar char="Ø"/>
            </a:pPr>
            <a:r>
              <a:rPr lang="en-US" sz="2400" dirty="0"/>
              <a:t>Assignments due </a:t>
            </a:r>
            <a:r>
              <a:rPr lang="en-US" sz="2400" b="1" dirty="0"/>
              <a:t>at 11:59pm on due date</a:t>
            </a:r>
            <a:endParaRPr lang="en-US" sz="2400" dirty="0"/>
          </a:p>
          <a:p>
            <a:pPr marL="1377950" lvl="2" indent="-463550">
              <a:spcBef>
                <a:spcPts val="600"/>
              </a:spcBef>
              <a:buFont typeface="Arial" panose="020B0604020202020204" pitchFamily="34" charset="0"/>
              <a:buChar char="•"/>
            </a:pPr>
            <a:r>
              <a:rPr lang="en-US" sz="2400" dirty="0"/>
              <a:t>Due date posted on class website and in assignment pdf</a:t>
            </a:r>
          </a:p>
          <a:p>
            <a:pPr marL="920750" lvl="1" indent="-463550">
              <a:spcBef>
                <a:spcPts val="600"/>
              </a:spcBef>
              <a:buFont typeface="Wingdings" panose="05000000000000000000" pitchFamily="2" charset="2"/>
              <a:buChar char="Ø"/>
            </a:pPr>
            <a:r>
              <a:rPr lang="en-US" sz="2400" dirty="0"/>
              <a:t>Example: A1 due on Sept 8</a:t>
            </a:r>
            <a:r>
              <a:rPr lang="en-US" sz="2400" baseline="30000" dirty="0"/>
              <a:t>th</a:t>
            </a:r>
            <a:endParaRPr lang="en-US" sz="2400" dirty="0"/>
          </a:p>
          <a:p>
            <a:pPr marL="1377950" lvl="2" indent="-463550">
              <a:spcBef>
                <a:spcPts val="600"/>
              </a:spcBef>
              <a:buFont typeface="Arial" panose="020B0604020202020204" pitchFamily="34" charset="0"/>
              <a:buChar char="•"/>
            </a:pPr>
            <a:r>
              <a:rPr lang="en-US" sz="2400" dirty="0"/>
              <a:t>Brightspace will mark submissions after 11:59pm on Sept 8</a:t>
            </a:r>
            <a:r>
              <a:rPr lang="en-US" sz="2400" baseline="30000" dirty="0"/>
              <a:t>th</a:t>
            </a:r>
            <a:r>
              <a:rPr lang="en-US" sz="2400" dirty="0"/>
              <a:t> as LATE, </a:t>
            </a:r>
            <a:r>
              <a:rPr lang="en-US" sz="2400" b="1" dirty="0"/>
              <a:t>will not be graded if late</a:t>
            </a:r>
          </a:p>
          <a:p>
            <a:pPr marL="1377950" lvl="2" indent="-463550">
              <a:spcBef>
                <a:spcPts val="600"/>
              </a:spcBef>
              <a:buFont typeface="Arial" panose="020B0604020202020204" pitchFamily="34" charset="0"/>
              <a:buChar char="•"/>
            </a:pPr>
            <a:r>
              <a:rPr lang="en-US" sz="2400" b="1" dirty="0"/>
              <a:t>Upload ahead of time, </a:t>
            </a:r>
            <a:r>
              <a:rPr lang="en-US" sz="2400" dirty="0"/>
              <a:t>updates till 11:59pm allowed</a:t>
            </a:r>
          </a:p>
          <a:p>
            <a:pPr marL="1377950" lvl="2" indent="-463550">
              <a:spcBef>
                <a:spcPts val="600"/>
              </a:spcBef>
              <a:buFont typeface="Arial" panose="020B0604020202020204" pitchFamily="34" charset="0"/>
              <a:buChar char="•"/>
            </a:pPr>
            <a:r>
              <a:rPr lang="en-US" sz="2400" dirty="0"/>
              <a:t>NO LATE SUBMISSIONS, NO EXCEPTIONS</a:t>
            </a:r>
            <a:br>
              <a:rPr lang="en-US" sz="2000" dirty="0"/>
            </a:b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106953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 exams</a:t>
            </a:r>
          </a:p>
        </p:txBody>
      </p:sp>
      <p:sp>
        <p:nvSpPr>
          <p:cNvPr id="6" name="TextBox 5"/>
          <p:cNvSpPr txBox="1"/>
          <p:nvPr/>
        </p:nvSpPr>
        <p:spPr>
          <a:xfrm>
            <a:off x="228600" y="1219200"/>
            <a:ext cx="8686800" cy="5601533"/>
          </a:xfrm>
          <a:prstGeom prst="rect">
            <a:avLst/>
          </a:prstGeom>
          <a:noFill/>
        </p:spPr>
        <p:txBody>
          <a:bodyPr wrap="square" rtlCol="0">
            <a:spAutoFit/>
          </a:bodyPr>
          <a:lstStyle/>
          <a:p>
            <a:pPr marL="463550" indent="-463550">
              <a:spcBef>
                <a:spcPts val="600"/>
              </a:spcBef>
              <a:buFont typeface="Arial" pitchFamily="34" charset="0"/>
              <a:buChar char="•"/>
            </a:pPr>
            <a:r>
              <a:rPr lang="en-US" sz="2800" dirty="0">
                <a:solidFill>
                  <a:srgbClr val="FF0000"/>
                </a:solidFill>
              </a:rPr>
              <a:t>60% exams</a:t>
            </a:r>
          </a:p>
          <a:p>
            <a:pPr marL="920750" lvl="1" indent="-463550">
              <a:spcBef>
                <a:spcPts val="600"/>
              </a:spcBef>
              <a:buFont typeface="Wingdings" pitchFamily="2" charset="2"/>
              <a:buChar char="Ø"/>
            </a:pPr>
            <a:r>
              <a:rPr lang="en-US" sz="2400" dirty="0"/>
              <a:t>Mid-terms 1 and 2</a:t>
            </a:r>
          </a:p>
          <a:p>
            <a:pPr marL="1377950" lvl="2" indent="-463550">
              <a:spcBef>
                <a:spcPts val="600"/>
              </a:spcBef>
              <a:buFont typeface="Arial" panose="020B0604020202020204" pitchFamily="34" charset="0"/>
              <a:buChar char="•"/>
            </a:pPr>
            <a:r>
              <a:rPr lang="en-US" sz="2000" dirty="0"/>
              <a:t>25% mid-term 1 (</a:t>
            </a:r>
            <a:r>
              <a:rPr lang="en-US" sz="2000" dirty="0" err="1"/>
              <a:t>probs&amp;stats</a:t>
            </a:r>
            <a:r>
              <a:rPr lang="en-US" sz="2000" dirty="0"/>
              <a:t>, basics of inference), early October</a:t>
            </a:r>
          </a:p>
          <a:p>
            <a:pPr marL="1377950" lvl="2" indent="-463550">
              <a:spcBef>
                <a:spcPts val="600"/>
              </a:spcBef>
              <a:buFont typeface="Arial" panose="020B0604020202020204" pitchFamily="34" charset="0"/>
              <a:buChar char="•"/>
            </a:pPr>
            <a:r>
              <a:rPr lang="en-US" sz="2000" dirty="0"/>
              <a:t>35% mid-term 2 (inference, techniques), early December</a:t>
            </a:r>
          </a:p>
          <a:p>
            <a:pPr marL="1377950" lvl="2" indent="-463550">
              <a:spcBef>
                <a:spcPts val="600"/>
              </a:spcBef>
              <a:buFont typeface="Arial" panose="020B0604020202020204" pitchFamily="34" charset="0"/>
              <a:buChar char="•"/>
            </a:pPr>
            <a:r>
              <a:rPr lang="en-US" sz="2000" dirty="0"/>
              <a:t>Non-overlapping</a:t>
            </a:r>
          </a:p>
          <a:p>
            <a:pPr marL="1377950" lvl="2" indent="-463550">
              <a:spcBef>
                <a:spcPts val="600"/>
              </a:spcBef>
              <a:buFont typeface="Wingdings" pitchFamily="2" charset="2"/>
              <a:buChar char="Ø"/>
            </a:pPr>
            <a:endParaRPr lang="en-US" sz="1000" dirty="0"/>
          </a:p>
          <a:p>
            <a:pPr marL="920750" lvl="1" indent="-463550">
              <a:spcBef>
                <a:spcPts val="600"/>
              </a:spcBef>
              <a:buFont typeface="Wingdings" pitchFamily="2" charset="2"/>
              <a:buChar char="Ø"/>
            </a:pPr>
            <a:r>
              <a:rPr lang="en-US" sz="2800" dirty="0"/>
              <a:t>In-class exams (~70mins)</a:t>
            </a:r>
          </a:p>
          <a:p>
            <a:pPr marL="1377950" lvl="2" indent="-463550">
              <a:spcBef>
                <a:spcPts val="600"/>
              </a:spcBef>
              <a:buFont typeface="Arial" panose="020B0604020202020204" pitchFamily="34" charset="0"/>
              <a:buChar char="•"/>
            </a:pPr>
            <a:r>
              <a:rPr lang="en-US" sz="2400" dirty="0"/>
              <a:t>Easier than assignments, on-par with in-lecture questions</a:t>
            </a:r>
          </a:p>
          <a:p>
            <a:pPr marL="1377950" lvl="2" indent="-463550">
              <a:spcBef>
                <a:spcPts val="600"/>
              </a:spcBef>
              <a:buFont typeface="Arial" panose="020B0604020202020204" pitchFamily="34" charset="0"/>
              <a:buChar char="•"/>
            </a:pPr>
            <a:r>
              <a:rPr lang="en-US" sz="2400" dirty="0"/>
              <a:t>Entirely based on material covered in class</a:t>
            </a:r>
          </a:p>
          <a:p>
            <a:pPr marL="1377950" lvl="2" indent="-463550">
              <a:spcBef>
                <a:spcPts val="600"/>
              </a:spcBef>
              <a:buFont typeface="Arial" panose="020B0604020202020204" pitchFamily="34" charset="0"/>
              <a:buChar char="•"/>
            </a:pPr>
            <a:r>
              <a:rPr lang="en-US" sz="2400" dirty="0"/>
              <a:t>Closed-notes, closed-book (index card allowed)</a:t>
            </a:r>
          </a:p>
          <a:p>
            <a:pPr marL="1377950" lvl="2" indent="-463550">
              <a:spcBef>
                <a:spcPts val="600"/>
              </a:spcBef>
              <a:buFont typeface="Arial" panose="020B0604020202020204" pitchFamily="34" charset="0"/>
              <a:buChar char="•"/>
            </a:pPr>
            <a:r>
              <a:rPr lang="en-US" sz="2400" dirty="0"/>
              <a:t>No programming questions</a:t>
            </a:r>
          </a:p>
          <a:p>
            <a:pPr marL="1377950" lvl="2" indent="-463550">
              <a:spcBef>
                <a:spcPts val="600"/>
              </a:spcBef>
              <a:buFont typeface="Arial" panose="020B0604020202020204" pitchFamily="34" charset="0"/>
              <a:buChar char="•"/>
            </a:pPr>
            <a:r>
              <a:rPr lang="en-US" sz="2400" dirty="0"/>
              <a:t>No collaborations, obviously</a:t>
            </a:r>
          </a:p>
          <a:p>
            <a:pPr marL="1377950" lvl="2" indent="-463550">
              <a:spcBef>
                <a:spcPts val="600"/>
              </a:spcBef>
              <a:buFont typeface="Arial" panose="020B0604020202020204" pitchFamily="34" charset="0"/>
              <a:buChar char="•"/>
            </a:pPr>
            <a:r>
              <a:rPr lang="en-US" sz="2400" b="1" dirty="0"/>
              <a:t>Practice mid-term exam a week prior, and review class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Grading – attendance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TextBox 1">
            <a:extLst>
              <a:ext uri="{FF2B5EF4-FFF2-40B4-BE49-F238E27FC236}">
                <a16:creationId xmlns:a16="http://schemas.microsoft.com/office/drawing/2014/main" id="{B962C5AB-1A11-0223-4015-EDAAF222B989}"/>
              </a:ext>
            </a:extLst>
          </p:cNvPr>
          <p:cNvSpPr txBox="1"/>
          <p:nvPr/>
        </p:nvSpPr>
        <p:spPr>
          <a:xfrm>
            <a:off x="304800" y="1219200"/>
            <a:ext cx="8686800" cy="3970318"/>
          </a:xfrm>
          <a:prstGeom prst="rect">
            <a:avLst/>
          </a:prstGeom>
          <a:noFill/>
        </p:spPr>
        <p:txBody>
          <a:bodyPr wrap="square" rtlCol="0">
            <a:spAutoFit/>
          </a:bodyPr>
          <a:lstStyle/>
          <a:p>
            <a:pPr marL="463550" indent="-463550">
              <a:spcBef>
                <a:spcPts val="600"/>
              </a:spcBef>
              <a:buFont typeface="Arial" pitchFamily="34" charset="0"/>
              <a:buChar char="•"/>
            </a:pPr>
            <a:r>
              <a:rPr lang="en-US" sz="3200" dirty="0">
                <a:solidFill>
                  <a:srgbClr val="FF0000"/>
                </a:solidFill>
              </a:rPr>
              <a:t>0%</a:t>
            </a:r>
            <a:br>
              <a:rPr lang="en-US" sz="3200" dirty="0">
                <a:solidFill>
                  <a:srgbClr val="FF0000"/>
                </a:solidFill>
              </a:rPr>
            </a:br>
            <a:endParaRPr lang="en-US" sz="3200" dirty="0">
              <a:solidFill>
                <a:srgbClr val="FF0000"/>
              </a:solidFill>
            </a:endParaRPr>
          </a:p>
          <a:p>
            <a:pPr marL="920750" lvl="1" indent="-463550">
              <a:spcBef>
                <a:spcPts val="600"/>
              </a:spcBef>
              <a:buFont typeface="Wingdings" pitchFamily="2" charset="2"/>
              <a:buChar char="Ø"/>
            </a:pPr>
            <a:r>
              <a:rPr lang="en-US" sz="2800" dirty="0">
                <a:solidFill>
                  <a:prstClr val="black"/>
                </a:solidFill>
              </a:rPr>
              <a:t>Attending class will be beneficial!</a:t>
            </a:r>
          </a:p>
          <a:p>
            <a:pPr marL="1377950" lvl="2" indent="-463550">
              <a:spcBef>
                <a:spcPts val="600"/>
              </a:spcBef>
              <a:spcAft>
                <a:spcPts val="600"/>
              </a:spcAft>
              <a:buFont typeface="Wingdings" pitchFamily="2" charset="2"/>
              <a:buChar char="Ø"/>
            </a:pPr>
            <a:r>
              <a:rPr lang="en-US" sz="2400" dirty="0">
                <a:solidFill>
                  <a:prstClr val="black"/>
                </a:solidFill>
              </a:rPr>
              <a:t>Exam questions centered around lecture material</a:t>
            </a:r>
          </a:p>
          <a:p>
            <a:pPr marL="1377950" lvl="2" indent="-463550">
              <a:spcBef>
                <a:spcPts val="600"/>
              </a:spcBef>
              <a:spcAft>
                <a:spcPts val="600"/>
              </a:spcAft>
              <a:buFont typeface="Wingdings" pitchFamily="2" charset="2"/>
              <a:buChar char="Ø"/>
            </a:pPr>
            <a:r>
              <a:rPr lang="en-US" sz="2400" dirty="0">
                <a:solidFill>
                  <a:prstClr val="black"/>
                </a:solidFill>
              </a:rPr>
              <a:t>Useful hints/questions posed in lectures</a:t>
            </a:r>
          </a:p>
          <a:p>
            <a:pPr marL="1377950" lvl="2" indent="-463550">
              <a:spcBef>
                <a:spcPts val="600"/>
              </a:spcBef>
              <a:spcAft>
                <a:spcPts val="600"/>
              </a:spcAft>
              <a:buFont typeface="Wingdings" pitchFamily="2" charset="2"/>
              <a:buChar char="Ø"/>
            </a:pPr>
            <a:r>
              <a:rPr lang="en-US" sz="2400" dirty="0">
                <a:solidFill>
                  <a:prstClr val="black"/>
                </a:solidFill>
              </a:rPr>
              <a:t>Practice questions in class will aid self-evaluation</a:t>
            </a:r>
          </a:p>
          <a:p>
            <a:pPr marL="1377950" lvl="2" indent="-463550">
              <a:spcBef>
                <a:spcPts val="600"/>
              </a:spcBef>
              <a:spcAft>
                <a:spcPts val="600"/>
              </a:spcAft>
              <a:buFont typeface="Wingdings" pitchFamily="2" charset="2"/>
              <a:buChar char="Ø"/>
            </a:pPr>
            <a:r>
              <a:rPr lang="en-US" sz="2400" dirty="0">
                <a:solidFill>
                  <a:prstClr val="black"/>
                </a:solidFill>
              </a:rPr>
              <a:t>Lectures not recorded to encourage attendance, though slides will be posted on website by end-of-day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Grading recap </a:t>
            </a:r>
          </a:p>
        </p:txBody>
      </p:sp>
      <p:sp>
        <p:nvSpPr>
          <p:cNvPr id="6" name="TextBox 5"/>
          <p:cNvSpPr txBox="1"/>
          <p:nvPr/>
        </p:nvSpPr>
        <p:spPr>
          <a:xfrm>
            <a:off x="457200" y="1219200"/>
            <a:ext cx="8686800" cy="2862322"/>
          </a:xfrm>
          <a:prstGeom prst="rect">
            <a:avLst/>
          </a:prstGeom>
          <a:noFill/>
        </p:spPr>
        <p:txBody>
          <a:bodyPr wrap="square" rtlCol="0">
            <a:spAutoFit/>
          </a:bodyPr>
          <a:lstStyle/>
          <a:p>
            <a:pPr marL="463550" indent="-463550">
              <a:spcBef>
                <a:spcPts val="1200"/>
              </a:spcBef>
              <a:buFont typeface="Wingdings" panose="05000000000000000000" pitchFamily="2" charset="2"/>
              <a:buChar char="Ø"/>
            </a:pPr>
            <a:r>
              <a:rPr lang="en-US" sz="2800" dirty="0">
                <a:solidFill>
                  <a:srgbClr val="FF0000"/>
                </a:solidFill>
              </a:rPr>
              <a:t>40%</a:t>
            </a:r>
            <a:r>
              <a:rPr lang="en-US" sz="2800" dirty="0"/>
              <a:t> assignments (6 assignments)</a:t>
            </a:r>
          </a:p>
          <a:p>
            <a:pPr marL="463550" indent="-463550">
              <a:spcBef>
                <a:spcPts val="1200"/>
              </a:spcBef>
              <a:buFont typeface="Wingdings" panose="05000000000000000000" pitchFamily="2" charset="2"/>
              <a:buChar char="Ø"/>
            </a:pPr>
            <a:r>
              <a:rPr lang="en-US" sz="2800" dirty="0">
                <a:solidFill>
                  <a:srgbClr val="FF0000"/>
                </a:solidFill>
              </a:rPr>
              <a:t>60%</a:t>
            </a:r>
            <a:r>
              <a:rPr lang="en-US" sz="2800" dirty="0"/>
              <a:t> exams (two exams)</a:t>
            </a:r>
          </a:p>
          <a:p>
            <a:pPr marL="463550" indent="-463550">
              <a:spcBef>
                <a:spcPts val="1200"/>
              </a:spcBef>
              <a:buFont typeface="Wingdings" panose="05000000000000000000" pitchFamily="2" charset="2"/>
              <a:buChar char="Ø"/>
            </a:pPr>
            <a:r>
              <a:rPr lang="en-US" sz="2800" dirty="0">
                <a:solidFill>
                  <a:srgbClr val="FF0000"/>
                </a:solidFill>
              </a:rPr>
              <a:t>0%</a:t>
            </a:r>
            <a:r>
              <a:rPr lang="en-US" sz="2800" dirty="0"/>
              <a:t> class participation</a:t>
            </a:r>
          </a:p>
          <a:p>
            <a:pPr marL="463550" indent="-463550">
              <a:spcBef>
                <a:spcPts val="1200"/>
              </a:spcBef>
              <a:buFont typeface="Wingdings" panose="05000000000000000000" pitchFamily="2" charset="2"/>
              <a:buChar char="Ø"/>
            </a:pPr>
            <a:r>
              <a:rPr lang="en-US" sz="2800" dirty="0"/>
              <a:t>Grading is on a curve</a:t>
            </a:r>
          </a:p>
          <a:p>
            <a:pPr marL="920750" lvl="1" indent="-463550">
              <a:spcBef>
                <a:spcPts val="1200"/>
              </a:spcBef>
              <a:buFont typeface="Wingdings" pitchFamily="2" charset="2"/>
              <a:buChar char="Ø"/>
            </a:pPr>
            <a:endParaRPr lang="en-US" sz="28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Schedule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2" name="Rectangle 11"/>
          <p:cNvSpPr/>
          <p:nvPr/>
        </p:nvSpPr>
        <p:spPr>
          <a:xfrm>
            <a:off x="0" y="5026996"/>
            <a:ext cx="9144000" cy="827838"/>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Data Science Models </a:t>
            </a:r>
            <a:r>
              <a:rPr kumimoji="0" lang="en-US" sz="2400" b="0" i="0" u="none" strike="noStrike" kern="1200" cap="none" spc="0" normalizeH="0" baseline="0" noProof="0" dirty="0">
                <a:ln>
                  <a:noFill/>
                </a:ln>
                <a:solidFill>
                  <a:prstClr val="black"/>
                </a:solidFill>
                <a:effectLst/>
                <a:uLnTx/>
                <a:uFillTx/>
                <a:latin typeface="Calibri"/>
                <a:ea typeface="+mn-ea"/>
                <a:cs typeface="+mn-cs"/>
              </a:rPr>
              <a:t>(2-3 lectures, 1 assignment)</a:t>
            </a:r>
            <a:endParaRPr kumimoji="0" lang="en-US" sz="2400" b="1" i="0" u="none" strike="noStrike" kern="1200" cap="none" spc="0" normalizeH="0" baseline="0" noProof="0" dirty="0">
              <a:ln>
                <a:noFill/>
              </a:ln>
              <a:solidFill>
                <a:prstClr val="black"/>
              </a:solidFill>
              <a:effectLst/>
              <a:uLnTx/>
              <a:uFillTx/>
              <a:latin typeface="Calibri"/>
              <a:ea typeface="+mn-ea"/>
              <a:cs typeface="+mn-cs"/>
            </a:endParaRP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Regression (simple LR, multiple LR, residuals)</a:t>
            </a:r>
            <a:endParaRPr kumimoji="0" lang="en-US"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3" name="Rectangle 12"/>
          <p:cNvSpPr/>
          <p:nvPr/>
        </p:nvSpPr>
        <p:spPr>
          <a:xfrm>
            <a:off x="0" y="3155412"/>
            <a:ext cx="9144000" cy="176048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Statistical Inference</a:t>
            </a:r>
            <a:r>
              <a:rPr kumimoji="0" lang="en-US" sz="2400" b="0" i="0" u="none" strike="noStrike" kern="1200" cap="none" spc="0" normalizeH="0" baseline="0" noProof="0" dirty="0">
                <a:ln>
                  <a:noFill/>
                </a:ln>
                <a:solidFill>
                  <a:prstClr val="black"/>
                </a:solidFill>
                <a:effectLst/>
                <a:uLnTx/>
                <a:uFillTx/>
                <a:latin typeface="Calibri"/>
                <a:ea typeface="+mn-ea"/>
                <a:cs typeface="+mn-cs"/>
              </a:rPr>
              <a:t> (12-14 lectures , 3 assignments)</a:t>
            </a:r>
            <a:endParaRPr kumimoji="0" lang="en-US" sz="2400" b="1" i="0" u="none" strike="noStrike" kern="1200" cap="none" spc="0" normalizeH="0" baseline="0" noProof="0" dirty="0">
              <a:ln>
                <a:noFill/>
              </a:ln>
              <a:solidFill>
                <a:prstClr val="black"/>
              </a:solidFill>
              <a:effectLst/>
              <a:uLnTx/>
              <a:uFillTx/>
              <a:latin typeface="Calibri"/>
              <a:ea typeface="+mn-ea"/>
              <a:cs typeface="+mn-cs"/>
            </a:endParaRP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Non-parametric inference (empirical PDF, bias, kernel density, plug-in estimator)</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Confidence intervals (percentiles, Normal-based CIs)</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Parametric inference (method of moments, max likelihood estimator)</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Hypothesis testing (Wald’s test, t-test, KS test, p-values, permutation test)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ectangle 13"/>
          <p:cNvSpPr/>
          <p:nvPr/>
        </p:nvSpPr>
        <p:spPr>
          <a:xfrm>
            <a:off x="0" y="1111960"/>
            <a:ext cx="9144000" cy="14137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a:ea typeface="+mn-ea"/>
                <a:cs typeface="+mn-cs"/>
              </a:rPr>
              <a:t>Probability Theory </a:t>
            </a:r>
            <a:r>
              <a:rPr kumimoji="0" lang="en-US" sz="2400" b="0" i="0" u="none" strike="noStrike" kern="1200" cap="none" spc="0" normalizeH="0" baseline="0" noProof="0" dirty="0">
                <a:ln>
                  <a:noFill/>
                </a:ln>
                <a:solidFill>
                  <a:prstClr val="black"/>
                </a:solidFill>
                <a:effectLst/>
                <a:uLnTx/>
                <a:uFillTx/>
                <a:latin typeface="Calibri"/>
                <a:ea typeface="+mn-ea"/>
                <a:cs typeface="+mn-cs"/>
              </a:rPr>
              <a:t>(6-7 lectures, 2 assignments)</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Probability review (events, computing probability, conditional prob.,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Bayes</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thm</a:t>
            </a:r>
            <a:r>
              <a:rPr kumimoji="0" lang="en-US" sz="2000" b="0" i="0" u="none" strike="noStrike" kern="1200" cap="none" spc="0" normalizeH="0" baseline="0" noProof="0" dirty="0">
                <a:ln>
                  <a:noFill/>
                </a:ln>
                <a:solidFill>
                  <a:prstClr val="black"/>
                </a:solidFill>
                <a:effectLst/>
                <a:uLnTx/>
                <a:uFillTx/>
                <a:latin typeface="Calibri"/>
                <a:ea typeface="+mn-ea"/>
                <a:cs typeface="+mn-cs"/>
              </a:rPr>
              <a:t>.)</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Random variables (Geometric, Exponential, Normal, expectation, moments, etc.)</a:t>
            </a:r>
          </a:p>
          <a:p>
            <a:pPr marL="457200" marR="0" lvl="1" indent="-220663" algn="l" defTabSz="914400" rtl="0" eaLnBrk="1" fontAlgn="auto" latinLnBrk="0" hangingPunct="1">
              <a:lnSpc>
                <a:spcPct val="100000"/>
              </a:lnSpc>
              <a:spcBef>
                <a:spcPts val="0"/>
              </a:spcBef>
              <a:spcAft>
                <a:spcPts val="300"/>
              </a:spcAft>
              <a:buClrTx/>
              <a:buSzTx/>
              <a:buFont typeface="Arial"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Probability inequalities (Markov’s, Chebyshev’s, Central Limit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thm</a:t>
            </a:r>
            <a:r>
              <a:rPr kumimoji="0" lang="en-US" sz="2000" b="0" i="0" u="none" strike="noStrike" kern="1200" cap="none" spc="0" normalizeH="0" baseline="0" noProof="0" dirty="0">
                <a:ln>
                  <a:noFill/>
                </a:ln>
                <a:solidFill>
                  <a:prstClr val="black"/>
                </a:solidFill>
                <a:effectLst/>
                <a:uLnTx/>
                <a:uFillTx/>
                <a:latin typeface="Calibri"/>
                <a:ea typeface="+mn-ea"/>
                <a:cs typeface="+mn-cs"/>
              </a:rPr>
              <a:t>., etc.)</a:t>
            </a:r>
          </a:p>
        </p:txBody>
      </p:sp>
      <p:sp>
        <p:nvSpPr>
          <p:cNvPr id="16" name="TextBox 15"/>
          <p:cNvSpPr txBox="1"/>
          <p:nvPr/>
        </p:nvSpPr>
        <p:spPr>
          <a:xfrm>
            <a:off x="152400" y="2514600"/>
            <a:ext cx="5257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a:ea typeface="+mn-ea"/>
                <a:cs typeface="+mn-cs"/>
              </a:rPr>
              <a:t>MID-TERM 1 (October 9th)</a:t>
            </a:r>
          </a:p>
        </p:txBody>
      </p:sp>
      <p:sp>
        <p:nvSpPr>
          <p:cNvPr id="17" name="TextBox 16"/>
          <p:cNvSpPr txBox="1"/>
          <p:nvPr/>
        </p:nvSpPr>
        <p:spPr>
          <a:xfrm>
            <a:off x="152400" y="5894685"/>
            <a:ext cx="3886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a:ea typeface="+mn-ea"/>
                <a:cs typeface="+mn-cs"/>
              </a:rPr>
              <a:t>MID-TERM 2 (December 4th) </a:t>
            </a:r>
          </a:p>
        </p:txBody>
      </p:sp>
      <p:sp>
        <p:nvSpPr>
          <p:cNvPr id="18" name="TextBox 17"/>
          <p:cNvSpPr txBox="1"/>
          <p:nvPr/>
        </p:nvSpPr>
        <p:spPr>
          <a:xfrm>
            <a:off x="152400" y="6499554"/>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p:bldP spid="17"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Key Takeaways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TextBox 6"/>
          <p:cNvSpPr txBox="1"/>
          <p:nvPr/>
        </p:nvSpPr>
        <p:spPr>
          <a:xfrm>
            <a:off x="457200" y="1219200"/>
            <a:ext cx="8686800" cy="2554545"/>
          </a:xfrm>
          <a:prstGeom prst="rect">
            <a:avLst/>
          </a:prstGeom>
          <a:noFill/>
        </p:spPr>
        <p:txBody>
          <a:bodyPr wrap="square" rtlCol="0">
            <a:spAutoFit/>
          </a:bodyPr>
          <a:lstStyle/>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Very useful course for data scientist or quantitative analyst positions or ML/DS researchers</a:t>
            </a:r>
            <a:br>
              <a:rPr kumimoji="0" lang="en-US" sz="2800" b="0" i="0" u="none" strike="noStrike" kern="1200" cap="none" spc="0" normalizeH="0" baseline="0" noProof="0" dirty="0">
                <a:ln>
                  <a:noFill/>
                </a:ln>
                <a:solidFill>
                  <a:prstClr val="black"/>
                </a:solidFill>
                <a:effectLst/>
                <a:uLnTx/>
                <a:uFillTx/>
                <a:latin typeface="Calibri"/>
                <a:ea typeface="+mn-ea"/>
                <a:cs typeface="+mn-cs"/>
              </a:rPr>
            </a:b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a:ea typeface="+mn-ea"/>
                <a:cs typeface="+mn-cs"/>
              </a:rPr>
              <a:t>Math-heavy course</a:t>
            </a:r>
          </a:p>
          <a:p>
            <a:pPr marL="463550" marR="0" lvl="0" indent="-46355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rgbClr val="FF0000"/>
                </a:solidFill>
                <a:effectLst/>
                <a:uLnTx/>
                <a:uFillTx/>
                <a:latin typeface="Calibri"/>
                <a:ea typeface="+mn-ea"/>
                <a:cs typeface="+mn-cs"/>
              </a:rPr>
              <a:t>Exams have high weightage</a:t>
            </a:r>
            <a:endParaRPr kumimoji="0" lang="en-US" sz="24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510746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Syllabus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28</a:t>
            </a:fld>
            <a:endParaRPr lang="en-US" dirty="0">
              <a:solidFill>
                <a:prstClr val="black">
                  <a:tint val="75000"/>
                </a:prstClr>
              </a:solidFill>
            </a:endParaRPr>
          </a:p>
        </p:txBody>
      </p:sp>
      <p:sp>
        <p:nvSpPr>
          <p:cNvPr id="6" name="TextBox 5"/>
          <p:cNvSpPr txBox="1"/>
          <p:nvPr/>
        </p:nvSpPr>
        <p:spPr>
          <a:xfrm>
            <a:off x="228600" y="1143000"/>
            <a:ext cx="8610600" cy="461665"/>
          </a:xfrm>
          <a:prstGeom prst="rect">
            <a:avLst/>
          </a:prstGeom>
          <a:noFill/>
        </p:spPr>
        <p:txBody>
          <a:bodyPr wrap="square" rtlCol="0">
            <a:spAutoFit/>
          </a:bodyPr>
          <a:lstStyle/>
          <a:p>
            <a:r>
              <a:rPr lang="en-US" sz="2400" b="1" dirty="0"/>
              <a:t>www.cs.stonybrook.edu/~cse357</a:t>
            </a:r>
          </a:p>
        </p:txBody>
      </p:sp>
      <p:pic>
        <p:nvPicPr>
          <p:cNvPr id="7" name="Picture 6">
            <a:extLst>
              <a:ext uri="{FF2B5EF4-FFF2-40B4-BE49-F238E27FC236}">
                <a16:creationId xmlns:a16="http://schemas.microsoft.com/office/drawing/2014/main" id="{5D1E812F-BCF9-E4AE-2C80-2C95CD47E14D}"/>
              </a:ext>
            </a:extLst>
          </p:cNvPr>
          <p:cNvPicPr>
            <a:picLocks noChangeAspect="1"/>
          </p:cNvPicPr>
          <p:nvPr/>
        </p:nvPicPr>
        <p:blipFill>
          <a:blip r:embed="rId2"/>
          <a:stretch>
            <a:fillRect/>
          </a:stretch>
        </p:blipFill>
        <p:spPr>
          <a:xfrm>
            <a:off x="0" y="2057400"/>
            <a:ext cx="9144000" cy="3233738"/>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solidFill>
                  <a:prstClr val="black"/>
                </a:solidFill>
              </a:rPr>
              <a:t>Next class</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29</a:t>
            </a:fld>
            <a:endParaRPr lang="en-US" dirty="0">
              <a:solidFill>
                <a:prstClr val="black">
                  <a:tint val="75000"/>
                </a:prstClr>
              </a:solidFill>
            </a:endParaRPr>
          </a:p>
        </p:txBody>
      </p:sp>
      <p:sp>
        <p:nvSpPr>
          <p:cNvPr id="7" name="TextBox 6"/>
          <p:cNvSpPr txBox="1"/>
          <p:nvPr/>
        </p:nvSpPr>
        <p:spPr>
          <a:xfrm>
            <a:off x="457200" y="1219200"/>
            <a:ext cx="8686800" cy="2092881"/>
          </a:xfrm>
          <a:prstGeom prst="rect">
            <a:avLst/>
          </a:prstGeom>
          <a:noFill/>
        </p:spPr>
        <p:txBody>
          <a:bodyPr wrap="square" rtlCol="0">
            <a:spAutoFit/>
          </a:bodyPr>
          <a:lstStyle/>
          <a:p>
            <a:pPr marL="463550" indent="-463550">
              <a:spcBef>
                <a:spcPts val="1200"/>
              </a:spcBef>
              <a:buFont typeface="Arial" pitchFamily="34" charset="0"/>
              <a:buChar char="•"/>
            </a:pPr>
            <a:r>
              <a:rPr lang="en-US" sz="2800" dirty="0"/>
              <a:t>Probability review - 1</a:t>
            </a:r>
          </a:p>
          <a:p>
            <a:pPr marL="920750" lvl="1" indent="-463550">
              <a:spcBef>
                <a:spcPts val="1200"/>
              </a:spcBef>
              <a:buFont typeface="Wingdings" pitchFamily="2" charset="2"/>
              <a:buChar char="Ø"/>
            </a:pPr>
            <a:r>
              <a:rPr lang="en-US" sz="2400" dirty="0"/>
              <a:t>Basics: sample space, outcomes, probability</a:t>
            </a:r>
          </a:p>
          <a:p>
            <a:pPr marL="920750" lvl="1" indent="-463550">
              <a:spcBef>
                <a:spcPts val="1200"/>
              </a:spcBef>
              <a:buFont typeface="Wingdings" pitchFamily="2" charset="2"/>
              <a:buChar char="Ø"/>
            </a:pPr>
            <a:r>
              <a:rPr lang="en-US" sz="2400" dirty="0"/>
              <a:t>Events: mutually exclusive, independent</a:t>
            </a:r>
          </a:p>
          <a:p>
            <a:pPr marL="920750" lvl="1" indent="-463550">
              <a:spcBef>
                <a:spcPts val="1200"/>
              </a:spcBef>
              <a:buFont typeface="Wingdings" pitchFamily="2" charset="2"/>
              <a:buChar char="Ø"/>
            </a:pPr>
            <a:r>
              <a:rPr lang="en-US" sz="2400" dirty="0"/>
              <a:t>Calculating probability: sets, counting, tree diagram</a:t>
            </a:r>
            <a:endParaRPr lang="en-US" sz="2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6" name="Subtitle 2"/>
          <p:cNvSpPr>
            <a:spLocks noGrp="1"/>
          </p:cNvSpPr>
          <p:nvPr>
            <p:ph type="subTitle" idx="1"/>
          </p:nvPr>
        </p:nvSpPr>
        <p:spPr>
          <a:xfrm>
            <a:off x="0" y="2819400"/>
            <a:ext cx="9144000" cy="3200400"/>
          </a:xfrm>
        </p:spPr>
        <p:txBody>
          <a:bodyPr>
            <a:normAutofit fontScale="92500" lnSpcReduction="20000"/>
          </a:bodyPr>
          <a:lstStyle/>
          <a:p>
            <a:r>
              <a:rPr lang="en-US" b="1" dirty="0">
                <a:solidFill>
                  <a:srgbClr val="FF0000"/>
                </a:solidFill>
              </a:rPr>
              <a:t>Who is a Data Scientist</a:t>
            </a:r>
          </a:p>
          <a:p>
            <a:endParaRPr lang="en-US" dirty="0">
              <a:solidFill>
                <a:schemeClr val="tx1"/>
              </a:solidFill>
            </a:endParaRPr>
          </a:p>
          <a:p>
            <a:r>
              <a:rPr lang="en-US" dirty="0">
                <a:solidFill>
                  <a:schemeClr val="tx1"/>
                </a:solidFill>
              </a:rPr>
              <a:t>Statistics/Data Analysis + CS</a:t>
            </a:r>
          </a:p>
          <a:p>
            <a:endParaRPr lang="en-US" dirty="0">
              <a:solidFill>
                <a:schemeClr val="tx1"/>
              </a:solidFill>
            </a:endParaRPr>
          </a:p>
          <a:p>
            <a:r>
              <a:rPr lang="en-US" sz="3000" i="1" dirty="0">
                <a:solidFill>
                  <a:schemeClr val="tx1"/>
                </a:solidFill>
              </a:rPr>
              <a:t>Someone who is better at stats than the average CS person</a:t>
            </a:r>
          </a:p>
          <a:p>
            <a:r>
              <a:rPr lang="en-US" sz="3000" i="1" dirty="0">
                <a:solidFill>
                  <a:schemeClr val="tx1"/>
                </a:solidFill>
              </a:rPr>
              <a:t>and </a:t>
            </a:r>
          </a:p>
          <a:p>
            <a:r>
              <a:rPr lang="en-US" sz="3000" i="1" dirty="0">
                <a:solidFill>
                  <a:schemeClr val="tx1"/>
                </a:solidFill>
              </a:rPr>
              <a:t>someone who is better at CS than an average statistician.</a:t>
            </a:r>
          </a:p>
        </p:txBody>
      </p:sp>
      <p:sp>
        <p:nvSpPr>
          <p:cNvPr id="7" name="Title 1"/>
          <p:cNvSpPr>
            <a:spLocks noGrp="1"/>
          </p:cNvSpPr>
          <p:nvPr>
            <p:ph type="ctrTitle"/>
          </p:nvPr>
        </p:nvSpPr>
        <p:spPr>
          <a:xfrm>
            <a:off x="0" y="228600"/>
            <a:ext cx="9144000" cy="2057400"/>
          </a:xfrm>
        </p:spPr>
        <p:txBody>
          <a:bodyPr>
            <a:noAutofit/>
          </a:bodyPr>
          <a:lstStyle/>
          <a:p>
            <a:r>
              <a:rPr lang="en-US" b="1" dirty="0">
                <a:solidFill>
                  <a:schemeClr val="tx2"/>
                </a:solidFill>
              </a:rPr>
              <a:t>CSE 357, Fall 2025</a:t>
            </a:r>
            <a:br>
              <a:rPr lang="en-US" b="1" dirty="0">
                <a:solidFill>
                  <a:schemeClr val="tx2"/>
                </a:solidFill>
              </a:rPr>
            </a:br>
            <a:r>
              <a:rPr lang="en-US" b="1" dirty="0">
                <a:solidFill>
                  <a:schemeClr val="tx2"/>
                </a:solidFill>
              </a:rPr>
              <a:t>Statistical Methods for Data Science</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6">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Questions??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1852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295400"/>
            <a:ext cx="9144000" cy="4038600"/>
          </a:xfrm>
        </p:spPr>
        <p:txBody>
          <a:bodyPr>
            <a:normAutofit fontScale="92500" lnSpcReduction="10000"/>
          </a:bodyPr>
          <a:lstStyle/>
          <a:p>
            <a:r>
              <a:rPr lang="en-US" b="1" dirty="0">
                <a:solidFill>
                  <a:schemeClr val="tx1"/>
                </a:solidFill>
              </a:rPr>
              <a:t>Contact Info:</a:t>
            </a:r>
          </a:p>
          <a:p>
            <a:endParaRPr lang="en-US" dirty="0">
              <a:solidFill>
                <a:schemeClr val="tx1"/>
              </a:solidFill>
            </a:endParaRPr>
          </a:p>
          <a:p>
            <a:pPr algn="l"/>
            <a:r>
              <a:rPr lang="en-US" dirty="0">
                <a:solidFill>
                  <a:schemeClr val="tx2"/>
                </a:solidFill>
              </a:rPr>
              <a:t>  Anshul Gandhi</a:t>
            </a:r>
          </a:p>
          <a:p>
            <a:pPr algn="l"/>
            <a:r>
              <a:rPr lang="en-US" dirty="0">
                <a:solidFill>
                  <a:schemeClr val="tx2"/>
                </a:solidFill>
              </a:rPr>
              <a:t>  347, New CS building</a:t>
            </a:r>
          </a:p>
          <a:p>
            <a:pPr algn="l"/>
            <a:r>
              <a:rPr lang="en-US" dirty="0">
                <a:solidFill>
                  <a:schemeClr val="tx2"/>
                </a:solidFill>
              </a:rPr>
              <a:t>  anshul@cs.stonybrook.edu</a:t>
            </a:r>
          </a:p>
          <a:p>
            <a:pPr algn="l"/>
            <a:r>
              <a:rPr lang="en-US" dirty="0">
                <a:solidFill>
                  <a:schemeClr val="tx2"/>
                </a:solidFill>
              </a:rPr>
              <a:t> </a:t>
            </a:r>
            <a:r>
              <a:rPr lang="en-US" dirty="0">
                <a:solidFill>
                  <a:schemeClr val="tx2"/>
                </a:solidFill>
                <a:hlinkClick r:id="rId3"/>
              </a:rPr>
              <a:t>anshul.gandhi@stonybrook.edu</a:t>
            </a:r>
            <a:r>
              <a:rPr lang="en-US" dirty="0">
                <a:solidFill>
                  <a:schemeClr val="tx2"/>
                </a:solidFill>
              </a:rPr>
              <a:t> (Brightspace, SOLAR)</a:t>
            </a:r>
          </a:p>
          <a:p>
            <a:pPr algn="l"/>
            <a:endParaRPr lang="en-US" dirty="0">
              <a:solidFill>
                <a:schemeClr val="tx2"/>
              </a:solidFill>
            </a:endParaRPr>
          </a:p>
          <a:p>
            <a:pPr algn="l"/>
            <a:r>
              <a:rPr lang="en-US" dirty="0">
                <a:solidFill>
                  <a:schemeClr val="tx2"/>
                </a:solidFill>
              </a:rPr>
              <a:t>  PLEASE USE </a:t>
            </a:r>
            <a:r>
              <a:rPr lang="en-US" b="1" dirty="0">
                <a:solidFill>
                  <a:schemeClr val="tx2"/>
                </a:solidFill>
              </a:rPr>
              <a:t>PIAZZA</a:t>
            </a:r>
            <a:r>
              <a:rPr lang="en-US" dirty="0">
                <a:solidFill>
                  <a:schemeClr val="tx2"/>
                </a:solidFill>
              </a:rPr>
              <a:t> FOR ALL COMMUNICATIONS</a:t>
            </a:r>
          </a:p>
          <a:p>
            <a:pPr algn="l"/>
            <a:endParaRPr lang="en-US" dirty="0">
              <a:solidFill>
                <a:schemeClr val="tx2"/>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Outline</a:t>
            </a:r>
          </a:p>
        </p:txBody>
      </p:sp>
      <p:sp>
        <p:nvSpPr>
          <p:cNvPr id="6" name="TextBox 5"/>
          <p:cNvSpPr txBox="1"/>
          <p:nvPr/>
        </p:nvSpPr>
        <p:spPr>
          <a:xfrm>
            <a:off x="457200" y="1219200"/>
            <a:ext cx="7543800" cy="4555093"/>
          </a:xfrm>
          <a:prstGeom prst="rect">
            <a:avLst/>
          </a:prstGeom>
          <a:noFill/>
        </p:spPr>
        <p:txBody>
          <a:bodyPr wrap="square" rtlCol="0">
            <a:spAutoFit/>
          </a:bodyPr>
          <a:lstStyle/>
          <a:p>
            <a:pPr marL="463550" indent="-463550">
              <a:buAutoNum type="arabicPeriod"/>
            </a:pPr>
            <a:r>
              <a:rPr lang="en-US" sz="2800" dirty="0">
                <a:solidFill>
                  <a:srgbClr val="C00000"/>
                </a:solidFill>
              </a:rPr>
              <a:t>Logistics</a:t>
            </a:r>
          </a:p>
          <a:p>
            <a:pPr marL="463550" indent="-463550">
              <a:buAutoNum type="arabicPeriod"/>
            </a:pPr>
            <a:endParaRPr lang="en-US" sz="1000" dirty="0"/>
          </a:p>
          <a:p>
            <a:pPr marL="920750" lvl="1" indent="-463550">
              <a:buFont typeface="Arial" pitchFamily="34" charset="0"/>
              <a:buChar char="•"/>
            </a:pPr>
            <a:r>
              <a:rPr lang="en-US" sz="2400" dirty="0"/>
              <a:t>Course info</a:t>
            </a:r>
          </a:p>
          <a:p>
            <a:pPr marL="920750" lvl="1" indent="-463550">
              <a:buFont typeface="Arial" pitchFamily="34" charset="0"/>
              <a:buChar char="•"/>
            </a:pPr>
            <a:r>
              <a:rPr lang="en-US" sz="2400" dirty="0"/>
              <a:t>Lectures</a:t>
            </a:r>
          </a:p>
          <a:p>
            <a:pPr marL="920750" lvl="1" indent="-463550">
              <a:buFont typeface="Arial" pitchFamily="34" charset="0"/>
              <a:buChar char="•"/>
            </a:pPr>
            <a:r>
              <a:rPr lang="en-US" sz="2400" dirty="0"/>
              <a:t>Office Hours</a:t>
            </a:r>
          </a:p>
          <a:p>
            <a:pPr marL="920750" lvl="1" indent="-463550">
              <a:buFont typeface="Arial" pitchFamily="34" charset="0"/>
              <a:buChar char="•"/>
            </a:pPr>
            <a:r>
              <a:rPr lang="en-US" sz="2400" dirty="0"/>
              <a:t>Course webpage + resources</a:t>
            </a:r>
          </a:p>
          <a:p>
            <a:pPr marL="920750" lvl="1" indent="-463550">
              <a:buFont typeface="Arial" pitchFamily="34" charset="0"/>
              <a:buChar char="•"/>
            </a:pPr>
            <a:endParaRPr lang="en-US" sz="2400" dirty="0"/>
          </a:p>
          <a:p>
            <a:pPr marL="463550" indent="-463550">
              <a:buFont typeface="+mj-lt"/>
              <a:buAutoNum type="arabicPeriod"/>
            </a:pPr>
            <a:r>
              <a:rPr lang="en-US" sz="2800" dirty="0">
                <a:solidFill>
                  <a:srgbClr val="C00000"/>
                </a:solidFill>
              </a:rPr>
              <a:t>Grading</a:t>
            </a:r>
          </a:p>
          <a:p>
            <a:pPr marL="920750" lvl="1" indent="-463550">
              <a:buFont typeface="Arial" pitchFamily="34" charset="0"/>
              <a:buChar char="•"/>
            </a:pPr>
            <a:endParaRPr lang="en-US" sz="2400" dirty="0"/>
          </a:p>
          <a:p>
            <a:pPr marL="514350" indent="-514350">
              <a:buFont typeface="+mj-lt"/>
              <a:buAutoNum type="arabicPeriod"/>
            </a:pPr>
            <a:r>
              <a:rPr lang="en-US" sz="2800" dirty="0">
                <a:solidFill>
                  <a:srgbClr val="C00000"/>
                </a:solidFill>
              </a:rPr>
              <a:t>Syllabus</a:t>
            </a:r>
          </a:p>
          <a:p>
            <a:pPr marL="971550" lvl="1" indent="-514350">
              <a:buFont typeface="Arial" panose="020B0604020202020204" pitchFamily="34" charset="0"/>
              <a:buChar char="•"/>
            </a:pPr>
            <a:r>
              <a:rPr lang="en-US" sz="2400" dirty="0"/>
              <a:t>Tentative schedule</a:t>
            </a:r>
          </a:p>
          <a:p>
            <a:pPr marL="514350" indent="-514350">
              <a:buFont typeface="+mj-lt"/>
              <a:buAutoNum type="arabicPeriod"/>
            </a:pP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838200" y="5308948"/>
            <a:ext cx="2133600" cy="381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3124200"/>
            <a:ext cx="2667000" cy="381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38200" y="1706880"/>
            <a:ext cx="2667000" cy="381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6" name="TextBox 5"/>
          <p:cNvSpPr txBox="1"/>
          <p:nvPr/>
        </p:nvSpPr>
        <p:spPr>
          <a:xfrm>
            <a:off x="0" y="990600"/>
            <a:ext cx="8839200" cy="5216813"/>
          </a:xfrm>
          <a:prstGeom prst="rect">
            <a:avLst/>
          </a:prstGeom>
          <a:noFill/>
        </p:spPr>
        <p:txBody>
          <a:bodyPr wrap="square" rtlCol="0">
            <a:spAutoFit/>
          </a:bodyPr>
          <a:lstStyle/>
          <a:p>
            <a:r>
              <a:rPr lang="en-US" sz="2800" dirty="0"/>
              <a:t> </a:t>
            </a:r>
          </a:p>
          <a:p>
            <a:pPr marL="463550" indent="-463550">
              <a:buFont typeface="Arial" pitchFamily="34" charset="0"/>
              <a:buChar char="•"/>
            </a:pPr>
            <a:endParaRPr lang="en-US" sz="1000" dirty="0"/>
          </a:p>
          <a:p>
            <a:pPr marL="920750" lvl="1" indent="-463550">
              <a:spcBef>
                <a:spcPts val="600"/>
              </a:spcBef>
              <a:spcAft>
                <a:spcPts val="600"/>
              </a:spcAft>
              <a:buFont typeface="Wingdings" pitchFamily="2" charset="2"/>
              <a:buChar char="Ø"/>
            </a:pPr>
            <a:r>
              <a:rPr lang="en-US" sz="2400" i="1" dirty="0"/>
              <a:t>Probability theory</a:t>
            </a:r>
          </a:p>
          <a:p>
            <a:pPr marL="1082675" lvl="2" indent="-336550">
              <a:spcAft>
                <a:spcPts val="600"/>
              </a:spcAft>
              <a:buFont typeface="Wingdings" pitchFamily="2" charset="2"/>
              <a:buChar char="Ø"/>
            </a:pPr>
            <a:r>
              <a:rPr lang="en-US" sz="2400" dirty="0"/>
              <a:t>Probability review (basics, conditional </a:t>
            </a:r>
            <a:r>
              <a:rPr lang="en-US" sz="2400" dirty="0" err="1"/>
              <a:t>prob</a:t>
            </a:r>
            <a:r>
              <a:rPr lang="en-US" sz="2400" dirty="0"/>
              <a:t>, </a:t>
            </a:r>
            <a:r>
              <a:rPr lang="en-US" sz="2400" dirty="0" err="1"/>
              <a:t>Bayes</a:t>
            </a:r>
            <a:r>
              <a:rPr lang="en-US" sz="2400" dirty="0"/>
              <a:t>’ theorem)</a:t>
            </a:r>
          </a:p>
          <a:p>
            <a:pPr marL="1082675" lvl="2" indent="-336550">
              <a:spcAft>
                <a:spcPts val="600"/>
              </a:spcAft>
              <a:buFont typeface="Wingdings" pitchFamily="2" charset="2"/>
              <a:buChar char="Ø"/>
            </a:pPr>
            <a:r>
              <a:rPr lang="en-US" sz="2400" dirty="0"/>
              <a:t>Random variables (mean, variance, Geometric, Normal)</a:t>
            </a:r>
          </a:p>
          <a:p>
            <a:pPr marL="920750" lvl="1" indent="-463550">
              <a:spcBef>
                <a:spcPts val="600"/>
              </a:spcBef>
              <a:spcAft>
                <a:spcPts val="600"/>
              </a:spcAft>
              <a:buFont typeface="Wingdings" pitchFamily="2" charset="2"/>
              <a:buChar char="Ø"/>
            </a:pPr>
            <a:r>
              <a:rPr lang="en-US" sz="2400" i="1" dirty="0"/>
              <a:t>Statistical inference</a:t>
            </a:r>
          </a:p>
          <a:p>
            <a:pPr marL="1082675" lvl="2" indent="-336550">
              <a:spcAft>
                <a:spcPts val="600"/>
              </a:spcAft>
              <a:buFont typeface="Wingdings" pitchFamily="2" charset="2"/>
              <a:buChar char="Ø"/>
            </a:pPr>
            <a:r>
              <a:rPr lang="en-US" sz="2400" dirty="0"/>
              <a:t>Non-parametric inference (empirical distribution, sample mean, bias, confidence intervals)</a:t>
            </a:r>
          </a:p>
          <a:p>
            <a:pPr marL="1082675" lvl="2" indent="-336550">
              <a:spcAft>
                <a:spcPts val="600"/>
              </a:spcAft>
              <a:buFont typeface="Wingdings" pitchFamily="2" charset="2"/>
              <a:buChar char="Ø"/>
            </a:pPr>
            <a:r>
              <a:rPr lang="en-US" sz="2400" dirty="0"/>
              <a:t>Parametric inference (method of moments, max. likelihood)</a:t>
            </a:r>
          </a:p>
          <a:p>
            <a:pPr marL="1082675" lvl="2" indent="-336550">
              <a:spcAft>
                <a:spcPts val="600"/>
              </a:spcAft>
              <a:buFont typeface="Wingdings" pitchFamily="2" charset="2"/>
              <a:buChar char="Ø"/>
            </a:pPr>
            <a:r>
              <a:rPr lang="en-US" sz="2400" dirty="0"/>
              <a:t>Hypothesis testing (truth table, various tests, p-values)</a:t>
            </a:r>
          </a:p>
          <a:p>
            <a:pPr marL="920750" lvl="1" indent="-463550">
              <a:spcBef>
                <a:spcPts val="600"/>
              </a:spcBef>
              <a:spcAft>
                <a:spcPts val="600"/>
              </a:spcAft>
              <a:buFont typeface="Wingdings" pitchFamily="2" charset="2"/>
              <a:buChar char="Ø"/>
            </a:pPr>
            <a:r>
              <a:rPr lang="en-US" sz="2400" i="1" dirty="0"/>
              <a:t>DS techniques</a:t>
            </a:r>
          </a:p>
          <a:p>
            <a:pPr marL="1082675" lvl="2" indent="-336550">
              <a:spcAft>
                <a:spcPts val="600"/>
              </a:spcAft>
              <a:buFont typeface="Wingdings" pitchFamily="2" charset="2"/>
              <a:buChar char="Ø"/>
            </a:pPr>
            <a:r>
              <a:rPr lang="en-US" sz="2400" dirty="0"/>
              <a:t>Regression analysis (linear regression, residuals)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457200" y="990600"/>
            <a:ext cx="8077200" cy="4447371"/>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Prerequisites:</a:t>
            </a:r>
          </a:p>
          <a:p>
            <a:pPr marL="920750" lvl="1" indent="-463550">
              <a:spcAft>
                <a:spcPts val="600"/>
              </a:spcAft>
              <a:buFont typeface="Wingdings" pitchFamily="2" charset="2"/>
              <a:buChar char="Ø"/>
            </a:pPr>
            <a:r>
              <a:rPr lang="en-US" sz="2400" dirty="0"/>
              <a:t>Probability and Statistics</a:t>
            </a:r>
          </a:p>
          <a:p>
            <a:pPr marL="1377950" lvl="2" indent="-463550">
              <a:spcAft>
                <a:spcPts val="600"/>
              </a:spcAft>
              <a:buFont typeface="Wingdings" pitchFamily="2" charset="2"/>
              <a:buChar char="Ø"/>
            </a:pPr>
            <a:r>
              <a:rPr lang="en-US" sz="2400" b="1" i="1" dirty="0"/>
              <a:t>Will greatly help!</a:t>
            </a:r>
          </a:p>
          <a:p>
            <a:pPr marL="920750" lvl="1" indent="-463550">
              <a:spcAft>
                <a:spcPts val="600"/>
              </a:spcAft>
              <a:buFont typeface="Wingdings" pitchFamily="2" charset="2"/>
              <a:buChar char="Ø"/>
            </a:pPr>
            <a:r>
              <a:rPr lang="en-US" sz="2400" dirty="0"/>
              <a:t>Basic  CS + programming background</a:t>
            </a:r>
          </a:p>
          <a:p>
            <a:pPr marL="1377950" lvl="2" indent="-463550">
              <a:spcAft>
                <a:spcPts val="600"/>
              </a:spcAft>
              <a:buFont typeface="Wingdings" pitchFamily="2" charset="2"/>
              <a:buChar char="Ø"/>
            </a:pPr>
            <a:r>
              <a:rPr lang="en-US" sz="2400" dirty="0"/>
              <a:t>We will exclusively use Python (no exceptions)</a:t>
            </a:r>
          </a:p>
          <a:p>
            <a:pPr marL="920750" lvl="1" indent="-463550">
              <a:buFont typeface="Wingdings" pitchFamily="2" charset="2"/>
              <a:buChar char="Ø"/>
            </a:pPr>
            <a:endParaRPr lang="en-US" sz="2400" dirty="0"/>
          </a:p>
          <a:p>
            <a:pPr marL="463550" indent="-463550">
              <a:spcBef>
                <a:spcPts val="1200"/>
              </a:spcBef>
              <a:spcAft>
                <a:spcPts val="600"/>
              </a:spcAft>
              <a:buFont typeface="Arial" pitchFamily="34" charset="0"/>
              <a:buChar char="•"/>
            </a:pPr>
            <a:r>
              <a:rPr lang="en-US" sz="2800" dirty="0"/>
              <a:t>This is NOT a systems course</a:t>
            </a:r>
          </a:p>
          <a:p>
            <a:pPr marL="463550" indent="-463550">
              <a:spcBef>
                <a:spcPts val="1200"/>
              </a:spcBef>
              <a:spcAft>
                <a:spcPts val="600"/>
              </a:spcAft>
              <a:buFont typeface="Arial" pitchFamily="34" charset="0"/>
              <a:buChar char="•"/>
            </a:pPr>
            <a:r>
              <a:rPr lang="en-US" sz="2800" dirty="0"/>
              <a:t>More of a theory + algorithms course</a:t>
            </a:r>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rgbClr val="00B050"/>
          </a:solidFill>
        </p:spPr>
        <p:txBody>
          <a:bodyPr wrap="square" rtlCol="0" anchor="ctr">
            <a:noAutofit/>
          </a:bodyPr>
          <a:lstStyle/>
          <a:p>
            <a:pPr algn="ctr"/>
            <a:r>
              <a:rPr lang="en-US" sz="4000" dirty="0"/>
              <a:t>Course Info</a:t>
            </a:r>
          </a:p>
        </p:txBody>
      </p:sp>
      <p:sp>
        <p:nvSpPr>
          <p:cNvPr id="6" name="TextBox 5"/>
          <p:cNvSpPr txBox="1"/>
          <p:nvPr/>
        </p:nvSpPr>
        <p:spPr>
          <a:xfrm>
            <a:off x="457200" y="990600"/>
            <a:ext cx="8077200" cy="5601533"/>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Recommended texts:</a:t>
            </a:r>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buFont typeface="Arial" pitchFamily="34" charset="0"/>
              <a:buChar char="•"/>
            </a:pPr>
            <a:endParaRPr lang="en-US" sz="2800" dirty="0"/>
          </a:p>
          <a:p>
            <a:pPr marL="463550" indent="-463550">
              <a:spcBef>
                <a:spcPts val="1200"/>
              </a:spcBef>
              <a:spcAft>
                <a:spcPts val="600"/>
              </a:spcAft>
            </a:pPr>
            <a:endParaRPr lang="en-US" sz="2800" dirty="0"/>
          </a:p>
          <a:p>
            <a:pPr marL="463550" indent="-463550">
              <a:spcBef>
                <a:spcPts val="1200"/>
              </a:spcBef>
              <a:spcAft>
                <a:spcPts val="600"/>
              </a:spcAft>
              <a:buFont typeface="Arial" pitchFamily="34" charset="0"/>
              <a:buChar char="•"/>
            </a:pPr>
            <a:r>
              <a:rPr lang="en-US" sz="2800" dirty="0"/>
              <a:t>Software:</a:t>
            </a:r>
            <a:endParaRPr lang="en-US" sz="1200" dirty="0"/>
          </a:p>
          <a:p>
            <a:pPr marL="920750" lvl="1" indent="-463550">
              <a:spcBef>
                <a:spcPts val="1200"/>
              </a:spcBef>
              <a:spcAft>
                <a:spcPts val="600"/>
              </a:spcAft>
              <a:buFont typeface="Wingdings" pitchFamily="2" charset="2"/>
              <a:buChar char="Ø"/>
            </a:pPr>
            <a:r>
              <a:rPr lang="en-US" sz="2800" dirty="0"/>
              <a:t>Available from </a:t>
            </a:r>
            <a:r>
              <a:rPr lang="en-US" sz="2800" dirty="0" err="1"/>
              <a:t>DoIT</a:t>
            </a:r>
            <a:endParaRPr lang="en-US" sz="2800" dirty="0"/>
          </a:p>
          <a:p>
            <a:pPr marL="463550" indent="-463550">
              <a:buFont typeface="Arial" pitchFamily="34" charset="0"/>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39938" name="AutoShape 2" descr="Image result for pytho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9942" name="Picture 6" descr="Image result for python logo"/>
          <p:cNvPicPr>
            <a:picLocks noChangeAspect="1" noChangeArrowheads="1"/>
          </p:cNvPicPr>
          <p:nvPr/>
        </p:nvPicPr>
        <p:blipFill>
          <a:blip r:embed="rId3" cstate="print"/>
          <a:srcRect/>
          <a:stretch>
            <a:fillRect/>
          </a:stretch>
        </p:blipFill>
        <p:spPr bwMode="auto">
          <a:xfrm>
            <a:off x="2590800" y="4648200"/>
            <a:ext cx="3086166" cy="1042416"/>
          </a:xfrm>
          <a:prstGeom prst="rect">
            <a:avLst/>
          </a:prstGeom>
          <a:noFill/>
        </p:spPr>
      </p:pic>
      <p:pic>
        <p:nvPicPr>
          <p:cNvPr id="2" name="Picture 2" descr="https://images-na.ssl-images-amazon.com/images/I/41TqRwQfEML.jpg">
            <a:extLst>
              <a:ext uri="{FF2B5EF4-FFF2-40B4-BE49-F238E27FC236}">
                <a16:creationId xmlns:a16="http://schemas.microsoft.com/office/drawing/2014/main" id="{830FC6BD-6072-901D-E0C8-C66D91FC6787}"/>
              </a:ext>
            </a:extLst>
          </p:cNvPr>
          <p:cNvPicPr>
            <a:picLocks noChangeAspect="1" noChangeArrowheads="1"/>
          </p:cNvPicPr>
          <p:nvPr/>
        </p:nvPicPr>
        <p:blipFill>
          <a:blip r:embed="rId4" cstate="print"/>
          <a:srcRect/>
          <a:stretch>
            <a:fillRect/>
          </a:stretch>
        </p:blipFill>
        <p:spPr bwMode="auto">
          <a:xfrm>
            <a:off x="685800" y="1676400"/>
            <a:ext cx="1821485" cy="2743200"/>
          </a:xfrm>
          <a:prstGeom prst="rect">
            <a:avLst/>
          </a:prstGeom>
          <a:noFill/>
          <a:ln w="127000">
            <a:solidFill>
              <a:srgbClr val="92D050"/>
            </a:solidFill>
          </a:ln>
        </p:spPr>
      </p:pic>
      <p:pic>
        <p:nvPicPr>
          <p:cNvPr id="3" name="Picture 4" descr="https://images-na.ssl-images-amazon.com/images/I/51FYtXdp4RL._SX350_BO1,204,203,200_.jpg">
            <a:extLst>
              <a:ext uri="{FF2B5EF4-FFF2-40B4-BE49-F238E27FC236}">
                <a16:creationId xmlns:a16="http://schemas.microsoft.com/office/drawing/2014/main" id="{97FE0F85-0DB7-5FC8-9CB7-4DF39690C857}"/>
              </a:ext>
            </a:extLst>
          </p:cNvPr>
          <p:cNvPicPr>
            <a:picLocks noChangeAspect="1" noChangeArrowheads="1"/>
          </p:cNvPicPr>
          <p:nvPr/>
        </p:nvPicPr>
        <p:blipFill>
          <a:blip r:embed="rId5" cstate="print"/>
          <a:srcRect/>
          <a:stretch>
            <a:fillRect/>
          </a:stretch>
        </p:blipFill>
        <p:spPr bwMode="auto">
          <a:xfrm>
            <a:off x="3638901" y="1676400"/>
            <a:ext cx="1935083" cy="2743200"/>
          </a:xfrm>
          <a:prstGeom prst="rect">
            <a:avLst/>
          </a:prstGeom>
          <a:noFill/>
        </p:spPr>
      </p:pic>
      <p:pic>
        <p:nvPicPr>
          <p:cNvPr id="7" name="Picture 8" descr="Image result for data science manual steve skiena">
            <a:extLst>
              <a:ext uri="{FF2B5EF4-FFF2-40B4-BE49-F238E27FC236}">
                <a16:creationId xmlns:a16="http://schemas.microsoft.com/office/drawing/2014/main" id="{7F48D39F-914D-E167-B436-0AFE3F146F14}"/>
              </a:ext>
            </a:extLst>
          </p:cNvPr>
          <p:cNvPicPr>
            <a:picLocks noChangeAspect="1" noChangeArrowheads="1"/>
          </p:cNvPicPr>
          <p:nvPr/>
        </p:nvPicPr>
        <p:blipFill>
          <a:blip r:embed="rId6" cstate="print"/>
          <a:srcRect/>
          <a:stretch>
            <a:fillRect/>
          </a:stretch>
        </p:blipFill>
        <p:spPr bwMode="auto">
          <a:xfrm>
            <a:off x="6705600" y="1676400"/>
            <a:ext cx="2088107" cy="2743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9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838200"/>
          </a:xfrm>
          <a:prstGeom prst="rect">
            <a:avLst/>
          </a:prstGeom>
          <a:solidFill>
            <a:schemeClr val="accent6"/>
          </a:solidFill>
        </p:spPr>
        <p:txBody>
          <a:bodyPr wrap="square" rtlCol="0" anchor="ctr">
            <a:noAutofit/>
          </a:bodyPr>
          <a:lstStyle/>
          <a:p>
            <a:pPr algn="ctr"/>
            <a:r>
              <a:rPr lang="en-US" sz="4000" dirty="0"/>
              <a:t>Example 1: Simple stats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6" name="TextBox 5"/>
          <p:cNvSpPr txBox="1"/>
          <p:nvPr/>
        </p:nvSpPr>
        <p:spPr>
          <a:xfrm>
            <a:off x="457200" y="990600"/>
            <a:ext cx="8686800" cy="3616375"/>
          </a:xfrm>
          <a:prstGeom prst="rect">
            <a:avLst/>
          </a:prstGeom>
          <a:noFill/>
        </p:spPr>
        <p:txBody>
          <a:bodyPr wrap="square" rtlCol="0">
            <a:spAutoFit/>
          </a:bodyPr>
          <a:lstStyle/>
          <a:p>
            <a:pPr marL="463550" indent="-463550">
              <a:spcBef>
                <a:spcPts val="1200"/>
              </a:spcBef>
              <a:spcAft>
                <a:spcPts val="600"/>
              </a:spcAft>
              <a:buFont typeface="Arial" pitchFamily="34" charset="0"/>
              <a:buChar char="•"/>
            </a:pPr>
            <a:r>
              <a:rPr lang="en-US" sz="2800" dirty="0"/>
              <a:t>X is a collection of 99 integers (positive and negative)</a:t>
            </a:r>
          </a:p>
          <a:p>
            <a:pPr marL="463550" indent="-463550">
              <a:spcBef>
                <a:spcPts val="1200"/>
              </a:spcBef>
              <a:spcAft>
                <a:spcPts val="600"/>
              </a:spcAft>
              <a:buFont typeface="Arial" pitchFamily="34" charset="0"/>
              <a:buChar char="•"/>
            </a:pPr>
            <a:r>
              <a:rPr lang="en-US" sz="2800" dirty="0"/>
              <a:t>Mean(X) &gt; 0</a:t>
            </a:r>
          </a:p>
          <a:p>
            <a:pPr marL="463550" indent="-463550">
              <a:spcBef>
                <a:spcPts val="1200"/>
              </a:spcBef>
              <a:spcAft>
                <a:spcPts val="600"/>
              </a:spcAft>
              <a:buFont typeface="Arial" pitchFamily="34" charset="0"/>
              <a:buChar char="•"/>
            </a:pPr>
            <a:r>
              <a:rPr lang="en-US" sz="2800" dirty="0">
                <a:solidFill>
                  <a:srgbClr val="FF0000"/>
                </a:solidFill>
              </a:rPr>
              <a:t>How many elements of X are &gt; 0?</a:t>
            </a:r>
          </a:p>
          <a:p>
            <a:pPr marL="463550" indent="-463550">
              <a:spcBef>
                <a:spcPts val="1200"/>
              </a:spcBef>
              <a:spcAft>
                <a:spcPts val="600"/>
              </a:spcAft>
              <a:buFont typeface="Arial" pitchFamily="34" charset="0"/>
              <a:buChar char="•"/>
            </a:pPr>
            <a:endParaRPr lang="en-US" sz="2800" dirty="0">
              <a:solidFill>
                <a:srgbClr val="FF0000"/>
              </a:solidFill>
            </a:endParaRPr>
          </a:p>
          <a:p>
            <a:pPr marL="463550" indent="-463550">
              <a:spcBef>
                <a:spcPts val="1200"/>
              </a:spcBef>
              <a:spcAft>
                <a:spcPts val="600"/>
              </a:spcAft>
              <a:buFont typeface="Arial" pitchFamily="34" charset="0"/>
              <a:buChar char="•"/>
            </a:pPr>
            <a:r>
              <a:rPr lang="en-US" sz="2800" dirty="0">
                <a:solidFill>
                  <a:srgbClr val="FF0000"/>
                </a:solidFill>
              </a:rPr>
              <a:t>Same question but now Median(X) &gt; 0?</a:t>
            </a:r>
          </a:p>
          <a:p>
            <a:pPr marL="463550" indent="-463550">
              <a:buFont typeface="Arial" pitchFamily="34" charset="0"/>
              <a:buChar cha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9725</TotalTime>
  <Words>1435</Words>
  <Application>Microsoft Office PowerPoint</Application>
  <PresentationFormat>On-screen Show (4:3)</PresentationFormat>
  <Paragraphs>281</Paragraphs>
  <Slides>30</Slides>
  <Notes>26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Wingdings</vt:lpstr>
      <vt:lpstr>Office Theme</vt:lpstr>
      <vt:lpstr>1_Office Theme</vt:lpstr>
      <vt:lpstr>CSE 357, Fall 2025 Statistical Methods for Data Science   Lecture 1: Intro and Logistics</vt:lpstr>
      <vt:lpstr>CSE 357, Fall 2025 Statistical Methods for Data Science</vt:lpstr>
      <vt:lpstr>CSE 357, Fall 2025 Statistical Methods for Data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544</dc:title>
  <dc:creator>anshul</dc:creator>
  <cp:lastModifiedBy>Anshul Gandhi</cp:lastModifiedBy>
  <cp:revision>186</cp:revision>
  <dcterms:created xsi:type="dcterms:W3CDTF">2006-08-16T00:00:00Z</dcterms:created>
  <dcterms:modified xsi:type="dcterms:W3CDTF">2025-08-25T14:54:26Z</dcterms:modified>
</cp:coreProperties>
</file>