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61" r:id="rId4"/>
    <p:sldId id="259" r:id="rId5"/>
    <p:sldId id="260" r:id="rId6"/>
    <p:sldId id="262" r:id="rId7"/>
    <p:sldId id="263" r:id="rId8"/>
    <p:sldId id="264" r:id="rId9"/>
    <p:sldId id="271" r:id="rId10"/>
    <p:sldId id="272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626" autoAdjust="0"/>
  </p:normalViewPr>
  <p:slideViewPr>
    <p:cSldViewPr>
      <p:cViewPr varScale="1">
        <p:scale>
          <a:sx n="71" d="100"/>
          <a:sy n="71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25EAD-C03D-43DF-B5CC-2FFF931D83D8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2AED49-9AAC-4EE9-A2AF-AA5E73577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AED49-9AAC-4EE9-A2AF-AA5E735778E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Blade </a:t>
            </a:r>
            <a:r>
              <a:rPr lang="en-US" dirty="0" err="1" smtClean="0"/>
              <a:t>vs</a:t>
            </a:r>
            <a:r>
              <a:rPr lang="en-US" dirty="0" smtClean="0"/>
              <a:t> rack</a:t>
            </a:r>
            <a:r>
              <a:rPr lang="en-US" baseline="0" dirty="0" smtClean="0"/>
              <a:t> server.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AED49-9AAC-4EE9-A2AF-AA5E735778E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AED49-9AAC-4EE9-A2AF-AA5E735778E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AED49-9AAC-4EE9-A2AF-AA5E735778E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AED49-9AAC-4EE9-A2AF-AA5E735778E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Why the weird </a:t>
            </a:r>
            <a:r>
              <a:rPr lang="en-US" dirty="0" err="1" smtClean="0"/>
              <a:t>plateauing</a:t>
            </a:r>
            <a:r>
              <a:rPr lang="en-US" dirty="0" smtClean="0"/>
              <a:t> at low utilization for DVFS?</a:t>
            </a:r>
            <a:r>
              <a:rPr lang="en-US" baseline="0" dirty="0" smtClean="0"/>
              <a:t> Assumed that </a:t>
            </a:r>
            <a:r>
              <a:rPr lang="en-US" baseline="0" dirty="0" err="1" smtClean="0"/>
              <a:t>fmin</a:t>
            </a:r>
            <a:r>
              <a:rPr lang="en-US" baseline="0" dirty="0" smtClean="0"/>
              <a:t> is 2.4 lower than </a:t>
            </a:r>
            <a:r>
              <a:rPr lang="en-US" baseline="0" dirty="0" err="1" smtClean="0"/>
              <a:t>fmax</a:t>
            </a:r>
            <a:r>
              <a:rPr lang="en-US" baseline="0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FCPU is %power contribution of CPU.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AED49-9AAC-4EE9-A2AF-AA5E735778E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Why the weird </a:t>
            </a:r>
            <a:r>
              <a:rPr lang="en-US" dirty="0" err="1" smtClean="0"/>
              <a:t>plateauing</a:t>
            </a:r>
            <a:r>
              <a:rPr lang="en-US" dirty="0" smtClean="0"/>
              <a:t> at low utilization for DVFS?</a:t>
            </a:r>
            <a:r>
              <a:rPr lang="en-US" baseline="0" dirty="0" smtClean="0"/>
              <a:t> Assumed that </a:t>
            </a:r>
            <a:r>
              <a:rPr lang="en-US" baseline="0" dirty="0" err="1" smtClean="0"/>
              <a:t>fmin</a:t>
            </a:r>
            <a:r>
              <a:rPr lang="en-US" baseline="0" dirty="0" smtClean="0"/>
              <a:t> is 2.4 lower than </a:t>
            </a:r>
            <a:r>
              <a:rPr lang="en-US" baseline="0" dirty="0" err="1" smtClean="0"/>
              <a:t>fmax</a:t>
            </a:r>
            <a:r>
              <a:rPr lang="en-US" baseline="0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FCPU is %power contribution of CPU.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AED49-9AAC-4EE9-A2AF-AA5E735778E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Why low load? 1. Rated for max power draw. 2. Redundant power supply.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AED49-9AAC-4EE9-A2AF-AA5E735778E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/>
              <a:t>Workload scheduling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/>
              <a:t>Workload forecasting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mtClean="0"/>
              <a:t>Extra servers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AED49-9AAC-4EE9-A2AF-AA5E735778E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AED49-9AAC-4EE9-A2AF-AA5E735778E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AED49-9AAC-4EE9-A2AF-AA5E735778E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762000"/>
            <a:ext cx="8458200" cy="2133600"/>
          </a:xfrm>
        </p:spPr>
        <p:txBody>
          <a:bodyPr>
            <a:normAutofit/>
          </a:bodyPr>
          <a:lstStyle/>
          <a:p>
            <a:r>
              <a:rPr lang="en-US" dirty="0" smtClean="0"/>
              <a:t>CSE 591: Energy-Efficient Computing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4000" dirty="0" smtClean="0"/>
              <a:t>Lecture 4</a:t>
            </a:r>
            <a:br>
              <a:rPr lang="en-US" sz="4000" dirty="0" smtClean="0"/>
            </a:br>
            <a:r>
              <a:rPr lang="en-US" sz="4000" dirty="0" smtClean="0"/>
              <a:t>SLEEP: full-system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Anshul Gandhi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347, CS building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anshul@cs.stonybrook.edu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RAILS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981200"/>
            <a:ext cx="581025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66900" y="3013502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agile paper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agile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143000"/>
            <a:ext cx="73152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2800" dirty="0" err="1" smtClean="0"/>
              <a:t>PowerNap</a:t>
            </a:r>
            <a:r>
              <a:rPr lang="en-US" sz="2800" dirty="0" smtClean="0"/>
              <a:t> was NOT implemented</a:t>
            </a:r>
            <a:br>
              <a:rPr lang="en-US" sz="2800" dirty="0" smtClean="0"/>
            </a:br>
            <a:r>
              <a:rPr lang="en-US" sz="2800" dirty="0" smtClean="0"/>
              <a:t>agile took first REAL step towards that</a:t>
            </a:r>
          </a:p>
          <a:p>
            <a:pPr marL="514350" indent="-514350"/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Static consolidation </a:t>
            </a:r>
            <a:r>
              <a:rPr lang="en-US" sz="2800" dirty="0" err="1" smtClean="0"/>
              <a:t>vs</a:t>
            </a:r>
            <a:r>
              <a:rPr lang="en-US" sz="2800" dirty="0" smtClean="0"/>
              <a:t> Dynamic consolidation</a:t>
            </a:r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How to minimize latency penalties of dynamic consolidation? 3 ideas.</a:t>
            </a:r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agile:  dynamic virtualization </a:t>
            </a:r>
            <a:br>
              <a:rPr lang="en-US" sz="2800" dirty="0" smtClean="0"/>
            </a:br>
            <a:r>
              <a:rPr lang="en-US" sz="2800" dirty="0" smtClean="0"/>
              <a:t>			+</a:t>
            </a:r>
          </a:p>
          <a:p>
            <a:pPr marL="1428750" lvl="2" indent="-514350"/>
            <a:r>
              <a:rPr lang="en-US" sz="2800" dirty="0" smtClean="0"/>
              <a:t>      </a:t>
            </a:r>
            <a:r>
              <a:rPr lang="en-US" sz="2800" dirty="0" err="1" smtClean="0"/>
              <a:t>PowerNap</a:t>
            </a:r>
            <a:r>
              <a:rPr lang="en-US" sz="2800" dirty="0" smtClean="0"/>
              <a:t> implementation</a:t>
            </a:r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agile: main problem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143000"/>
            <a:ext cx="81438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" y="3771900"/>
            <a:ext cx="771525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agile: low-power states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143000"/>
          <a:ext cx="60960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Turbo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C0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 states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 states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C1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C1E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C3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S0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C6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S1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S3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G0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S4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S5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G3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953435" y="2133600"/>
            <a:ext cx="3124200" cy="2667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0" y="3962400"/>
            <a:ext cx="3124200" cy="2667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19200" y="4114800"/>
            <a:ext cx="3124200" cy="2667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81600" y="1066800"/>
            <a:ext cx="3124200" cy="1752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agile: power vs. latency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0238" y="1066800"/>
            <a:ext cx="5343525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agile: dynamic consolidation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990600"/>
            <a:ext cx="7315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Host power-up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VM migration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Host power-down</a:t>
            </a:r>
          </a:p>
          <a:p>
            <a:pPr marL="514350" indent="-514350">
              <a:buFont typeface="Arial" pitchFamily="34" charset="0"/>
              <a:buChar char="•"/>
            </a:pPr>
            <a:endParaRPr lang="en-US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8325" y="2362200"/>
            <a:ext cx="546735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66900" y="3013502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power_nap paper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1738" y="2066925"/>
            <a:ext cx="4200525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533400"/>
            <a:ext cx="8077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US data centers:		</a:t>
            </a:r>
            <a:r>
              <a:rPr lang="en-US" sz="3200" dirty="0" smtClean="0">
                <a:solidFill>
                  <a:srgbClr val="FF0000"/>
                </a:solidFill>
              </a:rPr>
              <a:t>100 billion kWh by 2011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				?? $$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Server utilization:	</a:t>
            </a:r>
            <a:r>
              <a:rPr lang="en-US" sz="3200" dirty="0" smtClean="0">
                <a:solidFill>
                  <a:schemeClr val="tx2"/>
                </a:solidFill>
              </a:rPr>
              <a:t>&lt;30%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Idle server power:	</a:t>
            </a:r>
            <a:r>
              <a:rPr lang="en-US" sz="3200" dirty="0" smtClean="0">
                <a:solidFill>
                  <a:srgbClr val="00B050"/>
                </a:solidFill>
              </a:rPr>
              <a:t>60% of peak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Idle periods:		</a:t>
            </a:r>
            <a:r>
              <a:rPr lang="en-US" sz="3200" dirty="0" smtClean="0">
                <a:solidFill>
                  <a:srgbClr val="C00000"/>
                </a:solidFill>
              </a:rPr>
              <a:t>~seconds</a:t>
            </a:r>
          </a:p>
          <a:p>
            <a:r>
              <a:rPr lang="en-US" sz="3200" dirty="0" smtClean="0">
                <a:solidFill>
                  <a:srgbClr val="C00000"/>
                </a:solidFill>
              </a:rPr>
              <a:t>				why important?</a:t>
            </a:r>
          </a:p>
        </p:txBody>
      </p:sp>
      <p:sp>
        <p:nvSpPr>
          <p:cNvPr id="4" name="Rectangle 3"/>
          <p:cNvSpPr/>
          <p:nvPr/>
        </p:nvSpPr>
        <p:spPr>
          <a:xfrm>
            <a:off x="4724400" y="533400"/>
            <a:ext cx="42672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67200" y="2209800"/>
            <a:ext cx="42672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343400" y="3810000"/>
            <a:ext cx="42672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19600" y="5410200"/>
            <a:ext cx="42672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What does 30% utilization mean?</a:t>
            </a:r>
            <a:endParaRPr lang="en-US" dirty="0"/>
          </a:p>
        </p:txBody>
      </p:sp>
      <p:pic>
        <p:nvPicPr>
          <p:cNvPr id="9" name="Picture 8" descr="alt_plo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4914900"/>
            <a:ext cx="2588757" cy="1828800"/>
          </a:xfrm>
          <a:prstGeom prst="rect">
            <a:avLst/>
          </a:prstGeom>
        </p:spPr>
      </p:pic>
      <p:pic>
        <p:nvPicPr>
          <p:cNvPr id="10" name="Picture 9" descr="flat_plo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0" y="990600"/>
            <a:ext cx="2588757" cy="1828800"/>
          </a:xfrm>
          <a:prstGeom prst="rect">
            <a:avLst/>
          </a:prstGeom>
        </p:spPr>
      </p:pic>
      <p:pic>
        <p:nvPicPr>
          <p:cNvPr id="11" name="Picture 10" descr="full_plo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0" y="2971800"/>
            <a:ext cx="2588757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Utilization data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042987"/>
            <a:ext cx="7415213" cy="581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Existing techniques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143000"/>
            <a:ext cx="7315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Consolidation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Sleep states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Throttling (DVFS)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PowerNap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143000"/>
            <a:ext cx="7315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Simple idea (only 2 states)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2400" dirty="0" smtClean="0"/>
              <a:t>Minimize power draw in sleep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2400" dirty="0" smtClean="0"/>
              <a:t>Fast transitions</a:t>
            </a:r>
            <a:br>
              <a:rPr lang="en-US" sz="2400" dirty="0" smtClean="0"/>
            </a:b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Model (power and response time)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PowerNap</a:t>
            </a:r>
            <a:r>
              <a:rPr lang="en-US" sz="2800" dirty="0" smtClean="0"/>
              <a:t> </a:t>
            </a:r>
            <a:r>
              <a:rPr lang="en-US" sz="2800" dirty="0" err="1" smtClean="0"/>
              <a:t>vs</a:t>
            </a:r>
            <a:r>
              <a:rPr lang="en-US" sz="2800" dirty="0" smtClean="0"/>
              <a:t> DVFS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RAILS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505200"/>
            <a:ext cx="3879056" cy="3293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(Potential) Implementation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8" y="1714500"/>
            <a:ext cx="76295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1218</TotalTime>
  <Words>201</Words>
  <Application>Microsoft Office PowerPoint</Application>
  <PresentationFormat>On-screen Show (4:3)</PresentationFormat>
  <Paragraphs>92</Paragraphs>
  <Slides>16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CSE 591: Energy-Efficient Computing Lecture 4 SLEEP: full-system</vt:lpstr>
      <vt:lpstr>Slide 2</vt:lpstr>
      <vt:lpstr>Slide 3</vt:lpstr>
      <vt:lpstr>Slide 4</vt:lpstr>
      <vt:lpstr>What does 30% utilization mean?</vt:lpstr>
      <vt:lpstr>Utilization data</vt:lpstr>
      <vt:lpstr>Existing techniques</vt:lpstr>
      <vt:lpstr>PowerNap</vt:lpstr>
      <vt:lpstr>(Potential) Implementation </vt:lpstr>
      <vt:lpstr>RAILS</vt:lpstr>
      <vt:lpstr>Slide 11</vt:lpstr>
      <vt:lpstr>agile</vt:lpstr>
      <vt:lpstr>agile: main problem</vt:lpstr>
      <vt:lpstr>agile: low-power states</vt:lpstr>
      <vt:lpstr>agile: power vs. latency</vt:lpstr>
      <vt:lpstr>agile: dynamic consolidation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691: Energy-Efficient Computing</dc:title>
  <dc:creator>anshul</dc:creator>
  <cp:lastModifiedBy>anshul</cp:lastModifiedBy>
  <cp:revision>127</cp:revision>
  <dcterms:created xsi:type="dcterms:W3CDTF">2006-08-16T00:00:00Z</dcterms:created>
  <dcterms:modified xsi:type="dcterms:W3CDTF">2016-02-04T16:15:40Z</dcterms:modified>
</cp:coreProperties>
</file>