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61" r:id="rId2"/>
    <p:sldId id="577" r:id="rId3"/>
    <p:sldId id="578" r:id="rId4"/>
    <p:sldId id="525" r:id="rId5"/>
    <p:sldId id="555" r:id="rId6"/>
    <p:sldId id="570" r:id="rId7"/>
    <p:sldId id="571" r:id="rId8"/>
    <p:sldId id="579" r:id="rId9"/>
    <p:sldId id="580" r:id="rId10"/>
    <p:sldId id="581" r:id="rId11"/>
    <p:sldId id="572" r:id="rId12"/>
    <p:sldId id="582" r:id="rId13"/>
    <p:sldId id="573" r:id="rId14"/>
    <p:sldId id="574" r:id="rId15"/>
    <p:sldId id="575" r:id="rId16"/>
    <p:sldId id="576" r:id="rId17"/>
    <p:sldId id="583" r:id="rId18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0000FF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loop: statically select a P state that ensures</a:t>
            </a:r>
            <a:r>
              <a:rPr lang="en-US" baseline="0" dirty="0" smtClean="0"/>
              <a:t> power budget</a:t>
            </a:r>
          </a:p>
          <a:p>
            <a:r>
              <a:rPr lang="en-US" baseline="0" dirty="0" smtClean="0"/>
              <a:t>Ad hoc: too much fluctuations, so </a:t>
            </a:r>
            <a:r>
              <a:rPr lang="en-US" baseline="0" dirty="0" err="1" smtClean="0"/>
              <a:t>xput</a:t>
            </a:r>
            <a:r>
              <a:rPr lang="en-US" baseline="0" dirty="0" smtClean="0"/>
              <a:t> is low</a:t>
            </a:r>
          </a:p>
          <a:p>
            <a:r>
              <a:rPr lang="en-US" baseline="0" dirty="0" smtClean="0"/>
              <a:t>P controller: stable, less fluctuations, so more useful work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591: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18</a:t>
            </a:r>
            <a:br>
              <a:rPr lang="en-US" sz="4000" dirty="0" smtClean="0"/>
            </a:br>
            <a:r>
              <a:rPr lang="en-US" sz="4000" dirty="0" smtClean="0"/>
              <a:t>SPEED: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shifting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8993" y="1513490"/>
            <a:ext cx="714177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Allowing even 1W of extra budget to server can improve performance </a:t>
            </a:r>
          </a:p>
          <a:p>
            <a:pPr marL="236538" indent="-23653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For rack power budget, power budget can be “stolen” from low priority servers to give additional power budget to high priority servers</a:t>
            </a:r>
          </a:p>
          <a:p>
            <a:pPr marL="236538" indent="-23653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/>
              <a:t>Power shifting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power_modeling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breakdown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013" y="1192942"/>
            <a:ext cx="81819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measurement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8993" y="1513490"/>
            <a:ext cx="714177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/>
              <a:t>Directly from hardware or sensors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/>
              <a:t>Via simulations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/>
              <a:t>Via power modeling</a:t>
            </a:r>
          </a:p>
          <a:p>
            <a:pPr marL="803275" lvl="1" indent="-346075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Model should be able to provide component-level power consumption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model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8037" y="2318746"/>
            <a:ext cx="51530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1242" y="1466193"/>
          <a:ext cx="8590509" cy="669871"/>
        </p:xfrm>
        <a:graphic>
          <a:graphicData uri="http://schemas.openxmlformats.org/presentationml/2006/ole">
            <p:oleObj spid="_x0000_s5123" name="Equation" r:id="rId5" imgW="69976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model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8037" y="2318746"/>
            <a:ext cx="51530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1242" y="1466193"/>
          <a:ext cx="8590509" cy="669871"/>
        </p:xfrm>
        <a:graphic>
          <a:graphicData uri="http://schemas.openxmlformats.org/presentationml/2006/ole">
            <p:oleObj spid="_x0000_s6146" name="Equation" r:id="rId5" imgW="6997680" imgH="4698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77850" y="4457700"/>
          <a:ext cx="7958138" cy="447675"/>
        </p:xfrm>
        <a:graphic>
          <a:graphicData uri="http://schemas.openxmlformats.org/presentationml/2006/ole">
            <p:oleObj spid="_x0000_s6147" name="Equation" r:id="rId6" imgW="970272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model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8037" y="2318746"/>
            <a:ext cx="51530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1242" y="1466193"/>
          <a:ext cx="8590509" cy="669871"/>
        </p:xfrm>
        <a:graphic>
          <a:graphicData uri="http://schemas.openxmlformats.org/presentationml/2006/ole">
            <p:oleObj spid="_x0000_s7170" name="Equation" r:id="rId5" imgW="6997680" imgH="4698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77850" y="4457700"/>
          <a:ext cx="7958138" cy="447675"/>
        </p:xfrm>
        <a:graphic>
          <a:graphicData uri="http://schemas.openxmlformats.org/presentationml/2006/ole">
            <p:oleObj spid="_x0000_s7171" name="Equation" r:id="rId6" imgW="9702720" imgH="46980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82757" y="5208588"/>
          <a:ext cx="7666037" cy="447675"/>
        </p:xfrm>
        <a:graphic>
          <a:graphicData uri="http://schemas.openxmlformats.org/presentationml/2006/ole">
            <p:oleObj spid="_x0000_s7172" name="Equation" r:id="rId7" imgW="934704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power models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8993" y="1513490"/>
            <a:ext cx="714177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/>
              <a:t>Server-specific power profiles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/>
              <a:t>Resource bottleneck identification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/>
              <a:t>Selective fan cooling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/>
              <a:t>Temperature proxy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en-US" sz="2800" dirty="0" smtClean="0"/>
              <a:t>Electricity cost proxy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2.b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971800"/>
            <a:ext cx="4075113" cy="310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Recap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1981200"/>
            <a:ext cx="5562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+mn-lt"/>
                <a:cs typeface="+mn-cs"/>
              </a:rPr>
              <a:t>DFS: Dynamic Frequency Scaling</a:t>
            </a: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0887" y="5867400"/>
            <a:ext cx="2057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Power (Watts) 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971800" y="3962400"/>
            <a:ext cx="990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   DFS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57600" y="5141276"/>
            <a:ext cx="990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65150" y="3722757"/>
            <a:ext cx="2057400" cy="707886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Frequency (GHz) </a:t>
            </a:r>
          </a:p>
          <a:p>
            <a:r>
              <a:rPr lang="en-US" sz="2000" b="1" dirty="0" smtClean="0"/>
              <a:t>(server speed)</a:t>
            </a:r>
            <a:endParaRPr lang="en-US" sz="2000" b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322294" y="5638800"/>
            <a:ext cx="419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-307836" y="4000500"/>
            <a:ext cx="3276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02" name="Object 30"/>
          <p:cNvGraphicFramePr>
            <a:graphicFrameLocks noChangeAspect="1"/>
          </p:cNvGraphicFramePr>
          <p:nvPr/>
        </p:nvGraphicFramePr>
        <p:xfrm>
          <a:off x="5251450" y="3162300"/>
          <a:ext cx="3816350" cy="571500"/>
        </p:xfrm>
        <a:graphic>
          <a:graphicData uri="http://schemas.openxmlformats.org/presentationml/2006/ole">
            <p:oleObj spid="_x0000_s34818" name="Equation" r:id="rId5" imgW="1358640" imgH="203040" progId="Equation.3">
              <p:embed/>
            </p:oleObj>
          </a:graphicData>
        </a:graphic>
      </p:graphicFrame>
      <p:graphicFrame>
        <p:nvGraphicFramePr>
          <p:cNvPr id="102403" name="Object 30"/>
          <p:cNvGraphicFramePr>
            <a:graphicFrameLocks noChangeAspect="1"/>
          </p:cNvGraphicFramePr>
          <p:nvPr/>
        </p:nvGraphicFramePr>
        <p:xfrm>
          <a:off x="973138" y="2197100"/>
          <a:ext cx="322262" cy="393700"/>
        </p:xfrm>
        <a:graphic>
          <a:graphicData uri="http://schemas.openxmlformats.org/presentationml/2006/ole">
            <p:oleObj spid="_x0000_s34819" name="Equation" r:id="rId6" imgW="114120" imgH="139680" progId="Equation.3">
              <p:embed/>
            </p:oleObj>
          </a:graphicData>
        </a:graphic>
      </p:graphicFrame>
      <p:graphicFrame>
        <p:nvGraphicFramePr>
          <p:cNvPr id="102404" name="Object 30"/>
          <p:cNvGraphicFramePr>
            <a:graphicFrameLocks noChangeAspect="1"/>
          </p:cNvGraphicFramePr>
          <p:nvPr/>
        </p:nvGraphicFramePr>
        <p:xfrm>
          <a:off x="5562600" y="5410200"/>
          <a:ext cx="428625" cy="463550"/>
        </p:xfrm>
        <a:graphic>
          <a:graphicData uri="http://schemas.openxmlformats.org/presentationml/2006/ole">
            <p:oleObj spid="_x0000_s34820" name="Equation" r:id="rId7" imgW="152280" imgH="164880" progId="Equation.3">
              <p:embed/>
            </p:oleObj>
          </a:graphicData>
        </a:graphic>
      </p:graphicFrame>
      <p:graphicFrame>
        <p:nvGraphicFramePr>
          <p:cNvPr id="102405" name="Object 30"/>
          <p:cNvGraphicFramePr>
            <a:graphicFrameLocks noChangeAspect="1"/>
          </p:cNvGraphicFramePr>
          <p:nvPr/>
        </p:nvGraphicFramePr>
        <p:xfrm>
          <a:off x="1066800" y="6357937"/>
          <a:ext cx="784225" cy="500063"/>
        </p:xfrm>
        <a:graphic>
          <a:graphicData uri="http://schemas.openxmlformats.org/presentationml/2006/ole">
            <p:oleObj spid="_x0000_s34821" name="Equation" r:id="rId8" imgW="279360" imgH="177480" progId="Equation.3">
              <p:embed/>
            </p:oleObj>
          </a:graphicData>
        </a:graphic>
      </p:graphicFrame>
      <p:graphicFrame>
        <p:nvGraphicFramePr>
          <p:cNvPr id="102406" name="Object 30"/>
          <p:cNvGraphicFramePr>
            <a:graphicFrameLocks noChangeAspect="1"/>
          </p:cNvGraphicFramePr>
          <p:nvPr/>
        </p:nvGraphicFramePr>
        <p:xfrm>
          <a:off x="0" y="5334000"/>
          <a:ext cx="677863" cy="392113"/>
        </p:xfrm>
        <a:graphic>
          <a:graphicData uri="http://schemas.openxmlformats.org/presentationml/2006/ole">
            <p:oleObj spid="_x0000_s34822" name="Equation" r:id="rId9" imgW="241200" imgH="139680" progId="Equation.3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1143000" y="61722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09600" y="5410200"/>
            <a:ext cx="534988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07" name="Object 30"/>
          <p:cNvGraphicFramePr>
            <a:graphicFrameLocks noChangeAspect="1"/>
          </p:cNvGraphicFramePr>
          <p:nvPr/>
        </p:nvGraphicFramePr>
        <p:xfrm>
          <a:off x="2286000" y="4800600"/>
          <a:ext cx="455612" cy="417245"/>
        </p:xfrm>
        <a:graphic>
          <a:graphicData uri="http://schemas.openxmlformats.org/presentationml/2006/ole">
            <p:oleObj spid="_x0000_s34823" name="Equation" r:id="rId10" imgW="152280" imgH="139680" progId="Equation.3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>
          <a:xfrm>
            <a:off x="2057400" y="4800600"/>
            <a:ext cx="685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475706" y="4534694"/>
            <a:ext cx="5349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eft Brace 34"/>
          <p:cNvSpPr/>
          <p:nvPr/>
        </p:nvSpPr>
        <p:spPr>
          <a:xfrm rot="16200000">
            <a:off x="6896100" y="2171700"/>
            <a:ext cx="381000" cy="3352800"/>
          </a:xfrm>
          <a:prstGeom prst="leftBrace">
            <a:avLst>
              <a:gd name="adj1" fmla="val 125070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477000" y="4038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“linear”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4495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 = system power</a:t>
            </a:r>
          </a:p>
          <a:p>
            <a:r>
              <a:rPr lang="en-US" sz="2400" dirty="0" smtClean="0"/>
              <a:t>       NOT processor power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 descr="untitled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8837" y="4521558"/>
            <a:ext cx="2438400" cy="1828800"/>
          </a:xfrm>
          <a:prstGeom prst="rect">
            <a:avLst/>
          </a:prstGeom>
        </p:spPr>
      </p:pic>
      <p:pic>
        <p:nvPicPr>
          <p:cNvPr id="55" name="Picture 54" descr="untitled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8326" y="4519410"/>
            <a:ext cx="2438400" cy="1828800"/>
          </a:xfrm>
          <a:prstGeom prst="rect">
            <a:avLst/>
          </a:prstGeom>
        </p:spPr>
      </p:pic>
      <p:pic>
        <p:nvPicPr>
          <p:cNvPr id="54" name="Picture 53" descr="untitled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4507605"/>
            <a:ext cx="2438400" cy="1828800"/>
          </a:xfrm>
          <a:prstGeom prst="rect">
            <a:avLst/>
          </a:prstGeom>
        </p:spPr>
      </p:pic>
      <p:pic>
        <p:nvPicPr>
          <p:cNvPr id="39" name="Picture 38" descr="dvfs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5959" y="2071353"/>
            <a:ext cx="2439681" cy="1828800"/>
          </a:xfrm>
          <a:prstGeom prst="rect">
            <a:avLst/>
          </a:prstGeom>
        </p:spPr>
      </p:pic>
      <p:pic>
        <p:nvPicPr>
          <p:cNvPr id="12" name="Picture 11" descr="m2.bmp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159" y="2133600"/>
            <a:ext cx="239633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Recap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14781" y="3816512"/>
            <a:ext cx="13941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Power (Watts) 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92559" y="28194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   DFS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69A0-91E7-421B-9CED-60E52C3E7AB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73559" y="3213279"/>
            <a:ext cx="990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712925" y="2720957"/>
            <a:ext cx="1764405" cy="338553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Frequency (GHz)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1371600"/>
            <a:ext cx="8153400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power affects server speed for a single server</a:t>
            </a:r>
            <a:endParaRPr lang="en-US" sz="2400" dirty="0"/>
          </a:p>
        </p:txBody>
      </p:sp>
      <p:pic>
        <p:nvPicPr>
          <p:cNvPr id="26" name="Picture 25" descr="dvs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45159" y="2133600"/>
            <a:ext cx="2394928" cy="18288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768959" y="3834684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Power (Watts) 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1814019" y="2847062"/>
            <a:ext cx="2044520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Frequency (GHz)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72637" y="3821806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Power (Watts) 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4414343" y="2834183"/>
            <a:ext cx="2044520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Frequency (GHz)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26159" y="24384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   DVFS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69359" y="2590800"/>
            <a:ext cx="990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   DVFS</a:t>
            </a:r>
          </a:p>
          <a:p>
            <a:pPr algn="r"/>
            <a:r>
              <a:rPr lang="en-US" b="1" dirty="0" smtClean="0"/>
              <a:t>+DFS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14781" y="6275232"/>
            <a:ext cx="139413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Power (Watts) </a:t>
            </a:r>
            <a:endParaRPr lang="en-US" sz="1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09600" y="5105400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   DFS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-778764" y="5159357"/>
            <a:ext cx="1764405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Frequency (GHz)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68959" y="6273084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Power (Watts) </a:t>
            </a:r>
            <a:endParaRPr lang="en-US" sz="1600" b="1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1814019" y="5285462"/>
            <a:ext cx="2044520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Frequency (GHz)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72637" y="6260206"/>
            <a:ext cx="25908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        Power (Watts) </a:t>
            </a:r>
            <a:endParaRPr lang="en-US" sz="1600" b="1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4430576" y="5272584"/>
            <a:ext cx="2044520" cy="338554"/>
          </a:xfrm>
          <a:prstGeom prst="rect">
            <a:avLst/>
          </a:prstGeom>
          <a:solidFill>
            <a:schemeClr val="bg1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  Frequency (GHz)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429000" y="4964668"/>
            <a:ext cx="990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70C0"/>
                </a:solidFill>
              </a:rPr>
              <a:t>   DVFS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69359" y="5029200"/>
            <a:ext cx="990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   DVFS</a:t>
            </a:r>
          </a:p>
          <a:p>
            <a:pPr algn="r"/>
            <a:r>
              <a:rPr lang="en-US" b="1" dirty="0" smtClean="0"/>
              <a:t>+DFS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772400" y="2706469"/>
            <a:ext cx="13716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“LINPACK”</a:t>
            </a:r>
          </a:p>
          <a:p>
            <a:r>
              <a:rPr lang="en-US" b="1" dirty="0" smtClean="0"/>
              <a:t>CPU BOUND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696200" y="5144869"/>
            <a:ext cx="1524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“STREAM”</a:t>
            </a:r>
          </a:p>
          <a:p>
            <a:r>
              <a:rPr lang="en-US" b="1" dirty="0" smtClean="0"/>
              <a:t>MEM BOUND</a:t>
            </a:r>
            <a:endParaRPr lang="en-US" b="1" dirty="0"/>
          </a:p>
        </p:txBody>
      </p:sp>
      <p:sp>
        <p:nvSpPr>
          <p:cNvPr id="59" name="Rectangle 58"/>
          <p:cNvSpPr/>
          <p:nvPr/>
        </p:nvSpPr>
        <p:spPr>
          <a:xfrm>
            <a:off x="0" y="4114800"/>
            <a:ext cx="7924800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971800" y="2076452"/>
            <a:ext cx="22860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4352922" y="2876552"/>
            <a:ext cx="18288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power_capping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vs. Performance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6852" y="1407256"/>
            <a:ext cx="732472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9185" y="1229710"/>
            <a:ext cx="1749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Label power = 308W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Ad-hoc controller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1138" y="1738313"/>
            <a:ext cx="61817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controller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738313"/>
            <a:ext cx="60960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Stable results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8325" y="1438275"/>
            <a:ext cx="54673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impact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6900" y="2138363"/>
            <a:ext cx="54102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34918</TotalTime>
  <Words>297</Words>
  <Application>Microsoft Office PowerPoint</Application>
  <PresentationFormat>On-screen Show (4:3)</PresentationFormat>
  <Paragraphs>85</Paragraphs>
  <Slides>17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CSE 591: Energy-Efficient Computing Lecture 18 SPEED: power</vt:lpstr>
      <vt:lpstr>Recap</vt:lpstr>
      <vt:lpstr>Recap</vt:lpstr>
      <vt:lpstr>Slide 4</vt:lpstr>
      <vt:lpstr>Power vs. Performance</vt:lpstr>
      <vt:lpstr>Ad-hoc controller</vt:lpstr>
      <vt:lpstr>Proposed controller</vt:lpstr>
      <vt:lpstr>Stable results</vt:lpstr>
      <vt:lpstr>Performance impact</vt:lpstr>
      <vt:lpstr>Power shifting</vt:lpstr>
      <vt:lpstr>Slide 11</vt:lpstr>
      <vt:lpstr>Power breakdown</vt:lpstr>
      <vt:lpstr>Power measurement</vt:lpstr>
      <vt:lpstr>Power model</vt:lpstr>
      <vt:lpstr>Power model</vt:lpstr>
      <vt:lpstr>Power model</vt:lpstr>
      <vt:lpstr>Applications of power models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1600</cp:revision>
  <dcterms:created xsi:type="dcterms:W3CDTF">2006-08-16T00:00:00Z</dcterms:created>
  <dcterms:modified xsi:type="dcterms:W3CDTF">2016-04-21T03:17:26Z</dcterms:modified>
</cp:coreProperties>
</file>