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461" r:id="rId2"/>
    <p:sldId id="585" r:id="rId3"/>
    <p:sldId id="586" r:id="rId4"/>
    <p:sldId id="587" r:id="rId5"/>
    <p:sldId id="588" r:id="rId6"/>
    <p:sldId id="589" r:id="rId7"/>
    <p:sldId id="525" r:id="rId8"/>
    <p:sldId id="555" r:id="rId9"/>
    <p:sldId id="590" r:id="rId10"/>
    <p:sldId id="591" r:id="rId11"/>
    <p:sldId id="592" r:id="rId12"/>
    <p:sldId id="578" r:id="rId13"/>
    <p:sldId id="593" r:id="rId14"/>
    <p:sldId id="594" r:id="rId15"/>
    <p:sldId id="595" r:id="rId16"/>
    <p:sldId id="596" r:id="rId17"/>
  </p:sldIdLst>
  <p:sldSz cx="9144000" cy="6858000" type="screen4x3"/>
  <p:notesSz cx="69977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a:srgbClr val="0000FF"/>
    <a:srgbClr val="FF7C80"/>
    <a:srgbClr val="FF0000"/>
    <a:srgbClr val="009644"/>
    <a:srgbClr val="00FF00"/>
    <a:srgbClr val="990033"/>
    <a:srgbClr val="FF66FF"/>
    <a:srgbClr val="FFDDA7"/>
    <a:srgbClr val="FFCC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32" autoAdjust="0"/>
    <p:restoredTop sz="71930" autoAdjust="0"/>
  </p:normalViewPr>
  <p:slideViewPr>
    <p:cSldViewPr snapToGrid="0">
      <p:cViewPr varScale="1">
        <p:scale>
          <a:sx n="60" d="100"/>
          <a:sy n="60" d="100"/>
        </p:scale>
        <p:origin x="-121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5" d="100"/>
          <a:sy n="65" d="100"/>
        </p:scale>
        <p:origin x="-2766" y="-102"/>
      </p:cViewPr>
      <p:guideLst>
        <p:guide orient="horz" pos="2920"/>
        <p:guide pos="2204"/>
      </p:guideLst>
    </p:cSldViewPr>
  </p:notesViewPr>
  <p:gridSpacing cx="77716063" cy="77716063"/>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3550"/>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63744" y="0"/>
            <a:ext cx="3032337" cy="463550"/>
          </a:xfrm>
          <a:prstGeom prst="rect">
            <a:avLst/>
          </a:prstGeom>
        </p:spPr>
        <p:txBody>
          <a:bodyPr vert="horz" lIns="92958" tIns="46479" rIns="92958" bIns="46479" rtlCol="0"/>
          <a:lstStyle>
            <a:lvl1pPr algn="r">
              <a:defRPr sz="1200"/>
            </a:lvl1pPr>
          </a:lstStyle>
          <a:p>
            <a:fld id="{36A69AB2-55FC-45EB-AD04-17DD157E85F7}" type="datetimeFigureOut">
              <a:rPr lang="en-US" smtClean="0"/>
              <a:pPr/>
              <a:t>4/13/2016</a:t>
            </a:fld>
            <a:endParaRPr lang="en-US"/>
          </a:p>
        </p:txBody>
      </p:sp>
      <p:sp>
        <p:nvSpPr>
          <p:cNvPr id="4" name="Slide Image Placeholder 3"/>
          <p:cNvSpPr>
            <a:spLocks noGrp="1" noRot="1" noChangeAspect="1"/>
          </p:cNvSpPr>
          <p:nvPr>
            <p:ph type="sldImg" idx="2"/>
          </p:nvPr>
        </p:nvSpPr>
        <p:spPr>
          <a:xfrm>
            <a:off x="1181100" y="695325"/>
            <a:ext cx="4635500" cy="3476625"/>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9770" y="4403725"/>
            <a:ext cx="5598160" cy="4171950"/>
          </a:xfrm>
          <a:prstGeom prst="rect">
            <a:avLst/>
          </a:prstGeom>
        </p:spPr>
        <p:txBody>
          <a:bodyPr vert="horz" lIns="92958" tIns="46479" rIns="92958" bIns="4647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05841"/>
            <a:ext cx="3032337" cy="463550"/>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63744" y="8805841"/>
            <a:ext cx="3032337" cy="463550"/>
          </a:xfrm>
          <a:prstGeom prst="rect">
            <a:avLst/>
          </a:prstGeom>
        </p:spPr>
        <p:txBody>
          <a:bodyPr vert="horz" lIns="92958" tIns="46479" rIns="92958" bIns="46479" rtlCol="0" anchor="b"/>
          <a:lstStyle>
            <a:lvl1pPr algn="r">
              <a:defRPr sz="1200"/>
            </a:lvl1pPr>
          </a:lstStyle>
          <a:p>
            <a:fld id="{B66D28E6-21B6-42B0-87EB-9BE76834E1A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387" indent="-232387">
              <a:buAutoNum type="arabicParenR"/>
            </a:pPr>
            <a:r>
              <a:rPr lang="en-US" dirty="0" smtClean="0"/>
              <a:t>We experiment with a common distributed</a:t>
            </a:r>
            <a:r>
              <a:rPr lang="en-US" baseline="0" dirty="0" smtClean="0"/>
              <a:t> system architecture as shown here. Functionality is divided into multiple tiers, which helps manageability. User requests first go to the load balancer, which distributes work across the application tier. The application tier is a set of servers, denoted by the rectangles, that executes the application logic. These servers are stateless, and they retrieve user data from the backend. This user data is persistently stored in the backend database, and the data or partial results are cached in a distributed caching tier. In our experiments, we used 20 application servers running a PHP script and 5 cache servers running </a:t>
            </a:r>
            <a:r>
              <a:rPr lang="en-US" baseline="0" dirty="0" err="1" smtClean="0"/>
              <a:t>memcached</a:t>
            </a:r>
            <a:r>
              <a:rPr lang="en-US" baseline="0" dirty="0" smtClean="0"/>
              <a:t>.</a:t>
            </a:r>
            <a:endParaRPr lang="en-US" dirty="0" smtClean="0"/>
          </a:p>
          <a:p>
            <a:pPr marL="232387" indent="-232387">
              <a:buAutoNum type="arabicParenR"/>
            </a:pPr>
            <a:r>
              <a:rPr lang="en-US" baseline="0" dirty="0" smtClean="0"/>
              <a:t>It is important to first understand why we have a caching tier.</a:t>
            </a:r>
          </a:p>
          <a:p>
            <a:pPr marL="232387" indent="-232387">
              <a:buAutoNum type="arabicParenR"/>
            </a:pPr>
            <a:r>
              <a:rPr lang="en-US" baseline="0" dirty="0" smtClean="0"/>
              <a:t>First, it reduces the load at the database by handling the common cached requests.</a:t>
            </a:r>
          </a:p>
          <a:p>
            <a:pPr marL="232387" indent="-232387">
              <a:buAutoNum type="arabicParenR"/>
            </a:pPr>
            <a:r>
              <a:rPr lang="en-US" baseline="0" dirty="0" smtClean="0"/>
              <a:t>So if we have lambda requests per sec arriving at the system</a:t>
            </a:r>
          </a:p>
          <a:p>
            <a:pPr marL="232387" indent="-232387">
              <a:buAutoNum type="arabicParenR"/>
            </a:pPr>
            <a:r>
              <a:rPr lang="en-US" baseline="0" dirty="0" smtClean="0"/>
              <a:t>Then we want the requests to the database, which we define as lambda DB</a:t>
            </a:r>
          </a:p>
          <a:p>
            <a:pPr marL="232387" indent="-232387">
              <a:buAutoNum type="arabicParenR"/>
            </a:pPr>
            <a:r>
              <a:rPr lang="en-US" baseline="0" dirty="0" smtClean="0"/>
              <a:t>To be much less than lambda</a:t>
            </a:r>
          </a:p>
        </p:txBody>
      </p:sp>
      <p:sp>
        <p:nvSpPr>
          <p:cNvPr id="4" name="Slide Number Placeholder 3"/>
          <p:cNvSpPr>
            <a:spLocks noGrp="1"/>
          </p:cNvSpPr>
          <p:nvPr>
            <p:ph type="sldNum" sz="quarter" idx="10"/>
          </p:nvPr>
        </p:nvSpPr>
        <p:spPr/>
        <p:txBody>
          <a:bodyPr/>
          <a:lstStyle/>
          <a:p>
            <a:fld id="{AECFEC9F-54CF-4080-9D9D-31DE139AA02D}" type="slidenum">
              <a:rPr lang="en-US" smtClean="0"/>
              <a:pPr/>
              <a:t>2</a:t>
            </a:fld>
            <a:endParaRPr lang="en-US" dirty="0"/>
          </a:p>
        </p:txBody>
      </p:sp>
    </p:spTree>
    <p:extLst>
      <p:ext uri="{BB962C8B-B14F-4D97-AF65-F5344CB8AC3E}">
        <p14:creationId xmlns:p14="http://schemas.microsoft.com/office/powerpoint/2010/main" xmlns="" val="23304853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B71280-6C74-430C-97E0-A2BFB19D4BE2}"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B71280-6C74-430C-97E0-A2BFB19D4BE2}"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B71280-6C74-430C-97E0-A2BFB19D4BE2}" type="slidenum">
              <a:rPr lang="en-US" smtClean="0"/>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B71280-6C74-430C-97E0-A2BFB19D4BE2}"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387" indent="-232387">
              <a:buAutoNum type="arabicParenR"/>
            </a:pPr>
            <a:r>
              <a:rPr lang="en-US" baseline="0" dirty="0" smtClean="0"/>
              <a:t>This is because at high database load, the response time rapidly increases. This graph illustrates the relation between response time and load, measured with our database. The X-axis shows the request rate to the database, which we’ve called lambda DB. The Y axis shows the average response time in milliseconds.</a:t>
            </a:r>
          </a:p>
          <a:p>
            <a:pPr marL="232387" indent="-232387">
              <a:buAutoNum type="arabicParenR"/>
            </a:pPr>
            <a:r>
              <a:rPr lang="en-US" baseline="0" dirty="0" smtClean="0"/>
              <a:t>Beyond the knee of the curve at around 550 requests per second, the response time gets really bad quick.</a:t>
            </a:r>
          </a:p>
        </p:txBody>
      </p:sp>
      <p:sp>
        <p:nvSpPr>
          <p:cNvPr id="4" name="Slide Number Placeholder 3"/>
          <p:cNvSpPr>
            <a:spLocks noGrp="1"/>
          </p:cNvSpPr>
          <p:nvPr>
            <p:ph type="sldNum" sz="quarter" idx="10"/>
          </p:nvPr>
        </p:nvSpPr>
        <p:spPr/>
        <p:txBody>
          <a:bodyPr/>
          <a:lstStyle/>
          <a:p>
            <a:fld id="{AECFEC9F-54CF-4080-9D9D-31DE139AA02D}" type="slidenum">
              <a:rPr lang="en-US" smtClean="0"/>
              <a:pPr/>
              <a:t>3</a:t>
            </a:fld>
            <a:endParaRPr lang="en-US" dirty="0"/>
          </a:p>
        </p:txBody>
      </p:sp>
    </p:spTree>
    <p:extLst>
      <p:ext uri="{BB962C8B-B14F-4D97-AF65-F5344CB8AC3E}">
        <p14:creationId xmlns:p14="http://schemas.microsoft.com/office/powerpoint/2010/main" xmlns="" val="2330485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387" indent="-232387">
              <a:buAutoNum type="arabicParenR"/>
            </a:pPr>
            <a:r>
              <a:rPr lang="en-US" baseline="0" dirty="0" smtClean="0"/>
              <a:t>The second reason for a caching tier is that the caching tier is much faster than a database. So we all love the caching, but if you look at what cloud providers are charging,</a:t>
            </a:r>
          </a:p>
          <a:p>
            <a:pPr marL="232387" indent="-232387">
              <a:buAutoNum type="arabicParenR"/>
            </a:pPr>
            <a:r>
              <a:rPr lang="en-US" baseline="0" dirty="0" smtClean="0"/>
              <a:t>DRAM is expensive. In fact, if we instantiated our experimental </a:t>
            </a:r>
            <a:r>
              <a:rPr lang="en-US" baseline="0" dirty="0" err="1" smtClean="0"/>
              <a:t>testbed</a:t>
            </a:r>
            <a:r>
              <a:rPr lang="en-US" baseline="0" dirty="0" smtClean="0"/>
              <a:t> on Amazon’s EC2,</a:t>
            </a:r>
          </a:p>
          <a:p>
            <a:pPr marL="232387" indent="-232387">
              <a:buAutoNum type="arabicParenR"/>
            </a:pPr>
            <a:r>
              <a:rPr lang="en-US" baseline="0" dirty="0" smtClean="0"/>
              <a:t>Over 1/3 of the cost would come from the caching tier, even though it only accounts for a small percentage of the servers.</a:t>
            </a:r>
          </a:p>
          <a:p>
            <a:pPr marL="232387" indent="-232387">
              <a:buAutoNum type="arabicParenR"/>
            </a:pPr>
            <a:r>
              <a:rPr lang="en-US" baseline="0" dirty="0" smtClean="0"/>
              <a:t>Fortunately, load actually varies throughout the day in many workloads, so we might not need all of our cache servers all the time.</a:t>
            </a:r>
          </a:p>
          <a:p>
            <a:pPr marL="232387" indent="-232387">
              <a:buAutoNum type="arabicParenR"/>
            </a:pPr>
            <a:r>
              <a:rPr lang="en-US" baseline="0" dirty="0" smtClean="0"/>
              <a:t>Many researchers have already taken advantage of varying load, and have come up with ways of scaling the application tier. This is the easiest tier to scale since the servers are stateless. But what about the caching tier? It’s so dear to us that no one would dare think of shrinking the caching tier.</a:t>
            </a:r>
          </a:p>
          <a:p>
            <a:pPr marL="232387" indent="-232387">
              <a:buAutoNum type="arabicParenR"/>
            </a:pPr>
            <a:r>
              <a:rPr lang="en-US" baseline="0" dirty="0" smtClean="0"/>
              <a:t>In fact, some researchers have proposed putting everything in RAM.</a:t>
            </a:r>
          </a:p>
          <a:p>
            <a:pPr marL="232387" indent="-232387">
              <a:buAutoNum type="arabicParenR"/>
            </a:pPr>
            <a:r>
              <a:rPr lang="en-US" baseline="0" dirty="0" smtClean="0"/>
              <a:t>But in this talk, we’re going the other way. We’re going to see how we can shrink the cache during low load.</a:t>
            </a:r>
          </a:p>
        </p:txBody>
      </p:sp>
      <p:sp>
        <p:nvSpPr>
          <p:cNvPr id="4" name="Slide Number Placeholder 3"/>
          <p:cNvSpPr>
            <a:spLocks noGrp="1"/>
          </p:cNvSpPr>
          <p:nvPr>
            <p:ph type="sldNum" sz="quarter" idx="10"/>
          </p:nvPr>
        </p:nvSpPr>
        <p:spPr/>
        <p:txBody>
          <a:bodyPr/>
          <a:lstStyle/>
          <a:p>
            <a:fld id="{AECFEC9F-54CF-4080-9D9D-31DE139AA02D}" type="slidenum">
              <a:rPr lang="en-US" smtClean="0"/>
              <a:pPr/>
              <a:t>4</a:t>
            </a:fld>
            <a:endParaRPr lang="en-US" dirty="0"/>
          </a:p>
        </p:txBody>
      </p:sp>
    </p:spTree>
    <p:extLst>
      <p:ext uri="{BB962C8B-B14F-4D97-AF65-F5344CB8AC3E}">
        <p14:creationId xmlns:p14="http://schemas.microsoft.com/office/powerpoint/2010/main" xmlns="" val="23304853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387" indent="-232387">
              <a:buAutoNum type="arabicParenR"/>
            </a:pPr>
            <a:r>
              <a:rPr lang="en-US" dirty="0" smtClean="0"/>
              <a:t>What we find is that it really depends</a:t>
            </a:r>
            <a:r>
              <a:rPr lang="en-US" baseline="0" dirty="0" smtClean="0"/>
              <a:t> on the popularity distribution</a:t>
            </a:r>
          </a:p>
          <a:p>
            <a:pPr marL="232387" indent="-232387">
              <a:buAutoNum type="arabicParenR"/>
            </a:pPr>
            <a:r>
              <a:rPr lang="en-US" baseline="0" dirty="0" smtClean="0"/>
              <a:t>Suppose we had a uniform distribution as shown by the picture. The X-axis shows the amount of data cached, assuming the most popular data is cached, and the Y-axis shows the hit rate that we get by caching this amount of data. So if we cache nothing, our hit rate is 0, and if we cache everything, then our hit rate is 1.</a:t>
            </a:r>
          </a:p>
          <a:p>
            <a:pPr marL="232387" indent="-232387">
              <a:buAutoNum type="arabicParenR"/>
            </a:pPr>
            <a:r>
              <a:rPr lang="en-US" baseline="0" dirty="0" smtClean="0"/>
              <a:t>So then a small decrease in hit rate, say 0.9 to 0.8, given a uniform distribution</a:t>
            </a:r>
          </a:p>
          <a:p>
            <a:pPr marL="232387" indent="-232387">
              <a:buAutoNum type="arabicParenR"/>
            </a:pPr>
            <a:r>
              <a:rPr lang="en-US" baseline="0" dirty="0" smtClean="0"/>
              <a:t>Leads to a small decrease in amount of data cached of 10%.</a:t>
            </a:r>
          </a:p>
          <a:p>
            <a:pPr marL="232387" indent="-232387">
              <a:buAutoNum type="arabicParenR"/>
            </a:pPr>
            <a:r>
              <a:rPr lang="en-US" baseline="0" dirty="0" smtClean="0"/>
              <a:t>However, studies have shown that realistic popularity distributions behave more Zipf-like.</a:t>
            </a:r>
          </a:p>
          <a:p>
            <a:pPr marL="232387" indent="-232387">
              <a:buAutoNum type="arabicParenR"/>
            </a:pPr>
            <a:r>
              <a:rPr lang="en-US" baseline="0" dirty="0" smtClean="0"/>
              <a:t>With a </a:t>
            </a:r>
            <a:r>
              <a:rPr lang="en-US" baseline="0" dirty="0" err="1" smtClean="0"/>
              <a:t>zipf</a:t>
            </a:r>
            <a:r>
              <a:rPr lang="en-US" baseline="0" dirty="0" smtClean="0"/>
              <a:t> distribution, a small decrease in hit rate</a:t>
            </a:r>
          </a:p>
          <a:p>
            <a:pPr marL="232387" indent="-232387">
              <a:buAutoNum type="arabicParenR"/>
            </a:pPr>
            <a:r>
              <a:rPr lang="en-US" baseline="0" dirty="0" smtClean="0"/>
              <a:t>Leads to a large decrease in amount of data cached. Thus, contrary to common wisdom, our cache savings can be significant. In the paper, we investigate how large the savings can be across multiple parameters.</a:t>
            </a:r>
            <a:endParaRPr lang="en-US" dirty="0"/>
          </a:p>
        </p:txBody>
      </p:sp>
      <p:sp>
        <p:nvSpPr>
          <p:cNvPr id="4" name="Slide Number Placeholder 3"/>
          <p:cNvSpPr>
            <a:spLocks noGrp="1"/>
          </p:cNvSpPr>
          <p:nvPr>
            <p:ph type="sldNum" sz="quarter" idx="10"/>
          </p:nvPr>
        </p:nvSpPr>
        <p:spPr/>
        <p:txBody>
          <a:bodyPr/>
          <a:lstStyle/>
          <a:p>
            <a:fld id="{AECFEC9F-54CF-4080-9D9D-31DE139AA02D}" type="slidenum">
              <a:rPr lang="en-US" smtClean="0"/>
              <a:pPr/>
              <a:t>5</a:t>
            </a:fld>
            <a:endParaRPr lang="en-US" dirty="0"/>
          </a:p>
        </p:txBody>
      </p:sp>
    </p:spTree>
    <p:extLst>
      <p:ext uri="{BB962C8B-B14F-4D97-AF65-F5344CB8AC3E}">
        <p14:creationId xmlns:p14="http://schemas.microsoft.com/office/powerpoint/2010/main" xmlns="" val="669990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387" indent="-232387">
              <a:buAutoNum type="arabicParenR"/>
            </a:pPr>
            <a:r>
              <a:rPr lang="en-US" dirty="0" smtClean="0"/>
              <a:t>TODO remove 100 on previous pictures.</a:t>
            </a:r>
          </a:p>
          <a:p>
            <a:pPr marL="232387" indent="-232387">
              <a:buAutoNum type="arabicParenR"/>
            </a:pPr>
            <a:r>
              <a:rPr lang="en-US" dirty="0" smtClean="0"/>
              <a:t>And indeed, we do find that there can be temporary performance problems when removing</a:t>
            </a:r>
            <a:r>
              <a:rPr lang="en-US" baseline="0" dirty="0" smtClean="0"/>
              <a:t> cache servers. </a:t>
            </a:r>
            <a:r>
              <a:rPr lang="en-US" dirty="0" smtClean="0"/>
              <a:t>Here, we show an experiment we ran that demonstrates this effect. The X axis shows a timeline in minutes and the Y axis shows the mean response time.</a:t>
            </a:r>
          </a:p>
          <a:p>
            <a:pPr marL="232387" indent="-232387">
              <a:buAutoNum type="arabicParenR"/>
            </a:pPr>
            <a:r>
              <a:rPr lang="en-US" dirty="0" smtClean="0"/>
              <a:t>At the one minute mark, we remove a</a:t>
            </a:r>
            <a:r>
              <a:rPr lang="en-US" baseline="0" dirty="0" smtClean="0"/>
              <a:t> cache server and we see an immediate performance impact. We want to be below the 100ms dotted line, but we far overshoot this performance goal for a few minutes. This is due to a temporary increase in load to the database as the lost hot data is being warmed up. This is not because the cache size is too small.</a:t>
            </a:r>
          </a:p>
          <a:p>
            <a:pPr marL="232387" indent="-232387">
              <a:buAutoNum type="arabicParenR"/>
            </a:pPr>
            <a:r>
              <a:rPr lang="en-US" baseline="0" dirty="0" smtClean="0"/>
              <a:t>We can see this because the response time stabilizes at 4-5 minutes. We’ve essentially reached a steady state once the hot data that used to reside on the removed server gets repopulated into the rest of the cache servers.</a:t>
            </a:r>
          </a:p>
        </p:txBody>
      </p:sp>
      <p:sp>
        <p:nvSpPr>
          <p:cNvPr id="4" name="Slide Number Placeholder 3"/>
          <p:cNvSpPr>
            <a:spLocks noGrp="1"/>
          </p:cNvSpPr>
          <p:nvPr>
            <p:ph type="sldNum" sz="quarter" idx="10"/>
          </p:nvPr>
        </p:nvSpPr>
        <p:spPr/>
        <p:txBody>
          <a:bodyPr/>
          <a:lstStyle/>
          <a:p>
            <a:fld id="{AECFEC9F-54CF-4080-9D9D-31DE139AA02D}" type="slidenum">
              <a:rPr lang="en-US" smtClean="0"/>
              <a:pPr/>
              <a:t>6</a:t>
            </a:fld>
            <a:endParaRPr lang="en-US" dirty="0"/>
          </a:p>
        </p:txBody>
      </p:sp>
    </p:spTree>
    <p:extLst>
      <p:ext uri="{BB962C8B-B14F-4D97-AF65-F5344CB8AC3E}">
        <p14:creationId xmlns:p14="http://schemas.microsoft.com/office/powerpoint/2010/main" xmlns="" val="41575501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B71280-6C74-430C-97E0-A2BFB19D4BE2}"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B71280-6C74-430C-97E0-A2BFB19D4BE2}"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who handles this</a:t>
            </a:r>
            <a:r>
              <a:rPr lang="en-US" baseline="0" dirty="0" smtClean="0"/>
              <a:t> mapping?</a:t>
            </a:r>
            <a:endParaRPr lang="en-US" dirty="0"/>
          </a:p>
        </p:txBody>
      </p:sp>
      <p:sp>
        <p:nvSpPr>
          <p:cNvPr id="4" name="Slide Number Placeholder 3"/>
          <p:cNvSpPr>
            <a:spLocks noGrp="1"/>
          </p:cNvSpPr>
          <p:nvPr>
            <p:ph type="sldNum" sz="quarter" idx="10"/>
          </p:nvPr>
        </p:nvSpPr>
        <p:spPr/>
        <p:txBody>
          <a:bodyPr/>
          <a:lstStyle/>
          <a:p>
            <a:fld id="{2FB71280-6C74-430C-97E0-A2BFB19D4BE2}"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B71280-6C74-430C-97E0-A2BFB19D4BE2}"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1" name="Date Placeholder 10"/>
          <p:cNvSpPr>
            <a:spLocks noGrp="1"/>
          </p:cNvSpPr>
          <p:nvPr>
            <p:ph type="dt" sz="half" idx="10"/>
          </p:nvPr>
        </p:nvSpPr>
        <p:spPr/>
        <p:txBody>
          <a:bodyPr/>
          <a:lstStyle/>
          <a:p>
            <a:r>
              <a:rPr lang="en-US" smtClean="0"/>
              <a:t>Mor Harchol-Balter, CMU</a:t>
            </a:r>
            <a:endParaRPr lang="en-US" dirty="0"/>
          </a:p>
        </p:txBody>
      </p:sp>
      <p:sp>
        <p:nvSpPr>
          <p:cNvPr id="12" name="Slide Number Placeholder 11"/>
          <p:cNvSpPr>
            <a:spLocks noGrp="1"/>
          </p:cNvSpPr>
          <p:nvPr>
            <p:ph type="sldNum" sz="quarter" idx="11"/>
          </p:nvPr>
        </p:nvSpPr>
        <p:spPr/>
        <p:txBody>
          <a:bodyPr/>
          <a:lstStyle/>
          <a:p>
            <a:endParaRPr lang="en-US" smtClean="0"/>
          </a:p>
          <a:p>
            <a:fld id="{B6F15528-21DE-4FAA-801E-634DDDAF4B2B}" type="slidenum">
              <a:rPr lang="en-US" smtClean="0">
                <a:solidFill>
                  <a:schemeClr val="tx1"/>
                </a:solidFill>
              </a:rPr>
              <a:pPr/>
              <a:t>‹#›</a:t>
            </a:fld>
            <a:endParaRPr lang="en-US" dirty="0">
              <a:solidFill>
                <a:schemeClr val="tx1"/>
              </a:solidFill>
            </a:endParaRPr>
          </a:p>
        </p:txBody>
      </p:sp>
      <p:sp>
        <p:nvSpPr>
          <p:cNvPr id="13" name="Footer Placeholder 12"/>
          <p:cNvSpPr>
            <a:spLocks noGrp="1"/>
          </p:cNvSpPr>
          <p:nvPr>
            <p:ph type="ftr" sz="quarter" idx="12"/>
          </p:nvPr>
        </p:nvSpPr>
        <p:spPr/>
        <p:txBody>
          <a:bodyPr/>
          <a:lstStyle/>
          <a:p>
            <a:r>
              <a:rPr lang="en-US" smtClean="0"/>
              <a:t>Mor Harchol-Balter, CMU</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Mor Harchol-Balter, CMU</a:t>
            </a:r>
            <a:endParaRPr lang="en-US"/>
          </a:p>
        </p:txBody>
      </p:sp>
      <p:sp>
        <p:nvSpPr>
          <p:cNvPr id="5" name="Footer Placeholder 4"/>
          <p:cNvSpPr>
            <a:spLocks noGrp="1"/>
          </p:cNvSpPr>
          <p:nvPr>
            <p:ph type="ftr" sz="quarter" idx="11"/>
          </p:nvPr>
        </p:nvSpPr>
        <p:spPr/>
        <p:txBody>
          <a:bodyPr/>
          <a:lstStyle/>
          <a:p>
            <a:r>
              <a:rPr lang="en-US" smtClean="0"/>
              <a:t>Mor Harchol-Balter, CMU</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Mor Harchol-Balter, CMU</a:t>
            </a:r>
            <a:endParaRPr lang="en-US"/>
          </a:p>
        </p:txBody>
      </p:sp>
      <p:sp>
        <p:nvSpPr>
          <p:cNvPr id="5" name="Footer Placeholder 4"/>
          <p:cNvSpPr>
            <a:spLocks noGrp="1"/>
          </p:cNvSpPr>
          <p:nvPr>
            <p:ph type="ftr" sz="quarter" idx="11"/>
          </p:nvPr>
        </p:nvSpPr>
        <p:spPr/>
        <p:txBody>
          <a:bodyPr/>
          <a:lstStyle/>
          <a:p>
            <a:r>
              <a:rPr lang="en-US" smtClean="0"/>
              <a:t>Mor Harchol-Balter, CMU</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Mor Harchol-Balter, CMU</a:t>
            </a:r>
            <a:endParaRPr lang="en-US"/>
          </a:p>
        </p:txBody>
      </p:sp>
      <p:sp>
        <p:nvSpPr>
          <p:cNvPr id="5" name="Footer Placeholder 4"/>
          <p:cNvSpPr>
            <a:spLocks noGrp="1"/>
          </p:cNvSpPr>
          <p:nvPr>
            <p:ph type="ftr" sz="quarter" idx="11"/>
          </p:nvPr>
        </p:nvSpPr>
        <p:spPr/>
        <p:txBody>
          <a:bodyPr/>
          <a:lstStyle/>
          <a:p>
            <a:r>
              <a:rPr lang="en-US" smtClean="0"/>
              <a:t>Mor Harchol-Balter, CMU</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Mor Harchol-Balter, CMU</a:t>
            </a:r>
            <a:endParaRPr lang="en-US"/>
          </a:p>
        </p:txBody>
      </p:sp>
      <p:sp>
        <p:nvSpPr>
          <p:cNvPr id="5" name="Footer Placeholder 4"/>
          <p:cNvSpPr>
            <a:spLocks noGrp="1"/>
          </p:cNvSpPr>
          <p:nvPr>
            <p:ph type="ftr" sz="quarter" idx="11"/>
          </p:nvPr>
        </p:nvSpPr>
        <p:spPr/>
        <p:txBody>
          <a:bodyPr/>
          <a:lstStyle/>
          <a:p>
            <a:r>
              <a:rPr lang="en-US" smtClean="0"/>
              <a:t>Mor Harchol-Balter, CMU</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Mor Harchol-Balter, CMU</a:t>
            </a:r>
            <a:endParaRPr lang="en-US"/>
          </a:p>
        </p:txBody>
      </p:sp>
      <p:sp>
        <p:nvSpPr>
          <p:cNvPr id="6" name="Footer Placeholder 5"/>
          <p:cNvSpPr>
            <a:spLocks noGrp="1"/>
          </p:cNvSpPr>
          <p:nvPr>
            <p:ph type="ftr" sz="quarter" idx="11"/>
          </p:nvPr>
        </p:nvSpPr>
        <p:spPr/>
        <p:txBody>
          <a:bodyPr/>
          <a:lstStyle/>
          <a:p>
            <a:r>
              <a:rPr lang="en-US" smtClean="0"/>
              <a:t>Mor Harchol-Balter, CMU</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Mor Harchol-Balter, CMU</a:t>
            </a:r>
            <a:endParaRPr lang="en-US"/>
          </a:p>
        </p:txBody>
      </p:sp>
      <p:sp>
        <p:nvSpPr>
          <p:cNvPr id="8" name="Footer Placeholder 7"/>
          <p:cNvSpPr>
            <a:spLocks noGrp="1"/>
          </p:cNvSpPr>
          <p:nvPr>
            <p:ph type="ftr" sz="quarter" idx="11"/>
          </p:nvPr>
        </p:nvSpPr>
        <p:spPr/>
        <p:txBody>
          <a:bodyPr/>
          <a:lstStyle/>
          <a:p>
            <a:r>
              <a:rPr lang="en-US" smtClean="0"/>
              <a:t>Mor Harchol-Balter, CMU</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Mor Harchol-Balter, CMU</a:t>
            </a:r>
            <a:endParaRPr lang="en-US"/>
          </a:p>
        </p:txBody>
      </p:sp>
      <p:sp>
        <p:nvSpPr>
          <p:cNvPr id="4" name="Footer Placeholder 3"/>
          <p:cNvSpPr>
            <a:spLocks noGrp="1"/>
          </p:cNvSpPr>
          <p:nvPr>
            <p:ph type="ftr" sz="quarter" idx="11"/>
          </p:nvPr>
        </p:nvSpPr>
        <p:spPr/>
        <p:txBody>
          <a:bodyPr/>
          <a:lstStyle/>
          <a:p>
            <a:r>
              <a:rPr lang="en-US" smtClean="0"/>
              <a:t>Mor Harchol-Balter, CMU</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Mor Harchol-Balter, CMU</a:t>
            </a:r>
            <a:endParaRPr lang="en-US"/>
          </a:p>
        </p:txBody>
      </p:sp>
      <p:sp>
        <p:nvSpPr>
          <p:cNvPr id="3" name="Footer Placeholder 2"/>
          <p:cNvSpPr>
            <a:spLocks noGrp="1"/>
          </p:cNvSpPr>
          <p:nvPr>
            <p:ph type="ftr" sz="quarter" idx="11"/>
          </p:nvPr>
        </p:nvSpPr>
        <p:spPr/>
        <p:txBody>
          <a:bodyPr/>
          <a:lstStyle/>
          <a:p>
            <a:r>
              <a:rPr lang="en-US" smtClean="0"/>
              <a:t>Mor Harchol-Balter, CMU</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Mor Harchol-Balter, CMU</a:t>
            </a:r>
            <a:endParaRPr lang="en-US"/>
          </a:p>
        </p:txBody>
      </p:sp>
      <p:sp>
        <p:nvSpPr>
          <p:cNvPr id="6" name="Footer Placeholder 5"/>
          <p:cNvSpPr>
            <a:spLocks noGrp="1"/>
          </p:cNvSpPr>
          <p:nvPr>
            <p:ph type="ftr" sz="quarter" idx="11"/>
          </p:nvPr>
        </p:nvSpPr>
        <p:spPr/>
        <p:txBody>
          <a:bodyPr/>
          <a:lstStyle/>
          <a:p>
            <a:r>
              <a:rPr lang="en-US" smtClean="0"/>
              <a:t>Mor Harchol-Balter, CMU</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Mor Harchol-Balter, CMU</a:t>
            </a:r>
            <a:endParaRPr lang="en-US"/>
          </a:p>
        </p:txBody>
      </p:sp>
      <p:sp>
        <p:nvSpPr>
          <p:cNvPr id="6" name="Footer Placeholder 5"/>
          <p:cNvSpPr>
            <a:spLocks noGrp="1"/>
          </p:cNvSpPr>
          <p:nvPr>
            <p:ph type="ftr" sz="quarter" idx="11"/>
          </p:nvPr>
        </p:nvSpPr>
        <p:spPr/>
        <p:txBody>
          <a:bodyPr/>
          <a:lstStyle/>
          <a:p>
            <a:r>
              <a:rPr lang="en-US" smtClean="0"/>
              <a:t>Mor Harchol-Balter, CMU</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Mor Harchol-Balter, CMU</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Mor Harchol-Balter, CMU</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smtClean="0"/>
          </a:p>
          <a:p>
            <a:fld id="{B6F15528-21DE-4FAA-801E-634DDDAF4B2B}" type="slidenum">
              <a:rPr lang="en-US" smtClean="0">
                <a:solidFill>
                  <a:schemeClr val="tx1"/>
                </a:solidFill>
              </a:rPr>
              <a:pPr/>
              <a:t>‹#›</a:t>
            </a:fld>
            <a:endParaRPr lang="en-US"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900" y="762000"/>
            <a:ext cx="8458200" cy="2133600"/>
          </a:xfrm>
        </p:spPr>
        <p:txBody>
          <a:bodyPr>
            <a:normAutofit/>
          </a:bodyPr>
          <a:lstStyle/>
          <a:p>
            <a:r>
              <a:rPr lang="en-US" dirty="0" smtClean="0"/>
              <a:t>CSE 591: Energy-Efficient Computing</a:t>
            </a:r>
            <a:r>
              <a:rPr lang="en-US" sz="1100" dirty="0" smtClean="0"/>
              <a:t/>
            </a:r>
            <a:br>
              <a:rPr lang="en-US" sz="1100" dirty="0" smtClean="0"/>
            </a:br>
            <a:r>
              <a:rPr lang="en-US" sz="4000" dirty="0" smtClean="0"/>
              <a:t>Lecture </a:t>
            </a:r>
            <a:r>
              <a:rPr lang="en-US" sz="4000" dirty="0" smtClean="0"/>
              <a:t>16</a:t>
            </a:r>
            <a:r>
              <a:rPr lang="en-US" sz="4000" dirty="0" smtClean="0"/>
              <a:t/>
            </a:r>
            <a:br>
              <a:rPr lang="en-US" sz="4000" dirty="0" smtClean="0"/>
            </a:br>
            <a:r>
              <a:rPr lang="en-US" sz="4000" dirty="0" smtClean="0"/>
              <a:t>SCALING: </a:t>
            </a:r>
            <a:r>
              <a:rPr lang="en-US" sz="4000" dirty="0" smtClean="0"/>
              <a:t>memcache</a:t>
            </a:r>
            <a:endParaRPr lang="en-US" dirty="0"/>
          </a:p>
        </p:txBody>
      </p:sp>
      <p:sp>
        <p:nvSpPr>
          <p:cNvPr id="3" name="Subtitle 2"/>
          <p:cNvSpPr>
            <a:spLocks noGrp="1"/>
          </p:cNvSpPr>
          <p:nvPr>
            <p:ph type="subTitle" idx="1"/>
          </p:nvPr>
        </p:nvSpPr>
        <p:spPr>
          <a:xfrm>
            <a:off x="1371600" y="2971800"/>
            <a:ext cx="6400800" cy="1752600"/>
          </a:xfrm>
        </p:spPr>
        <p:txBody>
          <a:bodyPr/>
          <a:lstStyle/>
          <a:p>
            <a:r>
              <a:rPr lang="en-US" dirty="0" smtClean="0">
                <a:solidFill>
                  <a:srgbClr val="002060"/>
                </a:solidFill>
              </a:rPr>
              <a:t>Anshul Gandhi</a:t>
            </a:r>
          </a:p>
          <a:p>
            <a:r>
              <a:rPr lang="en-US" dirty="0" smtClean="0">
                <a:solidFill>
                  <a:srgbClr val="002060"/>
                </a:solidFill>
              </a:rPr>
              <a:t>347, CS building</a:t>
            </a:r>
          </a:p>
          <a:p>
            <a:r>
              <a:rPr lang="en-US" dirty="0" smtClean="0">
                <a:solidFill>
                  <a:srgbClr val="002060"/>
                </a:solidFill>
              </a:rPr>
              <a:t>anshul@cs.stonybrook.edu</a:t>
            </a:r>
            <a:endParaRPr lang="en-US"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Load balancing in memcache</a:t>
            </a:r>
            <a:endParaRPr lang="en-US" dirty="0"/>
          </a:p>
        </p:txBody>
      </p:sp>
      <p:sp>
        <p:nvSpPr>
          <p:cNvPr id="7" name="TextBox 6"/>
          <p:cNvSpPr txBox="1"/>
          <p:nvPr/>
        </p:nvSpPr>
        <p:spPr>
          <a:xfrm>
            <a:off x="110363" y="1418884"/>
            <a:ext cx="8923282" cy="4801314"/>
          </a:xfrm>
          <a:prstGeom prst="rect">
            <a:avLst/>
          </a:prstGeom>
          <a:noFill/>
        </p:spPr>
        <p:txBody>
          <a:bodyPr wrap="square" rtlCol="0">
            <a:spAutoFit/>
          </a:bodyPr>
          <a:lstStyle/>
          <a:p>
            <a:pPr>
              <a:buFont typeface="Arial" pitchFamily="34" charset="0"/>
              <a:buChar char="•"/>
            </a:pPr>
            <a:r>
              <a:rPr lang="en-US" sz="2800" dirty="0" smtClean="0"/>
              <a:t> For simplicity, memcache nodes are unaware of each other</a:t>
            </a:r>
          </a:p>
          <a:p>
            <a:pPr lvl="1">
              <a:spcBef>
                <a:spcPts val="600"/>
              </a:spcBef>
              <a:buFont typeface="Wingdings" pitchFamily="2" charset="2"/>
              <a:buChar char="Ø"/>
            </a:pPr>
            <a:r>
              <a:rPr lang="en-US" sz="2400" dirty="0" smtClean="0"/>
              <a:t> </a:t>
            </a:r>
            <a:r>
              <a:rPr lang="en-US" sz="2400" dirty="0" smtClean="0"/>
              <a:t>They act as independent, individual caches</a:t>
            </a:r>
          </a:p>
          <a:p>
            <a:pPr lvl="1">
              <a:spcBef>
                <a:spcPts val="600"/>
              </a:spcBef>
              <a:buFont typeface="Wingdings" pitchFamily="2" charset="2"/>
              <a:buChar char="Ø"/>
            </a:pPr>
            <a:r>
              <a:rPr lang="en-US" sz="2400" dirty="0" smtClean="0"/>
              <a:t> Designed to only support GET and SET</a:t>
            </a:r>
          </a:p>
          <a:p>
            <a:pPr lvl="1">
              <a:spcBef>
                <a:spcPts val="600"/>
              </a:spcBef>
              <a:buFont typeface="Wingdings" pitchFamily="2" charset="2"/>
              <a:buChar char="Ø"/>
            </a:pPr>
            <a:r>
              <a:rPr lang="en-US" sz="2400" dirty="0" smtClean="0"/>
              <a:t> </a:t>
            </a:r>
            <a:r>
              <a:rPr lang="en-US" sz="2400" dirty="0" smtClean="0"/>
              <a:t>Not aware of key-&gt;server mapping</a:t>
            </a:r>
          </a:p>
          <a:p>
            <a:pPr>
              <a:buFont typeface="Arial" pitchFamily="34" charset="0"/>
              <a:buChar char="•"/>
            </a:pPr>
            <a:endParaRPr lang="en-US" sz="2400" dirty="0" smtClean="0"/>
          </a:p>
          <a:p>
            <a:pPr>
              <a:buFont typeface="Arial" pitchFamily="34" charset="0"/>
              <a:buChar char="•"/>
            </a:pPr>
            <a:r>
              <a:rPr lang="en-US" sz="2800" dirty="0" smtClean="0"/>
              <a:t> Client (library at client) handles key-&gt;server mapping</a:t>
            </a:r>
          </a:p>
          <a:p>
            <a:pPr>
              <a:buFont typeface="Arial" pitchFamily="34" charset="0"/>
              <a:buChar char="•"/>
            </a:pPr>
            <a:endParaRPr lang="en-US" sz="2400" dirty="0" smtClean="0"/>
          </a:p>
          <a:p>
            <a:pPr>
              <a:buFont typeface="Arial" pitchFamily="34" charset="0"/>
              <a:buChar char="•"/>
            </a:pPr>
            <a:r>
              <a:rPr lang="en-US" sz="2800" dirty="0" smtClean="0"/>
              <a:t> mem_hotspots offloads this functionality to an LB</a:t>
            </a:r>
          </a:p>
          <a:p>
            <a:pPr lvl="1">
              <a:spcBef>
                <a:spcPts val="600"/>
              </a:spcBef>
              <a:buFont typeface="Wingdings" pitchFamily="2" charset="2"/>
              <a:buChar char="Ø"/>
            </a:pPr>
            <a:r>
              <a:rPr lang="en-US" sz="2400" dirty="0" smtClean="0"/>
              <a:t> </a:t>
            </a:r>
            <a:r>
              <a:rPr lang="en-US" sz="2400" dirty="0" smtClean="0"/>
              <a:t>Standard consistent hashing for regular keys</a:t>
            </a:r>
          </a:p>
          <a:p>
            <a:pPr lvl="1">
              <a:spcBef>
                <a:spcPts val="600"/>
              </a:spcBef>
              <a:buFont typeface="Wingdings" pitchFamily="2" charset="2"/>
              <a:buChar char="Ø"/>
            </a:pPr>
            <a:r>
              <a:rPr lang="en-US" sz="2400" dirty="0" smtClean="0"/>
              <a:t> </a:t>
            </a:r>
            <a:r>
              <a:rPr lang="en-US" sz="2400" dirty="0" smtClean="0"/>
              <a:t>Special table lookup for hot keys</a:t>
            </a:r>
          </a:p>
          <a:p>
            <a:pPr lvl="1">
              <a:spcBef>
                <a:spcPts val="600"/>
              </a:spcBef>
              <a:buFont typeface="Wingdings" pitchFamily="2" charset="2"/>
              <a:buChar char="Ø"/>
            </a:pPr>
            <a:r>
              <a:rPr lang="en-US" sz="2400" dirty="0" smtClean="0"/>
              <a:t> </a:t>
            </a:r>
            <a:r>
              <a:rPr lang="en-US" sz="2400" dirty="0" smtClean="0"/>
              <a:t>Supports replication or forwarding to faster server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Solution architecture</a:t>
            </a:r>
            <a:endParaRPr lang="en-US" dirty="0"/>
          </a:p>
        </p:txBody>
      </p:sp>
      <p:pic>
        <p:nvPicPr>
          <p:cNvPr id="3074" name="Picture 2"/>
          <p:cNvPicPr>
            <a:picLocks noChangeAspect="1" noChangeArrowheads="1"/>
          </p:cNvPicPr>
          <p:nvPr/>
        </p:nvPicPr>
        <p:blipFill>
          <a:blip r:embed="rId3" cstate="print"/>
          <a:srcRect/>
          <a:stretch>
            <a:fillRect/>
          </a:stretch>
        </p:blipFill>
        <p:spPr bwMode="auto">
          <a:xfrm>
            <a:off x="95250" y="2138363"/>
            <a:ext cx="8953500" cy="2581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11924" y="3013502"/>
            <a:ext cx="7520152" cy="830997"/>
          </a:xfrm>
          <a:prstGeom prst="rect">
            <a:avLst/>
          </a:prstGeom>
          <a:noFill/>
        </p:spPr>
        <p:txBody>
          <a:bodyPr wrap="square" rtlCol="0">
            <a:spAutoFit/>
          </a:bodyPr>
          <a:lstStyle/>
          <a:p>
            <a:pPr algn="ctr"/>
            <a:r>
              <a:rPr lang="en-US" sz="4800" dirty="0" smtClean="0"/>
              <a:t>dynacache </a:t>
            </a:r>
            <a:r>
              <a:rPr lang="en-US" sz="4800" dirty="0" smtClean="0"/>
              <a:t>paper</a:t>
            </a:r>
            <a:endParaRPr lang="en-US" sz="4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Motivation</a:t>
            </a:r>
            <a:endParaRPr lang="en-US" dirty="0"/>
          </a:p>
        </p:txBody>
      </p:sp>
      <p:pic>
        <p:nvPicPr>
          <p:cNvPr id="4099" name="Picture 3"/>
          <p:cNvPicPr>
            <a:picLocks noChangeAspect="1" noChangeArrowheads="1"/>
          </p:cNvPicPr>
          <p:nvPr/>
        </p:nvPicPr>
        <p:blipFill>
          <a:blip r:embed="rId3" cstate="print"/>
          <a:srcRect/>
          <a:stretch>
            <a:fillRect/>
          </a:stretch>
        </p:blipFill>
        <p:spPr bwMode="auto">
          <a:xfrm>
            <a:off x="1321512" y="1323489"/>
            <a:ext cx="5781675" cy="2981325"/>
          </a:xfrm>
          <a:prstGeom prst="rect">
            <a:avLst/>
          </a:prstGeom>
          <a:noFill/>
          <a:ln w="38100">
            <a:solidFill>
              <a:srgbClr val="FFC000"/>
            </a:solidFill>
            <a:miter lim="800000"/>
            <a:headEnd/>
            <a:tailEnd/>
          </a:ln>
        </p:spPr>
      </p:pic>
      <p:pic>
        <p:nvPicPr>
          <p:cNvPr id="4100" name="Picture 4"/>
          <p:cNvPicPr>
            <a:picLocks noChangeAspect="1" noChangeArrowheads="1"/>
          </p:cNvPicPr>
          <p:nvPr/>
        </p:nvPicPr>
        <p:blipFill>
          <a:blip r:embed="rId4" cstate="print"/>
          <a:srcRect/>
          <a:stretch>
            <a:fillRect/>
          </a:stretch>
        </p:blipFill>
        <p:spPr bwMode="auto">
          <a:xfrm>
            <a:off x="1321512" y="4650993"/>
            <a:ext cx="5838825" cy="866775"/>
          </a:xfrm>
          <a:prstGeom prst="rect">
            <a:avLst/>
          </a:prstGeom>
          <a:noFill/>
          <a:ln w="38100">
            <a:solidFill>
              <a:srgbClr val="FFC000"/>
            </a:solidFill>
            <a:miter lim="800000"/>
            <a:headEnd/>
            <a:tailEnd/>
          </a:ln>
        </p:spPr>
      </p:pic>
      <p:pic>
        <p:nvPicPr>
          <p:cNvPr id="4101" name="Picture 5"/>
          <p:cNvPicPr>
            <a:picLocks noChangeAspect="1" noChangeArrowheads="1"/>
          </p:cNvPicPr>
          <p:nvPr/>
        </p:nvPicPr>
        <p:blipFill>
          <a:blip r:embed="rId5" cstate="print"/>
          <a:srcRect/>
          <a:stretch>
            <a:fillRect/>
          </a:stretch>
        </p:blipFill>
        <p:spPr bwMode="auto">
          <a:xfrm>
            <a:off x="1321512" y="5739798"/>
            <a:ext cx="5838825" cy="581025"/>
          </a:xfrm>
          <a:prstGeom prst="rect">
            <a:avLst/>
          </a:prstGeom>
          <a:noFill/>
          <a:ln w="63500">
            <a:solidFill>
              <a:srgbClr val="FF0000"/>
            </a:solid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Challenges</a:t>
            </a:r>
            <a:endParaRPr lang="en-US" dirty="0"/>
          </a:p>
        </p:txBody>
      </p:sp>
      <p:sp>
        <p:nvSpPr>
          <p:cNvPr id="6" name="TextBox 5"/>
          <p:cNvSpPr txBox="1"/>
          <p:nvPr/>
        </p:nvSpPr>
        <p:spPr>
          <a:xfrm>
            <a:off x="378385" y="1513480"/>
            <a:ext cx="8529139" cy="4339650"/>
          </a:xfrm>
          <a:prstGeom prst="rect">
            <a:avLst/>
          </a:prstGeom>
          <a:noFill/>
        </p:spPr>
        <p:txBody>
          <a:bodyPr wrap="square" rtlCol="0">
            <a:spAutoFit/>
          </a:bodyPr>
          <a:lstStyle/>
          <a:p>
            <a:pPr>
              <a:buFont typeface="Arial" pitchFamily="34" charset="0"/>
              <a:buChar char="•"/>
            </a:pPr>
            <a:r>
              <a:rPr lang="en-US" sz="2800" dirty="0" smtClean="0"/>
              <a:t> Calcification</a:t>
            </a:r>
          </a:p>
          <a:p>
            <a:pPr lvl="1">
              <a:spcBef>
                <a:spcPts val="600"/>
              </a:spcBef>
              <a:buFont typeface="Wingdings" pitchFamily="2" charset="2"/>
              <a:buChar char="Ø"/>
            </a:pPr>
            <a:r>
              <a:rPr lang="en-US" sz="2400" dirty="0" smtClean="0">
                <a:solidFill>
                  <a:srgbClr val="000000"/>
                </a:solidFill>
              </a:rPr>
              <a:t> Request popularity changes: big values to small values</a:t>
            </a:r>
          </a:p>
          <a:p>
            <a:endParaRPr lang="en-US" sz="2400" dirty="0" smtClean="0"/>
          </a:p>
          <a:p>
            <a:pPr>
              <a:buFont typeface="Arial" pitchFamily="34" charset="0"/>
              <a:buChar char="•"/>
            </a:pPr>
            <a:r>
              <a:rPr lang="en-US" sz="2800" dirty="0" smtClean="0"/>
              <a:t> Variability in apps</a:t>
            </a:r>
          </a:p>
          <a:p>
            <a:pPr lvl="1">
              <a:spcBef>
                <a:spcPts val="600"/>
              </a:spcBef>
              <a:buFont typeface="Wingdings" pitchFamily="2" charset="2"/>
              <a:buChar char="Ø"/>
            </a:pPr>
            <a:r>
              <a:rPr lang="en-US" sz="2400" dirty="0" smtClean="0">
                <a:solidFill>
                  <a:srgbClr val="000000"/>
                </a:solidFill>
              </a:rPr>
              <a:t> Some are overprovisioned, some are underprovisioned</a:t>
            </a:r>
            <a:endParaRPr lang="en-US" sz="2400" dirty="0" smtClean="0">
              <a:solidFill>
                <a:srgbClr val="000000"/>
              </a:solidFill>
            </a:endParaRPr>
          </a:p>
          <a:p>
            <a:pPr>
              <a:buFont typeface="Arial" pitchFamily="34" charset="0"/>
              <a:buChar char="•"/>
            </a:pPr>
            <a:endParaRPr lang="en-US" sz="2800" dirty="0" smtClean="0"/>
          </a:p>
          <a:p>
            <a:pPr>
              <a:buFont typeface="Arial" pitchFamily="34" charset="0"/>
              <a:buChar char="•"/>
            </a:pPr>
            <a:endParaRPr lang="en-US" sz="2400" dirty="0" smtClean="0"/>
          </a:p>
          <a:p>
            <a:pPr>
              <a:buFont typeface="Arial" pitchFamily="34" charset="0"/>
              <a:buChar char="•"/>
            </a:pPr>
            <a:r>
              <a:rPr lang="en-US" sz="2800" dirty="0" smtClean="0">
                <a:solidFill>
                  <a:srgbClr val="FF0000"/>
                </a:solidFill>
              </a:rPr>
              <a:t> Objectives</a:t>
            </a:r>
          </a:p>
          <a:p>
            <a:pPr lvl="1">
              <a:spcBef>
                <a:spcPts val="600"/>
              </a:spcBef>
              <a:buFont typeface="Wingdings" pitchFamily="2" charset="2"/>
              <a:buChar char="Ø"/>
            </a:pPr>
            <a:r>
              <a:rPr lang="en-US" sz="2400" dirty="0" smtClean="0"/>
              <a:t> How much memory to allocate each slab within total budget</a:t>
            </a:r>
          </a:p>
          <a:p>
            <a:pPr lvl="1">
              <a:spcBef>
                <a:spcPts val="600"/>
              </a:spcBef>
              <a:buFont typeface="Wingdings" pitchFamily="2" charset="2"/>
              <a:buChar char="Ø"/>
            </a:pPr>
            <a:r>
              <a:rPr lang="en-US" sz="2400" dirty="0" smtClean="0"/>
              <a:t> Which apps will benefit from this?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Solution</a:t>
            </a:r>
            <a:endParaRPr lang="en-US" dirty="0"/>
          </a:p>
        </p:txBody>
      </p:sp>
      <p:pic>
        <p:nvPicPr>
          <p:cNvPr id="5123" name="Picture 3"/>
          <p:cNvPicPr>
            <a:picLocks noChangeAspect="1" noChangeArrowheads="1"/>
          </p:cNvPicPr>
          <p:nvPr/>
        </p:nvPicPr>
        <p:blipFill>
          <a:blip r:embed="rId3" cstate="print"/>
          <a:srcRect/>
          <a:stretch>
            <a:fillRect/>
          </a:stretch>
        </p:blipFill>
        <p:spPr bwMode="auto">
          <a:xfrm>
            <a:off x="240589" y="2395539"/>
            <a:ext cx="3838575" cy="2066925"/>
          </a:xfrm>
          <a:prstGeom prst="rect">
            <a:avLst/>
          </a:prstGeom>
          <a:noFill/>
          <a:ln w="9525">
            <a:noFill/>
            <a:miter lim="800000"/>
            <a:headEnd/>
            <a:tailEnd/>
          </a:ln>
        </p:spPr>
      </p:pic>
      <p:sp>
        <p:nvSpPr>
          <p:cNvPr id="7" name="TextBox 6"/>
          <p:cNvSpPr txBox="1"/>
          <p:nvPr/>
        </p:nvSpPr>
        <p:spPr>
          <a:xfrm>
            <a:off x="4981904" y="1623848"/>
            <a:ext cx="3216165" cy="830997"/>
          </a:xfrm>
          <a:prstGeom prst="rect">
            <a:avLst/>
          </a:prstGeom>
          <a:noFill/>
          <a:ln w="38100">
            <a:solidFill>
              <a:srgbClr val="FFC000"/>
            </a:solidFill>
          </a:ln>
        </p:spPr>
        <p:txBody>
          <a:bodyPr wrap="square" rtlCol="0">
            <a:spAutoFit/>
          </a:bodyPr>
          <a:lstStyle/>
          <a:p>
            <a:r>
              <a:rPr lang="en-US" sz="2400" dirty="0" smtClean="0"/>
              <a:t>Use “stack distance” to compute h function</a:t>
            </a:r>
            <a:endParaRPr lang="en-US" sz="2400" dirty="0"/>
          </a:p>
        </p:txBody>
      </p:sp>
      <p:pic>
        <p:nvPicPr>
          <p:cNvPr id="5124" name="Picture 4"/>
          <p:cNvPicPr>
            <a:picLocks noChangeAspect="1" noChangeArrowheads="1"/>
          </p:cNvPicPr>
          <p:nvPr/>
        </p:nvPicPr>
        <p:blipFill>
          <a:blip r:embed="rId4" cstate="print"/>
          <a:srcRect/>
          <a:stretch>
            <a:fillRect/>
          </a:stretch>
        </p:blipFill>
        <p:spPr bwMode="auto">
          <a:xfrm>
            <a:off x="4371168" y="2460735"/>
            <a:ext cx="4752975" cy="39243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Solution</a:t>
            </a:r>
            <a:endParaRPr lang="en-US" dirty="0"/>
          </a:p>
        </p:txBody>
      </p:sp>
      <p:pic>
        <p:nvPicPr>
          <p:cNvPr id="6147" name="Picture 3"/>
          <p:cNvPicPr>
            <a:picLocks noChangeAspect="1" noChangeArrowheads="1"/>
          </p:cNvPicPr>
          <p:nvPr/>
        </p:nvPicPr>
        <p:blipFill>
          <a:blip r:embed="rId3" cstate="print"/>
          <a:srcRect/>
          <a:stretch>
            <a:fillRect/>
          </a:stretch>
        </p:blipFill>
        <p:spPr bwMode="auto">
          <a:xfrm>
            <a:off x="1071234" y="1182578"/>
            <a:ext cx="7096125" cy="5438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Cloud 50"/>
          <p:cNvSpPr/>
          <p:nvPr/>
        </p:nvSpPr>
        <p:spPr>
          <a:xfrm>
            <a:off x="5099576" y="1780217"/>
            <a:ext cx="1742137" cy="3144009"/>
          </a:xfrm>
          <a:prstGeom prst="cloud">
            <a:avLst/>
          </a:prstGeom>
          <a:gradFill>
            <a:gsLst>
              <a:gs pos="0">
                <a:schemeClr val="accent2">
                  <a:lumMod val="60000"/>
                  <a:lumOff val="40000"/>
                </a:schemeClr>
              </a:gs>
              <a:gs pos="55000">
                <a:schemeClr val="accent2">
                  <a:lumMod val="40000"/>
                  <a:lumOff val="60000"/>
                </a:schemeClr>
              </a:gs>
              <a:gs pos="100000">
                <a:schemeClr val="accent2">
                  <a:lumMod val="20000"/>
                  <a:lumOff val="80000"/>
                </a:schemeClr>
              </a:gs>
            </a:gsLst>
          </a:gradFill>
          <a:ln>
            <a:solidFill>
              <a:schemeClr val="accent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t>Application in the Cloud</a:t>
            </a:r>
            <a:endParaRPr lang="en-US" dirty="0"/>
          </a:p>
        </p:txBody>
      </p:sp>
      <p:grpSp>
        <p:nvGrpSpPr>
          <p:cNvPr id="3" name="Group 58"/>
          <p:cNvGrpSpPr/>
          <p:nvPr/>
        </p:nvGrpSpPr>
        <p:grpSpPr>
          <a:xfrm>
            <a:off x="1192157" y="1852019"/>
            <a:ext cx="7660900" cy="2199631"/>
            <a:chOff x="618260" y="1858147"/>
            <a:chExt cx="7660900" cy="2199631"/>
          </a:xfrm>
        </p:grpSpPr>
        <p:grpSp>
          <p:nvGrpSpPr>
            <p:cNvPr id="4" name="Group 56"/>
            <p:cNvGrpSpPr/>
            <p:nvPr/>
          </p:nvGrpSpPr>
          <p:grpSpPr>
            <a:xfrm>
              <a:off x="618260" y="2311850"/>
              <a:ext cx="7569459" cy="1745928"/>
              <a:chOff x="618260" y="2311850"/>
              <a:chExt cx="7569459" cy="1745928"/>
            </a:xfrm>
          </p:grpSpPr>
          <p:grpSp>
            <p:nvGrpSpPr>
              <p:cNvPr id="13" name="Group 3"/>
              <p:cNvGrpSpPr/>
              <p:nvPr/>
            </p:nvGrpSpPr>
            <p:grpSpPr>
              <a:xfrm>
                <a:off x="7169261" y="2669119"/>
                <a:ext cx="1018458" cy="1018458"/>
                <a:chOff x="0" y="0"/>
                <a:chExt cx="800100" cy="800100"/>
              </a:xfrm>
            </p:grpSpPr>
            <p:sp>
              <p:nvSpPr>
                <p:cNvPr id="33" name="Magnetic Disk 32"/>
                <p:cNvSpPr/>
                <p:nvPr/>
              </p:nvSpPr>
              <p:spPr>
                <a:xfrm>
                  <a:off x="0" y="0"/>
                  <a:ext cx="342900" cy="342900"/>
                </a:xfrm>
                <a:prstGeom prst="flowChartMagneticDisk">
                  <a:avLst/>
                </a:prstGeom>
                <a:no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4" name="Magnetic Disk 33"/>
                <p:cNvSpPr/>
                <p:nvPr/>
              </p:nvSpPr>
              <p:spPr>
                <a:xfrm>
                  <a:off x="0" y="457200"/>
                  <a:ext cx="342900" cy="342900"/>
                </a:xfrm>
                <a:prstGeom prst="flowChartMagneticDisk">
                  <a:avLst/>
                </a:prstGeom>
                <a:no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5" name="Magnetic Disk 34"/>
                <p:cNvSpPr/>
                <p:nvPr/>
              </p:nvSpPr>
              <p:spPr>
                <a:xfrm>
                  <a:off x="457200" y="0"/>
                  <a:ext cx="342900" cy="342900"/>
                </a:xfrm>
                <a:prstGeom prst="flowChartMagneticDisk">
                  <a:avLst/>
                </a:prstGeom>
                <a:no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6" name="Magnetic Disk 35"/>
                <p:cNvSpPr/>
                <p:nvPr/>
              </p:nvSpPr>
              <p:spPr>
                <a:xfrm>
                  <a:off x="457200" y="457200"/>
                  <a:ext cx="342900" cy="342900"/>
                </a:xfrm>
                <a:prstGeom prst="flowChartMagneticDisk">
                  <a:avLst/>
                </a:prstGeom>
                <a:no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sp>
            <p:nvSpPr>
              <p:cNvPr id="5" name="Right Arrow 4"/>
              <p:cNvSpPr/>
              <p:nvPr/>
            </p:nvSpPr>
            <p:spPr>
              <a:xfrm>
                <a:off x="618260" y="2893826"/>
                <a:ext cx="872964" cy="436482"/>
              </a:xfrm>
              <a:prstGeom prst="rightArrow">
                <a:avLst/>
              </a:prstGeom>
              <a:no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6" name="Straight Arrow Connector 5"/>
              <p:cNvCxnSpPr/>
              <p:nvPr/>
            </p:nvCxnSpPr>
            <p:spPr>
              <a:xfrm>
                <a:off x="2655176" y="3116917"/>
                <a:ext cx="727470" cy="795367"/>
              </a:xfrm>
              <a:prstGeom prst="straightConnector1">
                <a:avLst/>
              </a:prstGeom>
              <a:ln w="19050" cmpd="sng">
                <a:solidFill>
                  <a:schemeClr val="tx1"/>
                </a:solidFill>
                <a:tailEnd type="triangle" w="med" len="sm"/>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flipV="1">
                <a:off x="2655176" y="2457344"/>
                <a:ext cx="727470" cy="645023"/>
              </a:xfrm>
              <a:prstGeom prst="straightConnector1">
                <a:avLst/>
              </a:prstGeom>
              <a:ln w="19050" cmpd="sng">
                <a:solidFill>
                  <a:schemeClr val="tx1"/>
                </a:solidFill>
                <a:tailEnd type="triangle" w="med" len="sm"/>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flipV="1">
                <a:off x="2655176" y="2748332"/>
                <a:ext cx="727470" cy="354035"/>
              </a:xfrm>
              <a:prstGeom prst="straightConnector1">
                <a:avLst/>
              </a:prstGeom>
              <a:ln w="19050" cmpd="sng">
                <a:solidFill>
                  <a:schemeClr val="tx1"/>
                </a:solidFill>
                <a:tailEnd type="triangle" w="med" len="sm"/>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5856043" y="3184814"/>
                <a:ext cx="1276277" cy="0"/>
              </a:xfrm>
              <a:prstGeom prst="straightConnector1">
                <a:avLst/>
              </a:prstGeom>
              <a:ln w="19050" cmpd="sng">
                <a:solidFill>
                  <a:schemeClr val="tx1"/>
                </a:solidFill>
                <a:headEnd type="triangle" w="med" len="sm"/>
                <a:tailEnd type="triangle" w="med" len="sm"/>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V="1">
                <a:off x="4255609" y="3330308"/>
                <a:ext cx="727470" cy="581976"/>
              </a:xfrm>
              <a:prstGeom prst="straightConnector1">
                <a:avLst/>
              </a:prstGeom>
              <a:ln w="19050" cmpd="sng">
                <a:solidFill>
                  <a:schemeClr val="tx1"/>
                </a:solidFill>
                <a:headEnd type="triangle" w="med" len="sm"/>
                <a:tailEnd type="triangle" w="med" len="sm"/>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a:off x="4255609" y="2457344"/>
                <a:ext cx="727470" cy="436482"/>
              </a:xfrm>
              <a:prstGeom prst="straightConnector1">
                <a:avLst/>
              </a:prstGeom>
              <a:ln w="19050" cmpd="sng">
                <a:solidFill>
                  <a:schemeClr val="tx1"/>
                </a:solidFill>
                <a:headEnd type="triangle" w="med" len="sm"/>
                <a:tailEnd type="triangle" w="med" len="sm"/>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a:off x="4255609" y="2748332"/>
                <a:ext cx="727470" cy="290988"/>
              </a:xfrm>
              <a:prstGeom prst="straightConnector1">
                <a:avLst/>
              </a:prstGeom>
              <a:ln w="19050" cmpd="sng">
                <a:solidFill>
                  <a:schemeClr val="tx1"/>
                </a:solidFill>
                <a:headEnd type="triangle" w="med" len="sm"/>
                <a:tailEnd type="triangle" w="med" len="sm"/>
              </a:ln>
            </p:spPr>
            <p:style>
              <a:lnRef idx="2">
                <a:schemeClr val="accent1"/>
              </a:lnRef>
              <a:fillRef idx="0">
                <a:schemeClr val="accent1"/>
              </a:fillRef>
              <a:effectRef idx="1">
                <a:schemeClr val="accent1"/>
              </a:effectRef>
              <a:fontRef idx="minor">
                <a:schemeClr val="tx1"/>
              </a:fontRef>
            </p:style>
          </p:cxnSp>
          <p:grpSp>
            <p:nvGrpSpPr>
              <p:cNvPr id="14" name="Group 12"/>
              <p:cNvGrpSpPr/>
              <p:nvPr/>
            </p:nvGrpSpPr>
            <p:grpSpPr>
              <a:xfrm>
                <a:off x="4401103" y="3127425"/>
                <a:ext cx="57389" cy="348377"/>
                <a:chOff x="0" y="0"/>
                <a:chExt cx="45085" cy="273685"/>
              </a:xfrm>
            </p:grpSpPr>
            <p:sp>
              <p:nvSpPr>
                <p:cNvPr id="30" name="Oval 29"/>
                <p:cNvSpPr/>
                <p:nvPr/>
              </p:nvSpPr>
              <p:spPr>
                <a:xfrm>
                  <a:off x="0" y="0"/>
                  <a:ext cx="45085" cy="45085"/>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1" name="Oval 30"/>
                <p:cNvSpPr/>
                <p:nvPr/>
              </p:nvSpPr>
              <p:spPr>
                <a:xfrm>
                  <a:off x="0" y="114300"/>
                  <a:ext cx="45085" cy="45085"/>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2" name="Oval 31"/>
                <p:cNvSpPr/>
                <p:nvPr/>
              </p:nvSpPr>
              <p:spPr>
                <a:xfrm>
                  <a:off x="0" y="228600"/>
                  <a:ext cx="45085" cy="45085"/>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grpSp>
            <p:nvGrpSpPr>
              <p:cNvPr id="15" name="Group 13"/>
              <p:cNvGrpSpPr/>
              <p:nvPr/>
            </p:nvGrpSpPr>
            <p:grpSpPr>
              <a:xfrm>
                <a:off x="3237152" y="3127425"/>
                <a:ext cx="57389" cy="348377"/>
                <a:chOff x="0" y="0"/>
                <a:chExt cx="45085" cy="273685"/>
              </a:xfrm>
            </p:grpSpPr>
            <p:sp>
              <p:nvSpPr>
                <p:cNvPr id="27" name="Oval 26"/>
                <p:cNvSpPr/>
                <p:nvPr/>
              </p:nvSpPr>
              <p:spPr>
                <a:xfrm>
                  <a:off x="0" y="0"/>
                  <a:ext cx="45085" cy="45085"/>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28" name="Oval 27"/>
                <p:cNvSpPr/>
                <p:nvPr/>
              </p:nvSpPr>
              <p:spPr>
                <a:xfrm>
                  <a:off x="0" y="114300"/>
                  <a:ext cx="45085" cy="45085"/>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29" name="Oval 28"/>
                <p:cNvSpPr/>
                <p:nvPr/>
              </p:nvSpPr>
              <p:spPr>
                <a:xfrm>
                  <a:off x="0" y="228600"/>
                  <a:ext cx="45085" cy="45085"/>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grpSp>
            <p:nvGrpSpPr>
              <p:cNvPr id="16" name="Group 14"/>
              <p:cNvGrpSpPr/>
              <p:nvPr/>
            </p:nvGrpSpPr>
            <p:grpSpPr>
              <a:xfrm>
                <a:off x="3382645" y="2311850"/>
                <a:ext cx="872964" cy="1745928"/>
                <a:chOff x="0" y="0"/>
                <a:chExt cx="685800" cy="1371600"/>
              </a:xfrm>
            </p:grpSpPr>
            <p:sp>
              <p:nvSpPr>
                <p:cNvPr id="21" name="Rectangle 20"/>
                <p:cNvSpPr/>
                <p:nvPr/>
              </p:nvSpPr>
              <p:spPr>
                <a:xfrm>
                  <a:off x="0" y="0"/>
                  <a:ext cx="685800" cy="1371600"/>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22" name="Straight Connector 21"/>
                <p:cNvCxnSpPr/>
                <p:nvPr/>
              </p:nvCxnSpPr>
              <p:spPr>
                <a:xfrm>
                  <a:off x="0" y="228600"/>
                  <a:ext cx="685800" cy="0"/>
                </a:xfrm>
                <a:prstGeom prst="line">
                  <a:avLst/>
                </a:prstGeom>
                <a:ln w="190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0" y="457200"/>
                  <a:ext cx="685800" cy="0"/>
                </a:xfrm>
                <a:prstGeom prst="line">
                  <a:avLst/>
                </a:prstGeom>
                <a:ln w="190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0" y="685800"/>
                  <a:ext cx="685800" cy="0"/>
                </a:xfrm>
                <a:prstGeom prst="line">
                  <a:avLst/>
                </a:prstGeom>
                <a:ln w="190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0" y="914400"/>
                  <a:ext cx="685800" cy="0"/>
                </a:xfrm>
                <a:prstGeom prst="line">
                  <a:avLst/>
                </a:prstGeom>
                <a:ln w="190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0" y="1143000"/>
                  <a:ext cx="685800" cy="0"/>
                </a:xfrm>
                <a:prstGeom prst="line">
                  <a:avLst/>
                </a:prstGeom>
                <a:ln w="19050" cmpd="sng">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38" name="Group 15"/>
              <p:cNvGrpSpPr/>
              <p:nvPr/>
            </p:nvGrpSpPr>
            <p:grpSpPr>
              <a:xfrm>
                <a:off x="4983079" y="2748332"/>
                <a:ext cx="872964" cy="872964"/>
                <a:chOff x="0" y="0"/>
                <a:chExt cx="685800" cy="685800"/>
              </a:xfrm>
            </p:grpSpPr>
            <p:sp>
              <p:nvSpPr>
                <p:cNvPr id="18" name="Rectangle 17"/>
                <p:cNvSpPr/>
                <p:nvPr/>
              </p:nvSpPr>
              <p:spPr>
                <a:xfrm>
                  <a:off x="0" y="0"/>
                  <a:ext cx="685800" cy="685800"/>
                </a:xfrm>
                <a:prstGeom prst="rect">
                  <a:avLst/>
                </a:prstGeom>
                <a:no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19" name="Straight Connector 18"/>
                <p:cNvCxnSpPr/>
                <p:nvPr/>
              </p:nvCxnSpPr>
              <p:spPr>
                <a:xfrm>
                  <a:off x="0" y="228600"/>
                  <a:ext cx="685800" cy="0"/>
                </a:xfrm>
                <a:prstGeom prst="line">
                  <a:avLst/>
                </a:prstGeom>
                <a:ln w="190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0" y="457200"/>
                  <a:ext cx="685800" cy="0"/>
                </a:xfrm>
                <a:prstGeom prst="line">
                  <a:avLst/>
                </a:prstGeom>
                <a:ln w="19050" cmpd="sng">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7" name="Rounded Rectangle 16"/>
              <p:cNvSpPr/>
              <p:nvPr/>
            </p:nvSpPr>
            <p:spPr>
              <a:xfrm>
                <a:off x="1491224" y="2748332"/>
                <a:ext cx="1163952" cy="727470"/>
              </a:xfrm>
              <a:prstGeom prst="roundRect">
                <a:avLst/>
              </a:prstGeom>
              <a:no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sp>
          <p:nvSpPr>
            <p:cNvPr id="47" name="TextBox 46"/>
            <p:cNvSpPr txBox="1"/>
            <p:nvPr/>
          </p:nvSpPr>
          <p:spPr>
            <a:xfrm>
              <a:off x="1491224" y="2748332"/>
              <a:ext cx="1163952" cy="707886"/>
            </a:xfrm>
            <a:prstGeom prst="rect">
              <a:avLst/>
            </a:prstGeom>
            <a:noFill/>
          </p:spPr>
          <p:txBody>
            <a:bodyPr wrap="square" rtlCol="0">
              <a:spAutoFit/>
            </a:bodyPr>
            <a:lstStyle/>
            <a:p>
              <a:pPr algn="ctr"/>
              <a:r>
                <a:rPr lang="en-US" sz="2000" dirty="0" smtClean="0"/>
                <a:t>Load Balancer</a:t>
              </a:r>
              <a:endParaRPr lang="en-US" sz="2000" dirty="0"/>
            </a:p>
          </p:txBody>
        </p:sp>
        <p:sp>
          <p:nvSpPr>
            <p:cNvPr id="48" name="TextBox 47"/>
            <p:cNvSpPr txBox="1"/>
            <p:nvPr/>
          </p:nvSpPr>
          <p:spPr>
            <a:xfrm>
              <a:off x="2899880" y="1858147"/>
              <a:ext cx="1846654" cy="400110"/>
            </a:xfrm>
            <a:prstGeom prst="rect">
              <a:avLst/>
            </a:prstGeom>
            <a:noFill/>
          </p:spPr>
          <p:txBody>
            <a:bodyPr wrap="none" rtlCol="0">
              <a:spAutoFit/>
            </a:bodyPr>
            <a:lstStyle/>
            <a:p>
              <a:r>
                <a:rPr lang="en-US" sz="2000" dirty="0" smtClean="0"/>
                <a:t>Application Tier</a:t>
              </a:r>
              <a:endParaRPr lang="en-US" sz="2000" dirty="0"/>
            </a:p>
          </p:txBody>
        </p:sp>
        <p:sp>
          <p:nvSpPr>
            <p:cNvPr id="49" name="TextBox 48"/>
            <p:cNvSpPr txBox="1"/>
            <p:nvPr/>
          </p:nvSpPr>
          <p:spPr>
            <a:xfrm>
              <a:off x="4694169" y="2311850"/>
              <a:ext cx="1490487" cy="400110"/>
            </a:xfrm>
            <a:prstGeom prst="rect">
              <a:avLst/>
            </a:prstGeom>
            <a:noFill/>
          </p:spPr>
          <p:txBody>
            <a:bodyPr wrap="none" rtlCol="0">
              <a:spAutoFit/>
            </a:bodyPr>
            <a:lstStyle/>
            <a:p>
              <a:r>
                <a:rPr lang="en-US" sz="2000" dirty="0" smtClean="0"/>
                <a:t>Caching Tier</a:t>
              </a:r>
              <a:endParaRPr lang="en-US" sz="2000" dirty="0"/>
            </a:p>
          </p:txBody>
        </p:sp>
        <p:sp>
          <p:nvSpPr>
            <p:cNvPr id="50" name="TextBox 49"/>
            <p:cNvSpPr txBox="1"/>
            <p:nvPr/>
          </p:nvSpPr>
          <p:spPr>
            <a:xfrm>
              <a:off x="7087858" y="2202728"/>
              <a:ext cx="1191302" cy="400110"/>
            </a:xfrm>
            <a:prstGeom prst="rect">
              <a:avLst/>
            </a:prstGeom>
            <a:noFill/>
          </p:spPr>
          <p:txBody>
            <a:bodyPr wrap="none" rtlCol="0">
              <a:spAutoFit/>
            </a:bodyPr>
            <a:lstStyle/>
            <a:p>
              <a:r>
                <a:rPr lang="en-US" sz="2000" dirty="0" smtClean="0"/>
                <a:t>Database</a:t>
              </a:r>
              <a:endParaRPr lang="en-US" sz="2000" dirty="0"/>
            </a:p>
          </p:txBody>
        </p:sp>
      </p:grpSp>
      <p:sp>
        <p:nvSpPr>
          <p:cNvPr id="52" name="TextBox 51"/>
          <p:cNvSpPr txBox="1"/>
          <p:nvPr/>
        </p:nvSpPr>
        <p:spPr>
          <a:xfrm>
            <a:off x="457200" y="4682303"/>
            <a:ext cx="8229601" cy="1077218"/>
          </a:xfrm>
          <a:prstGeom prst="rect">
            <a:avLst/>
          </a:prstGeom>
          <a:noFill/>
        </p:spPr>
        <p:txBody>
          <a:bodyPr wrap="square" rtlCol="0">
            <a:spAutoFit/>
          </a:bodyPr>
          <a:lstStyle/>
          <a:p>
            <a:r>
              <a:rPr lang="en-US" sz="3200" dirty="0" smtClean="0"/>
              <a:t>Why have a caching tier?</a:t>
            </a:r>
          </a:p>
          <a:p>
            <a:pPr marL="742950" indent="-742950">
              <a:buClr>
                <a:schemeClr val="accent2">
                  <a:lumMod val="75000"/>
                </a:schemeClr>
              </a:buClr>
              <a:buSzPct val="100000"/>
              <a:buFont typeface="+mj-lt"/>
              <a:buAutoNum type="arabicPeriod"/>
            </a:pPr>
            <a:r>
              <a:rPr lang="en-US" sz="3200" dirty="0" smtClean="0"/>
              <a:t>Reduce database (DB) load</a:t>
            </a:r>
          </a:p>
        </p:txBody>
      </p:sp>
      <p:sp>
        <p:nvSpPr>
          <p:cNvPr id="37" name="Slide Number Placeholder 36"/>
          <p:cNvSpPr>
            <a:spLocks noGrp="1"/>
          </p:cNvSpPr>
          <p:nvPr>
            <p:ph type="sldNum" sz="quarter" idx="12"/>
          </p:nvPr>
        </p:nvSpPr>
        <p:spPr/>
        <p:txBody>
          <a:bodyPr/>
          <a:lstStyle/>
          <a:p>
            <a:fld id="{9648F39E-9C37-485F-AC97-16BB4BDF9F49}" type="slidenum">
              <a:rPr kumimoji="0" lang="en-US" smtClean="0"/>
              <a:pPr/>
              <a:t>2</a:t>
            </a:fld>
            <a:endParaRPr kumimoji="0" lang="en-US" dirty="0"/>
          </a:p>
        </p:txBody>
      </p:sp>
      <p:sp>
        <p:nvSpPr>
          <p:cNvPr id="41" name="TextBox 40"/>
          <p:cNvSpPr txBox="1"/>
          <p:nvPr/>
        </p:nvSpPr>
        <p:spPr>
          <a:xfrm>
            <a:off x="1093628" y="2212200"/>
            <a:ext cx="981582" cy="707886"/>
          </a:xfrm>
          <a:prstGeom prst="rect">
            <a:avLst/>
          </a:prstGeom>
          <a:noFill/>
        </p:spPr>
        <p:txBody>
          <a:bodyPr wrap="square" rtlCol="0">
            <a:spAutoFit/>
          </a:bodyPr>
          <a:lstStyle/>
          <a:p>
            <a:pPr algn="ctr"/>
            <a:r>
              <a:rPr lang="el-GR" sz="2000" dirty="0" smtClean="0">
                <a:solidFill>
                  <a:srgbClr val="FF0000"/>
                </a:solidFill>
              </a:rPr>
              <a:t>λ</a:t>
            </a:r>
            <a:endParaRPr lang="en-US" sz="2000" dirty="0">
              <a:solidFill>
                <a:srgbClr val="FF0000"/>
              </a:solidFill>
            </a:endParaRPr>
          </a:p>
          <a:p>
            <a:pPr algn="ctr"/>
            <a:r>
              <a:rPr lang="en-US" sz="2000" dirty="0" smtClean="0">
                <a:solidFill>
                  <a:srgbClr val="FF0000"/>
                </a:solidFill>
              </a:rPr>
              <a:t>req/sec</a:t>
            </a:r>
            <a:endParaRPr lang="en-US" sz="2000" dirty="0">
              <a:solidFill>
                <a:srgbClr val="FF0000"/>
              </a:solidFill>
            </a:endParaRPr>
          </a:p>
        </p:txBody>
      </p:sp>
      <p:sp>
        <p:nvSpPr>
          <p:cNvPr id="55" name="TextBox 54"/>
          <p:cNvSpPr txBox="1"/>
          <p:nvPr/>
        </p:nvSpPr>
        <p:spPr>
          <a:xfrm>
            <a:off x="6745112" y="2358017"/>
            <a:ext cx="1018459" cy="707886"/>
          </a:xfrm>
          <a:prstGeom prst="rect">
            <a:avLst/>
          </a:prstGeom>
          <a:noFill/>
        </p:spPr>
        <p:txBody>
          <a:bodyPr wrap="square" rtlCol="0">
            <a:spAutoFit/>
          </a:bodyPr>
          <a:lstStyle/>
          <a:p>
            <a:pPr algn="ctr"/>
            <a:r>
              <a:rPr lang="el-GR" sz="2000" dirty="0" smtClean="0">
                <a:solidFill>
                  <a:srgbClr val="FF0000"/>
                </a:solidFill>
              </a:rPr>
              <a:t>λ</a:t>
            </a:r>
            <a:r>
              <a:rPr lang="en-US" sz="2000" baseline="-25000" dirty="0" smtClean="0">
                <a:solidFill>
                  <a:srgbClr val="FF0000"/>
                </a:solidFill>
              </a:rPr>
              <a:t>DB</a:t>
            </a:r>
            <a:endParaRPr lang="en-US" sz="2000" dirty="0">
              <a:solidFill>
                <a:srgbClr val="FF0000"/>
              </a:solidFill>
            </a:endParaRPr>
          </a:p>
          <a:p>
            <a:pPr algn="ctr"/>
            <a:r>
              <a:rPr lang="en-US" sz="2000" dirty="0" smtClean="0">
                <a:solidFill>
                  <a:srgbClr val="FF0000"/>
                </a:solidFill>
              </a:rPr>
              <a:t>req/sec</a:t>
            </a:r>
            <a:endParaRPr lang="en-US" sz="2000" dirty="0">
              <a:solidFill>
                <a:srgbClr val="FF0000"/>
              </a:solidFill>
            </a:endParaRPr>
          </a:p>
        </p:txBody>
      </p:sp>
      <p:sp>
        <p:nvSpPr>
          <p:cNvPr id="60" name="TextBox 59"/>
          <p:cNvSpPr txBox="1"/>
          <p:nvPr/>
        </p:nvSpPr>
        <p:spPr>
          <a:xfrm>
            <a:off x="6032956" y="5198338"/>
            <a:ext cx="1749700" cy="584775"/>
          </a:xfrm>
          <a:prstGeom prst="rect">
            <a:avLst/>
          </a:prstGeom>
          <a:noFill/>
        </p:spPr>
        <p:txBody>
          <a:bodyPr wrap="square" rtlCol="0">
            <a:spAutoFit/>
          </a:bodyPr>
          <a:lstStyle/>
          <a:p>
            <a:r>
              <a:rPr lang="en-US" sz="3200" dirty="0" smtClean="0"/>
              <a:t>(</a:t>
            </a:r>
            <a:r>
              <a:rPr lang="el-GR" sz="3200" dirty="0" smtClean="0"/>
              <a:t>λ</a:t>
            </a:r>
            <a:r>
              <a:rPr lang="en-US" sz="3200" baseline="-25000" dirty="0" smtClean="0"/>
              <a:t>DB</a:t>
            </a:r>
            <a:r>
              <a:rPr lang="en-US" sz="3200" dirty="0" smtClean="0"/>
              <a:t> &lt;&lt; </a:t>
            </a:r>
            <a:r>
              <a:rPr lang="el-GR" sz="3200" dirty="0" smtClean="0"/>
              <a:t>λ</a:t>
            </a:r>
            <a:r>
              <a:rPr lang="en-US" sz="3200" dirty="0" smtClean="0"/>
              <a:t>)</a:t>
            </a:r>
            <a:endParaRPr lang="en-US" sz="3200" dirty="0"/>
          </a:p>
        </p:txBody>
      </p:sp>
    </p:spTree>
    <p:extLst>
      <p:ext uri="{BB962C8B-B14F-4D97-AF65-F5344CB8AC3E}">
        <p14:creationId xmlns:p14="http://schemas.microsoft.com/office/powerpoint/2010/main" xmlns="" val="792749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1"/>
                                        </p:tgtEl>
                                        <p:attrNameLst>
                                          <p:attrName>style.visibility</p:attrName>
                                        </p:attrNameLst>
                                      </p:cBhvr>
                                      <p:to>
                                        <p:strVal val="visible"/>
                                      </p:to>
                                    </p:set>
                                    <p:anim calcmode="lin" valueType="num">
                                      <p:cBhvr additive="base">
                                        <p:cTn id="19" dur="500" fill="hold"/>
                                        <p:tgtEl>
                                          <p:spTgt spid="41"/>
                                        </p:tgtEl>
                                        <p:attrNameLst>
                                          <p:attrName>ppt_x</p:attrName>
                                        </p:attrNameLst>
                                      </p:cBhvr>
                                      <p:tavLst>
                                        <p:tav tm="0">
                                          <p:val>
                                            <p:strVal val="0-#ppt_w/2"/>
                                          </p:val>
                                        </p:tav>
                                        <p:tav tm="100000">
                                          <p:val>
                                            <p:strVal val="#ppt_x"/>
                                          </p:val>
                                        </p:tav>
                                      </p:tavLst>
                                    </p:anim>
                                    <p:anim calcmode="lin" valueType="num">
                                      <p:cBhvr additive="base">
                                        <p:cTn id="20" dur="500" fill="hold"/>
                                        <p:tgtEl>
                                          <p:spTgt spid="41"/>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2" grpId="0" build="p"/>
      <p:bldP spid="41" grpId="0"/>
      <p:bldP spid="55" grpId="0"/>
      <p:bldP spid="6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in the Cloud</a:t>
            </a:r>
            <a:endParaRPr lang="en-US" dirty="0"/>
          </a:p>
        </p:txBody>
      </p:sp>
      <p:sp>
        <p:nvSpPr>
          <p:cNvPr id="52" name="TextBox 51"/>
          <p:cNvSpPr txBox="1"/>
          <p:nvPr/>
        </p:nvSpPr>
        <p:spPr>
          <a:xfrm>
            <a:off x="457200" y="4682303"/>
            <a:ext cx="8229601" cy="1077218"/>
          </a:xfrm>
          <a:prstGeom prst="rect">
            <a:avLst/>
          </a:prstGeom>
          <a:noFill/>
        </p:spPr>
        <p:txBody>
          <a:bodyPr wrap="square" rtlCol="0">
            <a:spAutoFit/>
          </a:bodyPr>
          <a:lstStyle/>
          <a:p>
            <a:r>
              <a:rPr lang="en-US" sz="3200" dirty="0" smtClean="0"/>
              <a:t>Why have a caching tier?</a:t>
            </a:r>
          </a:p>
          <a:p>
            <a:pPr marL="742950" indent="-742950">
              <a:buClr>
                <a:schemeClr val="accent2">
                  <a:lumMod val="75000"/>
                </a:schemeClr>
              </a:buClr>
              <a:buSzPct val="100000"/>
              <a:buFont typeface="+mj-lt"/>
              <a:buAutoNum type="arabicPeriod"/>
            </a:pPr>
            <a:r>
              <a:rPr lang="en-US" sz="3200" dirty="0" smtClean="0"/>
              <a:t>Reduce database (DB) load</a:t>
            </a:r>
          </a:p>
        </p:txBody>
      </p:sp>
      <p:sp>
        <p:nvSpPr>
          <p:cNvPr id="37" name="Slide Number Placeholder 36"/>
          <p:cNvSpPr>
            <a:spLocks noGrp="1"/>
          </p:cNvSpPr>
          <p:nvPr>
            <p:ph type="sldNum" sz="quarter" idx="12"/>
          </p:nvPr>
        </p:nvSpPr>
        <p:spPr/>
        <p:txBody>
          <a:bodyPr/>
          <a:lstStyle/>
          <a:p>
            <a:fld id="{9648F39E-9C37-485F-AC97-16BB4BDF9F49}" type="slidenum">
              <a:rPr kumimoji="0" lang="en-US" smtClean="0"/>
              <a:pPr/>
              <a:t>3</a:t>
            </a:fld>
            <a:endParaRPr kumimoji="0" lang="en-US" dirty="0"/>
          </a:p>
        </p:txBody>
      </p:sp>
      <p:sp>
        <p:nvSpPr>
          <p:cNvPr id="60" name="TextBox 59"/>
          <p:cNvSpPr txBox="1"/>
          <p:nvPr/>
        </p:nvSpPr>
        <p:spPr>
          <a:xfrm>
            <a:off x="6032956" y="5198338"/>
            <a:ext cx="1749700" cy="584775"/>
          </a:xfrm>
          <a:prstGeom prst="rect">
            <a:avLst/>
          </a:prstGeom>
          <a:noFill/>
        </p:spPr>
        <p:txBody>
          <a:bodyPr wrap="square" rtlCol="0">
            <a:spAutoFit/>
          </a:bodyPr>
          <a:lstStyle/>
          <a:p>
            <a:r>
              <a:rPr lang="en-US" sz="3200" dirty="0" smtClean="0"/>
              <a:t>(</a:t>
            </a:r>
            <a:r>
              <a:rPr lang="el-GR" sz="3200" dirty="0" smtClean="0"/>
              <a:t>λ</a:t>
            </a:r>
            <a:r>
              <a:rPr lang="en-US" sz="3200" baseline="-25000" dirty="0" smtClean="0"/>
              <a:t>DB</a:t>
            </a:r>
            <a:r>
              <a:rPr lang="en-US" sz="3200" dirty="0" smtClean="0"/>
              <a:t> &lt;&lt; </a:t>
            </a:r>
            <a:r>
              <a:rPr lang="el-GR" sz="3200" dirty="0" smtClean="0"/>
              <a:t>λ</a:t>
            </a:r>
            <a:r>
              <a:rPr lang="en-US" sz="3200" dirty="0" smtClean="0"/>
              <a:t>)</a:t>
            </a:r>
            <a:endParaRPr lang="en-US" sz="3200" dirty="0"/>
          </a:p>
        </p:txBody>
      </p:sp>
      <p:pic>
        <p:nvPicPr>
          <p:cNvPr id="51" name="Picture 50"/>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1878857" y="2284008"/>
            <a:ext cx="3379843" cy="1947778"/>
          </a:xfrm>
          <a:prstGeom prst="rect">
            <a:avLst/>
          </a:prstGeom>
        </p:spPr>
      </p:pic>
      <p:sp>
        <p:nvSpPr>
          <p:cNvPr id="3" name="TextBox 2"/>
          <p:cNvSpPr txBox="1"/>
          <p:nvPr/>
        </p:nvSpPr>
        <p:spPr>
          <a:xfrm>
            <a:off x="1011198" y="1527686"/>
            <a:ext cx="7683514" cy="523220"/>
          </a:xfrm>
          <a:prstGeom prst="rect">
            <a:avLst/>
          </a:prstGeom>
          <a:noFill/>
        </p:spPr>
        <p:txBody>
          <a:bodyPr wrap="none" rtlCol="0">
            <a:spAutoFit/>
          </a:bodyPr>
          <a:lstStyle/>
          <a:p>
            <a:r>
              <a:rPr lang="en-US" sz="2800" dirty="0"/>
              <a:t>DB response time rapidly increases at high DB </a:t>
            </a:r>
            <a:r>
              <a:rPr lang="en-US" sz="2800" dirty="0" smtClean="0"/>
              <a:t>load</a:t>
            </a:r>
            <a:endParaRPr lang="en-US" sz="2800" dirty="0"/>
          </a:p>
        </p:txBody>
      </p:sp>
      <p:sp>
        <p:nvSpPr>
          <p:cNvPr id="54" name="TextBox 53"/>
          <p:cNvSpPr txBox="1"/>
          <p:nvPr/>
        </p:nvSpPr>
        <p:spPr>
          <a:xfrm>
            <a:off x="1720563" y="2110740"/>
            <a:ext cx="430887" cy="2230354"/>
          </a:xfrm>
          <a:prstGeom prst="rect">
            <a:avLst/>
          </a:prstGeom>
          <a:solidFill>
            <a:schemeClr val="bg1"/>
          </a:solidFill>
        </p:spPr>
        <p:txBody>
          <a:bodyPr vert="vert270" wrap="none" rtlCol="0">
            <a:spAutoFit/>
          </a:bodyPr>
          <a:lstStyle/>
          <a:p>
            <a:r>
              <a:rPr lang="en-US" sz="1600" dirty="0" smtClean="0"/>
              <a:t>Mean response time (ms)</a:t>
            </a:r>
            <a:endParaRPr lang="en-US" sz="1600" dirty="0"/>
          </a:p>
        </p:txBody>
      </p:sp>
      <p:sp>
        <p:nvSpPr>
          <p:cNvPr id="56" name="TextBox 55"/>
          <p:cNvSpPr txBox="1"/>
          <p:nvPr/>
        </p:nvSpPr>
        <p:spPr>
          <a:xfrm>
            <a:off x="2589101" y="4238492"/>
            <a:ext cx="2007413" cy="338554"/>
          </a:xfrm>
          <a:prstGeom prst="rect">
            <a:avLst/>
          </a:prstGeom>
          <a:noFill/>
        </p:spPr>
        <p:txBody>
          <a:bodyPr wrap="square" rtlCol="0">
            <a:spAutoFit/>
          </a:bodyPr>
          <a:lstStyle/>
          <a:p>
            <a:pPr algn="ctr"/>
            <a:r>
              <a:rPr lang="el-GR" sz="1600" dirty="0" smtClean="0">
                <a:solidFill>
                  <a:srgbClr val="FF0000"/>
                </a:solidFill>
              </a:rPr>
              <a:t>λ</a:t>
            </a:r>
            <a:r>
              <a:rPr lang="en-US" sz="1600" baseline="-25000" dirty="0" smtClean="0">
                <a:solidFill>
                  <a:srgbClr val="FF0000"/>
                </a:solidFill>
              </a:rPr>
              <a:t>DB</a:t>
            </a:r>
            <a:r>
              <a:rPr lang="en-US" sz="1600" dirty="0" smtClean="0"/>
              <a:t> req/sec</a:t>
            </a:r>
            <a:endParaRPr lang="en-US" sz="1600" dirty="0"/>
          </a:p>
        </p:txBody>
      </p:sp>
      <p:cxnSp>
        <p:nvCxnSpPr>
          <p:cNvPr id="39" name="Straight Connector 38"/>
          <p:cNvCxnSpPr/>
          <p:nvPr/>
        </p:nvCxnSpPr>
        <p:spPr>
          <a:xfrm flipH="1">
            <a:off x="4554353" y="2467502"/>
            <a:ext cx="0" cy="1554480"/>
          </a:xfrm>
          <a:prstGeom prst="line">
            <a:avLst/>
          </a:prstGeom>
          <a:ln w="31750" cmpd="sng">
            <a:solidFill>
              <a:srgbClr val="FF0000"/>
            </a:solidFill>
            <a:prstDash val="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30730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in the Cloud</a:t>
            </a:r>
            <a:endParaRPr lang="en-US" dirty="0"/>
          </a:p>
        </p:txBody>
      </p:sp>
      <p:sp>
        <p:nvSpPr>
          <p:cNvPr id="53" name="Cloud 52"/>
          <p:cNvSpPr/>
          <p:nvPr/>
        </p:nvSpPr>
        <p:spPr>
          <a:xfrm>
            <a:off x="5099576" y="1780217"/>
            <a:ext cx="1742137" cy="3144009"/>
          </a:xfrm>
          <a:prstGeom prst="cloud">
            <a:avLst/>
          </a:prstGeom>
          <a:gradFill>
            <a:gsLst>
              <a:gs pos="0">
                <a:schemeClr val="accent2">
                  <a:lumMod val="60000"/>
                  <a:lumOff val="40000"/>
                </a:schemeClr>
              </a:gs>
              <a:gs pos="55000">
                <a:schemeClr val="accent2">
                  <a:lumMod val="40000"/>
                  <a:lumOff val="60000"/>
                </a:schemeClr>
              </a:gs>
              <a:gs pos="100000">
                <a:schemeClr val="accent2">
                  <a:lumMod val="20000"/>
                  <a:lumOff val="80000"/>
                </a:schemeClr>
              </a:gs>
            </a:gsLst>
          </a:gradFill>
          <a:ln>
            <a:solidFill>
              <a:schemeClr val="accent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4" name="Group 58"/>
          <p:cNvGrpSpPr/>
          <p:nvPr/>
        </p:nvGrpSpPr>
        <p:grpSpPr>
          <a:xfrm>
            <a:off x="1192157" y="1852019"/>
            <a:ext cx="7660900" cy="2199631"/>
            <a:chOff x="618260" y="1858147"/>
            <a:chExt cx="7660900" cy="2199631"/>
          </a:xfrm>
        </p:grpSpPr>
        <p:grpSp>
          <p:nvGrpSpPr>
            <p:cNvPr id="13" name="Group 56"/>
            <p:cNvGrpSpPr/>
            <p:nvPr/>
          </p:nvGrpSpPr>
          <p:grpSpPr>
            <a:xfrm>
              <a:off x="618260" y="2311850"/>
              <a:ext cx="7569459" cy="1745928"/>
              <a:chOff x="618260" y="2311850"/>
              <a:chExt cx="7569459" cy="1745928"/>
            </a:xfrm>
          </p:grpSpPr>
          <p:grpSp>
            <p:nvGrpSpPr>
              <p:cNvPr id="14" name="Group 3"/>
              <p:cNvGrpSpPr/>
              <p:nvPr/>
            </p:nvGrpSpPr>
            <p:grpSpPr>
              <a:xfrm>
                <a:off x="7169261" y="2669119"/>
                <a:ext cx="1018458" cy="1018458"/>
                <a:chOff x="0" y="0"/>
                <a:chExt cx="800100" cy="800100"/>
              </a:xfrm>
            </p:grpSpPr>
            <p:sp>
              <p:nvSpPr>
                <p:cNvPr id="33" name="Magnetic Disk 32"/>
                <p:cNvSpPr/>
                <p:nvPr/>
              </p:nvSpPr>
              <p:spPr>
                <a:xfrm>
                  <a:off x="0" y="0"/>
                  <a:ext cx="342900" cy="342900"/>
                </a:xfrm>
                <a:prstGeom prst="flowChartMagneticDisk">
                  <a:avLst/>
                </a:prstGeom>
                <a:no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4" name="Magnetic Disk 33"/>
                <p:cNvSpPr/>
                <p:nvPr/>
              </p:nvSpPr>
              <p:spPr>
                <a:xfrm>
                  <a:off x="0" y="457200"/>
                  <a:ext cx="342900" cy="342900"/>
                </a:xfrm>
                <a:prstGeom prst="flowChartMagneticDisk">
                  <a:avLst/>
                </a:prstGeom>
                <a:no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5" name="Magnetic Disk 34"/>
                <p:cNvSpPr/>
                <p:nvPr/>
              </p:nvSpPr>
              <p:spPr>
                <a:xfrm>
                  <a:off x="457200" y="0"/>
                  <a:ext cx="342900" cy="342900"/>
                </a:xfrm>
                <a:prstGeom prst="flowChartMagneticDisk">
                  <a:avLst/>
                </a:prstGeom>
                <a:no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6" name="Magnetic Disk 35"/>
                <p:cNvSpPr/>
                <p:nvPr/>
              </p:nvSpPr>
              <p:spPr>
                <a:xfrm>
                  <a:off x="457200" y="457200"/>
                  <a:ext cx="342900" cy="342900"/>
                </a:xfrm>
                <a:prstGeom prst="flowChartMagneticDisk">
                  <a:avLst/>
                </a:prstGeom>
                <a:no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sp>
            <p:nvSpPr>
              <p:cNvPr id="5" name="Right Arrow 4"/>
              <p:cNvSpPr/>
              <p:nvPr/>
            </p:nvSpPr>
            <p:spPr>
              <a:xfrm>
                <a:off x="618260" y="2893826"/>
                <a:ext cx="872964" cy="436482"/>
              </a:xfrm>
              <a:prstGeom prst="rightArrow">
                <a:avLst/>
              </a:prstGeom>
              <a:no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6" name="Straight Arrow Connector 5"/>
              <p:cNvCxnSpPr/>
              <p:nvPr/>
            </p:nvCxnSpPr>
            <p:spPr>
              <a:xfrm>
                <a:off x="2655176" y="3116917"/>
                <a:ext cx="727470" cy="795367"/>
              </a:xfrm>
              <a:prstGeom prst="straightConnector1">
                <a:avLst/>
              </a:prstGeom>
              <a:ln w="19050" cmpd="sng">
                <a:solidFill>
                  <a:schemeClr val="tx1"/>
                </a:solidFill>
                <a:tailEnd type="triangle" w="med" len="sm"/>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flipV="1">
                <a:off x="2655176" y="2457344"/>
                <a:ext cx="727470" cy="645023"/>
              </a:xfrm>
              <a:prstGeom prst="straightConnector1">
                <a:avLst/>
              </a:prstGeom>
              <a:ln w="19050" cmpd="sng">
                <a:solidFill>
                  <a:schemeClr val="tx1"/>
                </a:solidFill>
                <a:tailEnd type="triangle" w="med" len="sm"/>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flipV="1">
                <a:off x="2655176" y="2748332"/>
                <a:ext cx="727470" cy="354035"/>
              </a:xfrm>
              <a:prstGeom prst="straightConnector1">
                <a:avLst/>
              </a:prstGeom>
              <a:ln w="19050" cmpd="sng">
                <a:solidFill>
                  <a:schemeClr val="tx1"/>
                </a:solidFill>
                <a:tailEnd type="triangle" w="med" len="sm"/>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5856043" y="3184814"/>
                <a:ext cx="1276277" cy="0"/>
              </a:xfrm>
              <a:prstGeom prst="straightConnector1">
                <a:avLst/>
              </a:prstGeom>
              <a:ln w="19050" cmpd="sng">
                <a:solidFill>
                  <a:schemeClr val="tx1"/>
                </a:solidFill>
                <a:headEnd type="triangle" w="med" len="sm"/>
                <a:tailEnd type="triangle" w="med" len="sm"/>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V="1">
                <a:off x="4255609" y="3330308"/>
                <a:ext cx="727470" cy="581976"/>
              </a:xfrm>
              <a:prstGeom prst="straightConnector1">
                <a:avLst/>
              </a:prstGeom>
              <a:ln w="19050" cmpd="sng">
                <a:solidFill>
                  <a:schemeClr val="tx1"/>
                </a:solidFill>
                <a:headEnd type="triangle" w="med" len="sm"/>
                <a:tailEnd type="triangle" w="med" len="sm"/>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a:off x="4255609" y="2457344"/>
                <a:ext cx="727470" cy="436482"/>
              </a:xfrm>
              <a:prstGeom prst="straightConnector1">
                <a:avLst/>
              </a:prstGeom>
              <a:ln w="19050" cmpd="sng">
                <a:solidFill>
                  <a:schemeClr val="tx1"/>
                </a:solidFill>
                <a:headEnd type="triangle" w="med" len="sm"/>
                <a:tailEnd type="triangle" w="med" len="sm"/>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a:off x="4255609" y="2748332"/>
                <a:ext cx="727470" cy="290988"/>
              </a:xfrm>
              <a:prstGeom prst="straightConnector1">
                <a:avLst/>
              </a:prstGeom>
              <a:ln w="19050" cmpd="sng">
                <a:solidFill>
                  <a:schemeClr val="tx1"/>
                </a:solidFill>
                <a:headEnd type="triangle" w="med" len="sm"/>
                <a:tailEnd type="triangle" w="med" len="sm"/>
              </a:ln>
            </p:spPr>
            <p:style>
              <a:lnRef idx="2">
                <a:schemeClr val="accent1"/>
              </a:lnRef>
              <a:fillRef idx="0">
                <a:schemeClr val="accent1"/>
              </a:fillRef>
              <a:effectRef idx="1">
                <a:schemeClr val="accent1"/>
              </a:effectRef>
              <a:fontRef idx="minor">
                <a:schemeClr val="tx1"/>
              </a:fontRef>
            </p:style>
          </p:cxnSp>
          <p:grpSp>
            <p:nvGrpSpPr>
              <p:cNvPr id="15" name="Group 12"/>
              <p:cNvGrpSpPr/>
              <p:nvPr/>
            </p:nvGrpSpPr>
            <p:grpSpPr>
              <a:xfrm>
                <a:off x="4401103" y="3127425"/>
                <a:ext cx="57389" cy="348377"/>
                <a:chOff x="0" y="0"/>
                <a:chExt cx="45085" cy="273685"/>
              </a:xfrm>
            </p:grpSpPr>
            <p:sp>
              <p:nvSpPr>
                <p:cNvPr id="30" name="Oval 29"/>
                <p:cNvSpPr/>
                <p:nvPr/>
              </p:nvSpPr>
              <p:spPr>
                <a:xfrm>
                  <a:off x="0" y="0"/>
                  <a:ext cx="45085" cy="45085"/>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1" name="Oval 30"/>
                <p:cNvSpPr/>
                <p:nvPr/>
              </p:nvSpPr>
              <p:spPr>
                <a:xfrm>
                  <a:off x="0" y="114300"/>
                  <a:ext cx="45085" cy="45085"/>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2" name="Oval 31"/>
                <p:cNvSpPr/>
                <p:nvPr/>
              </p:nvSpPr>
              <p:spPr>
                <a:xfrm>
                  <a:off x="0" y="228600"/>
                  <a:ext cx="45085" cy="45085"/>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grpSp>
            <p:nvGrpSpPr>
              <p:cNvPr id="16" name="Group 13"/>
              <p:cNvGrpSpPr/>
              <p:nvPr/>
            </p:nvGrpSpPr>
            <p:grpSpPr>
              <a:xfrm>
                <a:off x="3237152" y="3127425"/>
                <a:ext cx="57389" cy="348377"/>
                <a:chOff x="0" y="0"/>
                <a:chExt cx="45085" cy="273685"/>
              </a:xfrm>
            </p:grpSpPr>
            <p:sp>
              <p:nvSpPr>
                <p:cNvPr id="27" name="Oval 26"/>
                <p:cNvSpPr/>
                <p:nvPr/>
              </p:nvSpPr>
              <p:spPr>
                <a:xfrm>
                  <a:off x="0" y="0"/>
                  <a:ext cx="45085" cy="45085"/>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28" name="Oval 27"/>
                <p:cNvSpPr/>
                <p:nvPr/>
              </p:nvSpPr>
              <p:spPr>
                <a:xfrm>
                  <a:off x="0" y="114300"/>
                  <a:ext cx="45085" cy="45085"/>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29" name="Oval 28"/>
                <p:cNvSpPr/>
                <p:nvPr/>
              </p:nvSpPr>
              <p:spPr>
                <a:xfrm>
                  <a:off x="0" y="228600"/>
                  <a:ext cx="45085" cy="45085"/>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grpSp>
            <p:nvGrpSpPr>
              <p:cNvPr id="42" name="Group 14"/>
              <p:cNvGrpSpPr/>
              <p:nvPr/>
            </p:nvGrpSpPr>
            <p:grpSpPr>
              <a:xfrm>
                <a:off x="3382645" y="2311850"/>
                <a:ext cx="872964" cy="1745928"/>
                <a:chOff x="0" y="0"/>
                <a:chExt cx="685800" cy="1371600"/>
              </a:xfrm>
            </p:grpSpPr>
            <p:sp>
              <p:nvSpPr>
                <p:cNvPr id="21" name="Rectangle 20"/>
                <p:cNvSpPr/>
                <p:nvPr/>
              </p:nvSpPr>
              <p:spPr>
                <a:xfrm>
                  <a:off x="0" y="0"/>
                  <a:ext cx="685800" cy="1371600"/>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22" name="Straight Connector 21"/>
                <p:cNvCxnSpPr/>
                <p:nvPr/>
              </p:nvCxnSpPr>
              <p:spPr>
                <a:xfrm>
                  <a:off x="0" y="228600"/>
                  <a:ext cx="685800" cy="0"/>
                </a:xfrm>
                <a:prstGeom prst="line">
                  <a:avLst/>
                </a:prstGeom>
                <a:ln w="190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0" y="457200"/>
                  <a:ext cx="685800" cy="0"/>
                </a:xfrm>
                <a:prstGeom prst="line">
                  <a:avLst/>
                </a:prstGeom>
                <a:ln w="190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0" y="685800"/>
                  <a:ext cx="685800" cy="0"/>
                </a:xfrm>
                <a:prstGeom prst="line">
                  <a:avLst/>
                </a:prstGeom>
                <a:ln w="190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0" y="914400"/>
                  <a:ext cx="685800" cy="0"/>
                </a:xfrm>
                <a:prstGeom prst="line">
                  <a:avLst/>
                </a:prstGeom>
                <a:ln w="190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0" y="1143000"/>
                  <a:ext cx="685800" cy="0"/>
                </a:xfrm>
                <a:prstGeom prst="line">
                  <a:avLst/>
                </a:prstGeom>
                <a:ln w="19050" cmpd="sng">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43" name="Group 15"/>
              <p:cNvGrpSpPr/>
              <p:nvPr/>
            </p:nvGrpSpPr>
            <p:grpSpPr>
              <a:xfrm>
                <a:off x="4983079" y="2748332"/>
                <a:ext cx="872964" cy="872964"/>
                <a:chOff x="0" y="0"/>
                <a:chExt cx="685800" cy="685800"/>
              </a:xfrm>
            </p:grpSpPr>
            <p:sp>
              <p:nvSpPr>
                <p:cNvPr id="18" name="Rectangle 17"/>
                <p:cNvSpPr/>
                <p:nvPr/>
              </p:nvSpPr>
              <p:spPr>
                <a:xfrm>
                  <a:off x="0" y="0"/>
                  <a:ext cx="685800" cy="685800"/>
                </a:xfrm>
                <a:prstGeom prst="rect">
                  <a:avLst/>
                </a:prstGeom>
                <a:no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19" name="Straight Connector 18"/>
                <p:cNvCxnSpPr/>
                <p:nvPr/>
              </p:nvCxnSpPr>
              <p:spPr>
                <a:xfrm>
                  <a:off x="0" y="228600"/>
                  <a:ext cx="685800" cy="0"/>
                </a:xfrm>
                <a:prstGeom prst="line">
                  <a:avLst/>
                </a:prstGeom>
                <a:ln w="1905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0" y="457200"/>
                  <a:ext cx="685800" cy="0"/>
                </a:xfrm>
                <a:prstGeom prst="line">
                  <a:avLst/>
                </a:prstGeom>
                <a:ln w="19050" cmpd="sng">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7" name="Rounded Rectangle 16"/>
              <p:cNvSpPr/>
              <p:nvPr/>
            </p:nvSpPr>
            <p:spPr>
              <a:xfrm>
                <a:off x="1491224" y="2748332"/>
                <a:ext cx="1163952" cy="727470"/>
              </a:xfrm>
              <a:prstGeom prst="roundRect">
                <a:avLst/>
              </a:prstGeom>
              <a:noFill/>
              <a:ln w="19050" cmpd="sng">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sp>
          <p:nvSpPr>
            <p:cNvPr id="47" name="TextBox 46"/>
            <p:cNvSpPr txBox="1"/>
            <p:nvPr/>
          </p:nvSpPr>
          <p:spPr>
            <a:xfrm>
              <a:off x="1491224" y="2748332"/>
              <a:ext cx="1163952" cy="707886"/>
            </a:xfrm>
            <a:prstGeom prst="rect">
              <a:avLst/>
            </a:prstGeom>
            <a:noFill/>
          </p:spPr>
          <p:txBody>
            <a:bodyPr wrap="square" rtlCol="0">
              <a:spAutoFit/>
            </a:bodyPr>
            <a:lstStyle/>
            <a:p>
              <a:pPr algn="ctr"/>
              <a:r>
                <a:rPr lang="en-US" sz="2000" dirty="0" smtClean="0"/>
                <a:t>Load Balancer</a:t>
              </a:r>
              <a:endParaRPr lang="en-US" sz="2000" dirty="0"/>
            </a:p>
          </p:txBody>
        </p:sp>
        <p:sp>
          <p:nvSpPr>
            <p:cNvPr id="48" name="TextBox 47"/>
            <p:cNvSpPr txBox="1"/>
            <p:nvPr/>
          </p:nvSpPr>
          <p:spPr>
            <a:xfrm>
              <a:off x="2899880" y="1858147"/>
              <a:ext cx="1846654" cy="400110"/>
            </a:xfrm>
            <a:prstGeom prst="rect">
              <a:avLst/>
            </a:prstGeom>
            <a:noFill/>
          </p:spPr>
          <p:txBody>
            <a:bodyPr wrap="none" rtlCol="0">
              <a:spAutoFit/>
            </a:bodyPr>
            <a:lstStyle/>
            <a:p>
              <a:r>
                <a:rPr lang="en-US" sz="2000" dirty="0" smtClean="0"/>
                <a:t>Application Tier</a:t>
              </a:r>
              <a:endParaRPr lang="en-US" sz="2000" dirty="0"/>
            </a:p>
          </p:txBody>
        </p:sp>
        <p:sp>
          <p:nvSpPr>
            <p:cNvPr id="49" name="TextBox 48"/>
            <p:cNvSpPr txBox="1"/>
            <p:nvPr/>
          </p:nvSpPr>
          <p:spPr>
            <a:xfrm>
              <a:off x="4694169" y="2311850"/>
              <a:ext cx="1490487" cy="400110"/>
            </a:xfrm>
            <a:prstGeom prst="rect">
              <a:avLst/>
            </a:prstGeom>
            <a:noFill/>
          </p:spPr>
          <p:txBody>
            <a:bodyPr wrap="none" rtlCol="0">
              <a:spAutoFit/>
            </a:bodyPr>
            <a:lstStyle/>
            <a:p>
              <a:r>
                <a:rPr lang="en-US" sz="2000" dirty="0" smtClean="0"/>
                <a:t>Caching Tier</a:t>
              </a:r>
              <a:endParaRPr lang="en-US" sz="2000" dirty="0"/>
            </a:p>
          </p:txBody>
        </p:sp>
        <p:sp>
          <p:nvSpPr>
            <p:cNvPr id="50" name="TextBox 49"/>
            <p:cNvSpPr txBox="1"/>
            <p:nvPr/>
          </p:nvSpPr>
          <p:spPr>
            <a:xfrm>
              <a:off x="7087858" y="2202728"/>
              <a:ext cx="1191302" cy="400110"/>
            </a:xfrm>
            <a:prstGeom prst="rect">
              <a:avLst/>
            </a:prstGeom>
            <a:noFill/>
          </p:spPr>
          <p:txBody>
            <a:bodyPr wrap="none" rtlCol="0">
              <a:spAutoFit/>
            </a:bodyPr>
            <a:lstStyle/>
            <a:p>
              <a:r>
                <a:rPr lang="en-US" sz="2000" dirty="0" smtClean="0"/>
                <a:t>Database</a:t>
              </a:r>
              <a:endParaRPr lang="en-US" sz="2000" dirty="0"/>
            </a:p>
          </p:txBody>
        </p:sp>
      </p:grpSp>
      <p:sp>
        <p:nvSpPr>
          <p:cNvPr id="52" name="TextBox 51"/>
          <p:cNvSpPr txBox="1"/>
          <p:nvPr/>
        </p:nvSpPr>
        <p:spPr>
          <a:xfrm>
            <a:off x="457200" y="4682303"/>
            <a:ext cx="8229601" cy="1569660"/>
          </a:xfrm>
          <a:prstGeom prst="rect">
            <a:avLst/>
          </a:prstGeom>
          <a:noFill/>
        </p:spPr>
        <p:txBody>
          <a:bodyPr wrap="square" rtlCol="0">
            <a:spAutoFit/>
          </a:bodyPr>
          <a:lstStyle/>
          <a:p>
            <a:r>
              <a:rPr lang="en-US" sz="3200" dirty="0" smtClean="0"/>
              <a:t>Why have a caching tier?</a:t>
            </a:r>
          </a:p>
          <a:p>
            <a:pPr marL="742950" indent="-742950">
              <a:buClr>
                <a:schemeClr val="accent2">
                  <a:lumMod val="75000"/>
                </a:schemeClr>
              </a:buClr>
              <a:buSzPct val="100000"/>
              <a:buFont typeface="+mj-lt"/>
              <a:buAutoNum type="arabicPeriod"/>
            </a:pPr>
            <a:r>
              <a:rPr lang="en-US" sz="3200" dirty="0" smtClean="0"/>
              <a:t>Reduce database (DB) load</a:t>
            </a:r>
          </a:p>
          <a:p>
            <a:pPr marL="742950" indent="-742950">
              <a:buClr>
                <a:schemeClr val="accent2">
                  <a:lumMod val="75000"/>
                </a:schemeClr>
              </a:buClr>
              <a:buSzPct val="100000"/>
              <a:buFont typeface="+mj-lt"/>
              <a:buAutoNum type="arabicPeriod"/>
            </a:pPr>
            <a:r>
              <a:rPr lang="en-US" sz="3200" dirty="0" smtClean="0"/>
              <a:t>Reduce latency</a:t>
            </a:r>
          </a:p>
        </p:txBody>
      </p:sp>
      <p:sp>
        <p:nvSpPr>
          <p:cNvPr id="37" name="Slide Number Placeholder 36"/>
          <p:cNvSpPr>
            <a:spLocks noGrp="1"/>
          </p:cNvSpPr>
          <p:nvPr>
            <p:ph type="sldNum" sz="quarter" idx="12"/>
          </p:nvPr>
        </p:nvSpPr>
        <p:spPr/>
        <p:txBody>
          <a:bodyPr/>
          <a:lstStyle/>
          <a:p>
            <a:fld id="{9648F39E-9C37-485F-AC97-16BB4BDF9F49}" type="slidenum">
              <a:rPr kumimoji="0" lang="en-US" smtClean="0"/>
              <a:pPr/>
              <a:t>4</a:t>
            </a:fld>
            <a:endParaRPr kumimoji="0" lang="en-US" dirty="0"/>
          </a:p>
        </p:txBody>
      </p:sp>
      <p:sp>
        <p:nvSpPr>
          <p:cNvPr id="41" name="TextBox 40"/>
          <p:cNvSpPr txBox="1"/>
          <p:nvPr/>
        </p:nvSpPr>
        <p:spPr>
          <a:xfrm>
            <a:off x="1093628" y="2212200"/>
            <a:ext cx="981582" cy="707886"/>
          </a:xfrm>
          <a:prstGeom prst="rect">
            <a:avLst/>
          </a:prstGeom>
          <a:noFill/>
        </p:spPr>
        <p:txBody>
          <a:bodyPr wrap="square" rtlCol="0">
            <a:spAutoFit/>
          </a:bodyPr>
          <a:lstStyle/>
          <a:p>
            <a:pPr algn="ctr"/>
            <a:r>
              <a:rPr lang="el-GR" sz="2000" dirty="0" smtClean="0"/>
              <a:t>λ</a:t>
            </a:r>
            <a:endParaRPr lang="en-US" sz="2000" dirty="0"/>
          </a:p>
          <a:p>
            <a:pPr algn="ctr"/>
            <a:r>
              <a:rPr lang="en-US" sz="2000" dirty="0" smtClean="0"/>
              <a:t>req/sec</a:t>
            </a:r>
            <a:endParaRPr lang="en-US" sz="2000" dirty="0"/>
          </a:p>
        </p:txBody>
      </p:sp>
      <p:sp>
        <p:nvSpPr>
          <p:cNvPr id="55" name="TextBox 54"/>
          <p:cNvSpPr txBox="1"/>
          <p:nvPr/>
        </p:nvSpPr>
        <p:spPr>
          <a:xfrm>
            <a:off x="6745112" y="2358017"/>
            <a:ext cx="1018459" cy="707886"/>
          </a:xfrm>
          <a:prstGeom prst="rect">
            <a:avLst/>
          </a:prstGeom>
          <a:noFill/>
        </p:spPr>
        <p:txBody>
          <a:bodyPr wrap="square" rtlCol="0">
            <a:spAutoFit/>
          </a:bodyPr>
          <a:lstStyle/>
          <a:p>
            <a:pPr algn="ctr"/>
            <a:r>
              <a:rPr lang="el-GR" sz="2000" dirty="0" smtClean="0"/>
              <a:t>λ</a:t>
            </a:r>
            <a:r>
              <a:rPr lang="en-US" sz="2000" baseline="-25000" dirty="0" smtClean="0"/>
              <a:t>DB</a:t>
            </a:r>
            <a:endParaRPr lang="en-US" sz="2000" dirty="0"/>
          </a:p>
          <a:p>
            <a:pPr algn="ctr"/>
            <a:r>
              <a:rPr lang="en-US" sz="2000" dirty="0" smtClean="0"/>
              <a:t>req/sec</a:t>
            </a:r>
            <a:endParaRPr lang="en-US" sz="2000" dirty="0"/>
          </a:p>
        </p:txBody>
      </p:sp>
      <p:sp>
        <p:nvSpPr>
          <p:cNvPr id="60" name="TextBox 59"/>
          <p:cNvSpPr txBox="1"/>
          <p:nvPr/>
        </p:nvSpPr>
        <p:spPr>
          <a:xfrm>
            <a:off x="6032956" y="5198338"/>
            <a:ext cx="1749700" cy="584775"/>
          </a:xfrm>
          <a:prstGeom prst="rect">
            <a:avLst/>
          </a:prstGeom>
          <a:noFill/>
        </p:spPr>
        <p:txBody>
          <a:bodyPr wrap="square" rtlCol="0">
            <a:spAutoFit/>
          </a:bodyPr>
          <a:lstStyle/>
          <a:p>
            <a:r>
              <a:rPr lang="en-US" sz="3200" dirty="0" smtClean="0"/>
              <a:t>(</a:t>
            </a:r>
            <a:r>
              <a:rPr lang="el-GR" sz="3200" dirty="0" smtClean="0"/>
              <a:t>λ</a:t>
            </a:r>
            <a:r>
              <a:rPr lang="en-US" sz="3200" baseline="-25000" dirty="0" smtClean="0"/>
              <a:t>DB</a:t>
            </a:r>
            <a:r>
              <a:rPr lang="en-US" sz="3200" dirty="0" smtClean="0"/>
              <a:t> &lt;&lt; </a:t>
            </a:r>
            <a:r>
              <a:rPr lang="el-GR" sz="3200" dirty="0" smtClean="0"/>
              <a:t>λ</a:t>
            </a:r>
            <a:r>
              <a:rPr lang="en-US" sz="3200" dirty="0" smtClean="0"/>
              <a:t>)</a:t>
            </a:r>
            <a:endParaRPr lang="en-US" sz="3200" dirty="0"/>
          </a:p>
        </p:txBody>
      </p:sp>
      <p:sp>
        <p:nvSpPr>
          <p:cNvPr id="51" name="TextBox 50"/>
          <p:cNvSpPr txBox="1"/>
          <p:nvPr/>
        </p:nvSpPr>
        <p:spPr>
          <a:xfrm>
            <a:off x="5379212" y="3460091"/>
            <a:ext cx="1249786" cy="923330"/>
          </a:xfrm>
          <a:prstGeom prst="rect">
            <a:avLst/>
          </a:prstGeom>
          <a:noFill/>
        </p:spPr>
        <p:txBody>
          <a:bodyPr wrap="none" rtlCol="0">
            <a:spAutoFit/>
            <a:scene3d>
              <a:camera prst="orthographicFront">
                <a:rot lat="0" lon="0" rev="600000"/>
              </a:camera>
              <a:lightRig rig="threePt" dir="t"/>
            </a:scene3d>
          </a:bodyPr>
          <a:lstStyle/>
          <a:p>
            <a:r>
              <a:rPr lang="en-US" sz="5400" dirty="0" smtClean="0">
                <a:solidFill>
                  <a:schemeClr val="accent4">
                    <a:lumMod val="50000"/>
                  </a:schemeClr>
                </a:solidFill>
              </a:rPr>
              <a:t>$$$</a:t>
            </a:r>
            <a:endParaRPr lang="en-US" sz="5400" dirty="0">
              <a:solidFill>
                <a:schemeClr val="accent4">
                  <a:lumMod val="50000"/>
                </a:schemeClr>
              </a:solidFill>
            </a:endParaRPr>
          </a:p>
        </p:txBody>
      </p:sp>
      <p:grpSp>
        <p:nvGrpSpPr>
          <p:cNvPr id="44" name="Group 53"/>
          <p:cNvGrpSpPr/>
          <p:nvPr/>
        </p:nvGrpSpPr>
        <p:grpSpPr>
          <a:xfrm>
            <a:off x="374075" y="2278481"/>
            <a:ext cx="719554" cy="1303148"/>
            <a:chOff x="457199" y="2278481"/>
            <a:chExt cx="1306205" cy="1303148"/>
          </a:xfrm>
        </p:grpSpPr>
        <p:sp>
          <p:nvSpPr>
            <p:cNvPr id="56" name="Freeform 55"/>
            <p:cNvSpPr/>
            <p:nvPr/>
          </p:nvSpPr>
          <p:spPr>
            <a:xfrm>
              <a:off x="457199" y="2692164"/>
              <a:ext cx="1306205" cy="889465"/>
            </a:xfrm>
            <a:custGeom>
              <a:avLst/>
              <a:gdLst>
                <a:gd name="connsiteX0" fmla="*/ 0 w 5465320"/>
                <a:gd name="connsiteY0" fmla="*/ 655869 h 869930"/>
                <a:gd name="connsiteX1" fmla="*/ 41641 w 5465320"/>
                <a:gd name="connsiteY1" fmla="*/ 603816 h 869930"/>
                <a:gd name="connsiteX2" fmla="*/ 93691 w 5465320"/>
                <a:gd name="connsiteY2" fmla="*/ 510120 h 869930"/>
                <a:gd name="connsiteX3" fmla="*/ 104101 w 5465320"/>
                <a:gd name="connsiteY3" fmla="*/ 478888 h 869930"/>
                <a:gd name="connsiteX4" fmla="*/ 124922 w 5465320"/>
                <a:gd name="connsiteY4" fmla="*/ 458067 h 869930"/>
                <a:gd name="connsiteX5" fmla="*/ 187382 w 5465320"/>
                <a:gd name="connsiteY5" fmla="*/ 426835 h 869930"/>
                <a:gd name="connsiteX6" fmla="*/ 197793 w 5465320"/>
                <a:gd name="connsiteY6" fmla="*/ 395603 h 869930"/>
                <a:gd name="connsiteX7" fmla="*/ 218613 w 5465320"/>
                <a:gd name="connsiteY7" fmla="*/ 364371 h 869930"/>
                <a:gd name="connsiteX8" fmla="*/ 229023 w 5465320"/>
                <a:gd name="connsiteY8" fmla="*/ 322729 h 869930"/>
                <a:gd name="connsiteX9" fmla="*/ 260253 w 5465320"/>
                <a:gd name="connsiteY9" fmla="*/ 333140 h 869930"/>
                <a:gd name="connsiteX10" fmla="*/ 281074 w 5465320"/>
                <a:gd name="connsiteY10" fmla="*/ 312318 h 869930"/>
                <a:gd name="connsiteX11" fmla="*/ 322714 w 5465320"/>
                <a:gd name="connsiteY11" fmla="*/ 249855 h 869930"/>
                <a:gd name="connsiteX12" fmla="*/ 364355 w 5465320"/>
                <a:gd name="connsiteY12" fmla="*/ 197801 h 869930"/>
                <a:gd name="connsiteX13" fmla="*/ 374765 w 5465320"/>
                <a:gd name="connsiteY13" fmla="*/ 229033 h 869930"/>
                <a:gd name="connsiteX14" fmla="*/ 405995 w 5465320"/>
                <a:gd name="connsiteY14" fmla="*/ 218623 h 869930"/>
                <a:gd name="connsiteX15" fmla="*/ 416405 w 5465320"/>
                <a:gd name="connsiteY15" fmla="*/ 187391 h 869930"/>
                <a:gd name="connsiteX16" fmla="*/ 437226 w 5465320"/>
                <a:gd name="connsiteY16" fmla="*/ 166570 h 869930"/>
                <a:gd name="connsiteX17" fmla="*/ 478866 w 5465320"/>
                <a:gd name="connsiteY17" fmla="*/ 104106 h 869930"/>
                <a:gd name="connsiteX18" fmla="*/ 551737 w 5465320"/>
                <a:gd name="connsiteY18" fmla="*/ 93695 h 869930"/>
                <a:gd name="connsiteX19" fmla="*/ 614198 w 5465320"/>
                <a:gd name="connsiteY19" fmla="*/ 41642 h 869930"/>
                <a:gd name="connsiteX20" fmla="*/ 666249 w 5465320"/>
                <a:gd name="connsiteY20" fmla="*/ 0 h 869930"/>
                <a:gd name="connsiteX21" fmla="*/ 697479 w 5465320"/>
                <a:gd name="connsiteY21" fmla="*/ 10410 h 869930"/>
                <a:gd name="connsiteX22" fmla="*/ 707889 w 5465320"/>
                <a:gd name="connsiteY22" fmla="*/ 41642 h 869930"/>
                <a:gd name="connsiteX23" fmla="*/ 801580 w 5465320"/>
                <a:gd name="connsiteY23" fmla="*/ 31231 h 869930"/>
                <a:gd name="connsiteX24" fmla="*/ 874451 w 5465320"/>
                <a:gd name="connsiteY24" fmla="*/ 52053 h 869930"/>
                <a:gd name="connsiteX25" fmla="*/ 905682 w 5465320"/>
                <a:gd name="connsiteY25" fmla="*/ 62463 h 869930"/>
                <a:gd name="connsiteX26" fmla="*/ 999373 w 5465320"/>
                <a:gd name="connsiteY26" fmla="*/ 62463 h 869930"/>
                <a:gd name="connsiteX27" fmla="*/ 1020193 w 5465320"/>
                <a:gd name="connsiteY27" fmla="*/ 124927 h 869930"/>
                <a:gd name="connsiteX28" fmla="*/ 1061834 w 5465320"/>
                <a:gd name="connsiteY28" fmla="*/ 218623 h 869930"/>
                <a:gd name="connsiteX29" fmla="*/ 1103474 w 5465320"/>
                <a:gd name="connsiteY29" fmla="*/ 229033 h 869930"/>
                <a:gd name="connsiteX30" fmla="*/ 1134705 w 5465320"/>
                <a:gd name="connsiteY30" fmla="*/ 301908 h 869930"/>
                <a:gd name="connsiteX31" fmla="*/ 1165935 w 5465320"/>
                <a:gd name="connsiteY31" fmla="*/ 312318 h 869930"/>
                <a:gd name="connsiteX32" fmla="*/ 1280446 w 5465320"/>
                <a:gd name="connsiteY32" fmla="*/ 312318 h 869930"/>
                <a:gd name="connsiteX33" fmla="*/ 1301267 w 5465320"/>
                <a:gd name="connsiteY33" fmla="*/ 374782 h 869930"/>
                <a:gd name="connsiteX34" fmla="*/ 1311677 w 5465320"/>
                <a:gd name="connsiteY34" fmla="*/ 406014 h 869930"/>
                <a:gd name="connsiteX35" fmla="*/ 1322087 w 5465320"/>
                <a:gd name="connsiteY35" fmla="*/ 437246 h 869930"/>
                <a:gd name="connsiteX36" fmla="*/ 1342907 w 5465320"/>
                <a:gd name="connsiteY36" fmla="*/ 520531 h 869930"/>
                <a:gd name="connsiteX37" fmla="*/ 1457419 w 5465320"/>
                <a:gd name="connsiteY37" fmla="*/ 541352 h 869930"/>
                <a:gd name="connsiteX38" fmla="*/ 1499059 w 5465320"/>
                <a:gd name="connsiteY38" fmla="*/ 593405 h 869930"/>
                <a:gd name="connsiteX39" fmla="*/ 1509469 w 5465320"/>
                <a:gd name="connsiteY39" fmla="*/ 645458 h 869930"/>
                <a:gd name="connsiteX40" fmla="*/ 1603160 w 5465320"/>
                <a:gd name="connsiteY40" fmla="*/ 655869 h 869930"/>
                <a:gd name="connsiteX41" fmla="*/ 1623981 w 5465320"/>
                <a:gd name="connsiteY41" fmla="*/ 676690 h 869930"/>
                <a:gd name="connsiteX42" fmla="*/ 1665621 w 5465320"/>
                <a:gd name="connsiteY42" fmla="*/ 739154 h 869930"/>
                <a:gd name="connsiteX43" fmla="*/ 1738492 w 5465320"/>
                <a:gd name="connsiteY43" fmla="*/ 801618 h 869930"/>
                <a:gd name="connsiteX44" fmla="*/ 1800953 w 5465320"/>
                <a:gd name="connsiteY44" fmla="*/ 780797 h 869930"/>
                <a:gd name="connsiteX45" fmla="*/ 1863414 w 5465320"/>
                <a:gd name="connsiteY45" fmla="*/ 832850 h 869930"/>
                <a:gd name="connsiteX46" fmla="*/ 1894644 w 5465320"/>
                <a:gd name="connsiteY46" fmla="*/ 843260 h 869930"/>
                <a:gd name="connsiteX47" fmla="*/ 1957105 w 5465320"/>
                <a:gd name="connsiteY47" fmla="*/ 832850 h 869930"/>
                <a:gd name="connsiteX48" fmla="*/ 2009156 w 5465320"/>
                <a:gd name="connsiteY48" fmla="*/ 843260 h 869930"/>
                <a:gd name="connsiteX49" fmla="*/ 2092437 w 5465320"/>
                <a:gd name="connsiteY49" fmla="*/ 853671 h 869930"/>
                <a:gd name="connsiteX50" fmla="*/ 2227768 w 5465320"/>
                <a:gd name="connsiteY50" fmla="*/ 853671 h 869930"/>
                <a:gd name="connsiteX51" fmla="*/ 2238179 w 5465320"/>
                <a:gd name="connsiteY51" fmla="*/ 822439 h 869930"/>
                <a:gd name="connsiteX52" fmla="*/ 2279819 w 5465320"/>
                <a:gd name="connsiteY52" fmla="*/ 812028 h 869930"/>
                <a:gd name="connsiteX53" fmla="*/ 2311049 w 5465320"/>
                <a:gd name="connsiteY53" fmla="*/ 801618 h 869930"/>
                <a:gd name="connsiteX54" fmla="*/ 2331870 w 5465320"/>
                <a:gd name="connsiteY54" fmla="*/ 780797 h 869930"/>
                <a:gd name="connsiteX55" fmla="*/ 2363100 w 5465320"/>
                <a:gd name="connsiteY55" fmla="*/ 770386 h 869930"/>
                <a:gd name="connsiteX56" fmla="*/ 2373510 w 5465320"/>
                <a:gd name="connsiteY56" fmla="*/ 739154 h 869930"/>
                <a:gd name="connsiteX57" fmla="*/ 2446381 w 5465320"/>
                <a:gd name="connsiteY57" fmla="*/ 718333 h 869930"/>
                <a:gd name="connsiteX58" fmla="*/ 2488022 w 5465320"/>
                <a:gd name="connsiteY58" fmla="*/ 676690 h 869930"/>
                <a:gd name="connsiteX59" fmla="*/ 2498432 w 5465320"/>
                <a:gd name="connsiteY59" fmla="*/ 645458 h 869930"/>
                <a:gd name="connsiteX60" fmla="*/ 2560893 w 5465320"/>
                <a:gd name="connsiteY60" fmla="*/ 635048 h 869930"/>
                <a:gd name="connsiteX61" fmla="*/ 2612943 w 5465320"/>
                <a:gd name="connsiteY61" fmla="*/ 562173 h 869930"/>
                <a:gd name="connsiteX62" fmla="*/ 2644174 w 5465320"/>
                <a:gd name="connsiteY62" fmla="*/ 551763 h 869930"/>
                <a:gd name="connsiteX63" fmla="*/ 2654584 w 5465320"/>
                <a:gd name="connsiteY63" fmla="*/ 520531 h 869930"/>
                <a:gd name="connsiteX64" fmla="*/ 2685814 w 5465320"/>
                <a:gd name="connsiteY64" fmla="*/ 447656 h 869930"/>
                <a:gd name="connsiteX65" fmla="*/ 2706635 w 5465320"/>
                <a:gd name="connsiteY65" fmla="*/ 353961 h 869930"/>
                <a:gd name="connsiteX66" fmla="*/ 2717045 w 5465320"/>
                <a:gd name="connsiteY66" fmla="*/ 322729 h 869930"/>
                <a:gd name="connsiteX67" fmla="*/ 2748275 w 5465320"/>
                <a:gd name="connsiteY67" fmla="*/ 301908 h 869930"/>
                <a:gd name="connsiteX68" fmla="*/ 2789916 w 5465320"/>
                <a:gd name="connsiteY68" fmla="*/ 218623 h 869930"/>
                <a:gd name="connsiteX69" fmla="*/ 2852376 w 5465320"/>
                <a:gd name="connsiteY69" fmla="*/ 176980 h 869930"/>
                <a:gd name="connsiteX70" fmla="*/ 2883607 w 5465320"/>
                <a:gd name="connsiteY70" fmla="*/ 156159 h 869930"/>
                <a:gd name="connsiteX71" fmla="*/ 2904427 w 5465320"/>
                <a:gd name="connsiteY71" fmla="*/ 124927 h 869930"/>
                <a:gd name="connsiteX72" fmla="*/ 2998118 w 5465320"/>
                <a:gd name="connsiteY72" fmla="*/ 83285 h 869930"/>
                <a:gd name="connsiteX73" fmla="*/ 3102220 w 5465320"/>
                <a:gd name="connsiteY73" fmla="*/ 62463 h 869930"/>
                <a:gd name="connsiteX74" fmla="*/ 3133450 w 5465320"/>
                <a:gd name="connsiteY74" fmla="*/ 52053 h 869930"/>
                <a:gd name="connsiteX75" fmla="*/ 3164680 w 5465320"/>
                <a:gd name="connsiteY75" fmla="*/ 31231 h 869930"/>
                <a:gd name="connsiteX76" fmla="*/ 3227141 w 5465320"/>
                <a:gd name="connsiteY76" fmla="*/ 10410 h 869930"/>
                <a:gd name="connsiteX77" fmla="*/ 3289602 w 5465320"/>
                <a:gd name="connsiteY77" fmla="*/ 41642 h 869930"/>
                <a:gd name="connsiteX78" fmla="*/ 3320832 w 5465320"/>
                <a:gd name="connsiteY78" fmla="*/ 20821 h 869930"/>
                <a:gd name="connsiteX79" fmla="*/ 3352063 w 5465320"/>
                <a:gd name="connsiteY79" fmla="*/ 10410 h 869930"/>
                <a:gd name="connsiteX80" fmla="*/ 3476984 w 5465320"/>
                <a:gd name="connsiteY80" fmla="*/ 20821 h 869930"/>
                <a:gd name="connsiteX81" fmla="*/ 3529035 w 5465320"/>
                <a:gd name="connsiteY81" fmla="*/ 52053 h 869930"/>
                <a:gd name="connsiteX82" fmla="*/ 3706007 w 5465320"/>
                <a:gd name="connsiteY82" fmla="*/ 62463 h 869930"/>
                <a:gd name="connsiteX83" fmla="*/ 3758058 w 5465320"/>
                <a:gd name="connsiteY83" fmla="*/ 114516 h 869930"/>
                <a:gd name="connsiteX84" fmla="*/ 3778878 w 5465320"/>
                <a:gd name="connsiteY84" fmla="*/ 176980 h 869930"/>
                <a:gd name="connsiteX85" fmla="*/ 3789288 w 5465320"/>
                <a:gd name="connsiteY85" fmla="*/ 249855 h 869930"/>
                <a:gd name="connsiteX86" fmla="*/ 3820519 w 5465320"/>
                <a:gd name="connsiteY86" fmla="*/ 312318 h 869930"/>
                <a:gd name="connsiteX87" fmla="*/ 3841339 w 5465320"/>
                <a:gd name="connsiteY87" fmla="*/ 333140 h 869930"/>
                <a:gd name="connsiteX88" fmla="*/ 3924620 w 5465320"/>
                <a:gd name="connsiteY88" fmla="*/ 353961 h 869930"/>
                <a:gd name="connsiteX89" fmla="*/ 3955850 w 5465320"/>
                <a:gd name="connsiteY89" fmla="*/ 364371 h 869930"/>
                <a:gd name="connsiteX90" fmla="*/ 3976671 w 5465320"/>
                <a:gd name="connsiteY90" fmla="*/ 385193 h 869930"/>
                <a:gd name="connsiteX91" fmla="*/ 4039131 w 5465320"/>
                <a:gd name="connsiteY91" fmla="*/ 426835 h 869930"/>
                <a:gd name="connsiteX92" fmla="*/ 4101592 w 5465320"/>
                <a:gd name="connsiteY92" fmla="*/ 468478 h 869930"/>
                <a:gd name="connsiteX93" fmla="*/ 4184873 w 5465320"/>
                <a:gd name="connsiteY93" fmla="*/ 478888 h 869930"/>
                <a:gd name="connsiteX94" fmla="*/ 4278565 w 5465320"/>
                <a:gd name="connsiteY94" fmla="*/ 499710 h 869930"/>
                <a:gd name="connsiteX95" fmla="*/ 4309795 w 5465320"/>
                <a:gd name="connsiteY95" fmla="*/ 520531 h 869930"/>
                <a:gd name="connsiteX96" fmla="*/ 4361846 w 5465320"/>
                <a:gd name="connsiteY96" fmla="*/ 572584 h 869930"/>
                <a:gd name="connsiteX97" fmla="*/ 4486767 w 5465320"/>
                <a:gd name="connsiteY97" fmla="*/ 593405 h 869930"/>
                <a:gd name="connsiteX98" fmla="*/ 4517998 w 5465320"/>
                <a:gd name="connsiteY98" fmla="*/ 614226 h 869930"/>
                <a:gd name="connsiteX99" fmla="*/ 4549228 w 5465320"/>
                <a:gd name="connsiteY99" fmla="*/ 645458 h 869930"/>
                <a:gd name="connsiteX100" fmla="*/ 4642919 w 5465320"/>
                <a:gd name="connsiteY100" fmla="*/ 676690 h 869930"/>
                <a:gd name="connsiteX101" fmla="*/ 4674150 w 5465320"/>
                <a:gd name="connsiteY101" fmla="*/ 687101 h 869930"/>
                <a:gd name="connsiteX102" fmla="*/ 4736610 w 5465320"/>
                <a:gd name="connsiteY102" fmla="*/ 728743 h 869930"/>
                <a:gd name="connsiteX103" fmla="*/ 4767841 w 5465320"/>
                <a:gd name="connsiteY103" fmla="*/ 780797 h 869930"/>
                <a:gd name="connsiteX104" fmla="*/ 4819891 w 5465320"/>
                <a:gd name="connsiteY104" fmla="*/ 791207 h 869930"/>
                <a:gd name="connsiteX105" fmla="*/ 5048914 w 5465320"/>
                <a:gd name="connsiteY105" fmla="*/ 801618 h 869930"/>
                <a:gd name="connsiteX106" fmla="*/ 5142605 w 5465320"/>
                <a:gd name="connsiteY106" fmla="*/ 791207 h 869930"/>
                <a:gd name="connsiteX107" fmla="*/ 5163426 w 5465320"/>
                <a:gd name="connsiteY107" fmla="*/ 770386 h 869930"/>
                <a:gd name="connsiteX108" fmla="*/ 5225887 w 5465320"/>
                <a:gd name="connsiteY108" fmla="*/ 749565 h 869930"/>
                <a:gd name="connsiteX109" fmla="*/ 5246707 w 5465320"/>
                <a:gd name="connsiteY109" fmla="*/ 728743 h 869930"/>
                <a:gd name="connsiteX110" fmla="*/ 5340398 w 5465320"/>
                <a:gd name="connsiteY110" fmla="*/ 718333 h 869930"/>
                <a:gd name="connsiteX111" fmla="*/ 5361218 w 5465320"/>
                <a:gd name="connsiteY111" fmla="*/ 655869 h 869930"/>
                <a:gd name="connsiteX112" fmla="*/ 5382039 w 5465320"/>
                <a:gd name="connsiteY112" fmla="*/ 635048 h 869930"/>
                <a:gd name="connsiteX113" fmla="*/ 5423679 w 5465320"/>
                <a:gd name="connsiteY113" fmla="*/ 624637 h 869930"/>
                <a:gd name="connsiteX114" fmla="*/ 5465320 w 5465320"/>
                <a:gd name="connsiteY114" fmla="*/ 551763 h 869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Lst>
              <a:rect l="l" t="t" r="r" b="b"/>
              <a:pathLst>
                <a:path w="5465320" h="869930">
                  <a:moveTo>
                    <a:pt x="0" y="655869"/>
                  </a:moveTo>
                  <a:cubicBezTo>
                    <a:pt x="13880" y="638518"/>
                    <a:pt x="31001" y="623323"/>
                    <a:pt x="41641" y="603816"/>
                  </a:cubicBezTo>
                  <a:cubicBezTo>
                    <a:pt x="102784" y="491715"/>
                    <a:pt x="23016" y="580799"/>
                    <a:pt x="93691" y="510120"/>
                  </a:cubicBezTo>
                  <a:cubicBezTo>
                    <a:pt x="97161" y="499709"/>
                    <a:pt x="98455" y="488298"/>
                    <a:pt x="104101" y="478888"/>
                  </a:cubicBezTo>
                  <a:cubicBezTo>
                    <a:pt x="109151" y="470472"/>
                    <a:pt x="117258" y="464199"/>
                    <a:pt x="124922" y="458067"/>
                  </a:cubicBezTo>
                  <a:cubicBezTo>
                    <a:pt x="153751" y="435003"/>
                    <a:pt x="154396" y="437831"/>
                    <a:pt x="187382" y="426835"/>
                  </a:cubicBezTo>
                  <a:cubicBezTo>
                    <a:pt x="190852" y="416424"/>
                    <a:pt x="192885" y="405418"/>
                    <a:pt x="197793" y="395603"/>
                  </a:cubicBezTo>
                  <a:cubicBezTo>
                    <a:pt x="203388" y="384412"/>
                    <a:pt x="213685" y="375871"/>
                    <a:pt x="218613" y="364371"/>
                  </a:cubicBezTo>
                  <a:cubicBezTo>
                    <a:pt x="224249" y="351220"/>
                    <a:pt x="225553" y="336610"/>
                    <a:pt x="229023" y="322729"/>
                  </a:cubicBezTo>
                  <a:cubicBezTo>
                    <a:pt x="239433" y="326199"/>
                    <a:pt x="249493" y="335292"/>
                    <a:pt x="260253" y="333140"/>
                  </a:cubicBezTo>
                  <a:cubicBezTo>
                    <a:pt x="269878" y="331215"/>
                    <a:pt x="275185" y="320170"/>
                    <a:pt x="281074" y="312318"/>
                  </a:cubicBezTo>
                  <a:cubicBezTo>
                    <a:pt x="296088" y="292299"/>
                    <a:pt x="305021" y="267550"/>
                    <a:pt x="322714" y="249855"/>
                  </a:cubicBezTo>
                  <a:cubicBezTo>
                    <a:pt x="352381" y="220185"/>
                    <a:pt x="338090" y="237200"/>
                    <a:pt x="364355" y="197801"/>
                  </a:cubicBezTo>
                  <a:cubicBezTo>
                    <a:pt x="367825" y="208212"/>
                    <a:pt x="364950" y="224125"/>
                    <a:pt x="374765" y="229033"/>
                  </a:cubicBezTo>
                  <a:cubicBezTo>
                    <a:pt x="384579" y="233941"/>
                    <a:pt x="398236" y="226382"/>
                    <a:pt x="405995" y="218623"/>
                  </a:cubicBezTo>
                  <a:cubicBezTo>
                    <a:pt x="413754" y="210863"/>
                    <a:pt x="410759" y="196801"/>
                    <a:pt x="416405" y="187391"/>
                  </a:cubicBezTo>
                  <a:cubicBezTo>
                    <a:pt x="421455" y="178975"/>
                    <a:pt x="431337" y="174422"/>
                    <a:pt x="437226" y="166570"/>
                  </a:cubicBezTo>
                  <a:cubicBezTo>
                    <a:pt x="452240" y="146551"/>
                    <a:pt x="454094" y="107645"/>
                    <a:pt x="478866" y="104106"/>
                  </a:cubicBezTo>
                  <a:lnTo>
                    <a:pt x="551737" y="93695"/>
                  </a:lnTo>
                  <a:cubicBezTo>
                    <a:pt x="629272" y="42004"/>
                    <a:pt x="534049" y="108436"/>
                    <a:pt x="614198" y="41642"/>
                  </a:cubicBezTo>
                  <a:cubicBezTo>
                    <a:pt x="693006" y="-24035"/>
                    <a:pt x="605663" y="60586"/>
                    <a:pt x="666249" y="0"/>
                  </a:cubicBezTo>
                  <a:cubicBezTo>
                    <a:pt x="676659" y="3470"/>
                    <a:pt x="689720" y="2651"/>
                    <a:pt x="697479" y="10410"/>
                  </a:cubicBezTo>
                  <a:cubicBezTo>
                    <a:pt x="705238" y="18170"/>
                    <a:pt x="697128" y="39490"/>
                    <a:pt x="707889" y="41642"/>
                  </a:cubicBezTo>
                  <a:cubicBezTo>
                    <a:pt x="738701" y="47805"/>
                    <a:pt x="770350" y="34701"/>
                    <a:pt x="801580" y="31231"/>
                  </a:cubicBezTo>
                  <a:cubicBezTo>
                    <a:pt x="919530" y="-8087"/>
                    <a:pt x="831392" y="-1772"/>
                    <a:pt x="874451" y="52053"/>
                  </a:cubicBezTo>
                  <a:cubicBezTo>
                    <a:pt x="881306" y="60622"/>
                    <a:pt x="895272" y="58993"/>
                    <a:pt x="905682" y="62463"/>
                  </a:cubicBezTo>
                  <a:cubicBezTo>
                    <a:pt x="922982" y="59003"/>
                    <a:pt x="980011" y="39873"/>
                    <a:pt x="999373" y="62463"/>
                  </a:cubicBezTo>
                  <a:cubicBezTo>
                    <a:pt x="1013656" y="79127"/>
                    <a:pt x="1020193" y="124927"/>
                    <a:pt x="1020193" y="124927"/>
                  </a:cubicBezTo>
                  <a:cubicBezTo>
                    <a:pt x="1038508" y="308085"/>
                    <a:pt x="995374" y="218623"/>
                    <a:pt x="1061834" y="218623"/>
                  </a:cubicBezTo>
                  <a:cubicBezTo>
                    <a:pt x="1076141" y="218623"/>
                    <a:pt x="1089594" y="225563"/>
                    <a:pt x="1103474" y="229033"/>
                  </a:cubicBezTo>
                  <a:cubicBezTo>
                    <a:pt x="1110346" y="263396"/>
                    <a:pt x="1104403" y="283726"/>
                    <a:pt x="1134705" y="301908"/>
                  </a:cubicBezTo>
                  <a:cubicBezTo>
                    <a:pt x="1144114" y="307554"/>
                    <a:pt x="1155525" y="308848"/>
                    <a:pt x="1165935" y="312318"/>
                  </a:cubicBezTo>
                  <a:cubicBezTo>
                    <a:pt x="1174402" y="311108"/>
                    <a:pt x="1260813" y="289412"/>
                    <a:pt x="1280446" y="312318"/>
                  </a:cubicBezTo>
                  <a:cubicBezTo>
                    <a:pt x="1294729" y="328982"/>
                    <a:pt x="1294327" y="353961"/>
                    <a:pt x="1301267" y="374782"/>
                  </a:cubicBezTo>
                  <a:lnTo>
                    <a:pt x="1311677" y="406014"/>
                  </a:lnTo>
                  <a:cubicBezTo>
                    <a:pt x="1315147" y="416425"/>
                    <a:pt x="1319426" y="426600"/>
                    <a:pt x="1322087" y="437246"/>
                  </a:cubicBezTo>
                  <a:cubicBezTo>
                    <a:pt x="1329027" y="465008"/>
                    <a:pt x="1315145" y="513591"/>
                    <a:pt x="1342907" y="520531"/>
                  </a:cubicBezTo>
                  <a:cubicBezTo>
                    <a:pt x="1408352" y="536892"/>
                    <a:pt x="1370384" y="528917"/>
                    <a:pt x="1457419" y="541352"/>
                  </a:cubicBezTo>
                  <a:cubicBezTo>
                    <a:pt x="1492866" y="564984"/>
                    <a:pt x="1489003" y="553177"/>
                    <a:pt x="1499059" y="593405"/>
                  </a:cubicBezTo>
                  <a:cubicBezTo>
                    <a:pt x="1503350" y="610571"/>
                    <a:pt x="1494296" y="636354"/>
                    <a:pt x="1509469" y="645458"/>
                  </a:cubicBezTo>
                  <a:cubicBezTo>
                    <a:pt x="1536413" y="661625"/>
                    <a:pt x="1571930" y="652399"/>
                    <a:pt x="1603160" y="655869"/>
                  </a:cubicBezTo>
                  <a:cubicBezTo>
                    <a:pt x="1610100" y="662809"/>
                    <a:pt x="1618092" y="668838"/>
                    <a:pt x="1623981" y="676690"/>
                  </a:cubicBezTo>
                  <a:cubicBezTo>
                    <a:pt x="1638995" y="696709"/>
                    <a:pt x="1647927" y="721459"/>
                    <a:pt x="1665621" y="739154"/>
                  </a:cubicBezTo>
                  <a:cubicBezTo>
                    <a:pt x="1716109" y="789644"/>
                    <a:pt x="1690929" y="769908"/>
                    <a:pt x="1738492" y="801618"/>
                  </a:cubicBezTo>
                  <a:cubicBezTo>
                    <a:pt x="1759312" y="794678"/>
                    <a:pt x="1785435" y="765278"/>
                    <a:pt x="1800953" y="780797"/>
                  </a:cubicBezTo>
                  <a:cubicBezTo>
                    <a:pt x="1823975" y="803819"/>
                    <a:pt x="1834428" y="818357"/>
                    <a:pt x="1863414" y="832850"/>
                  </a:cubicBezTo>
                  <a:cubicBezTo>
                    <a:pt x="1873229" y="837758"/>
                    <a:pt x="1884234" y="839790"/>
                    <a:pt x="1894644" y="843260"/>
                  </a:cubicBezTo>
                  <a:cubicBezTo>
                    <a:pt x="1915464" y="839790"/>
                    <a:pt x="1935997" y="832850"/>
                    <a:pt x="1957105" y="832850"/>
                  </a:cubicBezTo>
                  <a:cubicBezTo>
                    <a:pt x="1974799" y="832850"/>
                    <a:pt x="1991668" y="840569"/>
                    <a:pt x="2009156" y="843260"/>
                  </a:cubicBezTo>
                  <a:cubicBezTo>
                    <a:pt x="2036807" y="847514"/>
                    <a:pt x="2064677" y="850201"/>
                    <a:pt x="2092437" y="853671"/>
                  </a:cubicBezTo>
                  <a:cubicBezTo>
                    <a:pt x="2143061" y="870547"/>
                    <a:pt x="2156254" y="879677"/>
                    <a:pt x="2227768" y="853671"/>
                  </a:cubicBezTo>
                  <a:cubicBezTo>
                    <a:pt x="2238081" y="849921"/>
                    <a:pt x="2229610" y="829295"/>
                    <a:pt x="2238179" y="822439"/>
                  </a:cubicBezTo>
                  <a:cubicBezTo>
                    <a:pt x="2249351" y="813501"/>
                    <a:pt x="2266062" y="815959"/>
                    <a:pt x="2279819" y="812028"/>
                  </a:cubicBezTo>
                  <a:cubicBezTo>
                    <a:pt x="2290370" y="809013"/>
                    <a:pt x="2300639" y="805088"/>
                    <a:pt x="2311049" y="801618"/>
                  </a:cubicBezTo>
                  <a:cubicBezTo>
                    <a:pt x="2317989" y="794678"/>
                    <a:pt x="2323454" y="785847"/>
                    <a:pt x="2331870" y="780797"/>
                  </a:cubicBezTo>
                  <a:cubicBezTo>
                    <a:pt x="2341279" y="775151"/>
                    <a:pt x="2355341" y="778146"/>
                    <a:pt x="2363100" y="770386"/>
                  </a:cubicBezTo>
                  <a:cubicBezTo>
                    <a:pt x="2370859" y="762626"/>
                    <a:pt x="2365751" y="746914"/>
                    <a:pt x="2373510" y="739154"/>
                  </a:cubicBezTo>
                  <a:cubicBezTo>
                    <a:pt x="2378489" y="734175"/>
                    <a:pt x="2446018" y="718424"/>
                    <a:pt x="2446381" y="718333"/>
                  </a:cubicBezTo>
                  <a:cubicBezTo>
                    <a:pt x="2460261" y="704452"/>
                    <a:pt x="2481815" y="695313"/>
                    <a:pt x="2488022" y="676690"/>
                  </a:cubicBezTo>
                  <a:cubicBezTo>
                    <a:pt x="2491492" y="666279"/>
                    <a:pt x="2488904" y="650903"/>
                    <a:pt x="2498432" y="645458"/>
                  </a:cubicBezTo>
                  <a:cubicBezTo>
                    <a:pt x="2516758" y="634985"/>
                    <a:pt x="2540073" y="638518"/>
                    <a:pt x="2560893" y="635048"/>
                  </a:cubicBezTo>
                  <a:cubicBezTo>
                    <a:pt x="2570386" y="620807"/>
                    <a:pt x="2603260" y="570243"/>
                    <a:pt x="2612943" y="562173"/>
                  </a:cubicBezTo>
                  <a:cubicBezTo>
                    <a:pt x="2621373" y="555148"/>
                    <a:pt x="2633764" y="555233"/>
                    <a:pt x="2644174" y="551763"/>
                  </a:cubicBezTo>
                  <a:cubicBezTo>
                    <a:pt x="2647644" y="541352"/>
                    <a:pt x="2650261" y="530618"/>
                    <a:pt x="2654584" y="520531"/>
                  </a:cubicBezTo>
                  <a:cubicBezTo>
                    <a:pt x="2678379" y="465006"/>
                    <a:pt x="2671863" y="496486"/>
                    <a:pt x="2685814" y="447656"/>
                  </a:cubicBezTo>
                  <a:cubicBezTo>
                    <a:pt x="2707185" y="372852"/>
                    <a:pt x="2685169" y="439826"/>
                    <a:pt x="2706635" y="353961"/>
                  </a:cubicBezTo>
                  <a:cubicBezTo>
                    <a:pt x="2709296" y="343315"/>
                    <a:pt x="2710190" y="331298"/>
                    <a:pt x="2717045" y="322729"/>
                  </a:cubicBezTo>
                  <a:cubicBezTo>
                    <a:pt x="2724861" y="312959"/>
                    <a:pt x="2737865" y="308848"/>
                    <a:pt x="2748275" y="301908"/>
                  </a:cubicBezTo>
                  <a:cubicBezTo>
                    <a:pt x="2763172" y="257215"/>
                    <a:pt x="2757613" y="242852"/>
                    <a:pt x="2789916" y="218623"/>
                  </a:cubicBezTo>
                  <a:cubicBezTo>
                    <a:pt x="2809934" y="203609"/>
                    <a:pt x="2831556" y="190861"/>
                    <a:pt x="2852376" y="176980"/>
                  </a:cubicBezTo>
                  <a:lnTo>
                    <a:pt x="2883607" y="156159"/>
                  </a:lnTo>
                  <a:cubicBezTo>
                    <a:pt x="2890547" y="145748"/>
                    <a:pt x="2895580" y="133774"/>
                    <a:pt x="2904427" y="124927"/>
                  </a:cubicBezTo>
                  <a:cubicBezTo>
                    <a:pt x="2929172" y="100180"/>
                    <a:pt x="2967194" y="93593"/>
                    <a:pt x="2998118" y="83285"/>
                  </a:cubicBezTo>
                  <a:cubicBezTo>
                    <a:pt x="3052629" y="65114"/>
                    <a:pt x="3018481" y="74427"/>
                    <a:pt x="3102220" y="62463"/>
                  </a:cubicBezTo>
                  <a:cubicBezTo>
                    <a:pt x="3112630" y="58993"/>
                    <a:pt x="3123635" y="56961"/>
                    <a:pt x="3133450" y="52053"/>
                  </a:cubicBezTo>
                  <a:cubicBezTo>
                    <a:pt x="3144641" y="46457"/>
                    <a:pt x="3153247" y="36313"/>
                    <a:pt x="3164680" y="31231"/>
                  </a:cubicBezTo>
                  <a:cubicBezTo>
                    <a:pt x="3184735" y="22317"/>
                    <a:pt x="3227141" y="10410"/>
                    <a:pt x="3227141" y="10410"/>
                  </a:cubicBezTo>
                  <a:cubicBezTo>
                    <a:pt x="3238015" y="17660"/>
                    <a:pt x="3272364" y="44515"/>
                    <a:pt x="3289602" y="41642"/>
                  </a:cubicBezTo>
                  <a:cubicBezTo>
                    <a:pt x="3301943" y="39585"/>
                    <a:pt x="3309642" y="26417"/>
                    <a:pt x="3320832" y="20821"/>
                  </a:cubicBezTo>
                  <a:cubicBezTo>
                    <a:pt x="3330647" y="15913"/>
                    <a:pt x="3341653" y="13880"/>
                    <a:pt x="3352063" y="10410"/>
                  </a:cubicBezTo>
                  <a:cubicBezTo>
                    <a:pt x="3393703" y="13880"/>
                    <a:pt x="3436127" y="12065"/>
                    <a:pt x="3476984" y="20821"/>
                  </a:cubicBezTo>
                  <a:cubicBezTo>
                    <a:pt x="3627998" y="53183"/>
                    <a:pt x="3351614" y="34310"/>
                    <a:pt x="3529035" y="52053"/>
                  </a:cubicBezTo>
                  <a:cubicBezTo>
                    <a:pt x="3587834" y="57933"/>
                    <a:pt x="3647016" y="58993"/>
                    <a:pt x="3706007" y="62463"/>
                  </a:cubicBezTo>
                  <a:cubicBezTo>
                    <a:pt x="3734497" y="81458"/>
                    <a:pt x="3743448" y="81642"/>
                    <a:pt x="3758058" y="114516"/>
                  </a:cubicBezTo>
                  <a:cubicBezTo>
                    <a:pt x="3766971" y="134572"/>
                    <a:pt x="3778878" y="176980"/>
                    <a:pt x="3778878" y="176980"/>
                  </a:cubicBezTo>
                  <a:cubicBezTo>
                    <a:pt x="3782348" y="201272"/>
                    <a:pt x="3784476" y="225793"/>
                    <a:pt x="3789288" y="249855"/>
                  </a:cubicBezTo>
                  <a:cubicBezTo>
                    <a:pt x="3794419" y="275512"/>
                    <a:pt x="3804141" y="291845"/>
                    <a:pt x="3820519" y="312318"/>
                  </a:cubicBezTo>
                  <a:cubicBezTo>
                    <a:pt x="3826650" y="319982"/>
                    <a:pt x="3832923" y="328090"/>
                    <a:pt x="3841339" y="333140"/>
                  </a:cubicBezTo>
                  <a:cubicBezTo>
                    <a:pt x="3858333" y="343337"/>
                    <a:pt x="3911832" y="350764"/>
                    <a:pt x="3924620" y="353961"/>
                  </a:cubicBezTo>
                  <a:cubicBezTo>
                    <a:pt x="3935265" y="356622"/>
                    <a:pt x="3945440" y="360901"/>
                    <a:pt x="3955850" y="364371"/>
                  </a:cubicBezTo>
                  <a:cubicBezTo>
                    <a:pt x="3962790" y="371312"/>
                    <a:pt x="3968819" y="379304"/>
                    <a:pt x="3976671" y="385193"/>
                  </a:cubicBezTo>
                  <a:cubicBezTo>
                    <a:pt x="3996689" y="400207"/>
                    <a:pt x="4021437" y="409141"/>
                    <a:pt x="4039131" y="426835"/>
                  </a:cubicBezTo>
                  <a:cubicBezTo>
                    <a:pt x="4060294" y="447998"/>
                    <a:pt x="4067982" y="460075"/>
                    <a:pt x="4101592" y="468478"/>
                  </a:cubicBezTo>
                  <a:cubicBezTo>
                    <a:pt x="4128733" y="475264"/>
                    <a:pt x="4157222" y="474634"/>
                    <a:pt x="4184873" y="478888"/>
                  </a:cubicBezTo>
                  <a:cubicBezTo>
                    <a:pt x="4219232" y="484174"/>
                    <a:pt x="4245409" y="491420"/>
                    <a:pt x="4278565" y="499710"/>
                  </a:cubicBezTo>
                  <a:cubicBezTo>
                    <a:pt x="4288975" y="506650"/>
                    <a:pt x="4300948" y="511684"/>
                    <a:pt x="4309795" y="520531"/>
                  </a:cubicBezTo>
                  <a:cubicBezTo>
                    <a:pt x="4340332" y="551070"/>
                    <a:pt x="4317427" y="555926"/>
                    <a:pt x="4361846" y="572584"/>
                  </a:cubicBezTo>
                  <a:cubicBezTo>
                    <a:pt x="4380586" y="579612"/>
                    <a:pt x="4475939" y="591858"/>
                    <a:pt x="4486767" y="593405"/>
                  </a:cubicBezTo>
                  <a:cubicBezTo>
                    <a:pt x="4497177" y="600345"/>
                    <a:pt x="4508386" y="606216"/>
                    <a:pt x="4517998" y="614226"/>
                  </a:cubicBezTo>
                  <a:cubicBezTo>
                    <a:pt x="4529308" y="623651"/>
                    <a:pt x="4536358" y="638308"/>
                    <a:pt x="4549228" y="645458"/>
                  </a:cubicBezTo>
                  <a:cubicBezTo>
                    <a:pt x="4549238" y="645464"/>
                    <a:pt x="4627298" y="671483"/>
                    <a:pt x="4642919" y="676690"/>
                  </a:cubicBezTo>
                  <a:cubicBezTo>
                    <a:pt x="4653329" y="680160"/>
                    <a:pt x="4665020" y="681014"/>
                    <a:pt x="4674150" y="687101"/>
                  </a:cubicBezTo>
                  <a:lnTo>
                    <a:pt x="4736610" y="728743"/>
                  </a:lnTo>
                  <a:cubicBezTo>
                    <a:pt x="4743023" y="747984"/>
                    <a:pt x="4745612" y="771270"/>
                    <a:pt x="4767841" y="780797"/>
                  </a:cubicBezTo>
                  <a:cubicBezTo>
                    <a:pt x="4784104" y="787767"/>
                    <a:pt x="4802246" y="789900"/>
                    <a:pt x="4819891" y="791207"/>
                  </a:cubicBezTo>
                  <a:cubicBezTo>
                    <a:pt x="4896102" y="796852"/>
                    <a:pt x="4972573" y="798148"/>
                    <a:pt x="5048914" y="801618"/>
                  </a:cubicBezTo>
                  <a:cubicBezTo>
                    <a:pt x="5080144" y="798148"/>
                    <a:pt x="5112290" y="799475"/>
                    <a:pt x="5142605" y="791207"/>
                  </a:cubicBezTo>
                  <a:cubicBezTo>
                    <a:pt x="5152074" y="788624"/>
                    <a:pt x="5154647" y="774776"/>
                    <a:pt x="5163426" y="770386"/>
                  </a:cubicBezTo>
                  <a:cubicBezTo>
                    <a:pt x="5183056" y="760571"/>
                    <a:pt x="5225887" y="749565"/>
                    <a:pt x="5225887" y="749565"/>
                  </a:cubicBezTo>
                  <a:cubicBezTo>
                    <a:pt x="5232827" y="742624"/>
                    <a:pt x="5237238" y="731326"/>
                    <a:pt x="5246707" y="728743"/>
                  </a:cubicBezTo>
                  <a:cubicBezTo>
                    <a:pt x="5277022" y="720475"/>
                    <a:pt x="5313888" y="735204"/>
                    <a:pt x="5340398" y="718333"/>
                  </a:cubicBezTo>
                  <a:cubicBezTo>
                    <a:pt x="5358914" y="706550"/>
                    <a:pt x="5345699" y="671388"/>
                    <a:pt x="5361218" y="655869"/>
                  </a:cubicBezTo>
                  <a:cubicBezTo>
                    <a:pt x="5368158" y="648929"/>
                    <a:pt x="5373260" y="639438"/>
                    <a:pt x="5382039" y="635048"/>
                  </a:cubicBezTo>
                  <a:cubicBezTo>
                    <a:pt x="5394836" y="628649"/>
                    <a:pt x="5409799" y="628107"/>
                    <a:pt x="5423679" y="624637"/>
                  </a:cubicBezTo>
                  <a:cubicBezTo>
                    <a:pt x="5446953" y="554812"/>
                    <a:pt x="5424868" y="571988"/>
                    <a:pt x="5465320" y="551763"/>
                  </a:cubicBezTo>
                </a:path>
              </a:pathLst>
            </a:custGeom>
            <a:ln w="19050" cmpd="sng">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58" name="TextBox 57"/>
            <p:cNvSpPr txBox="1"/>
            <p:nvPr/>
          </p:nvSpPr>
          <p:spPr>
            <a:xfrm>
              <a:off x="457199" y="2278481"/>
              <a:ext cx="1306205" cy="400110"/>
            </a:xfrm>
            <a:prstGeom prst="rect">
              <a:avLst/>
            </a:prstGeom>
            <a:noFill/>
          </p:spPr>
          <p:txBody>
            <a:bodyPr wrap="square" rtlCol="0">
              <a:spAutoFit/>
            </a:bodyPr>
            <a:lstStyle/>
            <a:p>
              <a:pPr algn="ctr"/>
              <a:r>
                <a:rPr lang="en-US" sz="2000" dirty="0" smtClean="0"/>
                <a:t>Load</a:t>
              </a:r>
              <a:endParaRPr lang="en-US" sz="2000" dirty="0"/>
            </a:p>
          </p:txBody>
        </p:sp>
      </p:grpSp>
      <p:sp>
        <p:nvSpPr>
          <p:cNvPr id="3" name="TextBox 2"/>
          <p:cNvSpPr txBox="1"/>
          <p:nvPr/>
        </p:nvSpPr>
        <p:spPr>
          <a:xfrm>
            <a:off x="457200" y="5167559"/>
            <a:ext cx="8229600" cy="646331"/>
          </a:xfrm>
          <a:prstGeom prst="rect">
            <a:avLst/>
          </a:prstGeom>
          <a:noFill/>
        </p:spPr>
        <p:txBody>
          <a:bodyPr wrap="square" rtlCol="0">
            <a:spAutoFit/>
          </a:bodyPr>
          <a:lstStyle/>
          <a:p>
            <a:pPr algn="ctr"/>
            <a:r>
              <a:rPr lang="en-US" sz="3600" dirty="0" smtClean="0">
                <a:solidFill>
                  <a:srgbClr val="FF0000"/>
                </a:solidFill>
              </a:rPr>
              <a:t>Shrink your cache during low load</a:t>
            </a:r>
            <a:endParaRPr lang="en-US" sz="3600" dirty="0">
              <a:solidFill>
                <a:srgbClr val="FF0000"/>
              </a:solidFill>
            </a:endParaRPr>
          </a:p>
        </p:txBody>
      </p:sp>
      <p:sp>
        <p:nvSpPr>
          <p:cNvPr id="38" name="TextBox 37"/>
          <p:cNvSpPr txBox="1"/>
          <p:nvPr/>
        </p:nvSpPr>
        <p:spPr>
          <a:xfrm>
            <a:off x="6608941" y="3984888"/>
            <a:ext cx="1470534" cy="954107"/>
          </a:xfrm>
          <a:prstGeom prst="rect">
            <a:avLst/>
          </a:prstGeom>
          <a:solidFill>
            <a:srgbClr val="FFFF00"/>
          </a:solidFill>
        </p:spPr>
        <p:txBody>
          <a:bodyPr wrap="square" rtlCol="0">
            <a:spAutoFit/>
          </a:bodyPr>
          <a:lstStyle/>
          <a:p>
            <a:r>
              <a:rPr lang="en-US" sz="2800" dirty="0" smtClean="0"/>
              <a:t>&gt; 1/3 of the cost</a:t>
            </a:r>
            <a:endParaRPr lang="en-US" sz="2800" dirty="0"/>
          </a:p>
        </p:txBody>
      </p:sp>
      <p:sp>
        <p:nvSpPr>
          <p:cNvPr id="39" name="TextBox 38"/>
          <p:cNvSpPr txBox="1"/>
          <p:nvPr/>
        </p:nvSpPr>
        <p:spPr>
          <a:xfrm>
            <a:off x="3779160" y="4180054"/>
            <a:ext cx="1195840" cy="523220"/>
          </a:xfrm>
          <a:prstGeom prst="rect">
            <a:avLst/>
          </a:prstGeom>
          <a:noFill/>
        </p:spPr>
        <p:txBody>
          <a:bodyPr wrap="none" rtlCol="0">
            <a:spAutoFit/>
          </a:bodyPr>
          <a:lstStyle/>
          <a:p>
            <a:r>
              <a:rPr lang="en-US" sz="1400" dirty="0"/>
              <a:t>[</a:t>
            </a:r>
            <a:r>
              <a:rPr lang="en-US" sz="1400" dirty="0" smtClean="0"/>
              <a:t>Krioukov`10]</a:t>
            </a:r>
          </a:p>
          <a:p>
            <a:r>
              <a:rPr lang="en-US" sz="1400" dirty="0" smtClean="0"/>
              <a:t>[Chen`08]</a:t>
            </a:r>
            <a:endParaRPr lang="en-US" sz="1400" dirty="0"/>
          </a:p>
        </p:txBody>
      </p:sp>
      <p:sp>
        <p:nvSpPr>
          <p:cNvPr id="40" name="TextBox 39"/>
          <p:cNvSpPr txBox="1"/>
          <p:nvPr/>
        </p:nvSpPr>
        <p:spPr>
          <a:xfrm>
            <a:off x="5212200" y="4924226"/>
            <a:ext cx="1416798" cy="307777"/>
          </a:xfrm>
          <a:prstGeom prst="rect">
            <a:avLst/>
          </a:prstGeom>
          <a:noFill/>
        </p:spPr>
        <p:txBody>
          <a:bodyPr wrap="none" rtlCol="0">
            <a:spAutoFit/>
          </a:bodyPr>
          <a:lstStyle/>
          <a:p>
            <a:r>
              <a:rPr lang="en-US" sz="1400" dirty="0"/>
              <a:t>[</a:t>
            </a:r>
            <a:r>
              <a:rPr lang="en-US" sz="1400" dirty="0" smtClean="0"/>
              <a:t>Ousterhout`10]</a:t>
            </a:r>
            <a:endParaRPr lang="en-US" sz="1400" dirty="0"/>
          </a:p>
        </p:txBody>
      </p:sp>
    </p:spTree>
    <p:extLst>
      <p:ext uri="{BB962C8B-B14F-4D97-AF65-F5344CB8AC3E}">
        <p14:creationId xmlns:p14="http://schemas.microsoft.com/office/powerpoint/2010/main" xmlns="" val="523806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nodeType="clickEffect">
                                  <p:stCondLst>
                                    <p:cond delay="0"/>
                                  </p:stCondLst>
                                  <p:childTnLst>
                                    <p:set>
                                      <p:cBhvr>
                                        <p:cTn id="14" dur="1" fill="hold">
                                          <p:stCondLst>
                                            <p:cond delay="0"/>
                                          </p:stCondLst>
                                        </p:cTn>
                                        <p:tgtEl>
                                          <p:spTgt spid="44"/>
                                        </p:tgtEl>
                                        <p:attrNameLst>
                                          <p:attrName>style.visibility</p:attrName>
                                        </p:attrNameLst>
                                      </p:cBhvr>
                                      <p:to>
                                        <p:strVal val="visible"/>
                                      </p:to>
                                    </p:set>
                                    <p:anim calcmode="lin" valueType="num">
                                      <p:cBhvr additive="base">
                                        <p:cTn id="15" dur="500" fill="hold"/>
                                        <p:tgtEl>
                                          <p:spTgt spid="44"/>
                                        </p:tgtEl>
                                        <p:attrNameLst>
                                          <p:attrName>ppt_x</p:attrName>
                                        </p:attrNameLst>
                                      </p:cBhvr>
                                      <p:tavLst>
                                        <p:tav tm="0">
                                          <p:val>
                                            <p:strVal val="0-#ppt_w/2"/>
                                          </p:val>
                                        </p:tav>
                                        <p:tav tm="100000">
                                          <p:val>
                                            <p:strVal val="#ppt_x"/>
                                          </p:val>
                                        </p:tav>
                                      </p:tavLst>
                                    </p:anim>
                                    <p:anim calcmode="lin" valueType="num">
                                      <p:cBhvr additive="base">
                                        <p:cTn id="16"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0" nodeType="clickEffect">
                                  <p:stCondLst>
                                    <p:cond delay="0"/>
                                  </p:stCondLst>
                                  <p:childTnLst>
                                    <p:set>
                                      <p:cBhvr>
                                        <p:cTn id="28" dur="1" fill="hold">
                                          <p:stCondLst>
                                            <p:cond delay="0"/>
                                          </p:stCondLst>
                                        </p:cTn>
                                        <p:tgtEl>
                                          <p:spTgt spid="52"/>
                                        </p:tgtEl>
                                        <p:attrNameLst>
                                          <p:attrName>style.visibility</p:attrName>
                                        </p:attrNameLst>
                                      </p:cBhvr>
                                      <p:to>
                                        <p:strVal val="hidden"/>
                                      </p:to>
                                    </p:set>
                                  </p:childTnLst>
                                </p:cTn>
                              </p:par>
                              <p:par>
                                <p:cTn id="29" presetID="1" presetClass="exit" presetSubtype="0" fill="hold" grpId="0" nodeType="withEffect">
                                  <p:stCondLst>
                                    <p:cond delay="0"/>
                                  </p:stCondLst>
                                  <p:childTnLst>
                                    <p:set>
                                      <p:cBhvr>
                                        <p:cTn id="30" dur="1" fill="hold">
                                          <p:stCondLst>
                                            <p:cond delay="0"/>
                                          </p:stCondLst>
                                        </p:cTn>
                                        <p:tgtEl>
                                          <p:spTgt spid="60"/>
                                        </p:tgtEl>
                                        <p:attrNameLst>
                                          <p:attrName>style.visibility</p:attrName>
                                        </p:attrNameLst>
                                      </p:cBhvr>
                                      <p:to>
                                        <p:strVal val="hidden"/>
                                      </p:to>
                                    </p:set>
                                  </p:childTnLst>
                                </p:cTn>
                              </p:par>
                              <p:par>
                                <p:cTn id="31" presetID="1" presetClass="entr" presetSubtype="0" fill="hold" grpId="0" nodeType="withEffect">
                                  <p:stCondLst>
                                    <p:cond delay="0"/>
                                  </p:stCondLst>
                                  <p:childTnLst>
                                    <p:set>
                                      <p:cBhvr>
                                        <p:cTn id="3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60" grpId="0"/>
      <p:bldP spid="51" grpId="0"/>
      <p:bldP spid="3" grpId="0"/>
      <p:bldP spid="38" grpId="0" animBg="1"/>
      <p:bldP spid="39" grpId="0"/>
      <p:bldP spid="4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472975" y="5310833"/>
            <a:ext cx="2441184" cy="830997"/>
          </a:xfrm>
          <a:prstGeom prst="rect">
            <a:avLst/>
          </a:prstGeom>
          <a:noFill/>
        </p:spPr>
        <p:txBody>
          <a:bodyPr wrap="square" rtlCol="0">
            <a:spAutoFit/>
          </a:bodyPr>
          <a:lstStyle/>
          <a:p>
            <a:r>
              <a:rPr lang="en-US" sz="2400" b="1" dirty="0" smtClean="0">
                <a:solidFill>
                  <a:srgbClr val="FF0000"/>
                </a:solidFill>
              </a:rPr>
              <a:t>Large</a:t>
            </a:r>
            <a:r>
              <a:rPr lang="en-US" sz="2400" dirty="0" smtClean="0"/>
              <a:t> decrease in caching tier size</a:t>
            </a:r>
            <a:endParaRPr lang="en-US" sz="2400" dirty="0"/>
          </a:p>
        </p:txBody>
      </p:sp>
      <p:pic>
        <p:nvPicPr>
          <p:cNvPr id="27" name="Picture 26"/>
          <p:cNvPicPr>
            <a:picLocks/>
          </p:cNvPicPr>
          <p:nvPr/>
        </p:nvPicPr>
        <p:blipFill>
          <a:blip r:embed="rId3" cstate="print">
            <a:extLst>
              <a:ext uri="{28A0092B-C50C-407E-A947-70E740481C1C}">
                <a14:useLocalDpi xmlns:a14="http://schemas.microsoft.com/office/drawing/2010/main" xmlns="" val="0"/>
              </a:ext>
            </a:extLst>
          </a:blip>
          <a:stretch>
            <a:fillRect/>
          </a:stretch>
        </p:blipFill>
        <p:spPr>
          <a:xfrm>
            <a:off x="2971799" y="2194560"/>
            <a:ext cx="5760720" cy="4251960"/>
          </a:xfrm>
          <a:prstGeom prst="rect">
            <a:avLst/>
          </a:prstGeom>
        </p:spPr>
      </p:pic>
      <p:sp>
        <p:nvSpPr>
          <p:cNvPr id="5" name="TextBox 4"/>
          <p:cNvSpPr txBox="1"/>
          <p:nvPr/>
        </p:nvSpPr>
        <p:spPr>
          <a:xfrm>
            <a:off x="470803" y="5310833"/>
            <a:ext cx="2443356" cy="830997"/>
          </a:xfrm>
          <a:prstGeom prst="rect">
            <a:avLst/>
          </a:prstGeom>
          <a:noFill/>
        </p:spPr>
        <p:txBody>
          <a:bodyPr wrap="square" rtlCol="0">
            <a:spAutoFit/>
          </a:bodyPr>
          <a:lstStyle/>
          <a:p>
            <a:r>
              <a:rPr lang="en-US" sz="2400" dirty="0" smtClean="0">
                <a:solidFill>
                  <a:srgbClr val="0000FF"/>
                </a:solidFill>
              </a:rPr>
              <a:t>Small</a:t>
            </a:r>
            <a:r>
              <a:rPr lang="en-US" sz="2400" dirty="0" smtClean="0"/>
              <a:t> decrease in caching tier size</a:t>
            </a:r>
            <a:endParaRPr lang="en-US" sz="2400" dirty="0"/>
          </a:p>
        </p:txBody>
      </p:sp>
      <p:sp>
        <p:nvSpPr>
          <p:cNvPr id="2" name="Title 1"/>
          <p:cNvSpPr>
            <a:spLocks noGrp="1"/>
          </p:cNvSpPr>
          <p:nvPr>
            <p:ph type="title"/>
          </p:nvPr>
        </p:nvSpPr>
        <p:spPr/>
        <p:txBody>
          <a:bodyPr/>
          <a:lstStyle/>
          <a:p>
            <a:r>
              <a:rPr lang="en-US" dirty="0" smtClean="0"/>
              <a:t>Is scaling memcache worth it?</a:t>
            </a:r>
            <a:endParaRPr lang="en-US" dirty="0"/>
          </a:p>
        </p:txBody>
      </p:sp>
      <p:sp>
        <p:nvSpPr>
          <p:cNvPr id="4" name="TextBox 3"/>
          <p:cNvSpPr txBox="1"/>
          <p:nvPr/>
        </p:nvSpPr>
        <p:spPr>
          <a:xfrm>
            <a:off x="488732" y="2598548"/>
            <a:ext cx="2348741" cy="830997"/>
          </a:xfrm>
          <a:prstGeom prst="rect">
            <a:avLst/>
          </a:prstGeom>
          <a:noFill/>
        </p:spPr>
        <p:txBody>
          <a:bodyPr wrap="square" rtlCol="0">
            <a:spAutoFit/>
          </a:bodyPr>
          <a:lstStyle/>
          <a:p>
            <a:r>
              <a:rPr lang="en-US" sz="2400" dirty="0" smtClean="0"/>
              <a:t>Small decrease in hit rate</a:t>
            </a:r>
            <a:endParaRPr lang="en-US" sz="2400" dirty="0"/>
          </a:p>
        </p:txBody>
      </p:sp>
      <p:sp>
        <p:nvSpPr>
          <p:cNvPr id="7" name="TextBox 6"/>
          <p:cNvSpPr txBox="1"/>
          <p:nvPr/>
        </p:nvSpPr>
        <p:spPr>
          <a:xfrm>
            <a:off x="344194" y="4178183"/>
            <a:ext cx="1244251" cy="461665"/>
          </a:xfrm>
          <a:prstGeom prst="rect">
            <a:avLst/>
          </a:prstGeom>
          <a:noFill/>
        </p:spPr>
        <p:txBody>
          <a:bodyPr wrap="none" rtlCol="0">
            <a:spAutoFit/>
          </a:bodyPr>
          <a:lstStyle/>
          <a:p>
            <a:r>
              <a:rPr lang="en-US" sz="2400" dirty="0" smtClean="0">
                <a:solidFill>
                  <a:srgbClr val="0000FF"/>
                </a:solidFill>
              </a:rPr>
              <a:t>Uniform</a:t>
            </a:r>
            <a:endParaRPr lang="en-US" sz="2400" dirty="0">
              <a:solidFill>
                <a:srgbClr val="0000FF"/>
              </a:solidFill>
            </a:endParaRPr>
          </a:p>
        </p:txBody>
      </p:sp>
      <p:cxnSp>
        <p:nvCxnSpPr>
          <p:cNvPr id="10" name="Straight Arrow Connector 9"/>
          <p:cNvCxnSpPr>
            <a:stCxn id="4" idx="2"/>
            <a:endCxn id="5" idx="0"/>
          </p:cNvCxnSpPr>
          <p:nvPr/>
        </p:nvCxnSpPr>
        <p:spPr>
          <a:xfrm>
            <a:off x="1663103" y="3429545"/>
            <a:ext cx="29378" cy="1881288"/>
          </a:xfrm>
          <a:prstGeom prst="straightConnector1">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574457" y="4178183"/>
            <a:ext cx="697627" cy="461665"/>
          </a:xfrm>
          <a:prstGeom prst="rect">
            <a:avLst/>
          </a:prstGeom>
          <a:noFill/>
        </p:spPr>
        <p:txBody>
          <a:bodyPr wrap="none" rtlCol="0">
            <a:spAutoFit/>
          </a:bodyPr>
          <a:lstStyle/>
          <a:p>
            <a:r>
              <a:rPr lang="en-US" sz="2400" dirty="0" smtClean="0">
                <a:solidFill>
                  <a:srgbClr val="FF0000"/>
                </a:solidFill>
              </a:rPr>
              <a:t>Zipf</a:t>
            </a:r>
            <a:endParaRPr lang="en-US" sz="2400" dirty="0">
              <a:solidFill>
                <a:srgbClr val="FF0000"/>
              </a:solidFill>
            </a:endParaRPr>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5</a:t>
            </a:fld>
            <a:endParaRPr kumimoji="0" lang="en-US" dirty="0"/>
          </a:p>
        </p:txBody>
      </p:sp>
      <p:sp>
        <p:nvSpPr>
          <p:cNvPr id="20" name="TextBox 19"/>
          <p:cNvSpPr txBox="1"/>
          <p:nvPr/>
        </p:nvSpPr>
        <p:spPr>
          <a:xfrm>
            <a:off x="4802102" y="6120042"/>
            <a:ext cx="2353529" cy="461665"/>
          </a:xfrm>
          <a:prstGeom prst="rect">
            <a:avLst/>
          </a:prstGeom>
          <a:noFill/>
        </p:spPr>
        <p:txBody>
          <a:bodyPr wrap="none" rtlCol="0">
            <a:spAutoFit/>
          </a:bodyPr>
          <a:lstStyle/>
          <a:p>
            <a:r>
              <a:rPr lang="en-US" sz="2400" dirty="0" smtClean="0"/>
              <a:t>% of data cached</a:t>
            </a:r>
            <a:endParaRPr lang="en-US" sz="2400" dirty="0"/>
          </a:p>
        </p:txBody>
      </p:sp>
      <p:sp>
        <p:nvSpPr>
          <p:cNvPr id="21" name="TextBox 20"/>
          <p:cNvSpPr txBox="1"/>
          <p:nvPr/>
        </p:nvSpPr>
        <p:spPr>
          <a:xfrm>
            <a:off x="2837473" y="3531275"/>
            <a:ext cx="553998" cy="1358705"/>
          </a:xfrm>
          <a:prstGeom prst="rect">
            <a:avLst/>
          </a:prstGeom>
          <a:noFill/>
        </p:spPr>
        <p:txBody>
          <a:bodyPr vert="vert270" wrap="none" rtlCol="0">
            <a:spAutoFit/>
          </a:bodyPr>
          <a:lstStyle/>
          <a:p>
            <a:r>
              <a:rPr lang="en-US" sz="2400" dirty="0" smtClean="0"/>
              <a:t>Hit rate, p</a:t>
            </a:r>
            <a:endParaRPr lang="en-US" sz="2400" dirty="0"/>
          </a:p>
        </p:txBody>
      </p:sp>
      <p:pic>
        <p:nvPicPr>
          <p:cNvPr id="22" name="Picture 5" descr="C:\Users\timmyzhu\AppData\Local\Microsoft\Windows\Temporary Internet Files\Content.IE5\2123HRHD\MC900211979[1].wmf"/>
          <p:cNvPicPr>
            <a:picLocks noChangeAspect="1" noChangeArrowheads="1"/>
          </p:cNvPicPr>
          <p:nvPr/>
        </p:nvPicPr>
        <p:blipFill>
          <a:blip r:embed="rId4" cstate="email">
            <a:extLst>
              <a:ext uri="{28A0092B-C50C-407E-A947-70E740481C1C}">
                <a14:useLocalDpi xmlns:a14="http://schemas.microsoft.com/office/drawing/2010/main" xmlns="" val="0"/>
              </a:ext>
            </a:extLst>
          </a:blip>
          <a:srcRect/>
          <a:stretch>
            <a:fillRect/>
          </a:stretch>
        </p:blipFill>
        <p:spPr bwMode="auto">
          <a:xfrm>
            <a:off x="1788711" y="3563246"/>
            <a:ext cx="1125448" cy="1417993"/>
          </a:xfrm>
          <a:prstGeom prst="rect">
            <a:avLst/>
          </a:prstGeom>
          <a:noFill/>
          <a:extLst>
            <a:ext uri="{909E8E84-426E-40DD-AFC4-6F175D3DCCD1}">
              <a14:hiddenFill xmlns:a14="http://schemas.microsoft.com/office/drawing/2010/main" xmlns="">
                <a:solidFill>
                  <a:srgbClr val="FFFFFF"/>
                </a:solidFill>
              </a14:hiddenFill>
            </a:ext>
          </a:extLst>
        </p:spPr>
      </p:pic>
      <p:sp>
        <p:nvSpPr>
          <p:cNvPr id="8" name="TextBox 7"/>
          <p:cNvSpPr txBox="1"/>
          <p:nvPr/>
        </p:nvSpPr>
        <p:spPr>
          <a:xfrm>
            <a:off x="3815242" y="4808477"/>
            <a:ext cx="1244251" cy="461665"/>
          </a:xfrm>
          <a:prstGeom prst="rect">
            <a:avLst/>
          </a:prstGeom>
          <a:noFill/>
          <a:scene3d>
            <a:camera prst="orthographicFront">
              <a:rot lat="0" lon="0" rev="2100000"/>
            </a:camera>
            <a:lightRig rig="threePt" dir="t"/>
          </a:scene3d>
        </p:spPr>
        <p:txBody>
          <a:bodyPr wrap="none" rtlCol="0">
            <a:spAutoFit/>
          </a:bodyPr>
          <a:lstStyle/>
          <a:p>
            <a:r>
              <a:rPr lang="en-US" sz="2400" dirty="0" smtClean="0">
                <a:solidFill>
                  <a:srgbClr val="0000FF"/>
                </a:solidFill>
              </a:rPr>
              <a:t>Uniform</a:t>
            </a:r>
            <a:endParaRPr lang="en-US" sz="2400" dirty="0">
              <a:solidFill>
                <a:srgbClr val="0000FF"/>
              </a:solidFill>
            </a:endParaRPr>
          </a:p>
        </p:txBody>
      </p:sp>
      <p:sp>
        <p:nvSpPr>
          <p:cNvPr id="23" name="TextBox 22"/>
          <p:cNvSpPr txBox="1"/>
          <p:nvPr/>
        </p:nvSpPr>
        <p:spPr>
          <a:xfrm>
            <a:off x="3734070" y="3283838"/>
            <a:ext cx="697627" cy="461665"/>
          </a:xfrm>
          <a:prstGeom prst="rect">
            <a:avLst/>
          </a:prstGeom>
          <a:noFill/>
          <a:scene3d>
            <a:camera prst="orthographicFront">
              <a:rot lat="0" lon="0" rev="2100000"/>
            </a:camera>
            <a:lightRig rig="threePt" dir="t"/>
          </a:scene3d>
        </p:spPr>
        <p:txBody>
          <a:bodyPr wrap="none" rtlCol="0">
            <a:spAutoFit/>
          </a:bodyPr>
          <a:lstStyle/>
          <a:p>
            <a:r>
              <a:rPr lang="en-US" sz="2400" dirty="0" smtClean="0">
                <a:solidFill>
                  <a:srgbClr val="FF0000"/>
                </a:solidFill>
              </a:rPr>
              <a:t>Zipf</a:t>
            </a:r>
            <a:endParaRPr lang="en-US" sz="2400" dirty="0">
              <a:solidFill>
                <a:srgbClr val="FF0000"/>
              </a:solidFill>
            </a:endParaRPr>
          </a:p>
        </p:txBody>
      </p:sp>
      <p:sp>
        <p:nvSpPr>
          <p:cNvPr id="3" name="Content Placeholder 2"/>
          <p:cNvSpPr>
            <a:spLocks noGrp="1"/>
          </p:cNvSpPr>
          <p:nvPr>
            <p:ph idx="1"/>
          </p:nvPr>
        </p:nvSpPr>
        <p:spPr>
          <a:xfrm>
            <a:off x="457200" y="1775191"/>
            <a:ext cx="8229600" cy="712995"/>
          </a:xfrm>
        </p:spPr>
        <p:txBody>
          <a:bodyPr/>
          <a:lstStyle/>
          <a:p>
            <a:r>
              <a:rPr lang="en-US" dirty="0" smtClean="0"/>
              <a:t>It depends on the popularity distribution</a:t>
            </a:r>
            <a:endParaRPr lang="en-US" dirty="0"/>
          </a:p>
        </p:txBody>
      </p:sp>
      <p:sp>
        <p:nvSpPr>
          <p:cNvPr id="30" name="Freeform 29"/>
          <p:cNvSpPr/>
          <p:nvPr/>
        </p:nvSpPr>
        <p:spPr>
          <a:xfrm>
            <a:off x="7295163" y="2794406"/>
            <a:ext cx="530829" cy="3094330"/>
          </a:xfrm>
          <a:custGeom>
            <a:avLst/>
            <a:gdLst>
              <a:gd name="connsiteX0" fmla="*/ 0 w 775412"/>
              <a:gd name="connsiteY0" fmla="*/ 1141172 h 1221639"/>
              <a:gd name="connsiteX1" fmla="*/ 182880 w 775412"/>
              <a:gd name="connsiteY1" fmla="*/ 270663 h 1221639"/>
              <a:gd name="connsiteX2" fmla="*/ 775412 w 775412"/>
              <a:gd name="connsiteY2" fmla="*/ 0 h 1221639"/>
              <a:gd name="connsiteX3" fmla="*/ 490119 w 775412"/>
              <a:gd name="connsiteY3" fmla="*/ 1221639 h 1221639"/>
              <a:gd name="connsiteX4" fmla="*/ 0 w 775412"/>
              <a:gd name="connsiteY4" fmla="*/ 1141172 h 1221639"/>
              <a:gd name="connsiteX0" fmla="*/ 0 w 804672"/>
              <a:gd name="connsiteY0" fmla="*/ 1141172 h 2567636"/>
              <a:gd name="connsiteX1" fmla="*/ 182880 w 804672"/>
              <a:gd name="connsiteY1" fmla="*/ 270663 h 2567636"/>
              <a:gd name="connsiteX2" fmla="*/ 775412 w 804672"/>
              <a:gd name="connsiteY2" fmla="*/ 0 h 2567636"/>
              <a:gd name="connsiteX3" fmla="*/ 804672 w 804672"/>
              <a:gd name="connsiteY3" fmla="*/ 2567636 h 2567636"/>
              <a:gd name="connsiteX4" fmla="*/ 0 w 804672"/>
              <a:gd name="connsiteY4" fmla="*/ 1141172 h 2567636"/>
              <a:gd name="connsiteX0" fmla="*/ 95098 w 621792"/>
              <a:gd name="connsiteY0" fmla="*/ 2545690 h 2567636"/>
              <a:gd name="connsiteX1" fmla="*/ 0 w 621792"/>
              <a:gd name="connsiteY1" fmla="*/ 270663 h 2567636"/>
              <a:gd name="connsiteX2" fmla="*/ 592532 w 621792"/>
              <a:gd name="connsiteY2" fmla="*/ 0 h 2567636"/>
              <a:gd name="connsiteX3" fmla="*/ 621792 w 621792"/>
              <a:gd name="connsiteY3" fmla="*/ 2567636 h 2567636"/>
              <a:gd name="connsiteX4" fmla="*/ 95098 w 621792"/>
              <a:gd name="connsiteY4" fmla="*/ 2545690 h 2567636"/>
              <a:gd name="connsiteX0" fmla="*/ 43892 w 570586"/>
              <a:gd name="connsiteY0" fmla="*/ 2640787 h 2662733"/>
              <a:gd name="connsiteX1" fmla="*/ 0 w 570586"/>
              <a:gd name="connsiteY1" fmla="*/ 0 h 2662733"/>
              <a:gd name="connsiteX2" fmla="*/ 541326 w 570586"/>
              <a:gd name="connsiteY2" fmla="*/ 95097 h 2662733"/>
              <a:gd name="connsiteX3" fmla="*/ 570586 w 570586"/>
              <a:gd name="connsiteY3" fmla="*/ 2662733 h 2662733"/>
              <a:gd name="connsiteX4" fmla="*/ 43892 w 570586"/>
              <a:gd name="connsiteY4" fmla="*/ 2640787 h 2662733"/>
              <a:gd name="connsiteX0" fmla="*/ 20038 w 546732"/>
              <a:gd name="connsiteY0" fmla="*/ 2704398 h 2726344"/>
              <a:gd name="connsiteX1" fmla="*/ 0 w 546732"/>
              <a:gd name="connsiteY1" fmla="*/ 0 h 2726344"/>
              <a:gd name="connsiteX2" fmla="*/ 517472 w 546732"/>
              <a:gd name="connsiteY2" fmla="*/ 158708 h 2726344"/>
              <a:gd name="connsiteX3" fmla="*/ 546732 w 546732"/>
              <a:gd name="connsiteY3" fmla="*/ 2726344 h 2726344"/>
              <a:gd name="connsiteX4" fmla="*/ 20038 w 546732"/>
              <a:gd name="connsiteY4" fmla="*/ 2704398 h 2726344"/>
              <a:gd name="connsiteX0" fmla="*/ 12086 w 538780"/>
              <a:gd name="connsiteY0" fmla="*/ 2728252 h 2750198"/>
              <a:gd name="connsiteX1" fmla="*/ 0 w 538780"/>
              <a:gd name="connsiteY1" fmla="*/ 0 h 2750198"/>
              <a:gd name="connsiteX2" fmla="*/ 509520 w 538780"/>
              <a:gd name="connsiteY2" fmla="*/ 182562 h 2750198"/>
              <a:gd name="connsiteX3" fmla="*/ 538780 w 538780"/>
              <a:gd name="connsiteY3" fmla="*/ 2750198 h 2750198"/>
              <a:gd name="connsiteX4" fmla="*/ 12086 w 538780"/>
              <a:gd name="connsiteY4" fmla="*/ 2728252 h 2750198"/>
              <a:gd name="connsiteX0" fmla="*/ 4135 w 530829"/>
              <a:gd name="connsiteY0" fmla="*/ 2752106 h 2774052"/>
              <a:gd name="connsiteX1" fmla="*/ 0 w 530829"/>
              <a:gd name="connsiteY1" fmla="*/ 0 h 2774052"/>
              <a:gd name="connsiteX2" fmla="*/ 501569 w 530829"/>
              <a:gd name="connsiteY2" fmla="*/ 206416 h 2774052"/>
              <a:gd name="connsiteX3" fmla="*/ 530829 w 530829"/>
              <a:gd name="connsiteY3" fmla="*/ 2774052 h 2774052"/>
              <a:gd name="connsiteX4" fmla="*/ 4135 w 530829"/>
              <a:gd name="connsiteY4" fmla="*/ 2752106 h 2774052"/>
              <a:gd name="connsiteX0" fmla="*/ 4135 w 530829"/>
              <a:gd name="connsiteY0" fmla="*/ 2752106 h 2752106"/>
              <a:gd name="connsiteX1" fmla="*/ 0 w 530829"/>
              <a:gd name="connsiteY1" fmla="*/ 0 h 2752106"/>
              <a:gd name="connsiteX2" fmla="*/ 501569 w 530829"/>
              <a:gd name="connsiteY2" fmla="*/ 206416 h 2752106"/>
              <a:gd name="connsiteX3" fmla="*/ 530829 w 530829"/>
              <a:gd name="connsiteY3" fmla="*/ 2750198 h 2752106"/>
              <a:gd name="connsiteX4" fmla="*/ 4135 w 530829"/>
              <a:gd name="connsiteY4" fmla="*/ 2752106 h 2752106"/>
              <a:gd name="connsiteX0" fmla="*/ 4135 w 530829"/>
              <a:gd name="connsiteY0" fmla="*/ 3094330 h 3094330"/>
              <a:gd name="connsiteX1" fmla="*/ 0 w 530829"/>
              <a:gd name="connsiteY1" fmla="*/ 342224 h 3094330"/>
              <a:gd name="connsiteX2" fmla="*/ 493618 w 530829"/>
              <a:gd name="connsiteY2" fmla="*/ 0 h 3094330"/>
              <a:gd name="connsiteX3" fmla="*/ 530829 w 530829"/>
              <a:gd name="connsiteY3" fmla="*/ 3092422 h 3094330"/>
              <a:gd name="connsiteX4" fmla="*/ 4135 w 530829"/>
              <a:gd name="connsiteY4" fmla="*/ 3094330 h 30943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0829" h="3094330">
                <a:moveTo>
                  <a:pt x="4135" y="3094330"/>
                </a:moveTo>
                <a:cubicBezTo>
                  <a:pt x="106" y="2184913"/>
                  <a:pt x="4029" y="1251641"/>
                  <a:pt x="0" y="342224"/>
                </a:cubicBezTo>
                <a:lnTo>
                  <a:pt x="493618" y="0"/>
                </a:lnTo>
                <a:lnTo>
                  <a:pt x="530829" y="3092422"/>
                </a:lnTo>
                <a:lnTo>
                  <a:pt x="4135" y="3094330"/>
                </a:lnTo>
                <a:close/>
              </a:path>
            </a:pathLst>
          </a:custGeom>
          <a:solidFill>
            <a:srgbClr val="0000FF">
              <a:alpha val="50000"/>
            </a:srgbClr>
          </a:solidFill>
          <a:ln>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Freeform 31"/>
          <p:cNvSpPr/>
          <p:nvPr/>
        </p:nvSpPr>
        <p:spPr>
          <a:xfrm>
            <a:off x="3726859" y="2799788"/>
            <a:ext cx="4067685" cy="342033"/>
          </a:xfrm>
          <a:custGeom>
            <a:avLst/>
            <a:gdLst>
              <a:gd name="connsiteX0" fmla="*/ 0 w 828136"/>
              <a:gd name="connsiteY0" fmla="*/ 0 h 224287"/>
              <a:gd name="connsiteX1" fmla="*/ 828136 w 828136"/>
              <a:gd name="connsiteY1" fmla="*/ 0 h 224287"/>
              <a:gd name="connsiteX2" fmla="*/ 629729 w 828136"/>
              <a:gd name="connsiteY2" fmla="*/ 224287 h 224287"/>
              <a:gd name="connsiteX3" fmla="*/ 0 w 828136"/>
              <a:gd name="connsiteY3" fmla="*/ 215661 h 224287"/>
              <a:gd name="connsiteX4" fmla="*/ 0 w 828136"/>
              <a:gd name="connsiteY4" fmla="*/ 0 h 224287"/>
              <a:gd name="connsiteX0" fmla="*/ 0 w 1733910"/>
              <a:gd name="connsiteY0" fmla="*/ 0 h 552091"/>
              <a:gd name="connsiteX1" fmla="*/ 828136 w 1733910"/>
              <a:gd name="connsiteY1" fmla="*/ 0 h 552091"/>
              <a:gd name="connsiteX2" fmla="*/ 1733910 w 1733910"/>
              <a:gd name="connsiteY2" fmla="*/ 552091 h 552091"/>
              <a:gd name="connsiteX3" fmla="*/ 0 w 1733910"/>
              <a:gd name="connsiteY3" fmla="*/ 215661 h 552091"/>
              <a:gd name="connsiteX4" fmla="*/ 0 w 1733910"/>
              <a:gd name="connsiteY4" fmla="*/ 0 h 552091"/>
              <a:gd name="connsiteX0" fmla="*/ 0 w 1716257"/>
              <a:gd name="connsiteY0" fmla="*/ 0 h 541499"/>
              <a:gd name="connsiteX1" fmla="*/ 828136 w 1716257"/>
              <a:gd name="connsiteY1" fmla="*/ 0 h 541499"/>
              <a:gd name="connsiteX2" fmla="*/ 1716257 w 1716257"/>
              <a:gd name="connsiteY2" fmla="*/ 541499 h 541499"/>
              <a:gd name="connsiteX3" fmla="*/ 0 w 1716257"/>
              <a:gd name="connsiteY3" fmla="*/ 215661 h 541499"/>
              <a:gd name="connsiteX4" fmla="*/ 0 w 1716257"/>
              <a:gd name="connsiteY4" fmla="*/ 0 h 541499"/>
              <a:gd name="connsiteX0" fmla="*/ 0 w 2229746"/>
              <a:gd name="connsiteY0" fmla="*/ 0 h 541499"/>
              <a:gd name="connsiteX1" fmla="*/ 2229746 w 2229746"/>
              <a:gd name="connsiteY1" fmla="*/ 201239 h 541499"/>
              <a:gd name="connsiteX2" fmla="*/ 1716257 w 2229746"/>
              <a:gd name="connsiteY2" fmla="*/ 541499 h 541499"/>
              <a:gd name="connsiteX3" fmla="*/ 0 w 2229746"/>
              <a:gd name="connsiteY3" fmla="*/ 215661 h 541499"/>
              <a:gd name="connsiteX4" fmla="*/ 0 w 2229746"/>
              <a:gd name="connsiteY4" fmla="*/ 0 h 541499"/>
              <a:gd name="connsiteX0" fmla="*/ 1846452 w 4076198"/>
              <a:gd name="connsiteY0" fmla="*/ 0 h 561650"/>
              <a:gd name="connsiteX1" fmla="*/ 4076198 w 4076198"/>
              <a:gd name="connsiteY1" fmla="*/ 201239 h 561650"/>
              <a:gd name="connsiteX2" fmla="*/ 3562709 w 4076198"/>
              <a:gd name="connsiteY2" fmla="*/ 541499 h 561650"/>
              <a:gd name="connsiteX3" fmla="*/ 0 w 4076198"/>
              <a:gd name="connsiteY3" fmla="*/ 561650 h 561650"/>
              <a:gd name="connsiteX4" fmla="*/ 1846452 w 4076198"/>
              <a:gd name="connsiteY4" fmla="*/ 0 h 561650"/>
              <a:gd name="connsiteX0" fmla="*/ 1849982 w 4079728"/>
              <a:gd name="connsiteY0" fmla="*/ 0 h 551059"/>
              <a:gd name="connsiteX1" fmla="*/ 4079728 w 4079728"/>
              <a:gd name="connsiteY1" fmla="*/ 201239 h 551059"/>
              <a:gd name="connsiteX2" fmla="*/ 3566239 w 4079728"/>
              <a:gd name="connsiteY2" fmla="*/ 541499 h 551059"/>
              <a:gd name="connsiteX3" fmla="*/ 0 w 4079728"/>
              <a:gd name="connsiteY3" fmla="*/ 551059 h 551059"/>
              <a:gd name="connsiteX4" fmla="*/ 1849982 w 4079728"/>
              <a:gd name="connsiteY4" fmla="*/ 0 h 551059"/>
              <a:gd name="connsiteX0" fmla="*/ 1842921 w 4072667"/>
              <a:gd name="connsiteY0" fmla="*/ 0 h 541499"/>
              <a:gd name="connsiteX1" fmla="*/ 4072667 w 4072667"/>
              <a:gd name="connsiteY1" fmla="*/ 201239 h 541499"/>
              <a:gd name="connsiteX2" fmla="*/ 3559178 w 4072667"/>
              <a:gd name="connsiteY2" fmla="*/ 541499 h 541499"/>
              <a:gd name="connsiteX3" fmla="*/ 0 w 4072667"/>
              <a:gd name="connsiteY3" fmla="*/ 540467 h 541499"/>
              <a:gd name="connsiteX4" fmla="*/ 1842921 w 4072667"/>
              <a:gd name="connsiteY4" fmla="*/ 0 h 541499"/>
              <a:gd name="connsiteX0" fmla="*/ 0 w 4072668"/>
              <a:gd name="connsiteY0" fmla="*/ 0 h 350851"/>
              <a:gd name="connsiteX1" fmla="*/ 4072668 w 4072668"/>
              <a:gd name="connsiteY1" fmla="*/ 10591 h 350851"/>
              <a:gd name="connsiteX2" fmla="*/ 3559179 w 4072668"/>
              <a:gd name="connsiteY2" fmla="*/ 350851 h 350851"/>
              <a:gd name="connsiteX3" fmla="*/ 1 w 4072668"/>
              <a:gd name="connsiteY3" fmla="*/ 349819 h 350851"/>
              <a:gd name="connsiteX4" fmla="*/ 0 w 4072668"/>
              <a:gd name="connsiteY4" fmla="*/ 0 h 350851"/>
              <a:gd name="connsiteX0" fmla="*/ 3529 w 4072667"/>
              <a:gd name="connsiteY0" fmla="*/ 1 h 340260"/>
              <a:gd name="connsiteX1" fmla="*/ 4072667 w 4072667"/>
              <a:gd name="connsiteY1" fmla="*/ 0 h 340260"/>
              <a:gd name="connsiteX2" fmla="*/ 3559178 w 4072667"/>
              <a:gd name="connsiteY2" fmla="*/ 340260 h 340260"/>
              <a:gd name="connsiteX3" fmla="*/ 0 w 4072667"/>
              <a:gd name="connsiteY3" fmla="*/ 339228 h 340260"/>
              <a:gd name="connsiteX4" fmla="*/ 3529 w 4072667"/>
              <a:gd name="connsiteY4" fmla="*/ 1 h 340260"/>
              <a:gd name="connsiteX0" fmla="*/ 0 w 4069138"/>
              <a:gd name="connsiteY0" fmla="*/ 1 h 340260"/>
              <a:gd name="connsiteX1" fmla="*/ 4069138 w 4069138"/>
              <a:gd name="connsiteY1" fmla="*/ 0 h 340260"/>
              <a:gd name="connsiteX2" fmla="*/ 3555649 w 4069138"/>
              <a:gd name="connsiteY2" fmla="*/ 340260 h 340260"/>
              <a:gd name="connsiteX3" fmla="*/ 7063 w 4069138"/>
              <a:gd name="connsiteY3" fmla="*/ 339228 h 340260"/>
              <a:gd name="connsiteX4" fmla="*/ 0 w 4069138"/>
              <a:gd name="connsiteY4" fmla="*/ 1 h 340260"/>
              <a:gd name="connsiteX0" fmla="*/ 3528 w 4062075"/>
              <a:gd name="connsiteY0" fmla="*/ 1 h 340260"/>
              <a:gd name="connsiteX1" fmla="*/ 4062075 w 4062075"/>
              <a:gd name="connsiteY1" fmla="*/ 0 h 340260"/>
              <a:gd name="connsiteX2" fmla="*/ 3548586 w 4062075"/>
              <a:gd name="connsiteY2" fmla="*/ 340260 h 340260"/>
              <a:gd name="connsiteX3" fmla="*/ 0 w 4062075"/>
              <a:gd name="connsiteY3" fmla="*/ 339228 h 340260"/>
              <a:gd name="connsiteX4" fmla="*/ 3528 w 4062075"/>
              <a:gd name="connsiteY4" fmla="*/ 1 h 340260"/>
              <a:gd name="connsiteX0" fmla="*/ 0 w 4066962"/>
              <a:gd name="connsiteY0" fmla="*/ 1 h 340260"/>
              <a:gd name="connsiteX1" fmla="*/ 4066962 w 4066962"/>
              <a:gd name="connsiteY1" fmla="*/ 0 h 340260"/>
              <a:gd name="connsiteX2" fmla="*/ 3553473 w 4066962"/>
              <a:gd name="connsiteY2" fmla="*/ 340260 h 340260"/>
              <a:gd name="connsiteX3" fmla="*/ 4887 w 4066962"/>
              <a:gd name="connsiteY3" fmla="*/ 339228 h 340260"/>
              <a:gd name="connsiteX4" fmla="*/ 0 w 4066962"/>
              <a:gd name="connsiteY4" fmla="*/ 1 h 340260"/>
              <a:gd name="connsiteX0" fmla="*/ 723 w 4067685"/>
              <a:gd name="connsiteY0" fmla="*/ 1 h 342033"/>
              <a:gd name="connsiteX1" fmla="*/ 4067685 w 4067685"/>
              <a:gd name="connsiteY1" fmla="*/ 0 h 342033"/>
              <a:gd name="connsiteX2" fmla="*/ 3554196 w 4067685"/>
              <a:gd name="connsiteY2" fmla="*/ 340260 h 342033"/>
              <a:gd name="connsiteX3" fmla="*/ 0 w 4067685"/>
              <a:gd name="connsiteY3" fmla="*/ 342033 h 342033"/>
              <a:gd name="connsiteX4" fmla="*/ 723 w 4067685"/>
              <a:gd name="connsiteY4" fmla="*/ 1 h 3420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67685" h="342033">
                <a:moveTo>
                  <a:pt x="723" y="1"/>
                </a:moveTo>
                <a:lnTo>
                  <a:pt x="4067685" y="0"/>
                </a:lnTo>
                <a:lnTo>
                  <a:pt x="3554196" y="340260"/>
                </a:lnTo>
                <a:lnTo>
                  <a:pt x="0" y="342033"/>
                </a:lnTo>
                <a:cubicBezTo>
                  <a:pt x="0" y="225427"/>
                  <a:pt x="723" y="116607"/>
                  <a:pt x="723" y="1"/>
                </a:cubicBezTo>
                <a:close/>
              </a:path>
            </a:pathLst>
          </a:custGeom>
          <a:solidFill>
            <a:srgbClr val="0000FF">
              <a:alpha val="50000"/>
            </a:srgbClr>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6" name="Straight Arrow Connector 35"/>
          <p:cNvCxnSpPr/>
          <p:nvPr/>
        </p:nvCxnSpPr>
        <p:spPr>
          <a:xfrm flipH="1">
            <a:off x="7295163" y="5401056"/>
            <a:ext cx="530829" cy="0"/>
          </a:xfrm>
          <a:prstGeom prst="straightConnector1">
            <a:avLst/>
          </a:prstGeom>
          <a:ln w="3175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7" name="Freeform 36"/>
          <p:cNvSpPr/>
          <p:nvPr/>
        </p:nvSpPr>
        <p:spPr>
          <a:xfrm>
            <a:off x="3726859" y="2796534"/>
            <a:ext cx="2886803" cy="348643"/>
          </a:xfrm>
          <a:custGeom>
            <a:avLst/>
            <a:gdLst>
              <a:gd name="connsiteX0" fmla="*/ 12192 w 1072896"/>
              <a:gd name="connsiteY0" fmla="*/ 0 h 268224"/>
              <a:gd name="connsiteX1" fmla="*/ 1072896 w 1072896"/>
              <a:gd name="connsiteY1" fmla="*/ 12192 h 268224"/>
              <a:gd name="connsiteX2" fmla="*/ 731520 w 1072896"/>
              <a:gd name="connsiteY2" fmla="*/ 268224 h 268224"/>
              <a:gd name="connsiteX3" fmla="*/ 0 w 1072896"/>
              <a:gd name="connsiteY3" fmla="*/ 231648 h 268224"/>
              <a:gd name="connsiteX4" fmla="*/ 12192 w 1072896"/>
              <a:gd name="connsiteY4" fmla="*/ 0 h 268224"/>
              <a:gd name="connsiteX0" fmla="*/ 3257 w 1072896"/>
              <a:gd name="connsiteY0" fmla="*/ 0 h 381407"/>
              <a:gd name="connsiteX1" fmla="*/ 1072896 w 1072896"/>
              <a:gd name="connsiteY1" fmla="*/ 125375 h 381407"/>
              <a:gd name="connsiteX2" fmla="*/ 731520 w 1072896"/>
              <a:gd name="connsiteY2" fmla="*/ 381407 h 381407"/>
              <a:gd name="connsiteX3" fmla="*/ 0 w 1072896"/>
              <a:gd name="connsiteY3" fmla="*/ 344831 h 381407"/>
              <a:gd name="connsiteX4" fmla="*/ 3257 w 1072896"/>
              <a:gd name="connsiteY4" fmla="*/ 0 h 381407"/>
              <a:gd name="connsiteX0" fmla="*/ 3257 w 2970202"/>
              <a:gd name="connsiteY0" fmla="*/ 2701 h 384108"/>
              <a:gd name="connsiteX1" fmla="*/ 2970202 w 2970202"/>
              <a:gd name="connsiteY1" fmla="*/ 0 h 384108"/>
              <a:gd name="connsiteX2" fmla="*/ 731520 w 2970202"/>
              <a:gd name="connsiteY2" fmla="*/ 384108 h 384108"/>
              <a:gd name="connsiteX3" fmla="*/ 0 w 2970202"/>
              <a:gd name="connsiteY3" fmla="*/ 347532 h 384108"/>
              <a:gd name="connsiteX4" fmla="*/ 3257 w 2970202"/>
              <a:gd name="connsiteY4" fmla="*/ 2701 h 384108"/>
              <a:gd name="connsiteX0" fmla="*/ 3257 w 2982116"/>
              <a:gd name="connsiteY0" fmla="*/ 0 h 381407"/>
              <a:gd name="connsiteX1" fmla="*/ 2982116 w 2982116"/>
              <a:gd name="connsiteY1" fmla="*/ 278 h 381407"/>
              <a:gd name="connsiteX2" fmla="*/ 731520 w 2982116"/>
              <a:gd name="connsiteY2" fmla="*/ 381407 h 381407"/>
              <a:gd name="connsiteX3" fmla="*/ 0 w 2982116"/>
              <a:gd name="connsiteY3" fmla="*/ 344831 h 381407"/>
              <a:gd name="connsiteX4" fmla="*/ 3257 w 2982116"/>
              <a:gd name="connsiteY4" fmla="*/ 0 h 381407"/>
              <a:gd name="connsiteX0" fmla="*/ 3257 w 2982116"/>
              <a:gd name="connsiteY0" fmla="*/ 0 h 348643"/>
              <a:gd name="connsiteX1" fmla="*/ 2982116 w 2982116"/>
              <a:gd name="connsiteY1" fmla="*/ 278 h 348643"/>
              <a:gd name="connsiteX2" fmla="*/ 1583372 w 2982116"/>
              <a:gd name="connsiteY2" fmla="*/ 348643 h 348643"/>
              <a:gd name="connsiteX3" fmla="*/ 0 w 2982116"/>
              <a:gd name="connsiteY3" fmla="*/ 344831 h 348643"/>
              <a:gd name="connsiteX4" fmla="*/ 3257 w 2982116"/>
              <a:gd name="connsiteY4" fmla="*/ 0 h 348643"/>
              <a:gd name="connsiteX0" fmla="*/ 3257 w 2982116"/>
              <a:gd name="connsiteY0" fmla="*/ 0 h 348643"/>
              <a:gd name="connsiteX1" fmla="*/ 2982116 w 2982116"/>
              <a:gd name="connsiteY1" fmla="*/ 278 h 348643"/>
              <a:gd name="connsiteX2" fmla="*/ 1604221 w 2982116"/>
              <a:gd name="connsiteY2" fmla="*/ 348643 h 348643"/>
              <a:gd name="connsiteX3" fmla="*/ 0 w 2982116"/>
              <a:gd name="connsiteY3" fmla="*/ 344831 h 348643"/>
              <a:gd name="connsiteX4" fmla="*/ 3257 w 2982116"/>
              <a:gd name="connsiteY4" fmla="*/ 0 h 348643"/>
              <a:gd name="connsiteX0" fmla="*/ 3257 w 2982116"/>
              <a:gd name="connsiteY0" fmla="*/ 0 h 348643"/>
              <a:gd name="connsiteX1" fmla="*/ 2982116 w 2982116"/>
              <a:gd name="connsiteY1" fmla="*/ 278 h 348643"/>
              <a:gd name="connsiteX2" fmla="*/ 1592307 w 2982116"/>
              <a:gd name="connsiteY2" fmla="*/ 348643 h 348643"/>
              <a:gd name="connsiteX3" fmla="*/ 0 w 2982116"/>
              <a:gd name="connsiteY3" fmla="*/ 344831 h 348643"/>
              <a:gd name="connsiteX4" fmla="*/ 3257 w 2982116"/>
              <a:gd name="connsiteY4" fmla="*/ 0 h 348643"/>
              <a:gd name="connsiteX0" fmla="*/ 3257 w 2877868"/>
              <a:gd name="connsiteY0" fmla="*/ 0 h 348643"/>
              <a:gd name="connsiteX1" fmla="*/ 2877868 w 2877868"/>
              <a:gd name="connsiteY1" fmla="*/ 6235 h 348643"/>
              <a:gd name="connsiteX2" fmla="*/ 1592307 w 2877868"/>
              <a:gd name="connsiteY2" fmla="*/ 348643 h 348643"/>
              <a:gd name="connsiteX3" fmla="*/ 0 w 2877868"/>
              <a:gd name="connsiteY3" fmla="*/ 344831 h 348643"/>
              <a:gd name="connsiteX4" fmla="*/ 3257 w 2877868"/>
              <a:gd name="connsiteY4" fmla="*/ 0 h 348643"/>
              <a:gd name="connsiteX0" fmla="*/ 3257 w 2886803"/>
              <a:gd name="connsiteY0" fmla="*/ 0 h 348643"/>
              <a:gd name="connsiteX1" fmla="*/ 2886803 w 2886803"/>
              <a:gd name="connsiteY1" fmla="*/ 3256 h 348643"/>
              <a:gd name="connsiteX2" fmla="*/ 1592307 w 2886803"/>
              <a:gd name="connsiteY2" fmla="*/ 348643 h 348643"/>
              <a:gd name="connsiteX3" fmla="*/ 0 w 2886803"/>
              <a:gd name="connsiteY3" fmla="*/ 344831 h 348643"/>
              <a:gd name="connsiteX4" fmla="*/ 3257 w 2886803"/>
              <a:gd name="connsiteY4" fmla="*/ 0 h 348643"/>
              <a:gd name="connsiteX0" fmla="*/ 3257 w 2886803"/>
              <a:gd name="connsiteY0" fmla="*/ 0 h 348643"/>
              <a:gd name="connsiteX1" fmla="*/ 2886803 w 2886803"/>
              <a:gd name="connsiteY1" fmla="*/ 3256 h 348643"/>
              <a:gd name="connsiteX2" fmla="*/ 1592307 w 2886803"/>
              <a:gd name="connsiteY2" fmla="*/ 348643 h 348643"/>
              <a:gd name="connsiteX3" fmla="*/ 0 w 2886803"/>
              <a:gd name="connsiteY3" fmla="*/ 344831 h 348643"/>
              <a:gd name="connsiteX4" fmla="*/ 3257 w 2886803"/>
              <a:gd name="connsiteY4" fmla="*/ 0 h 348643"/>
              <a:gd name="connsiteX0" fmla="*/ 3257 w 2886803"/>
              <a:gd name="connsiteY0" fmla="*/ 0 h 348643"/>
              <a:gd name="connsiteX1" fmla="*/ 2886803 w 2886803"/>
              <a:gd name="connsiteY1" fmla="*/ 3256 h 348643"/>
              <a:gd name="connsiteX2" fmla="*/ 1592307 w 2886803"/>
              <a:gd name="connsiteY2" fmla="*/ 348643 h 348643"/>
              <a:gd name="connsiteX3" fmla="*/ 0 w 2886803"/>
              <a:gd name="connsiteY3" fmla="*/ 344831 h 348643"/>
              <a:gd name="connsiteX4" fmla="*/ 3257 w 2886803"/>
              <a:gd name="connsiteY4" fmla="*/ 0 h 348643"/>
              <a:gd name="connsiteX0" fmla="*/ 3257 w 2886803"/>
              <a:gd name="connsiteY0" fmla="*/ 0 h 348643"/>
              <a:gd name="connsiteX1" fmla="*/ 2886803 w 2886803"/>
              <a:gd name="connsiteY1" fmla="*/ 3256 h 348643"/>
              <a:gd name="connsiteX2" fmla="*/ 1592307 w 2886803"/>
              <a:gd name="connsiteY2" fmla="*/ 348643 h 348643"/>
              <a:gd name="connsiteX3" fmla="*/ 0 w 2886803"/>
              <a:gd name="connsiteY3" fmla="*/ 344831 h 348643"/>
              <a:gd name="connsiteX4" fmla="*/ 3257 w 2886803"/>
              <a:gd name="connsiteY4" fmla="*/ 0 h 348643"/>
              <a:gd name="connsiteX0" fmla="*/ 3257 w 2886803"/>
              <a:gd name="connsiteY0" fmla="*/ 0 h 348643"/>
              <a:gd name="connsiteX1" fmla="*/ 2886803 w 2886803"/>
              <a:gd name="connsiteY1" fmla="*/ 3256 h 348643"/>
              <a:gd name="connsiteX2" fmla="*/ 1592307 w 2886803"/>
              <a:gd name="connsiteY2" fmla="*/ 348643 h 348643"/>
              <a:gd name="connsiteX3" fmla="*/ 0 w 2886803"/>
              <a:gd name="connsiteY3" fmla="*/ 344831 h 348643"/>
              <a:gd name="connsiteX4" fmla="*/ 3257 w 2886803"/>
              <a:gd name="connsiteY4" fmla="*/ 0 h 3486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6803" h="348643">
                <a:moveTo>
                  <a:pt x="3257" y="0"/>
                </a:moveTo>
                <a:lnTo>
                  <a:pt x="2886803" y="3256"/>
                </a:lnTo>
                <a:cubicBezTo>
                  <a:pt x="2437433" y="91579"/>
                  <a:pt x="2008914" y="203729"/>
                  <a:pt x="1592307" y="348643"/>
                </a:cubicBezTo>
                <a:lnTo>
                  <a:pt x="0" y="344831"/>
                </a:lnTo>
                <a:cubicBezTo>
                  <a:pt x="1086" y="229887"/>
                  <a:pt x="2171" y="114944"/>
                  <a:pt x="3257" y="0"/>
                </a:cubicBezTo>
                <a:close/>
              </a:path>
            </a:pathLst>
          </a:custGeom>
          <a:solidFill>
            <a:srgbClr val="FF0000">
              <a:alpha val="50000"/>
            </a:srgbClr>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4" name="Straight Arrow Connector 33"/>
          <p:cNvCxnSpPr/>
          <p:nvPr/>
        </p:nvCxnSpPr>
        <p:spPr>
          <a:xfrm>
            <a:off x="4692015" y="2799788"/>
            <a:ext cx="0" cy="342033"/>
          </a:xfrm>
          <a:prstGeom prst="straightConnector1">
            <a:avLst/>
          </a:prstGeom>
          <a:ln w="3175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8" name="Freeform 37"/>
          <p:cNvSpPr/>
          <p:nvPr/>
        </p:nvSpPr>
        <p:spPr>
          <a:xfrm>
            <a:off x="5318792" y="2801603"/>
            <a:ext cx="1290572" cy="3094407"/>
          </a:xfrm>
          <a:custGeom>
            <a:avLst/>
            <a:gdLst>
              <a:gd name="connsiteX0" fmla="*/ 7951 w 349857"/>
              <a:gd name="connsiteY0" fmla="*/ 818984 h 818984"/>
              <a:gd name="connsiteX1" fmla="*/ 0 w 349857"/>
              <a:gd name="connsiteY1" fmla="*/ 135172 h 818984"/>
              <a:gd name="connsiteX2" fmla="*/ 341906 w 349857"/>
              <a:gd name="connsiteY2" fmla="*/ 0 h 818984"/>
              <a:gd name="connsiteX3" fmla="*/ 349857 w 349857"/>
              <a:gd name="connsiteY3" fmla="*/ 787179 h 818984"/>
              <a:gd name="connsiteX4" fmla="*/ 7951 w 349857"/>
              <a:gd name="connsiteY4" fmla="*/ 818984 h 818984"/>
              <a:gd name="connsiteX0" fmla="*/ 765 w 342671"/>
              <a:gd name="connsiteY0" fmla="*/ 1152939 h 1152939"/>
              <a:gd name="connsiteX1" fmla="*/ 765 w 342671"/>
              <a:gd name="connsiteY1" fmla="*/ 0 h 1152939"/>
              <a:gd name="connsiteX2" fmla="*/ 334720 w 342671"/>
              <a:gd name="connsiteY2" fmla="*/ 333955 h 1152939"/>
              <a:gd name="connsiteX3" fmla="*/ 342671 w 342671"/>
              <a:gd name="connsiteY3" fmla="*/ 1121134 h 1152939"/>
              <a:gd name="connsiteX4" fmla="*/ 765 w 342671"/>
              <a:gd name="connsiteY4" fmla="*/ 1152939 h 1152939"/>
              <a:gd name="connsiteX0" fmla="*/ 26806 w 368712"/>
              <a:gd name="connsiteY0" fmla="*/ 1161874 h 1161874"/>
              <a:gd name="connsiteX1" fmla="*/ 0 w 368712"/>
              <a:gd name="connsiteY1" fmla="*/ 0 h 1161874"/>
              <a:gd name="connsiteX2" fmla="*/ 360761 w 368712"/>
              <a:gd name="connsiteY2" fmla="*/ 342890 h 1161874"/>
              <a:gd name="connsiteX3" fmla="*/ 368712 w 368712"/>
              <a:gd name="connsiteY3" fmla="*/ 1130069 h 1161874"/>
              <a:gd name="connsiteX4" fmla="*/ 26806 w 368712"/>
              <a:gd name="connsiteY4" fmla="*/ 1161874 h 1161874"/>
              <a:gd name="connsiteX0" fmla="*/ 26806 w 368712"/>
              <a:gd name="connsiteY0" fmla="*/ 1173788 h 1173788"/>
              <a:gd name="connsiteX1" fmla="*/ 0 w 368712"/>
              <a:gd name="connsiteY1" fmla="*/ 0 h 1173788"/>
              <a:gd name="connsiteX2" fmla="*/ 360761 w 368712"/>
              <a:gd name="connsiteY2" fmla="*/ 354804 h 1173788"/>
              <a:gd name="connsiteX3" fmla="*/ 368712 w 368712"/>
              <a:gd name="connsiteY3" fmla="*/ 1141983 h 1173788"/>
              <a:gd name="connsiteX4" fmla="*/ 26806 w 368712"/>
              <a:gd name="connsiteY4" fmla="*/ 1173788 h 1173788"/>
              <a:gd name="connsiteX0" fmla="*/ 26806 w 1284101"/>
              <a:gd name="connsiteY0" fmla="*/ 1515953 h 1515953"/>
              <a:gd name="connsiteX1" fmla="*/ 0 w 1284101"/>
              <a:gd name="connsiteY1" fmla="*/ 342165 h 1515953"/>
              <a:gd name="connsiteX2" fmla="*/ 1284096 w 1284101"/>
              <a:gd name="connsiteY2" fmla="*/ 0 h 1515953"/>
              <a:gd name="connsiteX3" fmla="*/ 368712 w 1284101"/>
              <a:gd name="connsiteY3" fmla="*/ 1484148 h 1515953"/>
              <a:gd name="connsiteX4" fmla="*/ 26806 w 1284101"/>
              <a:gd name="connsiteY4" fmla="*/ 1515953 h 1515953"/>
              <a:gd name="connsiteX0" fmla="*/ 26806 w 1281123"/>
              <a:gd name="connsiteY0" fmla="*/ 1515953 h 1515953"/>
              <a:gd name="connsiteX1" fmla="*/ 0 w 1281123"/>
              <a:gd name="connsiteY1" fmla="*/ 342165 h 1515953"/>
              <a:gd name="connsiteX2" fmla="*/ 1281118 w 1281123"/>
              <a:gd name="connsiteY2" fmla="*/ 0 h 1515953"/>
              <a:gd name="connsiteX3" fmla="*/ 368712 w 1281123"/>
              <a:gd name="connsiteY3" fmla="*/ 1484148 h 1515953"/>
              <a:gd name="connsiteX4" fmla="*/ 26806 w 1281123"/>
              <a:gd name="connsiteY4" fmla="*/ 1515953 h 1515953"/>
              <a:gd name="connsiteX0" fmla="*/ 26806 w 1328832"/>
              <a:gd name="connsiteY0" fmla="*/ 1515953 h 3152928"/>
              <a:gd name="connsiteX1" fmla="*/ 0 w 1328832"/>
              <a:gd name="connsiteY1" fmla="*/ 342165 h 3152928"/>
              <a:gd name="connsiteX2" fmla="*/ 1281118 w 1328832"/>
              <a:gd name="connsiteY2" fmla="*/ 0 h 3152928"/>
              <a:gd name="connsiteX3" fmla="*/ 1328832 w 1328832"/>
              <a:gd name="connsiteY3" fmla="*/ 3152928 h 3152928"/>
              <a:gd name="connsiteX4" fmla="*/ 26806 w 1328832"/>
              <a:gd name="connsiteY4" fmla="*/ 1515953 h 3152928"/>
              <a:gd name="connsiteX0" fmla="*/ 107 w 1370713"/>
              <a:gd name="connsiteY0" fmla="*/ 3047573 h 3152928"/>
              <a:gd name="connsiteX1" fmla="*/ 41881 w 1370713"/>
              <a:gd name="connsiteY1" fmla="*/ 342165 h 3152928"/>
              <a:gd name="connsiteX2" fmla="*/ 1322999 w 1370713"/>
              <a:gd name="connsiteY2" fmla="*/ 0 h 3152928"/>
              <a:gd name="connsiteX3" fmla="*/ 1370713 w 1370713"/>
              <a:gd name="connsiteY3" fmla="*/ 3152928 h 3152928"/>
              <a:gd name="connsiteX4" fmla="*/ 107 w 1370713"/>
              <a:gd name="connsiteY4" fmla="*/ 3047573 h 3152928"/>
              <a:gd name="connsiteX0" fmla="*/ 67954 w 1328832"/>
              <a:gd name="connsiteY0" fmla="*/ 3091465 h 3152928"/>
              <a:gd name="connsiteX1" fmla="*/ 0 w 1328832"/>
              <a:gd name="connsiteY1" fmla="*/ 342165 h 3152928"/>
              <a:gd name="connsiteX2" fmla="*/ 1281118 w 1328832"/>
              <a:gd name="connsiteY2" fmla="*/ 0 h 3152928"/>
              <a:gd name="connsiteX3" fmla="*/ 1328832 w 1328832"/>
              <a:gd name="connsiteY3" fmla="*/ 3152928 h 3152928"/>
              <a:gd name="connsiteX4" fmla="*/ 67954 w 1328832"/>
              <a:gd name="connsiteY4" fmla="*/ 3091465 h 3152928"/>
              <a:gd name="connsiteX0" fmla="*/ 38693 w 1328832"/>
              <a:gd name="connsiteY0" fmla="*/ 3091465 h 3152928"/>
              <a:gd name="connsiteX1" fmla="*/ 0 w 1328832"/>
              <a:gd name="connsiteY1" fmla="*/ 342165 h 3152928"/>
              <a:gd name="connsiteX2" fmla="*/ 1281118 w 1328832"/>
              <a:gd name="connsiteY2" fmla="*/ 0 h 3152928"/>
              <a:gd name="connsiteX3" fmla="*/ 1328832 w 1328832"/>
              <a:gd name="connsiteY3" fmla="*/ 3152928 h 3152928"/>
              <a:gd name="connsiteX4" fmla="*/ 38693 w 1328832"/>
              <a:gd name="connsiteY4" fmla="*/ 3091465 h 3152928"/>
              <a:gd name="connsiteX0" fmla="*/ 16748 w 1328832"/>
              <a:gd name="connsiteY0" fmla="*/ 3091465 h 3152928"/>
              <a:gd name="connsiteX1" fmla="*/ 0 w 1328832"/>
              <a:gd name="connsiteY1" fmla="*/ 342165 h 3152928"/>
              <a:gd name="connsiteX2" fmla="*/ 1281118 w 1328832"/>
              <a:gd name="connsiteY2" fmla="*/ 0 h 3152928"/>
              <a:gd name="connsiteX3" fmla="*/ 1328832 w 1328832"/>
              <a:gd name="connsiteY3" fmla="*/ 3152928 h 3152928"/>
              <a:gd name="connsiteX4" fmla="*/ 16748 w 1328832"/>
              <a:gd name="connsiteY4" fmla="*/ 3091465 h 3152928"/>
              <a:gd name="connsiteX0" fmla="*/ 432 w 1334462"/>
              <a:gd name="connsiteY0" fmla="*/ 3091465 h 3152928"/>
              <a:gd name="connsiteX1" fmla="*/ 5630 w 1334462"/>
              <a:gd name="connsiteY1" fmla="*/ 342165 h 3152928"/>
              <a:gd name="connsiteX2" fmla="*/ 1286748 w 1334462"/>
              <a:gd name="connsiteY2" fmla="*/ 0 h 3152928"/>
              <a:gd name="connsiteX3" fmla="*/ 1334462 w 1334462"/>
              <a:gd name="connsiteY3" fmla="*/ 3152928 h 3152928"/>
              <a:gd name="connsiteX4" fmla="*/ 432 w 1334462"/>
              <a:gd name="connsiteY4" fmla="*/ 3091465 h 3152928"/>
              <a:gd name="connsiteX0" fmla="*/ 432 w 1319832"/>
              <a:gd name="connsiteY0" fmla="*/ 3091465 h 3116352"/>
              <a:gd name="connsiteX1" fmla="*/ 5630 w 1319832"/>
              <a:gd name="connsiteY1" fmla="*/ 342165 h 3116352"/>
              <a:gd name="connsiteX2" fmla="*/ 1286748 w 1319832"/>
              <a:gd name="connsiteY2" fmla="*/ 0 h 3116352"/>
              <a:gd name="connsiteX3" fmla="*/ 1319832 w 1319832"/>
              <a:gd name="connsiteY3" fmla="*/ 3116352 h 3116352"/>
              <a:gd name="connsiteX4" fmla="*/ 432 w 1319832"/>
              <a:gd name="connsiteY4" fmla="*/ 3091465 h 3116352"/>
              <a:gd name="connsiteX0" fmla="*/ 432 w 1312517"/>
              <a:gd name="connsiteY0" fmla="*/ 3091465 h 3094407"/>
              <a:gd name="connsiteX1" fmla="*/ 5630 w 1312517"/>
              <a:gd name="connsiteY1" fmla="*/ 342165 h 3094407"/>
              <a:gd name="connsiteX2" fmla="*/ 1286748 w 1312517"/>
              <a:gd name="connsiteY2" fmla="*/ 0 h 3094407"/>
              <a:gd name="connsiteX3" fmla="*/ 1312517 w 1312517"/>
              <a:gd name="connsiteY3" fmla="*/ 3094407 h 3094407"/>
              <a:gd name="connsiteX4" fmla="*/ 432 w 1312517"/>
              <a:gd name="connsiteY4" fmla="*/ 3091465 h 3094407"/>
              <a:gd name="connsiteX0" fmla="*/ 432 w 1290572"/>
              <a:gd name="connsiteY0" fmla="*/ 3091465 h 3094407"/>
              <a:gd name="connsiteX1" fmla="*/ 5630 w 1290572"/>
              <a:gd name="connsiteY1" fmla="*/ 342165 h 3094407"/>
              <a:gd name="connsiteX2" fmla="*/ 1286748 w 1290572"/>
              <a:gd name="connsiteY2" fmla="*/ 0 h 3094407"/>
              <a:gd name="connsiteX3" fmla="*/ 1290572 w 1290572"/>
              <a:gd name="connsiteY3" fmla="*/ 3094407 h 3094407"/>
              <a:gd name="connsiteX4" fmla="*/ 432 w 1290572"/>
              <a:gd name="connsiteY4" fmla="*/ 3091465 h 3094407"/>
              <a:gd name="connsiteX0" fmla="*/ 432 w 1290572"/>
              <a:gd name="connsiteY0" fmla="*/ 3091465 h 3094407"/>
              <a:gd name="connsiteX1" fmla="*/ 5630 w 1290572"/>
              <a:gd name="connsiteY1" fmla="*/ 342165 h 3094407"/>
              <a:gd name="connsiteX2" fmla="*/ 1286748 w 1290572"/>
              <a:gd name="connsiteY2" fmla="*/ 0 h 3094407"/>
              <a:gd name="connsiteX3" fmla="*/ 1290572 w 1290572"/>
              <a:gd name="connsiteY3" fmla="*/ 3094407 h 3094407"/>
              <a:gd name="connsiteX4" fmla="*/ 432 w 1290572"/>
              <a:gd name="connsiteY4" fmla="*/ 3091465 h 3094407"/>
              <a:gd name="connsiteX0" fmla="*/ 432 w 1290572"/>
              <a:gd name="connsiteY0" fmla="*/ 3091465 h 3094407"/>
              <a:gd name="connsiteX1" fmla="*/ 5630 w 1290572"/>
              <a:gd name="connsiteY1" fmla="*/ 342165 h 3094407"/>
              <a:gd name="connsiteX2" fmla="*/ 1286748 w 1290572"/>
              <a:gd name="connsiteY2" fmla="*/ 0 h 3094407"/>
              <a:gd name="connsiteX3" fmla="*/ 1290572 w 1290572"/>
              <a:gd name="connsiteY3" fmla="*/ 3094407 h 3094407"/>
              <a:gd name="connsiteX4" fmla="*/ 432 w 1290572"/>
              <a:gd name="connsiteY4" fmla="*/ 3091465 h 3094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90572" h="3094407">
                <a:moveTo>
                  <a:pt x="432" y="3091465"/>
                </a:moveTo>
                <a:cubicBezTo>
                  <a:pt x="-2218" y="2863528"/>
                  <a:pt x="8280" y="570102"/>
                  <a:pt x="5630" y="342165"/>
                </a:cubicBezTo>
                <a:cubicBezTo>
                  <a:pt x="413619" y="198174"/>
                  <a:pt x="851545" y="92283"/>
                  <a:pt x="1286748" y="0"/>
                </a:cubicBezTo>
                <a:cubicBezTo>
                  <a:pt x="1289398" y="262393"/>
                  <a:pt x="1287922" y="2832014"/>
                  <a:pt x="1290572" y="3094407"/>
                </a:cubicBezTo>
                <a:lnTo>
                  <a:pt x="432" y="3091465"/>
                </a:lnTo>
                <a:close/>
              </a:path>
            </a:pathLst>
          </a:custGeom>
          <a:solidFill>
            <a:srgbClr val="FF0000">
              <a:alpha val="50000"/>
            </a:srgbClr>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9" name="Straight Arrow Connector 38"/>
          <p:cNvCxnSpPr/>
          <p:nvPr/>
        </p:nvCxnSpPr>
        <p:spPr>
          <a:xfrm flipH="1">
            <a:off x="5318792" y="5401056"/>
            <a:ext cx="1290573" cy="0"/>
          </a:xfrm>
          <a:prstGeom prst="straightConnector1">
            <a:avLst/>
          </a:prstGeom>
          <a:ln w="3175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pic>
        <p:nvPicPr>
          <p:cNvPr id="26" name="Picture 25"/>
          <p:cNvPicPr>
            <a:picLocks/>
          </p:cNvPicPr>
          <p:nvPr/>
        </p:nvPicPr>
        <p:blipFill>
          <a:blip r:embed="rId5" cstate="email">
            <a:extLst>
              <a:ext uri="{28A0092B-C50C-407E-A947-70E740481C1C}">
                <a14:useLocalDpi xmlns:a14="http://schemas.microsoft.com/office/drawing/2010/main" xmlns="" val="0"/>
              </a:ext>
            </a:extLst>
          </a:blip>
          <a:stretch>
            <a:fillRect/>
          </a:stretch>
        </p:blipFill>
        <p:spPr>
          <a:xfrm>
            <a:off x="2971800" y="2194560"/>
            <a:ext cx="5760720" cy="4251960"/>
          </a:xfrm>
          <a:prstGeom prst="rect">
            <a:avLst/>
          </a:prstGeom>
        </p:spPr>
      </p:pic>
    </p:spTree>
    <p:extLst>
      <p:ext uri="{BB962C8B-B14F-4D97-AF65-F5344CB8AC3E}">
        <p14:creationId xmlns:p14="http://schemas.microsoft.com/office/powerpoint/2010/main" xmlns="" val="4017913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22" presetClass="entr" presetSubtype="1"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wipe(up)">
                                      <p:cBhvr>
                                        <p:cTn id="19" dur="500"/>
                                        <p:tgtEl>
                                          <p:spTgt spid="32"/>
                                        </p:tgtEl>
                                      </p:cBhvr>
                                    </p:animEffect>
                                  </p:childTnLst>
                                </p:cTn>
                              </p:par>
                              <p:par>
                                <p:cTn id="20" presetID="22" presetClass="entr" presetSubtype="1" fill="hold" nodeType="with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wipe(up)">
                                      <p:cBhvr>
                                        <p:cTn id="22" dur="1000"/>
                                        <p:tgtEl>
                                          <p:spTgt spid="34"/>
                                        </p:tgtEl>
                                      </p:cBhvr>
                                    </p:animEffec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par>
                                <p:cTn id="31" presetID="22" presetClass="entr" presetSubtype="2" fill="hold" grpId="0" nodeType="withEffect">
                                  <p:stCondLst>
                                    <p:cond delay="0"/>
                                  </p:stCondLst>
                                  <p:childTnLst>
                                    <p:set>
                                      <p:cBhvr>
                                        <p:cTn id="32" dur="1" fill="hold">
                                          <p:stCondLst>
                                            <p:cond delay="0"/>
                                          </p:stCondLst>
                                        </p:cTn>
                                        <p:tgtEl>
                                          <p:spTgt spid="30"/>
                                        </p:tgtEl>
                                        <p:attrNameLst>
                                          <p:attrName>style.visibility</p:attrName>
                                        </p:attrNameLst>
                                      </p:cBhvr>
                                      <p:to>
                                        <p:strVal val="visible"/>
                                      </p:to>
                                    </p:set>
                                    <p:animEffect transition="in" filter="wipe(right)">
                                      <p:cBhvr>
                                        <p:cTn id="33" dur="500"/>
                                        <p:tgtEl>
                                          <p:spTgt spid="30"/>
                                        </p:tgtEl>
                                      </p:cBhvr>
                                    </p:animEffect>
                                  </p:childTnLst>
                                </p:cTn>
                              </p:par>
                              <p:par>
                                <p:cTn id="34" presetID="22" presetClass="entr" presetSubtype="2" fill="hold" nodeType="withEffect">
                                  <p:stCondLst>
                                    <p:cond delay="0"/>
                                  </p:stCondLst>
                                  <p:childTnLst>
                                    <p:set>
                                      <p:cBhvr>
                                        <p:cTn id="35" dur="1" fill="hold">
                                          <p:stCondLst>
                                            <p:cond delay="0"/>
                                          </p:stCondLst>
                                        </p:cTn>
                                        <p:tgtEl>
                                          <p:spTgt spid="36"/>
                                        </p:tgtEl>
                                        <p:attrNameLst>
                                          <p:attrName>style.visibility</p:attrName>
                                        </p:attrNameLst>
                                      </p:cBhvr>
                                      <p:to>
                                        <p:strVal val="visible"/>
                                      </p:to>
                                    </p:set>
                                    <p:animEffect transition="in" filter="wipe(right)">
                                      <p:cBhvr>
                                        <p:cTn id="36" dur="1000"/>
                                        <p:tgtEl>
                                          <p:spTgt spid="36"/>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6"/>
                                        </p:tgtEl>
                                        <p:attrNameLst>
                                          <p:attrName>style.visibility</p:attrName>
                                        </p:attrNameLst>
                                      </p:cBhvr>
                                      <p:to>
                                        <p:strVal val="visible"/>
                                      </p:to>
                                    </p:set>
                                  </p:childTnLst>
                                </p:cTn>
                              </p:par>
                              <p:par>
                                <p:cTn id="41" presetID="1" presetClass="exit" presetSubtype="0" fill="hold" nodeType="withEffect">
                                  <p:stCondLst>
                                    <p:cond delay="0"/>
                                  </p:stCondLst>
                                  <p:childTnLst>
                                    <p:set>
                                      <p:cBhvr>
                                        <p:cTn id="42" dur="1" fill="hold">
                                          <p:stCondLst>
                                            <p:cond delay="0"/>
                                          </p:stCondLst>
                                        </p:cTn>
                                        <p:tgtEl>
                                          <p:spTgt spid="27"/>
                                        </p:tgtEl>
                                        <p:attrNameLst>
                                          <p:attrName>style.visibility</p:attrName>
                                        </p:attrNameLst>
                                      </p:cBhvr>
                                      <p:to>
                                        <p:strVal val="hidden"/>
                                      </p:to>
                                    </p:set>
                                  </p:childTnLst>
                                </p:cTn>
                              </p:par>
                              <p:par>
                                <p:cTn id="43" presetID="1" presetClass="entr" presetSubtype="0" fill="hold" grpId="0" nodeType="withEffect">
                                  <p:stCondLst>
                                    <p:cond delay="0"/>
                                  </p:stCondLst>
                                  <p:childTnLst>
                                    <p:set>
                                      <p:cBhvr>
                                        <p:cTn id="44" dur="1" fill="hold">
                                          <p:stCondLst>
                                            <p:cond delay="0"/>
                                          </p:stCondLst>
                                        </p:cTn>
                                        <p:tgtEl>
                                          <p:spTgt spid="2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grpId="1" nodeType="clickEffect">
                                  <p:stCondLst>
                                    <p:cond delay="0"/>
                                  </p:stCondLst>
                                  <p:childTnLst>
                                    <p:set>
                                      <p:cBhvr>
                                        <p:cTn id="48" dur="1" fill="hold">
                                          <p:stCondLst>
                                            <p:cond delay="0"/>
                                          </p:stCondLst>
                                        </p:cTn>
                                        <p:tgtEl>
                                          <p:spTgt spid="7"/>
                                        </p:tgtEl>
                                        <p:attrNameLst>
                                          <p:attrName>style.visibility</p:attrName>
                                        </p:attrNameLst>
                                      </p:cBhvr>
                                      <p:to>
                                        <p:strVal val="hidden"/>
                                      </p:to>
                                    </p:set>
                                  </p:childTnLst>
                                </p:cTn>
                              </p:par>
                              <p:par>
                                <p:cTn id="49" presetID="1" presetClass="entr" presetSubtype="0" fill="hold" grpId="0" nodeType="withEffect">
                                  <p:stCondLst>
                                    <p:cond delay="0"/>
                                  </p:stCondLst>
                                  <p:childTnLst>
                                    <p:set>
                                      <p:cBhvr>
                                        <p:cTn id="50" dur="1" fill="hold">
                                          <p:stCondLst>
                                            <p:cond delay="0"/>
                                          </p:stCondLst>
                                        </p:cTn>
                                        <p:tgtEl>
                                          <p:spTgt spid="12"/>
                                        </p:tgtEl>
                                        <p:attrNameLst>
                                          <p:attrName>style.visibility</p:attrName>
                                        </p:attrNameLst>
                                      </p:cBhvr>
                                      <p:to>
                                        <p:strVal val="visible"/>
                                      </p:to>
                                    </p:set>
                                  </p:childTnLst>
                                </p:cTn>
                              </p:par>
                              <p:par>
                                <p:cTn id="51" presetID="22" presetClass="entr" presetSubtype="1" fill="hold" grpId="0" nodeType="withEffect">
                                  <p:stCondLst>
                                    <p:cond delay="0"/>
                                  </p:stCondLst>
                                  <p:childTnLst>
                                    <p:set>
                                      <p:cBhvr>
                                        <p:cTn id="52" dur="1" fill="hold">
                                          <p:stCondLst>
                                            <p:cond delay="0"/>
                                          </p:stCondLst>
                                        </p:cTn>
                                        <p:tgtEl>
                                          <p:spTgt spid="37"/>
                                        </p:tgtEl>
                                        <p:attrNameLst>
                                          <p:attrName>style.visibility</p:attrName>
                                        </p:attrNameLst>
                                      </p:cBhvr>
                                      <p:to>
                                        <p:strVal val="visible"/>
                                      </p:to>
                                    </p:set>
                                    <p:animEffect transition="in" filter="wipe(up)">
                                      <p:cBhvr>
                                        <p:cTn id="53" dur="500"/>
                                        <p:tgtEl>
                                          <p:spTgt spid="37"/>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xit" presetSubtype="0" fill="hold" grpId="1" nodeType="clickEffect">
                                  <p:stCondLst>
                                    <p:cond delay="0"/>
                                  </p:stCondLst>
                                  <p:childTnLst>
                                    <p:set>
                                      <p:cBhvr>
                                        <p:cTn id="57" dur="1" fill="hold">
                                          <p:stCondLst>
                                            <p:cond delay="0"/>
                                          </p:stCondLst>
                                        </p:cTn>
                                        <p:tgtEl>
                                          <p:spTgt spid="5"/>
                                        </p:tgtEl>
                                        <p:attrNameLst>
                                          <p:attrName>style.visibility</p:attrName>
                                        </p:attrNameLst>
                                      </p:cBhvr>
                                      <p:to>
                                        <p:strVal val="hidden"/>
                                      </p:to>
                                    </p:set>
                                  </p:childTnLst>
                                </p:cTn>
                              </p:par>
                              <p:par>
                                <p:cTn id="58" presetID="1" presetClass="entr" presetSubtype="0" fill="hold" grpId="0" nodeType="withEffect">
                                  <p:stCondLst>
                                    <p:cond delay="0"/>
                                  </p:stCondLst>
                                  <p:childTnLst>
                                    <p:set>
                                      <p:cBhvr>
                                        <p:cTn id="59" dur="1" fill="hold">
                                          <p:stCondLst>
                                            <p:cond delay="0"/>
                                          </p:stCondLst>
                                        </p:cTn>
                                        <p:tgtEl>
                                          <p:spTgt spid="13"/>
                                        </p:tgtEl>
                                        <p:attrNameLst>
                                          <p:attrName>style.visibility</p:attrName>
                                        </p:attrNameLst>
                                      </p:cBhvr>
                                      <p:to>
                                        <p:strVal val="visible"/>
                                      </p:to>
                                    </p:set>
                                  </p:childTnLst>
                                </p:cTn>
                              </p:par>
                              <p:par>
                                <p:cTn id="60" presetID="1" presetClass="entr" presetSubtype="0" fill="hold" nodeType="withEffect">
                                  <p:stCondLst>
                                    <p:cond delay="0"/>
                                  </p:stCondLst>
                                  <p:childTnLst>
                                    <p:set>
                                      <p:cBhvr>
                                        <p:cTn id="61" dur="1" fill="hold">
                                          <p:stCondLst>
                                            <p:cond delay="0"/>
                                          </p:stCondLst>
                                        </p:cTn>
                                        <p:tgtEl>
                                          <p:spTgt spid="22"/>
                                        </p:tgtEl>
                                        <p:attrNameLst>
                                          <p:attrName>style.visibility</p:attrName>
                                        </p:attrNameLst>
                                      </p:cBhvr>
                                      <p:to>
                                        <p:strVal val="visible"/>
                                      </p:to>
                                    </p:set>
                                  </p:childTnLst>
                                </p:cTn>
                              </p:par>
                              <p:par>
                                <p:cTn id="62" presetID="22" presetClass="entr" presetSubtype="2" fill="hold" grpId="0" nodeType="withEffect">
                                  <p:stCondLst>
                                    <p:cond delay="0"/>
                                  </p:stCondLst>
                                  <p:childTnLst>
                                    <p:set>
                                      <p:cBhvr>
                                        <p:cTn id="63" dur="1" fill="hold">
                                          <p:stCondLst>
                                            <p:cond delay="0"/>
                                          </p:stCondLst>
                                        </p:cTn>
                                        <p:tgtEl>
                                          <p:spTgt spid="38"/>
                                        </p:tgtEl>
                                        <p:attrNameLst>
                                          <p:attrName>style.visibility</p:attrName>
                                        </p:attrNameLst>
                                      </p:cBhvr>
                                      <p:to>
                                        <p:strVal val="visible"/>
                                      </p:to>
                                    </p:set>
                                    <p:animEffect transition="in" filter="wipe(right)">
                                      <p:cBhvr>
                                        <p:cTn id="64" dur="500"/>
                                        <p:tgtEl>
                                          <p:spTgt spid="38"/>
                                        </p:tgtEl>
                                      </p:cBhvr>
                                    </p:animEffect>
                                  </p:childTnLst>
                                </p:cTn>
                              </p:par>
                              <p:par>
                                <p:cTn id="65" presetID="22" presetClass="entr" presetSubtype="2" fill="hold" nodeType="withEffect">
                                  <p:stCondLst>
                                    <p:cond delay="0"/>
                                  </p:stCondLst>
                                  <p:childTnLst>
                                    <p:set>
                                      <p:cBhvr>
                                        <p:cTn id="66" dur="1" fill="hold">
                                          <p:stCondLst>
                                            <p:cond delay="0"/>
                                          </p:stCondLst>
                                        </p:cTn>
                                        <p:tgtEl>
                                          <p:spTgt spid="39"/>
                                        </p:tgtEl>
                                        <p:attrNameLst>
                                          <p:attrName>style.visibility</p:attrName>
                                        </p:attrNameLst>
                                      </p:cBhvr>
                                      <p:to>
                                        <p:strVal val="visible"/>
                                      </p:to>
                                    </p:set>
                                    <p:animEffect transition="in" filter="wipe(right)">
                                      <p:cBhvr>
                                        <p:cTn id="67" dur="1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5" grpId="0"/>
      <p:bldP spid="5" grpId="1"/>
      <p:bldP spid="4" grpId="0"/>
      <p:bldP spid="7" grpId="0"/>
      <p:bldP spid="7" grpId="1"/>
      <p:bldP spid="12" grpId="0"/>
      <p:bldP spid="20" grpId="0"/>
      <p:bldP spid="21" grpId="0"/>
      <p:bldP spid="8" grpId="0"/>
      <p:bldP spid="23" grpId="0"/>
      <p:bldP spid="30" grpId="0" animBg="1"/>
      <p:bldP spid="32" grpId="0" animBg="1"/>
      <p:bldP spid="37" grpId="0" animBg="1"/>
      <p:bldP spid="3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749480" y="2909679"/>
            <a:ext cx="5266667" cy="3714286"/>
          </a:xfrm>
          <a:prstGeom prst="rect">
            <a:avLst/>
          </a:prstGeom>
        </p:spPr>
      </p:pic>
      <p:sp>
        <p:nvSpPr>
          <p:cNvPr id="2" name="Title 1"/>
          <p:cNvSpPr>
            <a:spLocks noGrp="1"/>
          </p:cNvSpPr>
          <p:nvPr>
            <p:ph type="title"/>
          </p:nvPr>
        </p:nvSpPr>
        <p:spPr/>
        <p:txBody>
          <a:bodyPr>
            <a:normAutofit/>
          </a:bodyPr>
          <a:lstStyle/>
          <a:p>
            <a:r>
              <a:rPr lang="en-US" dirty="0" smtClean="0"/>
              <a:t>Naïve scaling</a:t>
            </a:r>
            <a:endParaRPr lang="en-US" dirty="0"/>
          </a:p>
        </p:txBody>
      </p:sp>
      <p:sp>
        <p:nvSpPr>
          <p:cNvPr id="3" name="Content Placeholder 2"/>
          <p:cNvSpPr>
            <a:spLocks noGrp="1"/>
          </p:cNvSpPr>
          <p:nvPr>
            <p:ph idx="1"/>
          </p:nvPr>
        </p:nvSpPr>
        <p:spPr/>
        <p:txBody>
          <a:bodyPr/>
          <a:lstStyle/>
          <a:p>
            <a:r>
              <a:rPr lang="en-US" dirty="0" smtClean="0"/>
              <a:t>Performance can temporarily suffer if we lose a lot of hot data</a:t>
            </a:r>
            <a:endParaRPr lang="en-US" dirty="0"/>
          </a:p>
        </p:txBody>
      </p:sp>
      <p:sp>
        <p:nvSpPr>
          <p:cNvPr id="8" name="Slide Number Placeholder 7"/>
          <p:cNvSpPr>
            <a:spLocks noGrp="1"/>
          </p:cNvSpPr>
          <p:nvPr>
            <p:ph type="sldNum" sz="quarter" idx="12"/>
          </p:nvPr>
        </p:nvSpPr>
        <p:spPr/>
        <p:txBody>
          <a:bodyPr/>
          <a:lstStyle/>
          <a:p>
            <a:fld id="{9648F39E-9C37-485F-AC97-16BB4BDF9F49}" type="slidenum">
              <a:rPr kumimoji="0" lang="en-US" smtClean="0"/>
              <a:pPr/>
              <a:t>6</a:t>
            </a:fld>
            <a:endParaRPr kumimoji="0" lang="en-US" dirty="0"/>
          </a:p>
        </p:txBody>
      </p:sp>
      <p:sp>
        <p:nvSpPr>
          <p:cNvPr id="11" name="TextBox 10"/>
          <p:cNvSpPr txBox="1"/>
          <p:nvPr/>
        </p:nvSpPr>
        <p:spPr>
          <a:xfrm>
            <a:off x="1661667" y="2911568"/>
            <a:ext cx="553998" cy="3295326"/>
          </a:xfrm>
          <a:prstGeom prst="rect">
            <a:avLst/>
          </a:prstGeom>
          <a:noFill/>
        </p:spPr>
        <p:txBody>
          <a:bodyPr vert="vert270" wrap="none" rtlCol="0">
            <a:spAutoFit/>
          </a:bodyPr>
          <a:lstStyle/>
          <a:p>
            <a:r>
              <a:rPr lang="en-US" sz="2400" dirty="0" smtClean="0"/>
              <a:t>Mean response time (ms)</a:t>
            </a:r>
            <a:endParaRPr lang="en-US" sz="2400" dirty="0"/>
          </a:p>
        </p:txBody>
      </p:sp>
      <p:sp>
        <p:nvSpPr>
          <p:cNvPr id="12" name="TextBox 11"/>
          <p:cNvSpPr txBox="1"/>
          <p:nvPr/>
        </p:nvSpPr>
        <p:spPr>
          <a:xfrm>
            <a:off x="3789948" y="6289654"/>
            <a:ext cx="1563826" cy="461665"/>
          </a:xfrm>
          <a:prstGeom prst="rect">
            <a:avLst/>
          </a:prstGeom>
          <a:noFill/>
        </p:spPr>
        <p:txBody>
          <a:bodyPr wrap="none" rtlCol="0">
            <a:spAutoFit/>
          </a:bodyPr>
          <a:lstStyle/>
          <a:p>
            <a:r>
              <a:rPr lang="en-US" sz="2400" dirty="0" smtClean="0"/>
              <a:t>Time (min)</a:t>
            </a:r>
            <a:endParaRPr lang="en-US" sz="2400" dirty="0"/>
          </a:p>
        </p:txBody>
      </p:sp>
    </p:spTree>
    <p:extLst>
      <p:ext uri="{BB962C8B-B14F-4D97-AF65-F5344CB8AC3E}">
        <p14:creationId xmlns:p14="http://schemas.microsoft.com/office/powerpoint/2010/main" xmlns="" val="387934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11924" y="3013502"/>
            <a:ext cx="7520152" cy="830997"/>
          </a:xfrm>
          <a:prstGeom prst="rect">
            <a:avLst/>
          </a:prstGeom>
          <a:noFill/>
        </p:spPr>
        <p:txBody>
          <a:bodyPr wrap="square" rtlCol="0">
            <a:spAutoFit/>
          </a:bodyPr>
          <a:lstStyle/>
          <a:p>
            <a:pPr algn="ctr"/>
            <a:r>
              <a:rPr lang="en-US" sz="4800" dirty="0" smtClean="0"/>
              <a:t>mem_hotspots </a:t>
            </a:r>
            <a:r>
              <a:rPr lang="en-US" sz="4800" dirty="0" smtClean="0"/>
              <a:t>paper</a:t>
            </a:r>
            <a:endParaRPr lang="en-US" sz="4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Motivation</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180975" y="1433300"/>
            <a:ext cx="8724900" cy="838200"/>
          </a:xfrm>
          <a:prstGeom prst="rect">
            <a:avLst/>
          </a:prstGeom>
          <a:noFill/>
          <a:ln w="25400">
            <a:solidFill>
              <a:schemeClr val="accent1"/>
            </a:solid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180975" y="2653694"/>
            <a:ext cx="8782050" cy="1266825"/>
          </a:xfrm>
          <a:prstGeom prst="rect">
            <a:avLst/>
          </a:prstGeom>
          <a:noFill/>
          <a:ln w="25400">
            <a:solidFill>
              <a:schemeClr val="accent1"/>
            </a:solidFill>
            <a:miter lim="800000"/>
            <a:headEnd/>
            <a:tailEnd/>
          </a:ln>
        </p:spPr>
      </p:pic>
      <p:pic>
        <p:nvPicPr>
          <p:cNvPr id="1028" name="Picture 4"/>
          <p:cNvPicPr>
            <a:picLocks noChangeAspect="1" noChangeArrowheads="1"/>
          </p:cNvPicPr>
          <p:nvPr/>
        </p:nvPicPr>
        <p:blipFill>
          <a:blip r:embed="rId5" cstate="print"/>
          <a:srcRect/>
          <a:stretch>
            <a:fillRect/>
          </a:stretch>
        </p:blipFill>
        <p:spPr bwMode="auto">
          <a:xfrm>
            <a:off x="180975" y="4233265"/>
            <a:ext cx="8782050" cy="2238375"/>
          </a:xfrm>
          <a:prstGeom prst="rect">
            <a:avLst/>
          </a:prstGeom>
          <a:noFill/>
          <a:ln w="25400">
            <a:solidFill>
              <a:schemeClr val="accent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Challenges to address</a:t>
            </a:r>
            <a:endParaRPr lang="en-US" dirty="0"/>
          </a:p>
        </p:txBody>
      </p:sp>
      <p:pic>
        <p:nvPicPr>
          <p:cNvPr id="2050" name="Picture 2"/>
          <p:cNvPicPr>
            <a:picLocks noChangeAspect="1" noChangeArrowheads="1"/>
          </p:cNvPicPr>
          <p:nvPr/>
        </p:nvPicPr>
        <p:blipFill>
          <a:blip r:embed="rId3" cstate="print"/>
          <a:srcRect/>
          <a:stretch>
            <a:fillRect/>
          </a:stretch>
        </p:blipFill>
        <p:spPr bwMode="auto">
          <a:xfrm>
            <a:off x="3718952" y="1308207"/>
            <a:ext cx="4638675" cy="2381250"/>
          </a:xfrm>
          <a:prstGeom prst="rect">
            <a:avLst/>
          </a:prstGeom>
          <a:noFill/>
          <a:ln w="9525">
            <a:noFill/>
            <a:miter lim="800000"/>
            <a:headEnd/>
            <a:tailEnd/>
          </a:ln>
        </p:spPr>
      </p:pic>
      <p:pic>
        <p:nvPicPr>
          <p:cNvPr id="2051" name="Picture 3"/>
          <p:cNvPicPr>
            <a:picLocks noChangeAspect="1" noChangeArrowheads="1"/>
          </p:cNvPicPr>
          <p:nvPr/>
        </p:nvPicPr>
        <p:blipFill>
          <a:blip r:embed="rId4" cstate="print"/>
          <a:srcRect/>
          <a:stretch>
            <a:fillRect/>
          </a:stretch>
        </p:blipFill>
        <p:spPr bwMode="auto">
          <a:xfrm>
            <a:off x="3718952" y="3893755"/>
            <a:ext cx="4695825" cy="2381250"/>
          </a:xfrm>
          <a:prstGeom prst="rect">
            <a:avLst/>
          </a:prstGeom>
          <a:noFill/>
          <a:ln w="9525">
            <a:noFill/>
            <a:miter lim="800000"/>
            <a:headEnd/>
            <a:tailEnd/>
          </a:ln>
        </p:spPr>
      </p:pic>
      <p:sp>
        <p:nvSpPr>
          <p:cNvPr id="8" name="TextBox 7"/>
          <p:cNvSpPr txBox="1"/>
          <p:nvPr/>
        </p:nvSpPr>
        <p:spPr>
          <a:xfrm>
            <a:off x="725214" y="1986455"/>
            <a:ext cx="1891862" cy="523220"/>
          </a:xfrm>
          <a:prstGeom prst="rect">
            <a:avLst/>
          </a:prstGeom>
          <a:solidFill>
            <a:schemeClr val="bg2">
              <a:lumMod val="40000"/>
              <a:lumOff val="60000"/>
            </a:schemeClr>
          </a:solidFill>
          <a:ln w="50800">
            <a:solidFill>
              <a:srgbClr val="800080"/>
            </a:solidFill>
          </a:ln>
        </p:spPr>
        <p:txBody>
          <a:bodyPr wrap="square" rtlCol="0">
            <a:spAutoFit/>
          </a:bodyPr>
          <a:lstStyle/>
          <a:p>
            <a:pPr algn="ctr"/>
            <a:r>
              <a:rPr lang="en-US" sz="2800" dirty="0" smtClean="0"/>
              <a:t>Hot Spots</a:t>
            </a:r>
            <a:endParaRPr lang="en-US" sz="2800" dirty="0"/>
          </a:p>
        </p:txBody>
      </p:sp>
      <p:sp>
        <p:nvSpPr>
          <p:cNvPr id="9" name="TextBox 8"/>
          <p:cNvSpPr txBox="1"/>
          <p:nvPr/>
        </p:nvSpPr>
        <p:spPr>
          <a:xfrm>
            <a:off x="630621" y="4645573"/>
            <a:ext cx="2459420" cy="523220"/>
          </a:xfrm>
          <a:prstGeom prst="rect">
            <a:avLst/>
          </a:prstGeom>
          <a:solidFill>
            <a:schemeClr val="bg2">
              <a:lumMod val="40000"/>
              <a:lumOff val="60000"/>
            </a:schemeClr>
          </a:solidFill>
          <a:ln w="50800">
            <a:solidFill>
              <a:srgbClr val="800080"/>
            </a:solidFill>
          </a:ln>
        </p:spPr>
        <p:txBody>
          <a:bodyPr wrap="square" rtlCol="0">
            <a:spAutoFit/>
          </a:bodyPr>
          <a:lstStyle/>
          <a:p>
            <a:pPr algn="ctr"/>
            <a:r>
              <a:rPr lang="en-US" sz="2800" dirty="0" smtClean="0"/>
              <a:t>Heterogeneity</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05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theme/theme1.xml><?xml version="1.0" encoding="utf-8"?>
<a:theme xmlns:a="http://schemas.openxmlformats.org/drawingml/2006/main" name="Office Theme">
  <a:themeElements>
    <a:clrScheme name="Custom 2">
      <a:dk1>
        <a:srgbClr val="000000"/>
      </a:dk1>
      <a:lt1>
        <a:srgbClr val="FFFFFF"/>
      </a:lt1>
      <a:dk2>
        <a:srgbClr val="0000B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34686</TotalTime>
  <Words>1196</Words>
  <Application>Microsoft Office PowerPoint</Application>
  <PresentationFormat>On-screen Show (4:3)</PresentationFormat>
  <Paragraphs>137</Paragraphs>
  <Slides>16</Slides>
  <Notes>13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CSE 591: Energy-Efficient Computing Lecture 16 SCALING: memcache</vt:lpstr>
      <vt:lpstr>Application in the Cloud</vt:lpstr>
      <vt:lpstr>Application in the Cloud</vt:lpstr>
      <vt:lpstr>Application in the Cloud</vt:lpstr>
      <vt:lpstr>Is scaling memcache worth it?</vt:lpstr>
      <vt:lpstr>Naïve scaling</vt:lpstr>
      <vt:lpstr>Slide 7</vt:lpstr>
      <vt:lpstr>Motivation</vt:lpstr>
      <vt:lpstr>Challenges to address</vt:lpstr>
      <vt:lpstr>Load balancing in memcache</vt:lpstr>
      <vt:lpstr>Solution architecture</vt:lpstr>
      <vt:lpstr>Slide 12</vt:lpstr>
      <vt:lpstr>Motivation</vt:lpstr>
      <vt:lpstr>Challenges</vt:lpstr>
      <vt:lpstr>Solution</vt:lpstr>
      <vt:lpstr>Solution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Analytical Performance Modeling for Power Management in Data Centers</dc:title>
  <dc:creator>anshul</dc:creator>
  <cp:lastModifiedBy>anshul</cp:lastModifiedBy>
  <cp:revision>1639</cp:revision>
  <dcterms:created xsi:type="dcterms:W3CDTF">2006-08-16T00:00:00Z</dcterms:created>
  <dcterms:modified xsi:type="dcterms:W3CDTF">2016-04-13T22:15:09Z</dcterms:modified>
</cp:coreProperties>
</file>