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261" r:id="rId4"/>
    <p:sldId id="260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85" autoAdjust="0"/>
  </p:normalViewPr>
  <p:slideViewPr>
    <p:cSldViewPr>
      <p:cViewPr varScale="1">
        <p:scale>
          <a:sx n="65" d="100"/>
          <a:sy n="65" d="100"/>
        </p:scale>
        <p:origin x="-16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531: Performance Analysis of Systems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1100" dirty="0" smtClean="0">
                <a:solidFill>
                  <a:schemeClr val="tx2"/>
                </a:solidFill>
              </a:rPr>
              <a:t/>
            </a:r>
            <a:br>
              <a:rPr lang="en-US" sz="11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Lecture 2: Probs &amp; Stats review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1307, CS building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anshul.gandhi@stonybrook.edu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Continuous RVs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38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PDF for sample space S</a:t>
            </a:r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Pr[a ≤ X ≤ b] =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CDF: F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(a) = Pr[X ≤ a] =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] =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Var</a:t>
            </a:r>
            <a:r>
              <a:rPr lang="en-US" sz="2400" dirty="0" smtClean="0"/>
              <a:t>[X] = 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– (E[X])</a:t>
            </a:r>
            <a:r>
              <a:rPr lang="en-US" sz="2400" baseline="30000" dirty="0" smtClean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151" name="Object 2"/>
          <p:cNvGraphicFramePr>
            <a:graphicFrameLocks noChangeAspect="1"/>
          </p:cNvGraphicFramePr>
          <p:nvPr/>
        </p:nvGraphicFramePr>
        <p:xfrm>
          <a:off x="3276600" y="1691148"/>
          <a:ext cx="2895600" cy="787400"/>
        </p:xfrm>
        <a:graphic>
          <a:graphicData uri="http://schemas.openxmlformats.org/presentationml/2006/ole">
            <p:oleObj spid="_x0000_s6151" name="Equation" r:id="rId4" imgW="2895480" imgH="787320" progId="Equation.DSMT4">
              <p:embed/>
            </p:oleObj>
          </a:graphicData>
        </a:graphic>
      </p:graphicFrame>
      <p:graphicFrame>
        <p:nvGraphicFramePr>
          <p:cNvPr id="6152" name="Object 2"/>
          <p:cNvGraphicFramePr>
            <a:graphicFrameLocks noChangeAspect="1"/>
          </p:cNvGraphicFramePr>
          <p:nvPr/>
        </p:nvGraphicFramePr>
        <p:xfrm>
          <a:off x="1310148" y="2620296"/>
          <a:ext cx="5956300" cy="774700"/>
        </p:xfrm>
        <a:graphic>
          <a:graphicData uri="http://schemas.openxmlformats.org/presentationml/2006/ole">
            <p:oleObj spid="_x0000_s6152" name="Equation" r:id="rId5" imgW="5956200" imgH="77436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313904" y="3505200"/>
          <a:ext cx="1346200" cy="774700"/>
        </p:xfrm>
        <a:graphic>
          <a:graphicData uri="http://schemas.openxmlformats.org/presentationml/2006/ole">
            <p:oleObj spid="_x0000_s6153" name="Equation" r:id="rId6" imgW="1346040" imgH="774360" progId="Equation.DSMT4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286000" y="5257800"/>
          <a:ext cx="1600200" cy="774700"/>
        </p:xfrm>
        <a:graphic>
          <a:graphicData uri="http://schemas.openxmlformats.org/presentationml/2006/ole">
            <p:oleObj spid="_x0000_s6154" name="Equation" r:id="rId7" imgW="1600200" imgH="774360" progId="Equation.DSMT4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1371600" y="4572000"/>
          <a:ext cx="2032000" cy="393700"/>
        </p:xfrm>
        <a:graphic>
          <a:graphicData uri="http://schemas.openxmlformats.org/presentationml/2006/ole">
            <p:oleObj spid="_x0000_s6155" name="Equation" r:id="rId8" imgW="20318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Uniform(a, b)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382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f(x) = 1/(b-a) for a &lt; x &lt; b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9906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E[X]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Var[X]</a:t>
            </a:r>
            <a:endParaRPr lang="en-US" sz="2400" baseline="30000" dirty="0" smtClean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371600" y="1691148"/>
          <a:ext cx="1816100" cy="774700"/>
        </p:xfrm>
        <a:graphic>
          <a:graphicData uri="http://schemas.openxmlformats.org/presentationml/2006/ole">
            <p:oleObj spid="_x0000_s7171" name="Equation" r:id="rId4" imgW="1815840" imgH="774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Exponential(</a:t>
            </a:r>
            <a:r>
              <a:rPr lang="el-GR" sz="4000" dirty="0" smtClean="0"/>
              <a:t>λ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382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f(x) = </a:t>
            </a:r>
            <a:r>
              <a:rPr lang="el-GR" sz="2800" dirty="0" smtClean="0"/>
              <a:t>λ</a:t>
            </a:r>
            <a:r>
              <a:rPr lang="en-US" sz="2800" dirty="0" smtClean="0"/>
              <a:t> e </a:t>
            </a:r>
            <a:r>
              <a:rPr lang="en-US" sz="2800" baseline="30000" dirty="0" smtClean="0"/>
              <a:t>- </a:t>
            </a:r>
            <a:r>
              <a:rPr lang="el-GR" sz="2800" baseline="30000" dirty="0" smtClean="0"/>
              <a:t>λ</a:t>
            </a:r>
            <a:r>
              <a:rPr lang="en-US" sz="2800" baseline="30000" dirty="0" smtClean="0"/>
              <a:t> x</a:t>
            </a:r>
            <a:r>
              <a:rPr lang="en-US" sz="2800" dirty="0" smtClean="0"/>
              <a:t>, x ≥ 0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9906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E[X]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Var[X]</a:t>
            </a:r>
            <a:endParaRPr lang="en-US" sz="2400" baseline="30000" dirty="0" smtClean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71600" y="1690688"/>
          <a:ext cx="1816100" cy="774700"/>
        </p:xfrm>
        <a:graphic>
          <a:graphicData uri="http://schemas.openxmlformats.org/presentationml/2006/ole">
            <p:oleObj spid="_x0000_s8196" name="Equation" r:id="rId4" imgW="1815840" imgH="774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Announcements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Probability basics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2800" dirty="0" smtClean="0"/>
              <a:t>Experiments, events, helpful relations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Random variables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2800" dirty="0" smtClean="0"/>
              <a:t>Discrete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en-US" sz="2400" dirty="0" smtClean="0"/>
              <a:t>Bernoulli, Binomial, Geometric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2800" dirty="0" smtClean="0"/>
              <a:t>Continuous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en-US" sz="2400" dirty="0" smtClean="0"/>
              <a:t>Uniform, Exponential</a:t>
            </a:r>
          </a:p>
          <a:p>
            <a:pPr marL="1428750" lvl="2" indent="-514350">
              <a:buFont typeface="Wingdings" pitchFamily="2" charset="2"/>
              <a:buChar char="§"/>
            </a:pPr>
            <a:endParaRPr lang="en-US" sz="24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Announcements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Collaborating on assignments</a:t>
            </a:r>
            <a:endParaRPr lang="en-US" sz="1000" dirty="0" smtClean="0"/>
          </a:p>
          <a:p>
            <a:pPr marL="920750" lvl="1" indent="-463550">
              <a:buFont typeface="Arial" pitchFamily="34" charset="0"/>
              <a:buChar char="•"/>
            </a:pPr>
            <a:endParaRPr lang="en-US" sz="24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Assignment 1 (next week)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Basics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3820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Probability is defined in terms of some </a:t>
            </a:r>
            <a:r>
              <a:rPr lang="en-US" sz="2400" i="1" dirty="0" smtClean="0"/>
              <a:t>experiment</a:t>
            </a:r>
            <a:r>
              <a:rPr lang="en-US" sz="2400" dirty="0" smtClean="0"/>
              <a:t>.</a:t>
            </a:r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The set of all outcomes of an experiment is its </a:t>
            </a:r>
            <a:r>
              <a:rPr lang="en-US" sz="2400" i="1" dirty="0" smtClean="0"/>
              <a:t>sample space</a:t>
            </a:r>
            <a:r>
              <a:rPr lang="en-US" sz="2400" dirty="0" smtClean="0"/>
              <a:t>.</a:t>
            </a:r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 subset of the sample space is called an </a:t>
            </a:r>
            <a:r>
              <a:rPr lang="en-US" sz="2400" i="1" dirty="0" smtClean="0"/>
              <a:t>event</a:t>
            </a:r>
            <a:r>
              <a:rPr lang="en-US" sz="2400" dirty="0" smtClean="0"/>
              <a:t>.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Mutually exclusive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Partition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Independent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 function defined on the outcomes is a </a:t>
            </a:r>
            <a:r>
              <a:rPr lang="en-US" sz="2400" i="1" dirty="0" smtClean="0"/>
              <a:t>random variable.</a:t>
            </a:r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400" i="1" dirty="0" smtClean="0"/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i="1" dirty="0" smtClean="0"/>
              <a:t>Law of total probability</a:t>
            </a:r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i="1" dirty="0" smtClean="0"/>
              <a:t>Conditional probability</a:t>
            </a:r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i="1" dirty="0" smtClean="0"/>
              <a:t>Bayes’ theorem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Random variables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Discrete and Continuous</a:t>
            </a:r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Discrete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Countable possibilities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pmf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Discrete RVs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38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PMF for sample space S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Pr[X = s] = p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(s) = p(s)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CDF: F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(a) = Pr[X ≤ a] =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Inverse CDF: F̅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(a) = Pr[X &gt; a] = 1 - F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(a) =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Mean E[X] =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=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Var</a:t>
            </a:r>
            <a:r>
              <a:rPr lang="en-US" sz="2400" dirty="0" smtClean="0"/>
              <a:t>[X] = 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– (E[X])</a:t>
            </a:r>
            <a:r>
              <a:rPr lang="en-US" sz="2400" baseline="30000" dirty="0" smtClean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05300" y="2743200"/>
          <a:ext cx="1790700" cy="571500"/>
        </p:xfrm>
        <a:graphic>
          <a:graphicData uri="http://schemas.openxmlformats.org/presentationml/2006/ole">
            <p:oleObj spid="_x0000_s1026" name="Equation" r:id="rId4" imgW="1790640" imgH="57132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477000" y="3657600"/>
          <a:ext cx="1790700" cy="571500"/>
        </p:xfrm>
        <a:graphic>
          <a:graphicData uri="http://schemas.openxmlformats.org/presentationml/2006/ole">
            <p:oleObj spid="_x0000_s1027" name="Equation" r:id="rId5" imgW="1790640" imgH="57132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16250" y="4495800"/>
          <a:ext cx="1231900" cy="571500"/>
        </p:xfrm>
        <a:graphic>
          <a:graphicData uri="http://schemas.openxmlformats.org/presentationml/2006/ole">
            <p:oleObj spid="_x0000_s1028" name="Equation" r:id="rId6" imgW="1231560" imgH="57132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47800" y="1881648"/>
          <a:ext cx="1485900" cy="571500"/>
        </p:xfrm>
        <a:graphic>
          <a:graphicData uri="http://schemas.openxmlformats.org/presentationml/2006/ole">
            <p:oleObj spid="_x0000_s1029" name="Equation" r:id="rId7" imgW="1485720" imgH="57132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265363" y="5383213"/>
          <a:ext cx="1371600" cy="596900"/>
        </p:xfrm>
        <a:graphic>
          <a:graphicData uri="http://schemas.openxmlformats.org/presentationml/2006/ole">
            <p:oleObj spid="_x0000_s1030" name="Equation" r:id="rId8" imgW="1371600" imgH="596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Bernoulli(p)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382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Outcome of a coin toss</a:t>
            </a:r>
          </a:p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p(1) = p</a:t>
            </a:r>
          </a:p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p(0) = 1-p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 		(find limits of s)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Mean E[X] 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Var</a:t>
            </a:r>
            <a:r>
              <a:rPr lang="en-US" sz="2400" dirty="0" smtClean="0"/>
              <a:t>[X]</a:t>
            </a:r>
            <a:endParaRPr lang="en-US" sz="2400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47800" y="3390900"/>
          <a:ext cx="1485900" cy="571500"/>
        </p:xfrm>
        <a:graphic>
          <a:graphicData uri="http://schemas.openxmlformats.org/presentationml/2006/ole">
            <p:oleObj spid="_x0000_s2053" name="Equation" r:id="rId4" imgW="1485720" imgH="571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Binomial(n, p)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6868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Number of 1’s when flipping a Bernoulli coin n times</a:t>
            </a:r>
          </a:p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p(</a:t>
            </a:r>
            <a:r>
              <a:rPr lang="en-US" sz="2800" dirty="0" err="1" smtClean="0"/>
              <a:t>i</a:t>
            </a:r>
            <a:r>
              <a:rPr lang="en-US" sz="2800" dirty="0" smtClean="0"/>
              <a:t>) = 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p</a:t>
            </a:r>
            <a:r>
              <a:rPr lang="en-US" sz="2800" baseline="30000" dirty="0" smtClean="0"/>
              <a:t>i</a:t>
            </a:r>
            <a:r>
              <a:rPr lang="en-US" sz="2800" dirty="0" smtClean="0"/>
              <a:t> (1-p)</a:t>
            </a:r>
            <a:r>
              <a:rPr lang="en-US" sz="2800" baseline="30000" dirty="0" smtClean="0"/>
              <a:t>(n-</a:t>
            </a:r>
            <a:r>
              <a:rPr lang="en-US" sz="2800" baseline="30000" dirty="0" err="1" smtClean="0"/>
              <a:t>i</a:t>
            </a:r>
            <a:r>
              <a:rPr lang="en-US" sz="2800" baseline="30000" dirty="0" smtClean="0"/>
              <a:t>)</a:t>
            </a:r>
          </a:p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Mean E[X] 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Var</a:t>
            </a:r>
            <a:r>
              <a:rPr lang="en-US" sz="2400" dirty="0" smtClean="0"/>
              <a:t>[X]</a:t>
            </a:r>
            <a:endParaRPr lang="en-US" sz="2400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47800" y="3390900"/>
          <a:ext cx="1485900" cy="571500"/>
        </p:xfrm>
        <a:graphic>
          <a:graphicData uri="http://schemas.openxmlformats.org/presentationml/2006/ole">
            <p:oleObj spid="_x0000_s3074" name="Equation" r:id="rId4" imgW="1485720" imgH="571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Geometric(p)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6868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Number of flips till we get a 1</a:t>
            </a:r>
          </a:p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p(</a:t>
            </a:r>
            <a:r>
              <a:rPr lang="en-US" sz="2800" dirty="0" err="1" smtClean="0"/>
              <a:t>i</a:t>
            </a:r>
            <a:r>
              <a:rPr lang="en-US" sz="2800" dirty="0" smtClean="0"/>
              <a:t>) = (1-p)</a:t>
            </a:r>
            <a:r>
              <a:rPr lang="en-US" sz="2800" baseline="30000" dirty="0" smtClean="0"/>
              <a:t>(i-1)</a:t>
            </a:r>
            <a:r>
              <a:rPr lang="en-US" sz="2800" dirty="0" smtClean="0"/>
              <a:t> . p</a:t>
            </a:r>
            <a:endParaRPr lang="en-US" sz="2800" baseline="30000" dirty="0" smtClean="0"/>
          </a:p>
          <a:p>
            <a:pPr marL="920750" lvl="1" indent="-46355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Mean E[X] 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E[X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Var</a:t>
            </a:r>
            <a:r>
              <a:rPr lang="en-US" sz="2400" dirty="0" smtClean="0"/>
              <a:t>[X]</a:t>
            </a:r>
            <a:endParaRPr lang="en-US" sz="2400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47800" y="3390900"/>
          <a:ext cx="1485900" cy="571500"/>
        </p:xfrm>
        <a:graphic>
          <a:graphicData uri="http://schemas.openxmlformats.org/presentationml/2006/ole">
            <p:oleObj spid="_x0000_s4098" name="Equation" r:id="rId4" imgW="1485720" imgH="571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362</Words>
  <Application>Microsoft Office PowerPoint</Application>
  <PresentationFormat>On-screen Show (4:3)</PresentationFormat>
  <Paragraphs>152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CSE 531: Performance Analysis of Systems  Lecture 2: Probs &amp; Stats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531: Performance Analysis of Systems</dc:title>
  <dc:creator>anshul</dc:creator>
  <cp:lastModifiedBy>anshul</cp:lastModifiedBy>
  <cp:revision>139</cp:revision>
  <dcterms:created xsi:type="dcterms:W3CDTF">2006-08-16T00:00:00Z</dcterms:created>
  <dcterms:modified xsi:type="dcterms:W3CDTF">2015-02-03T19:06:03Z</dcterms:modified>
</cp:coreProperties>
</file>