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46"/>
  </p:notesMasterIdLst>
  <p:sldIdLst>
    <p:sldId id="256" r:id="rId2"/>
    <p:sldId id="257" r:id="rId3"/>
    <p:sldId id="313" r:id="rId4"/>
    <p:sldId id="301" r:id="rId5"/>
    <p:sldId id="259" r:id="rId6"/>
    <p:sldId id="305" r:id="rId7"/>
    <p:sldId id="304" r:id="rId8"/>
    <p:sldId id="342" r:id="rId9"/>
    <p:sldId id="341" r:id="rId10"/>
    <p:sldId id="310" r:id="rId11"/>
    <p:sldId id="260" r:id="rId12"/>
    <p:sldId id="261" r:id="rId13"/>
    <p:sldId id="266" r:id="rId14"/>
    <p:sldId id="319" r:id="rId15"/>
    <p:sldId id="318" r:id="rId16"/>
    <p:sldId id="320" r:id="rId17"/>
    <p:sldId id="321" r:id="rId18"/>
    <p:sldId id="322" r:id="rId19"/>
    <p:sldId id="323" r:id="rId20"/>
    <p:sldId id="324" r:id="rId21"/>
    <p:sldId id="325" r:id="rId22"/>
    <p:sldId id="326" r:id="rId23"/>
    <p:sldId id="327" r:id="rId24"/>
    <p:sldId id="329" r:id="rId25"/>
    <p:sldId id="334" r:id="rId26"/>
    <p:sldId id="316" r:id="rId27"/>
    <p:sldId id="350" r:id="rId28"/>
    <p:sldId id="351" r:id="rId29"/>
    <p:sldId id="352" r:id="rId30"/>
    <p:sldId id="343" r:id="rId31"/>
    <p:sldId id="345" r:id="rId32"/>
    <p:sldId id="346" r:id="rId33"/>
    <p:sldId id="349" r:id="rId34"/>
    <p:sldId id="353" r:id="rId35"/>
    <p:sldId id="354" r:id="rId36"/>
    <p:sldId id="317" r:id="rId37"/>
    <p:sldId id="332" r:id="rId38"/>
    <p:sldId id="335" r:id="rId39"/>
    <p:sldId id="336" r:id="rId40"/>
    <p:sldId id="337" r:id="rId41"/>
    <p:sldId id="338" r:id="rId42"/>
    <p:sldId id="339" r:id="rId43"/>
    <p:sldId id="340" r:id="rId44"/>
    <p:sldId id="281"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1308C9-A6FC-48F0-A877-DC076D97A8A6}">
  <a:tblStyle styleId="{821308C9-A6FC-48F0-A877-DC076D97A8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259827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33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74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0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19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55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56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10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71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35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26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292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93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fd843ecc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fd843ec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85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fd843ecc1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fd843ecc1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79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fd843ecc1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fd843ecc1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51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63380" y="1853625"/>
            <a:ext cx="41073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6000"/>
              <a:buFont typeface="Lexend Deca"/>
              <a:buNone/>
              <a:defRPr sz="60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4555821" y="3511200"/>
            <a:ext cx="39540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Assistant Light"/>
              <a:buNone/>
              <a:defRPr>
                <a:solidFill>
                  <a:schemeClr val="lt1"/>
                </a:solidFill>
                <a:latin typeface="Assistant Light"/>
                <a:ea typeface="Assistant Light"/>
                <a:cs typeface="Assistant Light"/>
                <a:sym typeface="Assistant Light"/>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_1">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3" name="Google Shape;13;p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14" name="Google Shape;14;p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15" name="Google Shape;15;p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6" name="Google Shape;16;p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cxnSp>
        <p:nvCxnSpPr>
          <p:cNvPr id="17" name="Google Shape;17;p3"/>
          <p:cNvCxnSpPr/>
          <p:nvPr/>
        </p:nvCxnSpPr>
        <p:spPr>
          <a:xfrm rot="10800000">
            <a:off x="5183050" y="3696676"/>
            <a:ext cx="2688300" cy="0"/>
          </a:xfrm>
          <a:prstGeom prst="straightConnector1">
            <a:avLst/>
          </a:prstGeom>
          <a:noFill/>
          <a:ln w="19050" cap="flat" cmpd="sng">
            <a:solidFill>
              <a:schemeClr val="lt1"/>
            </a:solidFill>
            <a:prstDash val="solid"/>
            <a:round/>
            <a:headEnd type="none" w="med" len="med"/>
            <a:tailEnd type="oval" w="med" len="med"/>
          </a:ln>
        </p:spPr>
      </p:cxnSp>
      <p:sp>
        <p:nvSpPr>
          <p:cNvPr id="18" name="Google Shape;18;p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9" name="Google Shape;19;p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0" name="Google Shape;20;p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21" name="Google Shape;21;p3"/>
          <p:cNvSpPr/>
          <p:nvPr/>
        </p:nvSpPr>
        <p:spPr>
          <a:xfrm>
            <a:off x="728992"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957741"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415240"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186491"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9" name="Google Shape;29;p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cxnSp>
        <p:nvCxnSpPr>
          <p:cNvPr id="30" name="Google Shape;30;p3"/>
          <p:cNvCxnSpPr/>
          <p:nvPr/>
        </p:nvCxnSpPr>
        <p:spPr>
          <a:xfrm>
            <a:off x="1106400" y="2235925"/>
            <a:ext cx="2871300" cy="0"/>
          </a:xfrm>
          <a:prstGeom prst="straightConnector1">
            <a:avLst/>
          </a:prstGeom>
          <a:noFill/>
          <a:ln w="19050" cap="flat" cmpd="sng">
            <a:solidFill>
              <a:schemeClr val="lt1"/>
            </a:solidFill>
            <a:prstDash val="solid"/>
            <a:round/>
            <a:headEnd type="none" w="med" len="med"/>
            <a:tailEnd type="oval" w="med" len="med"/>
          </a:ln>
        </p:spPr>
      </p:cxnSp>
      <p:cxnSp>
        <p:nvCxnSpPr>
          <p:cNvPr id="31" name="Google Shape;31;p3"/>
          <p:cNvCxnSpPr/>
          <p:nvPr/>
        </p:nvCxnSpPr>
        <p:spPr>
          <a:xfrm rot="10800000">
            <a:off x="704800" y="3696676"/>
            <a:ext cx="2648700" cy="0"/>
          </a:xfrm>
          <a:prstGeom prst="straightConnector1">
            <a:avLst/>
          </a:prstGeom>
          <a:noFill/>
          <a:ln w="19050" cap="flat" cmpd="sng">
            <a:solidFill>
              <a:schemeClr val="lt1"/>
            </a:solidFill>
            <a:prstDash val="solid"/>
            <a:round/>
            <a:headEnd type="none" w="med" len="med"/>
            <a:tailEnd type="oval" w="med" len="med"/>
          </a:ln>
        </p:spPr>
      </p:cxnSp>
      <p:cxnSp>
        <p:nvCxnSpPr>
          <p:cNvPr id="32" name="Google Shape;32;p3"/>
          <p:cNvCxnSpPr/>
          <p:nvPr/>
        </p:nvCxnSpPr>
        <p:spPr>
          <a:xfrm>
            <a:off x="5572925" y="2235925"/>
            <a:ext cx="28371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extLst>
    <p:ext uri="{DCECCB84-F9BA-43D5-87BE-67443E8EF086}">
      <p15:sldGuideLst xmlns:p15="http://schemas.microsoft.com/office/powerpoint/2012/main">
        <p15:guide id="1" orient="horz" pos="1840">
          <p15:clr>
            <a:srgbClr val="FA7B17"/>
          </p15:clr>
        </p15:guide>
        <p15:guide id="2" pos="326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1_1_2_1_1">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5" name="Google Shape;35;p4"/>
          <p:cNvSpPr txBox="1">
            <a:spLocks noGrp="1"/>
          </p:cNvSpPr>
          <p:nvPr>
            <p:ph type="subTitle" idx="1"/>
          </p:nvPr>
        </p:nvSpPr>
        <p:spPr>
          <a:xfrm>
            <a:off x="831200" y="1552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TITLE_ONLY_1_1_1">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97484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8" name="Google Shape;38;p5"/>
          <p:cNvSpPr txBox="1">
            <a:spLocks noGrp="1"/>
          </p:cNvSpPr>
          <p:nvPr>
            <p:ph type="subTitle" idx="1"/>
          </p:nvPr>
        </p:nvSpPr>
        <p:spPr>
          <a:xfrm>
            <a:off x="97484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9" name="Google Shape;39;p5"/>
          <p:cNvSpPr txBox="1">
            <a:spLocks noGrp="1"/>
          </p:cNvSpPr>
          <p:nvPr>
            <p:ph type="ctrTitle" idx="2"/>
          </p:nvPr>
        </p:nvSpPr>
        <p:spPr>
          <a:xfrm>
            <a:off x="3637449"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 name="Google Shape;40;p5"/>
          <p:cNvSpPr txBox="1">
            <a:spLocks noGrp="1"/>
          </p:cNvSpPr>
          <p:nvPr>
            <p:ph type="subTitle" idx="3"/>
          </p:nvPr>
        </p:nvSpPr>
        <p:spPr>
          <a:xfrm>
            <a:off x="3637449"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1" name="Google Shape;41;p5"/>
          <p:cNvSpPr txBox="1">
            <a:spLocks noGrp="1"/>
          </p:cNvSpPr>
          <p:nvPr>
            <p:ph type="ctrTitle" idx="4"/>
          </p:nvPr>
        </p:nvSpPr>
        <p:spPr>
          <a:xfrm>
            <a:off x="630005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 name="Google Shape;42;p5"/>
          <p:cNvSpPr txBox="1">
            <a:spLocks noGrp="1"/>
          </p:cNvSpPr>
          <p:nvPr>
            <p:ph type="subTitle" idx="5"/>
          </p:nvPr>
        </p:nvSpPr>
        <p:spPr>
          <a:xfrm>
            <a:off x="630005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 name="Google Shape;43;p5"/>
          <p:cNvSpPr txBox="1">
            <a:spLocks noGrp="1"/>
          </p:cNvSpPr>
          <p:nvPr>
            <p:ph type="title" idx="6"/>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_1_1_1_1_1">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CUSTOM_11_1_2_1">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602727" y="36522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98" name="Google Shape;98;p12"/>
          <p:cNvSpPr txBox="1">
            <a:spLocks noGrp="1"/>
          </p:cNvSpPr>
          <p:nvPr>
            <p:ph type="subTitle" idx="1"/>
          </p:nvPr>
        </p:nvSpPr>
        <p:spPr>
          <a:xfrm>
            <a:off x="616461" y="230294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p:cSld name="BLANK_1">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2pPr>
            <a:lvl3pPr lvl="2"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3pPr>
            <a:lvl4pPr lvl="3"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4pPr>
            <a:lvl5pPr lvl="4"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5pPr>
            <a:lvl6pPr lvl="5"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6pPr>
            <a:lvl7pPr lvl="6"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7pPr>
            <a:lvl8pPr lvl="7"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8pPr>
            <a:lvl9pPr lvl="8"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1pPr>
            <a:lvl2pPr marL="914400" lvl="1"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2pPr>
            <a:lvl3pPr marL="1371600" lvl="2"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3pPr>
            <a:lvl4pPr marL="1828800" lvl="3"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4pPr>
            <a:lvl5pPr marL="2286000" lvl="4"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5pPr>
            <a:lvl6pPr marL="2743200" lvl="5"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6pPr>
            <a:lvl7pPr marL="3200400" lvl="6"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7pPr>
            <a:lvl8pPr marL="3657600" lvl="7"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8pPr>
            <a:lvl9pPr marL="4114800" lvl="8" indent="-304800" rtl="0">
              <a:lnSpc>
                <a:spcPct val="115000"/>
              </a:lnSpc>
              <a:spcBef>
                <a:spcPts val="1600"/>
              </a:spcBef>
              <a:spcAft>
                <a:spcPts val="160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4">
          <p15:clr>
            <a:srgbClr val="EA4335"/>
          </p15:clr>
        </p15:guide>
        <p15:guide id="2" orient="horz" pos="357">
          <p15:clr>
            <a:srgbClr val="EA4335"/>
          </p15:clr>
        </p15:guide>
        <p15:guide id="3" pos="5306">
          <p15:clr>
            <a:srgbClr val="EA4335"/>
          </p15:clr>
        </p15:guide>
        <p15:guide id="4" orient="horz" pos="288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382250" y="443562"/>
            <a:ext cx="4709948" cy="4256373"/>
          </a:xfrm>
          <a:prstGeom prst="rect">
            <a:avLst/>
          </a:prstGeom>
          <a:noFill/>
          <a:ln>
            <a:noFill/>
          </a:ln>
        </p:spPr>
      </p:pic>
      <p:sp>
        <p:nvSpPr>
          <p:cNvPr id="117" name="Google Shape;117;p19"/>
          <p:cNvSpPr txBox="1">
            <a:spLocks noGrp="1"/>
          </p:cNvSpPr>
          <p:nvPr>
            <p:ph type="subTitle" idx="1"/>
          </p:nvPr>
        </p:nvSpPr>
        <p:spPr>
          <a:xfrm>
            <a:off x="4900504" y="3565133"/>
            <a:ext cx="4143304" cy="1454905"/>
          </a:xfrm>
          <a:prstGeom prst="rect">
            <a:avLst/>
          </a:prstGeom>
        </p:spPr>
        <p:txBody>
          <a:bodyPr spcFirstLastPara="1" wrap="square" lIns="91425" tIns="91425" rIns="91425" bIns="91425" anchor="b" anchorCtr="0">
            <a:noAutofit/>
          </a:bodyPr>
          <a:lstStyle/>
          <a:p>
            <a:pPr algn="ctr"/>
            <a:r>
              <a:rPr lang="en-US" sz="2800" dirty="0">
                <a:latin typeface="+mj-lt"/>
              </a:rPr>
              <a:t>Sneha Shrivastava, MD</a:t>
            </a:r>
          </a:p>
          <a:p>
            <a:pPr algn="ctr"/>
            <a:r>
              <a:rPr lang="en-US" sz="2000" dirty="0" smtClean="0">
                <a:latin typeface="+mj-lt"/>
              </a:rPr>
              <a:t>Assistant Professor, </a:t>
            </a:r>
            <a:r>
              <a:rPr lang="en-US" sz="2000" dirty="0" err="1" smtClean="0">
                <a:latin typeface="+mj-lt"/>
              </a:rPr>
              <a:t>Zucker</a:t>
            </a:r>
            <a:r>
              <a:rPr lang="en-US" sz="2000" dirty="0" smtClean="0">
                <a:latin typeface="+mj-lt"/>
              </a:rPr>
              <a:t> School of Medicine</a:t>
            </a:r>
          </a:p>
          <a:p>
            <a:pPr algn="ctr"/>
            <a:r>
              <a:rPr lang="en-US" sz="2000" dirty="0" smtClean="0">
                <a:latin typeface="+mj-lt"/>
              </a:rPr>
              <a:t>General </a:t>
            </a:r>
            <a:r>
              <a:rPr lang="en-US" sz="2000" dirty="0">
                <a:latin typeface="+mj-lt"/>
              </a:rPr>
              <a:t>Internal Medicine </a:t>
            </a:r>
            <a:r>
              <a:rPr lang="en-US" sz="2000" dirty="0" smtClean="0">
                <a:latin typeface="+mj-lt"/>
              </a:rPr>
              <a:t>Fellow</a:t>
            </a:r>
          </a:p>
          <a:p>
            <a:pPr algn="ctr"/>
            <a:r>
              <a:rPr lang="en-US" sz="2000" dirty="0" smtClean="0">
                <a:latin typeface="+mj-lt"/>
              </a:rPr>
              <a:t>10-21-2020</a:t>
            </a:r>
            <a:endParaRPr lang="en-US" sz="2000" dirty="0">
              <a:latin typeface="+mj-lt"/>
            </a:endParaRPr>
          </a:p>
        </p:txBody>
      </p:sp>
      <p:sp>
        <p:nvSpPr>
          <p:cNvPr id="118" name="Google Shape;118;p19"/>
          <p:cNvSpPr txBox="1">
            <a:spLocks noGrp="1"/>
          </p:cNvSpPr>
          <p:nvPr>
            <p:ph type="ctrTitle"/>
          </p:nvPr>
        </p:nvSpPr>
        <p:spPr>
          <a:xfrm>
            <a:off x="4900504" y="144176"/>
            <a:ext cx="4143305" cy="2784297"/>
          </a:xfrm>
          <a:prstGeom prst="rect">
            <a:avLst/>
          </a:prstGeom>
        </p:spPr>
        <p:txBody>
          <a:bodyPr spcFirstLastPara="1" wrap="square" lIns="91425" tIns="91425" rIns="91425" bIns="91425" anchor="b" anchorCtr="0">
            <a:noAutofit/>
          </a:bodyPr>
          <a:lstStyle/>
          <a:p>
            <a:pPr lvl="0" algn="ctr"/>
            <a:r>
              <a:rPr lang="en-US" dirty="0" smtClean="0">
                <a:latin typeface="+mj-lt"/>
              </a:rPr>
              <a:t>Statistics </a:t>
            </a:r>
            <a:r>
              <a:rPr lang="en-US" dirty="0">
                <a:latin typeface="+mj-lt"/>
              </a:rPr>
              <a:t>in Medicine </a:t>
            </a:r>
            <a:br>
              <a:rPr lang="en-US" dirty="0">
                <a:latin typeface="+mj-lt"/>
              </a:rPr>
            </a:br>
            <a:r>
              <a:rPr lang="en-US" dirty="0" smtClean="0">
                <a:latin typeface="+mj-lt"/>
              </a:rPr>
              <a:t>CSE 357</a:t>
            </a:r>
            <a:endParaRPr dirty="0">
              <a:solidFill>
                <a:srgbClr val="FFFFFF"/>
              </a:solidFill>
              <a:latin typeface="+mj-lt"/>
            </a:endParaRPr>
          </a:p>
        </p:txBody>
      </p:sp>
      <p:pic>
        <p:nvPicPr>
          <p:cNvPr id="5" name="Picture 4"/>
          <p:cNvPicPr>
            <a:picLocks noChangeAspect="1"/>
          </p:cNvPicPr>
          <p:nvPr/>
        </p:nvPicPr>
        <p:blipFill>
          <a:blip r:embed="rId4"/>
          <a:stretch>
            <a:fillRect/>
          </a:stretch>
        </p:blipFill>
        <p:spPr>
          <a:xfrm>
            <a:off x="84009" y="4208346"/>
            <a:ext cx="1352549" cy="939205"/>
          </a:xfrm>
          <a:prstGeom prst="rect">
            <a:avLst/>
          </a:prstGeom>
        </p:spPr>
      </p:pic>
      <p:pic>
        <p:nvPicPr>
          <p:cNvPr id="6" name="Picture 5"/>
          <p:cNvPicPr>
            <a:picLocks noChangeAspect="1"/>
          </p:cNvPicPr>
          <p:nvPr/>
        </p:nvPicPr>
        <p:blipFill>
          <a:blip r:embed="rId5"/>
          <a:stretch>
            <a:fillRect/>
          </a:stretch>
        </p:blipFill>
        <p:spPr>
          <a:xfrm>
            <a:off x="1436558" y="4098005"/>
            <a:ext cx="1524000" cy="10454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144" y="236305"/>
            <a:ext cx="8517277" cy="949407"/>
          </a:xfrm>
        </p:spPr>
        <p:txBody>
          <a:bodyPr/>
          <a:lstStyle/>
          <a:p>
            <a:r>
              <a:rPr lang="en-US" sz="4000" dirty="0" smtClean="0">
                <a:latin typeface="+mj-lt"/>
              </a:rPr>
              <a:t>Diagnosis</a:t>
            </a:r>
            <a:endParaRPr lang="en-US" sz="4000" dirty="0">
              <a:latin typeface="+mj-lt"/>
            </a:endParaRPr>
          </a:p>
        </p:txBody>
      </p:sp>
      <p:sp>
        <p:nvSpPr>
          <p:cNvPr id="3" name="Subtitle 2"/>
          <p:cNvSpPr>
            <a:spLocks noGrp="1"/>
          </p:cNvSpPr>
          <p:nvPr>
            <p:ph type="subTitle" idx="1"/>
          </p:nvPr>
        </p:nvSpPr>
        <p:spPr>
          <a:xfrm>
            <a:off x="472611" y="1552225"/>
            <a:ext cx="8157681" cy="1784400"/>
          </a:xfrm>
        </p:spPr>
        <p:txBody>
          <a:bodyPr/>
          <a:lstStyle/>
          <a:p>
            <a:pPr marL="495300" indent="-342900">
              <a:buFont typeface="Arial" panose="020B0604020202020204" pitchFamily="34" charset="0"/>
              <a:buChar char="•"/>
            </a:pPr>
            <a:r>
              <a:rPr lang="en-US" sz="2400" dirty="0" smtClean="0">
                <a:solidFill>
                  <a:schemeClr val="tx1"/>
                </a:solidFill>
                <a:latin typeface="+mn-lt"/>
              </a:rPr>
              <a:t>Prevalence/ pre-test probability</a:t>
            </a:r>
          </a:p>
          <a:p>
            <a:pPr marL="495300" indent="-342900">
              <a:buFont typeface="Arial" panose="020B0604020202020204" pitchFamily="34" charset="0"/>
              <a:buChar char="•"/>
            </a:pPr>
            <a:r>
              <a:rPr lang="en-US" sz="2400" dirty="0" smtClean="0">
                <a:solidFill>
                  <a:schemeClr val="tx1"/>
                </a:solidFill>
                <a:latin typeface="+mn-lt"/>
              </a:rPr>
              <a:t>Sensitivity</a:t>
            </a:r>
          </a:p>
          <a:p>
            <a:pPr marL="495300" indent="-342900">
              <a:buFont typeface="Arial" panose="020B0604020202020204" pitchFamily="34" charset="0"/>
              <a:buChar char="•"/>
            </a:pPr>
            <a:r>
              <a:rPr lang="en-US" sz="2400" dirty="0" smtClean="0">
                <a:solidFill>
                  <a:schemeClr val="tx1"/>
                </a:solidFill>
                <a:latin typeface="+mn-lt"/>
              </a:rPr>
              <a:t>Specificity</a:t>
            </a:r>
          </a:p>
          <a:p>
            <a:pPr marL="495300" indent="-342900">
              <a:buFont typeface="Arial" panose="020B0604020202020204" pitchFamily="34" charset="0"/>
              <a:buChar char="•"/>
            </a:pPr>
            <a:r>
              <a:rPr lang="en-US" sz="2400" dirty="0" smtClean="0">
                <a:solidFill>
                  <a:schemeClr val="tx1"/>
                </a:solidFill>
                <a:latin typeface="+mn-lt"/>
              </a:rPr>
              <a:t>Positive predictive value/ post-test probability</a:t>
            </a:r>
          </a:p>
          <a:p>
            <a:pPr marL="495300" indent="-342900">
              <a:buFont typeface="Arial" panose="020B0604020202020204" pitchFamily="34" charset="0"/>
              <a:buChar char="•"/>
            </a:pPr>
            <a:r>
              <a:rPr lang="en-US" sz="2400" dirty="0" smtClean="0">
                <a:solidFill>
                  <a:schemeClr val="tx1"/>
                </a:solidFill>
                <a:latin typeface="+mn-lt"/>
              </a:rPr>
              <a:t>Negative predictive value</a:t>
            </a:r>
          </a:p>
          <a:p>
            <a:pPr marL="495300" indent="-342900">
              <a:buFont typeface="Arial" panose="020B0604020202020204" pitchFamily="34" charset="0"/>
              <a:buChar char="•"/>
            </a:pPr>
            <a:endParaRPr lang="en-US" sz="2400" dirty="0">
              <a:solidFill>
                <a:schemeClr val="tx1"/>
              </a:solidFill>
              <a:latin typeface="+mn-lt"/>
            </a:endParaRPr>
          </a:p>
        </p:txBody>
      </p:sp>
    </p:spTree>
    <p:extLst>
      <p:ext uri="{BB962C8B-B14F-4D97-AF65-F5344CB8AC3E}">
        <p14:creationId xmlns:p14="http://schemas.microsoft.com/office/powerpoint/2010/main" val="62479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p:nvPr/>
        </p:nvSpPr>
        <p:spPr>
          <a:xfrm>
            <a:off x="720000"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cxnSp>
        <p:nvCxnSpPr>
          <p:cNvPr id="166" name="Google Shape;166;p23"/>
          <p:cNvCxnSpPr/>
          <p:nvPr/>
        </p:nvCxnSpPr>
        <p:spPr>
          <a:xfrm>
            <a:off x="1696125" y="1711300"/>
            <a:ext cx="1158300" cy="0"/>
          </a:xfrm>
          <a:prstGeom prst="straightConnector1">
            <a:avLst/>
          </a:prstGeom>
          <a:noFill/>
          <a:ln w="19050" cap="flat" cmpd="sng">
            <a:solidFill>
              <a:schemeClr val="lt1"/>
            </a:solidFill>
            <a:prstDash val="solid"/>
            <a:round/>
            <a:headEnd type="none" w="med" len="med"/>
            <a:tailEnd type="oval" w="med" len="med"/>
          </a:ln>
        </p:spPr>
      </p:cxnSp>
      <p:cxnSp>
        <p:nvCxnSpPr>
          <p:cNvPr id="167" name="Google Shape;167;p23"/>
          <p:cNvCxnSpPr/>
          <p:nvPr/>
        </p:nvCxnSpPr>
        <p:spPr>
          <a:xfrm>
            <a:off x="1820228" y="3532000"/>
            <a:ext cx="1107907" cy="1650"/>
          </a:xfrm>
          <a:prstGeom prst="straightConnector1">
            <a:avLst/>
          </a:prstGeom>
          <a:noFill/>
          <a:ln w="19050" cap="flat" cmpd="sng">
            <a:solidFill>
              <a:schemeClr val="lt1"/>
            </a:solidFill>
            <a:prstDash val="solid"/>
            <a:round/>
            <a:headEnd type="none" w="med" len="med"/>
            <a:tailEnd type="oval" w="med" len="med"/>
          </a:ln>
        </p:spPr>
      </p:cxnSp>
      <p:sp>
        <p:nvSpPr>
          <p:cNvPr id="175" name="Google Shape;175;p23"/>
          <p:cNvSpPr txBox="1">
            <a:spLocks noGrp="1"/>
          </p:cNvSpPr>
          <p:nvPr>
            <p:ph type="title"/>
          </p:nvPr>
        </p:nvSpPr>
        <p:spPr>
          <a:xfrm>
            <a:off x="466257" y="184588"/>
            <a:ext cx="5564673"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dirty="0" smtClean="0">
                <a:latin typeface="+mn-lt"/>
              </a:rPr>
              <a:t>“Excessively hungry, thirsty, and urinating a lot”</a:t>
            </a:r>
            <a:endParaRPr sz="2000" dirty="0">
              <a:latin typeface="+mn-lt"/>
            </a:endParaRPr>
          </a:p>
        </p:txBody>
      </p:sp>
      <p:pic>
        <p:nvPicPr>
          <p:cNvPr id="179" name="Google Shape;179;p23"/>
          <p:cNvPicPr preferRelativeResize="0"/>
          <p:nvPr/>
        </p:nvPicPr>
        <p:blipFill>
          <a:blip r:embed="rId3">
            <a:alphaModFix/>
          </a:blip>
          <a:stretch>
            <a:fillRect/>
          </a:stretch>
        </p:blipFill>
        <p:spPr>
          <a:xfrm>
            <a:off x="1043855" y="1499125"/>
            <a:ext cx="1040698" cy="3256525"/>
          </a:xfrm>
          <a:prstGeom prst="rect">
            <a:avLst/>
          </a:prstGeom>
          <a:noFill/>
          <a:ln>
            <a:noFill/>
          </a:ln>
        </p:spPr>
      </p:pic>
      <p:cxnSp>
        <p:nvCxnSpPr>
          <p:cNvPr id="183" name="Google Shape;183;p23"/>
          <p:cNvCxnSpPr/>
          <p:nvPr/>
        </p:nvCxnSpPr>
        <p:spPr>
          <a:xfrm>
            <a:off x="5180026" y="1777300"/>
            <a:ext cx="1158300" cy="0"/>
          </a:xfrm>
          <a:prstGeom prst="straightConnector1">
            <a:avLst/>
          </a:prstGeom>
          <a:noFill/>
          <a:ln w="19050" cap="flat" cmpd="sng">
            <a:solidFill>
              <a:schemeClr val="lt1"/>
            </a:solidFill>
            <a:prstDash val="solid"/>
            <a:round/>
            <a:headEnd type="oval" w="med" len="med"/>
            <a:tailEnd type="oval" w="med" len="med"/>
          </a:ln>
        </p:spPr>
      </p:cxnSp>
      <p:sp>
        <p:nvSpPr>
          <p:cNvPr id="2" name="TextBox 1"/>
          <p:cNvSpPr txBox="1"/>
          <p:nvPr/>
        </p:nvSpPr>
        <p:spPr>
          <a:xfrm>
            <a:off x="2928135" y="1081753"/>
            <a:ext cx="2533938" cy="1323439"/>
          </a:xfrm>
          <a:prstGeom prst="rect">
            <a:avLst/>
          </a:prstGeom>
          <a:noFill/>
        </p:spPr>
        <p:txBody>
          <a:bodyPr wrap="square" rtlCol="0">
            <a:spAutoFit/>
          </a:bodyPr>
          <a:lstStyle/>
          <a:p>
            <a:r>
              <a:rPr lang="en-US" sz="2000" dirty="0" smtClean="0">
                <a:solidFill>
                  <a:schemeClr val="tx1"/>
                </a:solidFill>
              </a:rPr>
              <a:t>Age: 26</a:t>
            </a:r>
          </a:p>
          <a:p>
            <a:r>
              <a:rPr lang="en-US" sz="2000" dirty="0" smtClean="0">
                <a:solidFill>
                  <a:schemeClr val="tx1"/>
                </a:solidFill>
              </a:rPr>
              <a:t>Gender: Female</a:t>
            </a:r>
          </a:p>
          <a:p>
            <a:r>
              <a:rPr lang="en-US" sz="2000" dirty="0" smtClean="0">
                <a:solidFill>
                  <a:schemeClr val="tx1"/>
                </a:solidFill>
              </a:rPr>
              <a:t>Allergies: None</a:t>
            </a:r>
          </a:p>
          <a:p>
            <a:r>
              <a:rPr lang="en-US" sz="2000" dirty="0" smtClean="0">
                <a:solidFill>
                  <a:schemeClr val="tx1"/>
                </a:solidFill>
              </a:rPr>
              <a:t>Medications: None</a:t>
            </a:r>
          </a:p>
        </p:txBody>
      </p:sp>
      <p:sp>
        <p:nvSpPr>
          <p:cNvPr id="3" name="TextBox 2"/>
          <p:cNvSpPr txBox="1"/>
          <p:nvPr/>
        </p:nvSpPr>
        <p:spPr>
          <a:xfrm>
            <a:off x="3035124" y="3130996"/>
            <a:ext cx="2851968" cy="1631216"/>
          </a:xfrm>
          <a:prstGeom prst="rect">
            <a:avLst/>
          </a:prstGeom>
          <a:noFill/>
        </p:spPr>
        <p:txBody>
          <a:bodyPr wrap="square" rtlCol="0">
            <a:spAutoFit/>
          </a:bodyPr>
          <a:lstStyle/>
          <a:p>
            <a:r>
              <a:rPr lang="en-US" sz="2000" dirty="0" smtClean="0"/>
              <a:t>HR: 80 (60-100)</a:t>
            </a:r>
          </a:p>
          <a:p>
            <a:r>
              <a:rPr lang="en-US" sz="2000" dirty="0" smtClean="0"/>
              <a:t>BP: 122/78 </a:t>
            </a:r>
          </a:p>
          <a:p>
            <a:r>
              <a:rPr lang="en-US" sz="2000" dirty="0" smtClean="0"/>
              <a:t>(100-140/70-90)</a:t>
            </a:r>
          </a:p>
          <a:p>
            <a:r>
              <a:rPr lang="en-US" sz="2000" dirty="0" smtClean="0"/>
              <a:t>BMI: 35 (18-25) </a:t>
            </a:r>
          </a:p>
          <a:p>
            <a:r>
              <a:rPr lang="en-US" sz="2000" dirty="0" smtClean="0"/>
              <a:t>Exam: unremarkable</a:t>
            </a:r>
            <a:endParaRPr lang="en-US" sz="2000" dirty="0"/>
          </a:p>
        </p:txBody>
      </p:sp>
      <p:sp>
        <p:nvSpPr>
          <p:cNvPr id="5" name="TextBox 4"/>
          <p:cNvSpPr txBox="1"/>
          <p:nvPr/>
        </p:nvSpPr>
        <p:spPr>
          <a:xfrm>
            <a:off x="6550665" y="955497"/>
            <a:ext cx="2593335" cy="1938992"/>
          </a:xfrm>
          <a:prstGeom prst="rect">
            <a:avLst/>
          </a:prstGeom>
          <a:noFill/>
        </p:spPr>
        <p:txBody>
          <a:bodyPr wrap="square" rtlCol="0">
            <a:spAutoFit/>
          </a:bodyPr>
          <a:lstStyle/>
          <a:p>
            <a:r>
              <a:rPr lang="en-US" sz="2000" dirty="0" smtClean="0"/>
              <a:t>Habits</a:t>
            </a:r>
          </a:p>
          <a:p>
            <a:pPr marL="342900" indent="-342900">
              <a:buFontTx/>
              <a:buChar char="-"/>
            </a:pPr>
            <a:r>
              <a:rPr lang="en-US" sz="2000" dirty="0" smtClean="0"/>
              <a:t>Snacks on chips</a:t>
            </a:r>
          </a:p>
          <a:p>
            <a:pPr marL="342900" indent="-342900">
              <a:buFontTx/>
              <a:buChar char="-"/>
            </a:pPr>
            <a:r>
              <a:rPr lang="en-US" sz="2000" dirty="0" smtClean="0"/>
              <a:t>Soda (not diet)</a:t>
            </a:r>
          </a:p>
          <a:p>
            <a:pPr marL="342900" indent="-342900">
              <a:buFontTx/>
              <a:buChar char="-"/>
            </a:pPr>
            <a:r>
              <a:rPr lang="en-US" sz="2000" dirty="0" smtClean="0"/>
              <a:t>No exercise</a:t>
            </a:r>
          </a:p>
          <a:p>
            <a:pPr marL="342900" indent="-342900">
              <a:buFontTx/>
              <a:buChar char="-"/>
            </a:pPr>
            <a:r>
              <a:rPr lang="en-US" sz="2000" dirty="0" smtClean="0"/>
              <a:t>No smoking</a:t>
            </a:r>
          </a:p>
          <a:p>
            <a:pPr marL="342900" indent="-342900">
              <a:buFontTx/>
              <a:buChar char="-"/>
            </a:pPr>
            <a:r>
              <a:rPr lang="en-US" sz="2000" dirty="0" smtClean="0"/>
              <a:t>Drinks beer</a:t>
            </a:r>
            <a:endParaRPr lang="en-US" sz="2000" dirty="0"/>
          </a:p>
        </p:txBody>
      </p:sp>
      <p:cxnSp>
        <p:nvCxnSpPr>
          <p:cNvPr id="25" name="Google Shape;167;p23"/>
          <p:cNvCxnSpPr/>
          <p:nvPr/>
        </p:nvCxnSpPr>
        <p:spPr>
          <a:xfrm>
            <a:off x="4613094" y="3684400"/>
            <a:ext cx="1107907" cy="1650"/>
          </a:xfrm>
          <a:prstGeom prst="straightConnector1">
            <a:avLst/>
          </a:prstGeom>
          <a:noFill/>
          <a:ln w="19050" cap="flat" cmpd="sng">
            <a:solidFill>
              <a:schemeClr val="lt1"/>
            </a:solidFill>
            <a:prstDash val="solid"/>
            <a:round/>
            <a:headEnd type="none" w="med" len="med"/>
            <a:tailEnd type="oval" w="med" len="med"/>
          </a:ln>
        </p:spPr>
      </p:cxnSp>
      <p:sp>
        <p:nvSpPr>
          <p:cNvPr id="6" name="Action Button: Help 5">
            <a:hlinkClick r:id="" action="ppaction://noaction" highlightClick="1"/>
          </p:cNvPr>
          <p:cNvSpPr/>
          <p:nvPr/>
        </p:nvSpPr>
        <p:spPr>
          <a:xfrm>
            <a:off x="6154219" y="3130996"/>
            <a:ext cx="1561672" cy="123913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2" grpId="0"/>
      <p:bldP spid="3"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620713" y="430112"/>
            <a:ext cx="3509497"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smtClean="0">
                <a:latin typeface="+mn-lt"/>
              </a:rPr>
              <a:t>FAMILY </a:t>
            </a:r>
            <a:br>
              <a:rPr lang="es" sz="2400" dirty="0" smtClean="0">
                <a:latin typeface="+mn-lt"/>
              </a:rPr>
            </a:br>
            <a:r>
              <a:rPr lang="es" sz="2400" dirty="0" smtClean="0">
                <a:latin typeface="+mn-lt"/>
              </a:rPr>
              <a:t>HISTORY</a:t>
            </a:r>
            <a:endParaRPr sz="2400" dirty="0">
              <a:latin typeface="+mn-lt"/>
            </a:endParaRPr>
          </a:p>
        </p:txBody>
      </p:sp>
      <p:cxnSp>
        <p:nvCxnSpPr>
          <p:cNvPr id="189" name="Google Shape;189;p24"/>
          <p:cNvCxnSpPr/>
          <p:nvPr/>
        </p:nvCxnSpPr>
        <p:spPr>
          <a:xfrm flipV="1">
            <a:off x="3930200" y="1640574"/>
            <a:ext cx="0" cy="724500"/>
          </a:xfrm>
          <a:prstGeom prst="straightConnector1">
            <a:avLst/>
          </a:prstGeom>
          <a:noFill/>
          <a:ln w="19050" cap="flat" cmpd="sng">
            <a:solidFill>
              <a:schemeClr val="accent1"/>
            </a:solidFill>
            <a:prstDash val="solid"/>
            <a:round/>
            <a:headEnd type="none" w="med" len="med"/>
            <a:tailEnd type="oval" w="med" len="med"/>
          </a:ln>
        </p:spPr>
      </p:cxnSp>
      <p:cxnSp>
        <p:nvCxnSpPr>
          <p:cNvPr id="190" name="Google Shape;190;p24"/>
          <p:cNvCxnSpPr/>
          <p:nvPr/>
        </p:nvCxnSpPr>
        <p:spPr>
          <a:xfrm flipV="1">
            <a:off x="4808566" y="955497"/>
            <a:ext cx="10014" cy="1409579"/>
          </a:xfrm>
          <a:prstGeom prst="straightConnector1">
            <a:avLst/>
          </a:prstGeom>
          <a:noFill/>
          <a:ln w="19050" cap="flat" cmpd="sng">
            <a:solidFill>
              <a:schemeClr val="accent1"/>
            </a:solidFill>
            <a:prstDash val="solid"/>
            <a:round/>
            <a:headEnd type="none" w="med" len="med"/>
            <a:tailEnd type="oval" w="med" len="med"/>
          </a:ln>
        </p:spPr>
      </p:cxnSp>
      <p:sp>
        <p:nvSpPr>
          <p:cNvPr id="193" name="Google Shape;193;p24"/>
          <p:cNvSpPr txBox="1"/>
          <p:nvPr/>
        </p:nvSpPr>
        <p:spPr>
          <a:xfrm>
            <a:off x="3002225" y="811196"/>
            <a:ext cx="1970600" cy="92841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s" sz="2000" dirty="0" smtClean="0">
                <a:solidFill>
                  <a:schemeClr val="accent1"/>
                </a:solidFill>
                <a:latin typeface="+mn-lt"/>
                <a:ea typeface="Lexend Deca"/>
                <a:cs typeface="Lexend Deca"/>
                <a:sym typeface="Lexend Deca"/>
              </a:rPr>
              <a:t>Stroke Diabetes</a:t>
            </a:r>
            <a:endParaRPr sz="2000" dirty="0">
              <a:solidFill>
                <a:schemeClr val="accent1"/>
              </a:solidFill>
              <a:latin typeface="+mn-lt"/>
              <a:ea typeface="Lexend Deca"/>
              <a:cs typeface="Lexend Deca"/>
              <a:sym typeface="Lexend Deca"/>
            </a:endParaRPr>
          </a:p>
        </p:txBody>
      </p:sp>
      <p:sp>
        <p:nvSpPr>
          <p:cNvPr id="194" name="Google Shape;194;p24"/>
          <p:cNvSpPr txBox="1"/>
          <p:nvPr/>
        </p:nvSpPr>
        <p:spPr>
          <a:xfrm>
            <a:off x="4078840" y="110318"/>
            <a:ext cx="1461446"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Diabetes</a:t>
            </a:r>
          </a:p>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Obesity</a:t>
            </a:r>
            <a:endParaRPr sz="2000" dirty="0">
              <a:solidFill>
                <a:schemeClr val="accent1"/>
              </a:solidFill>
              <a:latin typeface="+mn-lt"/>
              <a:ea typeface="Lexend Deca"/>
              <a:cs typeface="Lexend Deca"/>
              <a:sym typeface="Lexend Deca"/>
            </a:endParaRPr>
          </a:p>
          <a:p>
            <a:pPr marL="0" lvl="0" indent="0" algn="ctr" rtl="0">
              <a:spcBef>
                <a:spcPts val="1600"/>
              </a:spcBef>
              <a:spcAft>
                <a:spcPts val="0"/>
              </a:spcAft>
              <a:buNone/>
            </a:pPr>
            <a:endParaRPr lang="en-US" sz="2000" dirty="0" smtClean="0">
              <a:solidFill>
                <a:schemeClr val="accent1"/>
              </a:solidFill>
              <a:latin typeface="+mn-lt"/>
              <a:ea typeface="Lexend Deca"/>
              <a:cs typeface="Lexend Deca"/>
              <a:sym typeface="Lexend Deca"/>
            </a:endParaRPr>
          </a:p>
        </p:txBody>
      </p:sp>
      <p:sp>
        <p:nvSpPr>
          <p:cNvPr id="195" name="Google Shape;195;p24"/>
          <p:cNvSpPr txBox="1"/>
          <p:nvPr/>
        </p:nvSpPr>
        <p:spPr>
          <a:xfrm>
            <a:off x="4973552" y="676480"/>
            <a:ext cx="1982915"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Hypertension</a:t>
            </a:r>
          </a:p>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Diabetes</a:t>
            </a:r>
            <a:endParaRPr sz="2000" dirty="0">
              <a:solidFill>
                <a:schemeClr val="accent1"/>
              </a:solidFill>
              <a:latin typeface="+mn-lt"/>
              <a:ea typeface="Lexend Deca"/>
              <a:cs typeface="Lexend Deca"/>
              <a:sym typeface="Lexend Deca"/>
            </a:endParaRPr>
          </a:p>
        </p:txBody>
      </p:sp>
      <p:sp>
        <p:nvSpPr>
          <p:cNvPr id="196" name="Google Shape;196;p24"/>
          <p:cNvSpPr txBox="1"/>
          <p:nvPr/>
        </p:nvSpPr>
        <p:spPr>
          <a:xfrm>
            <a:off x="6956467" y="892780"/>
            <a:ext cx="1805613"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Stroke</a:t>
            </a:r>
          </a:p>
          <a:p>
            <a:pPr marL="0" lvl="0" indent="0" algn="ctr" rtl="0">
              <a:lnSpc>
                <a:spcPct val="115000"/>
              </a:lnSpc>
              <a:spcBef>
                <a:spcPts val="0"/>
              </a:spcBef>
              <a:spcAft>
                <a:spcPts val="0"/>
              </a:spcAft>
              <a:buClr>
                <a:schemeClr val="dk1"/>
              </a:buClr>
              <a:buSzPts val="1100"/>
              <a:buFont typeface="Arial"/>
              <a:buNone/>
            </a:pPr>
            <a:r>
              <a:rPr lang="en-US" sz="2000" dirty="0" smtClean="0">
                <a:solidFill>
                  <a:schemeClr val="accent1"/>
                </a:solidFill>
                <a:latin typeface="+mn-lt"/>
                <a:ea typeface="Lexend Deca"/>
                <a:cs typeface="Lexend Deca"/>
                <a:sym typeface="Lexend Deca"/>
              </a:rPr>
              <a:t>Diabetes </a:t>
            </a:r>
            <a:endParaRPr sz="2000" dirty="0">
              <a:solidFill>
                <a:schemeClr val="accent1"/>
              </a:solidFill>
              <a:latin typeface="+mn-lt"/>
              <a:ea typeface="Lexend Deca"/>
              <a:cs typeface="Lexend Deca"/>
              <a:sym typeface="Lexend Deca"/>
            </a:endParaRPr>
          </a:p>
          <a:p>
            <a:pPr marL="0" lvl="0" indent="0" algn="ctr" rtl="0">
              <a:spcBef>
                <a:spcPts val="1600"/>
              </a:spcBef>
              <a:spcAft>
                <a:spcPts val="0"/>
              </a:spcAft>
              <a:buNone/>
            </a:pPr>
            <a:endParaRPr sz="1200" dirty="0">
              <a:solidFill>
                <a:schemeClr val="accent1"/>
              </a:solidFill>
              <a:latin typeface="Lexend Deca"/>
              <a:ea typeface="Lexend Deca"/>
              <a:cs typeface="Lexend Deca"/>
              <a:sym typeface="Lexend Deca"/>
            </a:endParaRPr>
          </a:p>
        </p:txBody>
      </p:sp>
      <p:pic>
        <p:nvPicPr>
          <p:cNvPr id="197" name="Google Shape;197;p24"/>
          <p:cNvPicPr preferRelativeResize="0"/>
          <p:nvPr/>
        </p:nvPicPr>
        <p:blipFill>
          <a:blip r:embed="rId3">
            <a:alphaModFix/>
          </a:blip>
          <a:stretch>
            <a:fillRect/>
          </a:stretch>
        </p:blipFill>
        <p:spPr>
          <a:xfrm>
            <a:off x="2673275" y="1869875"/>
            <a:ext cx="5266894" cy="2956175"/>
          </a:xfrm>
          <a:prstGeom prst="rect">
            <a:avLst/>
          </a:prstGeom>
          <a:noFill/>
          <a:ln>
            <a:noFill/>
          </a:ln>
        </p:spPr>
      </p:pic>
      <p:cxnSp>
        <p:nvCxnSpPr>
          <p:cNvPr id="30" name="Google Shape;190;p24"/>
          <p:cNvCxnSpPr/>
          <p:nvPr/>
        </p:nvCxnSpPr>
        <p:spPr>
          <a:xfrm flipV="1">
            <a:off x="3062370" y="1800678"/>
            <a:ext cx="1" cy="394334"/>
          </a:xfrm>
          <a:prstGeom prst="straightConnector1">
            <a:avLst/>
          </a:prstGeom>
          <a:noFill/>
          <a:ln w="19050" cap="flat" cmpd="sng">
            <a:solidFill>
              <a:schemeClr val="accent1"/>
            </a:solidFill>
            <a:prstDash val="solid"/>
            <a:round/>
            <a:headEnd type="none" w="med" len="med"/>
            <a:tailEnd type="oval" w="med" len="med"/>
          </a:ln>
        </p:spPr>
      </p:cxnSp>
      <p:sp>
        <p:nvSpPr>
          <p:cNvPr id="16" name="Rectangle 15"/>
          <p:cNvSpPr/>
          <p:nvPr/>
        </p:nvSpPr>
        <p:spPr>
          <a:xfrm>
            <a:off x="401552" y="1009951"/>
            <a:ext cx="4572000" cy="800219"/>
          </a:xfrm>
          <a:prstGeom prst="rect">
            <a:avLst/>
          </a:prstGeom>
        </p:spPr>
        <p:txBody>
          <a:bodyPr wrap="square">
            <a:spAutoFit/>
          </a:bodyPr>
          <a:lstStyle/>
          <a:p>
            <a:pPr lvl="0" algn="ctr">
              <a:lnSpc>
                <a:spcPct val="115000"/>
              </a:lnSpc>
              <a:buClr>
                <a:schemeClr val="dk1"/>
              </a:buClr>
              <a:buSzPts val="1100"/>
            </a:pPr>
            <a:r>
              <a:rPr lang="en-US" sz="2000" dirty="0" smtClean="0">
                <a:solidFill>
                  <a:schemeClr val="accent1"/>
                </a:solidFill>
                <a:ea typeface="Lexend Deca"/>
                <a:cs typeface="Lexend Deca"/>
                <a:sym typeface="Lexend Deca"/>
              </a:rPr>
              <a:t>CAD</a:t>
            </a:r>
            <a:endParaRPr lang="en-US" sz="2000" dirty="0">
              <a:solidFill>
                <a:schemeClr val="accent1"/>
              </a:solidFill>
              <a:ea typeface="Lexend Deca"/>
              <a:cs typeface="Lexend Deca"/>
              <a:sym typeface="Lexend Deca"/>
            </a:endParaRPr>
          </a:p>
          <a:p>
            <a:pPr lvl="0" algn="ctr">
              <a:lnSpc>
                <a:spcPct val="115000"/>
              </a:lnSpc>
              <a:buClr>
                <a:schemeClr val="dk1"/>
              </a:buClr>
              <a:buSzPts val="1100"/>
            </a:pPr>
            <a:r>
              <a:rPr lang="en-US" sz="2000" dirty="0">
                <a:solidFill>
                  <a:schemeClr val="accent1"/>
                </a:solidFill>
                <a:ea typeface="Lexend Deca"/>
                <a:cs typeface="Lexend Deca"/>
                <a:sym typeface="Lexend Deca"/>
              </a:rPr>
              <a:t>Diabetes </a:t>
            </a:r>
          </a:p>
        </p:txBody>
      </p:sp>
      <p:cxnSp>
        <p:nvCxnSpPr>
          <p:cNvPr id="33" name="Google Shape;190;p24"/>
          <p:cNvCxnSpPr/>
          <p:nvPr/>
        </p:nvCxnSpPr>
        <p:spPr>
          <a:xfrm flipV="1">
            <a:off x="7458849" y="1905876"/>
            <a:ext cx="1" cy="215780"/>
          </a:xfrm>
          <a:prstGeom prst="straightConnector1">
            <a:avLst/>
          </a:prstGeom>
          <a:noFill/>
          <a:ln w="19050" cap="flat" cmpd="sng">
            <a:solidFill>
              <a:schemeClr val="accent1"/>
            </a:solidFill>
            <a:prstDash val="solid"/>
            <a:round/>
            <a:headEnd type="none" w="med" len="med"/>
            <a:tailEnd type="oval" w="med" len="med"/>
          </a:ln>
        </p:spPr>
      </p:cxnSp>
      <p:cxnSp>
        <p:nvCxnSpPr>
          <p:cNvPr id="39" name="Google Shape;190;p24"/>
          <p:cNvCxnSpPr/>
          <p:nvPr/>
        </p:nvCxnSpPr>
        <p:spPr>
          <a:xfrm flipV="1">
            <a:off x="5964282" y="1603325"/>
            <a:ext cx="1454" cy="258998"/>
          </a:xfrm>
          <a:prstGeom prst="straightConnector1">
            <a:avLst/>
          </a:prstGeom>
          <a:noFill/>
          <a:ln w="19050" cap="flat" cmpd="sng">
            <a:solidFill>
              <a:schemeClr val="accent1"/>
            </a:solidFill>
            <a:prstDash val="solid"/>
            <a:round/>
            <a:headEnd type="none" w="med" len="med"/>
            <a:tailEnd type="oval"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RESULTS</a:t>
            </a:r>
            <a:endParaRPr sz="2400"/>
          </a:p>
        </p:txBody>
      </p:sp>
      <p:graphicFrame>
        <p:nvGraphicFramePr>
          <p:cNvPr id="351" name="Google Shape;351;p29"/>
          <p:cNvGraphicFramePr/>
          <p:nvPr>
            <p:extLst>
              <p:ext uri="{D42A27DB-BD31-4B8C-83A1-F6EECF244321}">
                <p14:modId xmlns:p14="http://schemas.microsoft.com/office/powerpoint/2010/main" val="3076449482"/>
              </p:ext>
            </p:extLst>
          </p:nvPr>
        </p:nvGraphicFramePr>
        <p:xfrm>
          <a:off x="1181528" y="1340028"/>
          <a:ext cx="6431623" cy="1828740"/>
        </p:xfrm>
        <a:graphic>
          <a:graphicData uri="http://schemas.openxmlformats.org/drawingml/2006/table">
            <a:tbl>
              <a:tblPr>
                <a:noFill/>
                <a:tableStyleId>{821308C9-A6FC-48F0-A877-DC076D97A8A6}</a:tableStyleId>
              </a:tblPr>
              <a:tblGrid>
                <a:gridCol w="2137025"/>
                <a:gridCol w="2086681"/>
                <a:gridCol w="2207917"/>
              </a:tblGrid>
              <a:tr h="896125">
                <a:tc>
                  <a:txBody>
                    <a:bodyPr/>
                    <a:lstStyle/>
                    <a:p>
                      <a:pPr marL="0" lvl="0" indent="0" algn="l" rtl="0">
                        <a:spcBef>
                          <a:spcPts val="0"/>
                        </a:spcBef>
                        <a:spcAft>
                          <a:spcPts val="0"/>
                        </a:spcAft>
                        <a:buNone/>
                      </a:pPr>
                      <a:endParaRPr dirty="0"/>
                    </a:p>
                  </a:txBody>
                  <a:tcPr marL="91425" marR="91425" marT="91425" marB="91425">
                    <a:lnL w="19050" cap="flat" cmpd="sng">
                      <a:solidFill>
                        <a:schemeClr val="lt1">
                          <a:alpha val="0"/>
                        </a:scheme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a:solidFill>
                            <a:schemeClr val="accent1"/>
                          </a:solidFill>
                          <a:latin typeface="+mn-lt"/>
                          <a:ea typeface="Lexend Deca"/>
                          <a:cs typeface="Lexend Deca"/>
                          <a:sym typeface="Lexend Deca"/>
                        </a:rPr>
                        <a:t>NORMAL RANGE</a:t>
                      </a:r>
                      <a:endParaRPr sz="2400" dirty="0">
                        <a:solidFill>
                          <a:schemeClr val="accent1"/>
                        </a:solidFill>
                        <a:latin typeface="+mn-lt"/>
                        <a:ea typeface="Lexend Deca"/>
                        <a:cs typeface="Lexend Deca"/>
                        <a:sym typeface="Lexend Deca"/>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a:solidFill>
                            <a:schemeClr val="accent1"/>
                          </a:solidFill>
                          <a:latin typeface="+mn-lt"/>
                          <a:ea typeface="Lexend Deca"/>
                          <a:cs typeface="Lexend Deca"/>
                          <a:sym typeface="Lexend Deca"/>
                        </a:rPr>
                        <a:t>PATIENT’S </a:t>
                      </a:r>
                      <a:r>
                        <a:rPr lang="es" sz="2400" dirty="0" smtClean="0">
                          <a:solidFill>
                            <a:schemeClr val="accent1"/>
                          </a:solidFill>
                          <a:latin typeface="+mn-lt"/>
                          <a:ea typeface="Lexend Deca"/>
                          <a:cs typeface="Lexend Deca"/>
                          <a:sym typeface="Lexend Deca"/>
                        </a:rPr>
                        <a:t>VALUE</a:t>
                      </a:r>
                      <a:endParaRPr sz="2400" dirty="0">
                        <a:solidFill>
                          <a:schemeClr val="accent1"/>
                        </a:solidFill>
                        <a:latin typeface="+mn-lt"/>
                        <a:ea typeface="Lexend Deca"/>
                        <a:cs typeface="Lexend Deca"/>
                        <a:sym typeface="Lexend Deca"/>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tcPr>
                </a:tc>
              </a:tr>
              <a:tr h="606550">
                <a:tc>
                  <a:txBody>
                    <a:bodyPr/>
                    <a:lstStyle/>
                    <a:p>
                      <a:pPr marL="0" lvl="0" indent="0" algn="ctr" rtl="0">
                        <a:spcBef>
                          <a:spcPts val="0"/>
                        </a:spcBef>
                        <a:spcAft>
                          <a:spcPts val="0"/>
                        </a:spcAft>
                        <a:buNone/>
                      </a:pPr>
                      <a:r>
                        <a:rPr lang="es" sz="2400" dirty="0" smtClean="0">
                          <a:solidFill>
                            <a:schemeClr val="accent1"/>
                          </a:solidFill>
                          <a:latin typeface="+mn-lt"/>
                          <a:ea typeface="Lexend Deca"/>
                          <a:cs typeface="Lexend Deca"/>
                          <a:sym typeface="Lexend Deca"/>
                        </a:rPr>
                        <a:t>Hemoblobin A1C</a:t>
                      </a:r>
                      <a:endParaRPr sz="2400" dirty="0">
                        <a:solidFill>
                          <a:schemeClr val="accent1"/>
                        </a:solidFill>
                        <a:latin typeface="+mn-lt"/>
                        <a:ea typeface="Lexend Deca"/>
                        <a:cs typeface="Lexend Deca"/>
                        <a:sym typeface="Lexend Deca"/>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smtClean="0">
                          <a:solidFill>
                            <a:schemeClr val="dk2"/>
                          </a:solidFill>
                          <a:latin typeface="+mn-lt"/>
                          <a:ea typeface="Assistant Light"/>
                          <a:cs typeface="Assistant Light"/>
                          <a:sym typeface="Assistant Light"/>
                        </a:rPr>
                        <a:t>L</a:t>
                      </a:r>
                      <a:r>
                        <a:rPr lang="es" sz="2400" dirty="0" smtClean="0">
                          <a:solidFill>
                            <a:schemeClr val="dk2"/>
                          </a:solidFill>
                          <a:latin typeface="+mn-lt"/>
                          <a:ea typeface="Assistant Light"/>
                          <a:cs typeface="Assistant Light"/>
                          <a:sym typeface="Assistant Light"/>
                        </a:rPr>
                        <a:t>ess</a:t>
                      </a:r>
                      <a:r>
                        <a:rPr lang="es" sz="2400" baseline="0" dirty="0" smtClean="0">
                          <a:solidFill>
                            <a:schemeClr val="dk2"/>
                          </a:solidFill>
                          <a:latin typeface="+mn-lt"/>
                          <a:ea typeface="Assistant Light"/>
                          <a:cs typeface="Assistant Light"/>
                          <a:sym typeface="Assistant Light"/>
                        </a:rPr>
                        <a:t> than 6.5</a:t>
                      </a:r>
                      <a:endParaRPr sz="2400" dirty="0">
                        <a:solidFill>
                          <a:schemeClr val="dk2"/>
                        </a:solidFill>
                        <a:latin typeface="+mn-lt"/>
                        <a:ea typeface="Assistant Light"/>
                        <a:cs typeface="Assistant Light"/>
                        <a:sym typeface="Assistant Ligh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smtClean="0">
                          <a:solidFill>
                            <a:schemeClr val="dk2"/>
                          </a:solidFill>
                          <a:latin typeface="+mn-lt"/>
                          <a:ea typeface="Assistant Light"/>
                          <a:cs typeface="Assistant Light"/>
                          <a:sym typeface="Assistant Light"/>
                        </a:rPr>
                        <a:t>9</a:t>
                      </a:r>
                      <a:endParaRPr sz="2400" dirty="0">
                        <a:solidFill>
                          <a:schemeClr val="dk2"/>
                        </a:solidFill>
                        <a:latin typeface="+mn-lt"/>
                        <a:ea typeface="Assistant Light"/>
                        <a:cs typeface="Assistant Light"/>
                        <a:sym typeface="Assistant Light"/>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tcPr>
                </a:tc>
              </a:tr>
            </a:tbl>
          </a:graphicData>
        </a:graphic>
      </p:graphicFrame>
      <p:cxnSp>
        <p:nvCxnSpPr>
          <p:cNvPr id="352" name="Google Shape;352;p29"/>
          <p:cNvCxnSpPr/>
          <p:nvPr/>
        </p:nvCxnSpPr>
        <p:spPr>
          <a:xfrm rot="10800000">
            <a:off x="399204" y="2253666"/>
            <a:ext cx="1893600" cy="0"/>
          </a:xfrm>
          <a:prstGeom prst="straightConnector1">
            <a:avLst/>
          </a:prstGeom>
          <a:noFill/>
          <a:ln w="19050" cap="flat" cmpd="sng">
            <a:solidFill>
              <a:schemeClr val="lt1"/>
            </a:solidFill>
            <a:prstDash val="solid"/>
            <a:round/>
            <a:headEnd type="none" w="med" len="med"/>
            <a:tailEnd type="oval" w="med" len="med"/>
          </a:ln>
        </p:spPr>
      </p:cxnSp>
      <p:grpSp>
        <p:nvGrpSpPr>
          <p:cNvPr id="353" name="Google Shape;353;p29"/>
          <p:cNvGrpSpPr/>
          <p:nvPr/>
        </p:nvGrpSpPr>
        <p:grpSpPr>
          <a:xfrm>
            <a:off x="1928564" y="1503867"/>
            <a:ext cx="462105" cy="521391"/>
            <a:chOff x="2164513" y="3472475"/>
            <a:chExt cx="372575" cy="420375"/>
          </a:xfrm>
        </p:grpSpPr>
        <p:sp>
          <p:nvSpPr>
            <p:cNvPr id="354" name="Google Shape;354;p29"/>
            <p:cNvSpPr/>
            <p:nvPr/>
          </p:nvSpPr>
          <p:spPr>
            <a:xfrm>
              <a:off x="2164513" y="3472475"/>
              <a:ext cx="228875" cy="225125"/>
            </a:xfrm>
            <a:custGeom>
              <a:avLst/>
              <a:gdLst/>
              <a:ahLst/>
              <a:cxnLst/>
              <a:rect l="l" t="t" r="r" b="b"/>
              <a:pathLst>
                <a:path w="9155" h="9005" extrusionOk="0">
                  <a:moveTo>
                    <a:pt x="946" y="0"/>
                  </a:moveTo>
                  <a:cubicBezTo>
                    <a:pt x="417" y="0"/>
                    <a:pt x="0" y="455"/>
                    <a:pt x="52" y="984"/>
                  </a:cubicBezTo>
                  <a:lnTo>
                    <a:pt x="726" y="7801"/>
                  </a:lnTo>
                  <a:cubicBezTo>
                    <a:pt x="815" y="8733"/>
                    <a:pt x="1598" y="9005"/>
                    <a:pt x="2530" y="9005"/>
                  </a:cubicBezTo>
                  <a:lnTo>
                    <a:pt x="6625" y="9005"/>
                  </a:lnTo>
                  <a:cubicBezTo>
                    <a:pt x="7557" y="9005"/>
                    <a:pt x="8339" y="8733"/>
                    <a:pt x="8428" y="7801"/>
                  </a:cubicBezTo>
                  <a:lnTo>
                    <a:pt x="9103" y="984"/>
                  </a:lnTo>
                  <a:cubicBezTo>
                    <a:pt x="9154" y="455"/>
                    <a:pt x="8738" y="0"/>
                    <a:pt x="8208"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9"/>
            <p:cNvSpPr/>
            <p:nvPr/>
          </p:nvSpPr>
          <p:spPr>
            <a:xfrm>
              <a:off x="2277163" y="3472475"/>
              <a:ext cx="116325" cy="225125"/>
            </a:xfrm>
            <a:custGeom>
              <a:avLst/>
              <a:gdLst/>
              <a:ahLst/>
              <a:cxnLst/>
              <a:rect l="l" t="t" r="r" b="b"/>
              <a:pathLst>
                <a:path w="4653" h="9005" extrusionOk="0">
                  <a:moveTo>
                    <a:pt x="3710" y="0"/>
                  </a:moveTo>
                  <a:cubicBezTo>
                    <a:pt x="3708" y="0"/>
                    <a:pt x="3705" y="0"/>
                    <a:pt x="3702" y="0"/>
                  </a:cubicBezTo>
                  <a:lnTo>
                    <a:pt x="1585" y="0"/>
                  </a:lnTo>
                  <a:cubicBezTo>
                    <a:pt x="2119" y="0"/>
                    <a:pt x="2531" y="455"/>
                    <a:pt x="2479" y="984"/>
                  </a:cubicBezTo>
                  <a:lnTo>
                    <a:pt x="1805" y="7801"/>
                  </a:lnTo>
                  <a:cubicBezTo>
                    <a:pt x="1716" y="8733"/>
                    <a:pt x="933" y="9005"/>
                    <a:pt x="1" y="9005"/>
                  </a:cubicBezTo>
                  <a:lnTo>
                    <a:pt x="2119" y="9005"/>
                  </a:lnTo>
                  <a:cubicBezTo>
                    <a:pt x="3051" y="9005"/>
                    <a:pt x="3833" y="8733"/>
                    <a:pt x="3927" y="7801"/>
                  </a:cubicBezTo>
                  <a:lnTo>
                    <a:pt x="4602" y="984"/>
                  </a:lnTo>
                  <a:cubicBezTo>
                    <a:pt x="4653" y="458"/>
                    <a:pt x="4240" y="0"/>
                    <a:pt x="3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9"/>
            <p:cNvSpPr/>
            <p:nvPr/>
          </p:nvSpPr>
          <p:spPr>
            <a:xfrm>
              <a:off x="2167663" y="3517800"/>
              <a:ext cx="222325" cy="179925"/>
            </a:xfrm>
            <a:custGeom>
              <a:avLst/>
              <a:gdLst/>
              <a:ahLst/>
              <a:cxnLst/>
              <a:rect l="l" t="t" r="r" b="b"/>
              <a:pathLst>
                <a:path w="8893" h="7197" extrusionOk="0">
                  <a:moveTo>
                    <a:pt x="24" y="1"/>
                  </a:moveTo>
                  <a:lnTo>
                    <a:pt x="1" y="24"/>
                  </a:lnTo>
                  <a:lnTo>
                    <a:pt x="591" y="5988"/>
                  </a:lnTo>
                  <a:cubicBezTo>
                    <a:pt x="685" y="6920"/>
                    <a:pt x="1467" y="7192"/>
                    <a:pt x="2399" y="7192"/>
                  </a:cubicBezTo>
                  <a:lnTo>
                    <a:pt x="6499" y="7192"/>
                  </a:lnTo>
                  <a:lnTo>
                    <a:pt x="6499" y="7197"/>
                  </a:lnTo>
                  <a:cubicBezTo>
                    <a:pt x="7431" y="7197"/>
                    <a:pt x="8213" y="6925"/>
                    <a:pt x="8302" y="5993"/>
                  </a:cubicBezTo>
                  <a:lnTo>
                    <a:pt x="8893"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9"/>
            <p:cNvSpPr/>
            <p:nvPr/>
          </p:nvSpPr>
          <p:spPr>
            <a:xfrm>
              <a:off x="2277288" y="3517800"/>
              <a:ext cx="112925" cy="179925"/>
            </a:xfrm>
            <a:custGeom>
              <a:avLst/>
              <a:gdLst/>
              <a:ahLst/>
              <a:cxnLst/>
              <a:rect l="l" t="t" r="r" b="b"/>
              <a:pathLst>
                <a:path w="4517" h="7197" extrusionOk="0">
                  <a:moveTo>
                    <a:pt x="2395" y="1"/>
                  </a:moveTo>
                  <a:lnTo>
                    <a:pt x="1809" y="5993"/>
                  </a:lnTo>
                  <a:cubicBezTo>
                    <a:pt x="1715" y="6925"/>
                    <a:pt x="933" y="7197"/>
                    <a:pt x="1" y="7197"/>
                  </a:cubicBezTo>
                  <a:lnTo>
                    <a:pt x="2118" y="7197"/>
                  </a:lnTo>
                  <a:cubicBezTo>
                    <a:pt x="3051" y="7197"/>
                    <a:pt x="3833" y="6925"/>
                    <a:pt x="3927" y="5993"/>
                  </a:cubicBezTo>
                  <a:lnTo>
                    <a:pt x="45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9"/>
            <p:cNvSpPr/>
            <p:nvPr/>
          </p:nvSpPr>
          <p:spPr>
            <a:xfrm>
              <a:off x="2226113" y="3697700"/>
              <a:ext cx="105900" cy="34700"/>
            </a:xfrm>
            <a:custGeom>
              <a:avLst/>
              <a:gdLst/>
              <a:ahLst/>
              <a:cxnLst/>
              <a:rect l="l" t="t" r="r" b="b"/>
              <a:pathLst>
                <a:path w="4236" h="1388" extrusionOk="0">
                  <a:moveTo>
                    <a:pt x="0" y="1"/>
                  </a:moveTo>
                  <a:lnTo>
                    <a:pt x="0" y="680"/>
                  </a:lnTo>
                  <a:cubicBezTo>
                    <a:pt x="0" y="1069"/>
                    <a:pt x="319" y="1387"/>
                    <a:pt x="708" y="1387"/>
                  </a:cubicBezTo>
                  <a:lnTo>
                    <a:pt x="3519" y="1387"/>
                  </a:lnTo>
                  <a:cubicBezTo>
                    <a:pt x="3912" y="1387"/>
                    <a:pt x="4231" y="1069"/>
                    <a:pt x="4236" y="680"/>
                  </a:cubicBezTo>
                  <a:lnTo>
                    <a:pt x="4236"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9"/>
            <p:cNvSpPr/>
            <p:nvPr/>
          </p:nvSpPr>
          <p:spPr>
            <a:xfrm>
              <a:off x="2276588" y="3697700"/>
              <a:ext cx="55425" cy="34700"/>
            </a:xfrm>
            <a:custGeom>
              <a:avLst/>
              <a:gdLst/>
              <a:ahLst/>
              <a:cxnLst/>
              <a:rect l="l" t="t" r="r" b="b"/>
              <a:pathLst>
                <a:path w="2217" h="1388" extrusionOk="0">
                  <a:moveTo>
                    <a:pt x="722" y="1"/>
                  </a:moveTo>
                  <a:lnTo>
                    <a:pt x="722" y="666"/>
                  </a:lnTo>
                  <a:cubicBezTo>
                    <a:pt x="722" y="1064"/>
                    <a:pt x="399" y="1387"/>
                    <a:pt x="1" y="1387"/>
                  </a:cubicBezTo>
                  <a:lnTo>
                    <a:pt x="1490" y="1387"/>
                  </a:lnTo>
                  <a:cubicBezTo>
                    <a:pt x="1889" y="1387"/>
                    <a:pt x="2212" y="1064"/>
                    <a:pt x="2217" y="666"/>
                  </a:cubicBezTo>
                  <a:lnTo>
                    <a:pt x="22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9"/>
            <p:cNvSpPr/>
            <p:nvPr/>
          </p:nvSpPr>
          <p:spPr>
            <a:xfrm>
              <a:off x="2502638" y="3523900"/>
              <a:ext cx="16900" cy="65950"/>
            </a:xfrm>
            <a:custGeom>
              <a:avLst/>
              <a:gdLst/>
              <a:ahLst/>
              <a:cxnLst/>
              <a:rect l="l" t="t" r="r" b="b"/>
              <a:pathLst>
                <a:path w="676" h="2638" extrusionOk="0">
                  <a:moveTo>
                    <a:pt x="338" y="0"/>
                  </a:moveTo>
                  <a:cubicBezTo>
                    <a:pt x="155" y="0"/>
                    <a:pt x="1" y="150"/>
                    <a:pt x="1" y="337"/>
                  </a:cubicBezTo>
                  <a:lnTo>
                    <a:pt x="1" y="2300"/>
                  </a:lnTo>
                  <a:cubicBezTo>
                    <a:pt x="1" y="2488"/>
                    <a:pt x="155" y="2638"/>
                    <a:pt x="338" y="2638"/>
                  </a:cubicBezTo>
                  <a:cubicBezTo>
                    <a:pt x="341" y="2638"/>
                    <a:pt x="343" y="2638"/>
                    <a:pt x="346" y="2638"/>
                  </a:cubicBezTo>
                  <a:cubicBezTo>
                    <a:pt x="530" y="2638"/>
                    <a:pt x="675" y="2485"/>
                    <a:pt x="675" y="2300"/>
                  </a:cubicBezTo>
                  <a:lnTo>
                    <a:pt x="675" y="337"/>
                  </a:lnTo>
                  <a:cubicBezTo>
                    <a:pt x="675" y="150"/>
                    <a:pt x="525" y="0"/>
                    <a:pt x="338"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9"/>
            <p:cNvSpPr/>
            <p:nvPr/>
          </p:nvSpPr>
          <p:spPr>
            <a:xfrm>
              <a:off x="2485188" y="3564875"/>
              <a:ext cx="51800" cy="110125"/>
            </a:xfrm>
            <a:custGeom>
              <a:avLst/>
              <a:gdLst/>
              <a:ahLst/>
              <a:cxnLst/>
              <a:rect l="l" t="t" r="r" b="b"/>
              <a:pathLst>
                <a:path w="2072" h="4405" extrusionOk="0">
                  <a:moveTo>
                    <a:pt x="446" y="1"/>
                  </a:moveTo>
                  <a:cubicBezTo>
                    <a:pt x="197" y="1"/>
                    <a:pt x="0" y="202"/>
                    <a:pt x="0" y="446"/>
                  </a:cubicBezTo>
                  <a:lnTo>
                    <a:pt x="0" y="2498"/>
                  </a:lnTo>
                  <a:lnTo>
                    <a:pt x="0" y="3960"/>
                  </a:lnTo>
                  <a:cubicBezTo>
                    <a:pt x="0" y="4208"/>
                    <a:pt x="197" y="4405"/>
                    <a:pt x="446" y="4405"/>
                  </a:cubicBezTo>
                  <a:lnTo>
                    <a:pt x="1626" y="4405"/>
                  </a:lnTo>
                  <a:cubicBezTo>
                    <a:pt x="1874" y="4405"/>
                    <a:pt x="2071" y="4208"/>
                    <a:pt x="2071" y="3960"/>
                  </a:cubicBezTo>
                  <a:lnTo>
                    <a:pt x="2071" y="446"/>
                  </a:lnTo>
                  <a:cubicBezTo>
                    <a:pt x="2071" y="202"/>
                    <a:pt x="1874"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9"/>
            <p:cNvSpPr/>
            <p:nvPr/>
          </p:nvSpPr>
          <p:spPr>
            <a:xfrm>
              <a:off x="2499938" y="3564775"/>
              <a:ext cx="37150" cy="110225"/>
            </a:xfrm>
            <a:custGeom>
              <a:avLst/>
              <a:gdLst/>
              <a:ahLst/>
              <a:cxnLst/>
              <a:rect l="l" t="t" r="r" b="b"/>
              <a:pathLst>
                <a:path w="1486" h="4409" extrusionOk="0">
                  <a:moveTo>
                    <a:pt x="1" y="0"/>
                  </a:moveTo>
                  <a:cubicBezTo>
                    <a:pt x="249" y="0"/>
                    <a:pt x="446" y="202"/>
                    <a:pt x="446" y="450"/>
                  </a:cubicBezTo>
                  <a:lnTo>
                    <a:pt x="446" y="3964"/>
                  </a:lnTo>
                  <a:cubicBezTo>
                    <a:pt x="446" y="4207"/>
                    <a:pt x="249" y="4409"/>
                    <a:pt x="1" y="4409"/>
                  </a:cubicBezTo>
                  <a:lnTo>
                    <a:pt x="1041" y="4409"/>
                  </a:lnTo>
                  <a:cubicBezTo>
                    <a:pt x="1284" y="4409"/>
                    <a:pt x="1486" y="4207"/>
                    <a:pt x="1486" y="3964"/>
                  </a:cubicBezTo>
                  <a:lnTo>
                    <a:pt x="1486" y="450"/>
                  </a:lnTo>
                  <a:cubicBezTo>
                    <a:pt x="1486" y="202"/>
                    <a:pt x="1284" y="0"/>
                    <a:pt x="1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9"/>
            <p:cNvSpPr/>
            <p:nvPr/>
          </p:nvSpPr>
          <p:spPr>
            <a:xfrm>
              <a:off x="2270613" y="3675100"/>
              <a:ext cx="247500" cy="217750"/>
            </a:xfrm>
            <a:custGeom>
              <a:avLst/>
              <a:gdLst/>
              <a:ahLst/>
              <a:cxnLst/>
              <a:rect l="l" t="t" r="r" b="b"/>
              <a:pathLst>
                <a:path w="9900" h="8710" extrusionOk="0">
                  <a:moveTo>
                    <a:pt x="9230" y="0"/>
                  </a:moveTo>
                  <a:lnTo>
                    <a:pt x="9230" y="5271"/>
                  </a:lnTo>
                  <a:cubicBezTo>
                    <a:pt x="9230" y="6798"/>
                    <a:pt x="7993" y="8035"/>
                    <a:pt x="6466" y="8040"/>
                  </a:cubicBezTo>
                  <a:lnTo>
                    <a:pt x="3435" y="8040"/>
                  </a:lnTo>
                  <a:cubicBezTo>
                    <a:pt x="1907" y="8035"/>
                    <a:pt x="671" y="6798"/>
                    <a:pt x="671" y="5271"/>
                  </a:cubicBezTo>
                  <a:lnTo>
                    <a:pt x="671" y="2296"/>
                  </a:lnTo>
                  <a:lnTo>
                    <a:pt x="1" y="2296"/>
                  </a:lnTo>
                  <a:lnTo>
                    <a:pt x="1" y="5271"/>
                  </a:lnTo>
                  <a:cubicBezTo>
                    <a:pt x="1" y="7168"/>
                    <a:pt x="1537" y="8705"/>
                    <a:pt x="3435" y="8710"/>
                  </a:cubicBezTo>
                  <a:lnTo>
                    <a:pt x="6466" y="8710"/>
                  </a:lnTo>
                  <a:cubicBezTo>
                    <a:pt x="8363" y="8705"/>
                    <a:pt x="9900" y="7168"/>
                    <a:pt x="9900" y="5271"/>
                  </a:cubicBezTo>
                  <a:lnTo>
                    <a:pt x="9900" y="0"/>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9"/>
            <p:cNvSpPr/>
            <p:nvPr/>
          </p:nvSpPr>
          <p:spPr>
            <a:xfrm>
              <a:off x="2351538" y="3509375"/>
              <a:ext cx="39400" cy="16875"/>
            </a:xfrm>
            <a:custGeom>
              <a:avLst/>
              <a:gdLst/>
              <a:ahLst/>
              <a:cxnLst/>
              <a:rect l="l" t="t" r="r" b="b"/>
              <a:pathLst>
                <a:path w="1576" h="675" extrusionOk="0">
                  <a:moveTo>
                    <a:pt x="338" y="0"/>
                  </a:moveTo>
                  <a:cubicBezTo>
                    <a:pt x="151" y="0"/>
                    <a:pt x="1" y="150"/>
                    <a:pt x="1" y="338"/>
                  </a:cubicBezTo>
                  <a:cubicBezTo>
                    <a:pt x="1" y="520"/>
                    <a:pt x="151" y="675"/>
                    <a:pt x="338" y="675"/>
                  </a:cubicBezTo>
                  <a:lnTo>
                    <a:pt x="1510" y="675"/>
                  </a:lnTo>
                  <a:lnTo>
                    <a:pt x="1575"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9"/>
            <p:cNvSpPr/>
            <p:nvPr/>
          </p:nvSpPr>
          <p:spPr>
            <a:xfrm>
              <a:off x="2326238" y="3568175"/>
              <a:ext cx="58825" cy="16875"/>
            </a:xfrm>
            <a:custGeom>
              <a:avLst/>
              <a:gdLst/>
              <a:ahLst/>
              <a:cxnLst/>
              <a:rect l="l" t="t" r="r" b="b"/>
              <a:pathLst>
                <a:path w="2353" h="675" extrusionOk="0">
                  <a:moveTo>
                    <a:pt x="338" y="0"/>
                  </a:moveTo>
                  <a:cubicBezTo>
                    <a:pt x="156" y="0"/>
                    <a:pt x="1" y="150"/>
                    <a:pt x="1" y="337"/>
                  </a:cubicBezTo>
                  <a:cubicBezTo>
                    <a:pt x="1" y="520"/>
                    <a:pt x="156" y="675"/>
                    <a:pt x="338" y="675"/>
                  </a:cubicBezTo>
                  <a:lnTo>
                    <a:pt x="2287" y="670"/>
                  </a:lnTo>
                  <a:lnTo>
                    <a:pt x="235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9"/>
            <p:cNvSpPr/>
            <p:nvPr/>
          </p:nvSpPr>
          <p:spPr>
            <a:xfrm>
              <a:off x="2351538" y="3538775"/>
              <a:ext cx="36575" cy="16875"/>
            </a:xfrm>
            <a:custGeom>
              <a:avLst/>
              <a:gdLst/>
              <a:ahLst/>
              <a:cxnLst/>
              <a:rect l="l" t="t" r="r" b="b"/>
              <a:pathLst>
                <a:path w="1463" h="675" extrusionOk="0">
                  <a:moveTo>
                    <a:pt x="338" y="0"/>
                  </a:moveTo>
                  <a:cubicBezTo>
                    <a:pt x="151" y="0"/>
                    <a:pt x="1" y="150"/>
                    <a:pt x="1" y="337"/>
                  </a:cubicBezTo>
                  <a:cubicBezTo>
                    <a:pt x="1" y="525"/>
                    <a:pt x="151" y="675"/>
                    <a:pt x="338" y="675"/>
                  </a:cubicBezTo>
                  <a:lnTo>
                    <a:pt x="1392" y="675"/>
                  </a:lnTo>
                  <a:lnTo>
                    <a:pt x="146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9"/>
            <p:cNvSpPr/>
            <p:nvPr/>
          </p:nvSpPr>
          <p:spPr>
            <a:xfrm>
              <a:off x="2351663" y="3597450"/>
              <a:ext cx="30600" cy="16875"/>
            </a:xfrm>
            <a:custGeom>
              <a:avLst/>
              <a:gdLst/>
              <a:ahLst/>
              <a:cxnLst/>
              <a:rect l="l" t="t" r="r" b="b"/>
              <a:pathLst>
                <a:path w="1224" h="675" extrusionOk="0">
                  <a:moveTo>
                    <a:pt x="338" y="0"/>
                  </a:moveTo>
                  <a:cubicBezTo>
                    <a:pt x="151" y="0"/>
                    <a:pt x="1" y="150"/>
                    <a:pt x="1" y="338"/>
                  </a:cubicBezTo>
                  <a:cubicBezTo>
                    <a:pt x="1" y="525"/>
                    <a:pt x="151" y="675"/>
                    <a:pt x="338" y="675"/>
                  </a:cubicBezTo>
                  <a:lnTo>
                    <a:pt x="1158" y="675"/>
                  </a:lnTo>
                  <a:lnTo>
                    <a:pt x="12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9"/>
            <p:cNvSpPr/>
            <p:nvPr/>
          </p:nvSpPr>
          <p:spPr>
            <a:xfrm>
              <a:off x="2326363" y="3626850"/>
              <a:ext cx="53075" cy="16875"/>
            </a:xfrm>
            <a:custGeom>
              <a:avLst/>
              <a:gdLst/>
              <a:ahLst/>
              <a:cxnLst/>
              <a:rect l="l" t="t" r="r" b="b"/>
              <a:pathLst>
                <a:path w="2123" h="675" extrusionOk="0">
                  <a:moveTo>
                    <a:pt x="338" y="0"/>
                  </a:moveTo>
                  <a:cubicBezTo>
                    <a:pt x="151" y="0"/>
                    <a:pt x="1" y="150"/>
                    <a:pt x="1" y="338"/>
                  </a:cubicBezTo>
                  <a:cubicBezTo>
                    <a:pt x="1" y="520"/>
                    <a:pt x="151" y="675"/>
                    <a:pt x="338" y="675"/>
                  </a:cubicBezTo>
                  <a:lnTo>
                    <a:pt x="2053" y="670"/>
                  </a:lnTo>
                  <a:lnTo>
                    <a:pt x="21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 name="TextBox 1"/>
          <p:cNvSpPr txBox="1"/>
          <p:nvPr/>
        </p:nvSpPr>
        <p:spPr>
          <a:xfrm>
            <a:off x="1181528" y="3596182"/>
            <a:ext cx="6431623" cy="1569660"/>
          </a:xfrm>
          <a:prstGeom prst="rect">
            <a:avLst/>
          </a:prstGeom>
          <a:noFill/>
        </p:spPr>
        <p:txBody>
          <a:bodyPr wrap="square" rtlCol="0">
            <a:spAutoFit/>
          </a:bodyPr>
          <a:lstStyle/>
          <a:p>
            <a:r>
              <a:rPr lang="en-US" sz="2400" dirty="0" smtClean="0"/>
              <a:t>How can we be sure that she has diabetes?</a:t>
            </a:r>
          </a:p>
          <a:p>
            <a:pPr marL="342900" indent="-342900">
              <a:buFont typeface="Arial" panose="020B0604020202020204" pitchFamily="34" charset="0"/>
              <a:buChar char="•"/>
            </a:pPr>
            <a:r>
              <a:rPr lang="en-US" sz="2400" dirty="0" smtClean="0"/>
              <a:t>Is this test accurate? </a:t>
            </a:r>
          </a:p>
          <a:p>
            <a:pPr marL="342900" indent="-342900">
              <a:buFont typeface="Arial" panose="020B0604020202020204" pitchFamily="34" charset="0"/>
              <a:buChar char="•"/>
            </a:pPr>
            <a:r>
              <a:rPr lang="en-US" sz="2400" dirty="0" smtClean="0"/>
              <a:t>How accurate is this test?</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191" y="154111"/>
            <a:ext cx="7818634" cy="707886"/>
          </a:xfrm>
          <a:prstGeom prst="rect">
            <a:avLst/>
          </a:prstGeom>
          <a:noFill/>
        </p:spPr>
        <p:txBody>
          <a:bodyPr wrap="square" rtlCol="0">
            <a:spAutoFit/>
          </a:bodyPr>
          <a:lstStyle/>
          <a:p>
            <a:pPr algn="ctr"/>
            <a:r>
              <a:rPr lang="en-US" sz="4000" dirty="0" smtClean="0"/>
              <a:t>What are the possibilities? </a:t>
            </a:r>
            <a:endParaRPr lang="en-US" sz="4000" dirty="0"/>
          </a:p>
        </p:txBody>
      </p:sp>
      <p:grpSp>
        <p:nvGrpSpPr>
          <p:cNvPr id="13" name="Google Shape;1540;p47"/>
          <p:cNvGrpSpPr/>
          <p:nvPr/>
        </p:nvGrpSpPr>
        <p:grpSpPr>
          <a:xfrm>
            <a:off x="4337887" y="930727"/>
            <a:ext cx="1351603" cy="843779"/>
            <a:chOff x="5495738" y="2237050"/>
            <a:chExt cx="425075" cy="315225"/>
          </a:xfrm>
        </p:grpSpPr>
        <p:sp>
          <p:nvSpPr>
            <p:cNvPr id="14" name="Google Shape;1541;p47"/>
            <p:cNvSpPr/>
            <p:nvPr/>
          </p:nvSpPr>
          <p:spPr>
            <a:xfrm>
              <a:off x="5521988" y="2237050"/>
              <a:ext cx="372600" cy="315225"/>
            </a:xfrm>
            <a:custGeom>
              <a:avLst/>
              <a:gdLst/>
              <a:ahLst/>
              <a:cxnLst/>
              <a:rect l="l" t="t" r="r" b="b"/>
              <a:pathLst>
                <a:path w="14904" h="12609" extrusionOk="0">
                  <a:moveTo>
                    <a:pt x="10579" y="1"/>
                  </a:moveTo>
                  <a:cubicBezTo>
                    <a:pt x="9398" y="1"/>
                    <a:pt x="8269" y="484"/>
                    <a:pt x="7454" y="1341"/>
                  </a:cubicBezTo>
                  <a:cubicBezTo>
                    <a:pt x="6621" y="469"/>
                    <a:pt x="5485" y="4"/>
                    <a:pt x="4327" y="4"/>
                  </a:cubicBezTo>
                  <a:cubicBezTo>
                    <a:pt x="3786" y="4"/>
                    <a:pt x="3240" y="106"/>
                    <a:pt x="2718" y="315"/>
                  </a:cubicBezTo>
                  <a:cubicBezTo>
                    <a:pt x="1078" y="971"/>
                    <a:pt x="0" y="2564"/>
                    <a:pt x="0" y="4330"/>
                  </a:cubicBezTo>
                  <a:cubicBezTo>
                    <a:pt x="0" y="6752"/>
                    <a:pt x="1677" y="8443"/>
                    <a:pt x="3139" y="9647"/>
                  </a:cubicBezTo>
                  <a:cubicBezTo>
                    <a:pt x="3772" y="10163"/>
                    <a:pt x="4428" y="10645"/>
                    <a:pt x="5107" y="11090"/>
                  </a:cubicBezTo>
                  <a:lnTo>
                    <a:pt x="7454" y="12608"/>
                  </a:lnTo>
                  <a:lnTo>
                    <a:pt x="9801" y="11090"/>
                  </a:lnTo>
                  <a:cubicBezTo>
                    <a:pt x="10481" y="10645"/>
                    <a:pt x="11136" y="10163"/>
                    <a:pt x="11764" y="9647"/>
                  </a:cubicBezTo>
                  <a:cubicBezTo>
                    <a:pt x="13231" y="8443"/>
                    <a:pt x="14903" y="6752"/>
                    <a:pt x="14903" y="4330"/>
                  </a:cubicBezTo>
                  <a:cubicBezTo>
                    <a:pt x="14903" y="2306"/>
                    <a:pt x="13502" y="554"/>
                    <a:pt x="11530" y="109"/>
                  </a:cubicBezTo>
                  <a:cubicBezTo>
                    <a:pt x="11136" y="1"/>
                    <a:pt x="10574" y="1"/>
                    <a:pt x="10579" y="1"/>
                  </a:cubicBezTo>
                  <a:close/>
                </a:path>
              </a:pathLst>
            </a:custGeom>
            <a:solidFill>
              <a:srgbClr val="456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2;p47"/>
            <p:cNvSpPr/>
            <p:nvPr/>
          </p:nvSpPr>
          <p:spPr>
            <a:xfrm>
              <a:off x="5646363" y="2241625"/>
              <a:ext cx="248225" cy="310650"/>
            </a:xfrm>
            <a:custGeom>
              <a:avLst/>
              <a:gdLst/>
              <a:ahLst/>
              <a:cxnLst/>
              <a:rect l="l" t="t" r="r" b="b"/>
              <a:pathLst>
                <a:path w="9929" h="12426" extrusionOk="0">
                  <a:moveTo>
                    <a:pt x="6841" y="1"/>
                  </a:moveTo>
                  <a:cubicBezTo>
                    <a:pt x="7342" y="2648"/>
                    <a:pt x="7675" y="9024"/>
                    <a:pt x="1" y="10823"/>
                  </a:cubicBezTo>
                  <a:cubicBezTo>
                    <a:pt x="66" y="10865"/>
                    <a:pt x="108" y="10893"/>
                    <a:pt x="122" y="10907"/>
                  </a:cubicBezTo>
                  <a:lnTo>
                    <a:pt x="2470" y="12425"/>
                  </a:lnTo>
                  <a:lnTo>
                    <a:pt x="4817" y="10907"/>
                  </a:lnTo>
                  <a:cubicBezTo>
                    <a:pt x="5496" y="10462"/>
                    <a:pt x="6152" y="9980"/>
                    <a:pt x="6785" y="9464"/>
                  </a:cubicBezTo>
                  <a:cubicBezTo>
                    <a:pt x="8246" y="8260"/>
                    <a:pt x="9923" y="6569"/>
                    <a:pt x="9923" y="4147"/>
                  </a:cubicBezTo>
                  <a:cubicBezTo>
                    <a:pt x="9928" y="2235"/>
                    <a:pt x="8673" y="549"/>
                    <a:pt x="6841"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43;p47"/>
            <p:cNvSpPr/>
            <p:nvPr/>
          </p:nvSpPr>
          <p:spPr>
            <a:xfrm>
              <a:off x="5760188" y="2373375"/>
              <a:ext cx="111325" cy="88825"/>
            </a:xfrm>
            <a:custGeom>
              <a:avLst/>
              <a:gdLst/>
              <a:ahLst/>
              <a:cxnLst/>
              <a:rect l="l" t="t" r="r" b="b"/>
              <a:pathLst>
                <a:path w="4453" h="3553" extrusionOk="0">
                  <a:moveTo>
                    <a:pt x="2534" y="0"/>
                  </a:moveTo>
                  <a:cubicBezTo>
                    <a:pt x="2527" y="0"/>
                    <a:pt x="2520" y="1"/>
                    <a:pt x="2513" y="1"/>
                  </a:cubicBezTo>
                  <a:cubicBezTo>
                    <a:pt x="2410" y="6"/>
                    <a:pt x="2325" y="71"/>
                    <a:pt x="2297" y="170"/>
                  </a:cubicBezTo>
                  <a:lnTo>
                    <a:pt x="1510" y="2606"/>
                  </a:lnTo>
                  <a:lnTo>
                    <a:pt x="540" y="395"/>
                  </a:lnTo>
                  <a:cubicBezTo>
                    <a:pt x="493" y="288"/>
                    <a:pt x="406" y="243"/>
                    <a:pt x="320" y="243"/>
                  </a:cubicBezTo>
                  <a:cubicBezTo>
                    <a:pt x="161" y="243"/>
                    <a:pt x="1" y="397"/>
                    <a:pt x="86" y="592"/>
                  </a:cubicBezTo>
                  <a:lnTo>
                    <a:pt x="1318" y="3402"/>
                  </a:lnTo>
                  <a:cubicBezTo>
                    <a:pt x="1355" y="3491"/>
                    <a:pt x="1444" y="3552"/>
                    <a:pt x="1543" y="3552"/>
                  </a:cubicBezTo>
                  <a:lnTo>
                    <a:pt x="1557" y="3552"/>
                  </a:lnTo>
                  <a:cubicBezTo>
                    <a:pt x="1660" y="3548"/>
                    <a:pt x="1749" y="3477"/>
                    <a:pt x="1777" y="3384"/>
                  </a:cubicBezTo>
                  <a:lnTo>
                    <a:pt x="2578" y="901"/>
                  </a:lnTo>
                  <a:lnTo>
                    <a:pt x="3229" y="2208"/>
                  </a:lnTo>
                  <a:cubicBezTo>
                    <a:pt x="3272" y="2292"/>
                    <a:pt x="3361" y="2344"/>
                    <a:pt x="3454" y="2344"/>
                  </a:cubicBezTo>
                  <a:lnTo>
                    <a:pt x="4096" y="2344"/>
                  </a:lnTo>
                  <a:cubicBezTo>
                    <a:pt x="4218" y="2184"/>
                    <a:pt x="4340" y="2020"/>
                    <a:pt x="4452" y="1847"/>
                  </a:cubicBezTo>
                  <a:lnTo>
                    <a:pt x="4452" y="1847"/>
                  </a:lnTo>
                  <a:lnTo>
                    <a:pt x="3604" y="1852"/>
                  </a:lnTo>
                  <a:lnTo>
                    <a:pt x="3604" y="1852"/>
                  </a:lnTo>
                  <a:lnTo>
                    <a:pt x="2752" y="137"/>
                  </a:lnTo>
                  <a:cubicBezTo>
                    <a:pt x="2708" y="55"/>
                    <a:pt x="2624" y="0"/>
                    <a:pt x="2534" y="0"/>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44;p47"/>
            <p:cNvSpPr/>
            <p:nvPr/>
          </p:nvSpPr>
          <p:spPr>
            <a:xfrm>
              <a:off x="5545063" y="2329725"/>
              <a:ext cx="223000" cy="145825"/>
            </a:xfrm>
            <a:custGeom>
              <a:avLst/>
              <a:gdLst/>
              <a:ahLst/>
              <a:cxnLst/>
              <a:rect l="l" t="t" r="r" b="b"/>
              <a:pathLst>
                <a:path w="8920" h="5833" extrusionOk="0">
                  <a:moveTo>
                    <a:pt x="8042" y="1"/>
                  </a:moveTo>
                  <a:cubicBezTo>
                    <a:pt x="7948" y="1"/>
                    <a:pt x="7855" y="52"/>
                    <a:pt x="7815" y="154"/>
                  </a:cubicBezTo>
                  <a:lnTo>
                    <a:pt x="6653" y="3026"/>
                  </a:lnTo>
                  <a:lnTo>
                    <a:pt x="5678" y="1386"/>
                  </a:lnTo>
                  <a:cubicBezTo>
                    <a:pt x="5629" y="1304"/>
                    <a:pt x="5547" y="1265"/>
                    <a:pt x="5466" y="1265"/>
                  </a:cubicBezTo>
                  <a:cubicBezTo>
                    <a:pt x="5364" y="1265"/>
                    <a:pt x="5263" y="1327"/>
                    <a:pt x="5229" y="1443"/>
                  </a:cubicBezTo>
                  <a:lnTo>
                    <a:pt x="4240" y="4774"/>
                  </a:lnTo>
                  <a:lnTo>
                    <a:pt x="2980" y="1063"/>
                  </a:lnTo>
                  <a:cubicBezTo>
                    <a:pt x="2947" y="970"/>
                    <a:pt x="2863" y="904"/>
                    <a:pt x="2764" y="895"/>
                  </a:cubicBezTo>
                  <a:cubicBezTo>
                    <a:pt x="2760" y="894"/>
                    <a:pt x="2756" y="894"/>
                    <a:pt x="2752" y="894"/>
                  </a:cubicBezTo>
                  <a:cubicBezTo>
                    <a:pt x="2654" y="894"/>
                    <a:pt x="2566" y="950"/>
                    <a:pt x="2525" y="1035"/>
                  </a:cubicBezTo>
                  <a:lnTo>
                    <a:pt x="1274" y="3607"/>
                  </a:lnTo>
                  <a:lnTo>
                    <a:pt x="0" y="3607"/>
                  </a:lnTo>
                  <a:cubicBezTo>
                    <a:pt x="113" y="3776"/>
                    <a:pt x="230" y="3940"/>
                    <a:pt x="352" y="4099"/>
                  </a:cubicBezTo>
                  <a:lnTo>
                    <a:pt x="1424" y="4099"/>
                  </a:lnTo>
                  <a:cubicBezTo>
                    <a:pt x="1518" y="4099"/>
                    <a:pt x="1607" y="4047"/>
                    <a:pt x="1645" y="3958"/>
                  </a:cubicBezTo>
                  <a:lnTo>
                    <a:pt x="2699" y="1794"/>
                  </a:lnTo>
                  <a:lnTo>
                    <a:pt x="4020" y="5664"/>
                  </a:lnTo>
                  <a:cubicBezTo>
                    <a:pt x="4053" y="5767"/>
                    <a:pt x="4146" y="5832"/>
                    <a:pt x="4249" y="5832"/>
                  </a:cubicBezTo>
                  <a:lnTo>
                    <a:pt x="4254" y="5832"/>
                  </a:lnTo>
                  <a:cubicBezTo>
                    <a:pt x="4362" y="5832"/>
                    <a:pt x="4456" y="5762"/>
                    <a:pt x="4488" y="5659"/>
                  </a:cubicBezTo>
                  <a:lnTo>
                    <a:pt x="5528" y="2127"/>
                  </a:lnTo>
                  <a:lnTo>
                    <a:pt x="6470" y="3706"/>
                  </a:lnTo>
                  <a:cubicBezTo>
                    <a:pt x="6518" y="3786"/>
                    <a:pt x="6599" y="3825"/>
                    <a:pt x="6680" y="3825"/>
                  </a:cubicBezTo>
                  <a:cubicBezTo>
                    <a:pt x="6774" y="3825"/>
                    <a:pt x="6868" y="3773"/>
                    <a:pt x="6911" y="3673"/>
                  </a:cubicBezTo>
                  <a:lnTo>
                    <a:pt x="8044" y="895"/>
                  </a:lnTo>
                  <a:lnTo>
                    <a:pt x="8377" y="1663"/>
                  </a:lnTo>
                  <a:cubicBezTo>
                    <a:pt x="8423" y="1769"/>
                    <a:pt x="8509" y="1814"/>
                    <a:pt x="8595" y="1814"/>
                  </a:cubicBezTo>
                  <a:cubicBezTo>
                    <a:pt x="8756" y="1814"/>
                    <a:pt x="8920" y="1659"/>
                    <a:pt x="8831" y="1461"/>
                  </a:cubicBezTo>
                  <a:lnTo>
                    <a:pt x="8269" y="150"/>
                  </a:lnTo>
                  <a:cubicBezTo>
                    <a:pt x="8225" y="50"/>
                    <a:pt x="8133" y="1"/>
                    <a:pt x="8042"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45;p47"/>
            <p:cNvSpPr/>
            <p:nvPr/>
          </p:nvSpPr>
          <p:spPr>
            <a:xfrm>
              <a:off x="5760413" y="2357800"/>
              <a:ext cx="160400" cy="88825"/>
            </a:xfrm>
            <a:custGeom>
              <a:avLst/>
              <a:gdLst/>
              <a:ahLst/>
              <a:cxnLst/>
              <a:rect l="l" t="t" r="r" b="b"/>
              <a:pathLst>
                <a:path w="6416" h="3553" extrusionOk="0">
                  <a:moveTo>
                    <a:pt x="2521" y="0"/>
                  </a:moveTo>
                  <a:cubicBezTo>
                    <a:pt x="2514" y="0"/>
                    <a:pt x="2506" y="0"/>
                    <a:pt x="2499" y="1"/>
                  </a:cubicBezTo>
                  <a:cubicBezTo>
                    <a:pt x="2401" y="6"/>
                    <a:pt x="2316" y="76"/>
                    <a:pt x="2288" y="170"/>
                  </a:cubicBezTo>
                  <a:lnTo>
                    <a:pt x="1501" y="2606"/>
                  </a:lnTo>
                  <a:lnTo>
                    <a:pt x="527" y="395"/>
                  </a:lnTo>
                  <a:cubicBezTo>
                    <a:pt x="478" y="296"/>
                    <a:pt x="395" y="254"/>
                    <a:pt x="312" y="254"/>
                  </a:cubicBezTo>
                  <a:cubicBezTo>
                    <a:pt x="156" y="254"/>
                    <a:pt x="0" y="402"/>
                    <a:pt x="77" y="591"/>
                  </a:cubicBezTo>
                  <a:lnTo>
                    <a:pt x="1304" y="3402"/>
                  </a:lnTo>
                  <a:cubicBezTo>
                    <a:pt x="1346" y="3496"/>
                    <a:pt x="1435" y="3552"/>
                    <a:pt x="1534" y="3552"/>
                  </a:cubicBezTo>
                  <a:lnTo>
                    <a:pt x="1548" y="3552"/>
                  </a:lnTo>
                  <a:cubicBezTo>
                    <a:pt x="1646" y="3548"/>
                    <a:pt x="1735" y="3482"/>
                    <a:pt x="1768" y="3384"/>
                  </a:cubicBezTo>
                  <a:lnTo>
                    <a:pt x="2569" y="901"/>
                  </a:lnTo>
                  <a:lnTo>
                    <a:pt x="3220" y="2208"/>
                  </a:lnTo>
                  <a:cubicBezTo>
                    <a:pt x="3263" y="2292"/>
                    <a:pt x="3347" y="2344"/>
                    <a:pt x="3441" y="2344"/>
                  </a:cubicBezTo>
                  <a:lnTo>
                    <a:pt x="6088" y="2344"/>
                  </a:lnTo>
                  <a:cubicBezTo>
                    <a:pt x="6416" y="2344"/>
                    <a:pt x="6416" y="1852"/>
                    <a:pt x="6088" y="1852"/>
                  </a:cubicBezTo>
                  <a:lnTo>
                    <a:pt x="3591" y="1852"/>
                  </a:lnTo>
                  <a:lnTo>
                    <a:pt x="2738" y="137"/>
                  </a:lnTo>
                  <a:cubicBezTo>
                    <a:pt x="2699" y="54"/>
                    <a:pt x="2615" y="0"/>
                    <a:pt x="2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46;p47"/>
            <p:cNvSpPr/>
            <p:nvPr/>
          </p:nvSpPr>
          <p:spPr>
            <a:xfrm>
              <a:off x="5495738" y="2314000"/>
              <a:ext cx="272275" cy="145725"/>
            </a:xfrm>
            <a:custGeom>
              <a:avLst/>
              <a:gdLst/>
              <a:ahLst/>
              <a:cxnLst/>
              <a:rect l="l" t="t" r="r" b="b"/>
              <a:pathLst>
                <a:path w="10891" h="5829" extrusionOk="0">
                  <a:moveTo>
                    <a:pt x="10013" y="1"/>
                  </a:moveTo>
                  <a:cubicBezTo>
                    <a:pt x="9914" y="6"/>
                    <a:pt x="9825" y="67"/>
                    <a:pt x="9788" y="156"/>
                  </a:cubicBezTo>
                  <a:lnTo>
                    <a:pt x="8626" y="3023"/>
                  </a:lnTo>
                  <a:lnTo>
                    <a:pt x="7651" y="1383"/>
                  </a:lnTo>
                  <a:cubicBezTo>
                    <a:pt x="7604" y="1303"/>
                    <a:pt x="7524" y="1265"/>
                    <a:pt x="7443" y="1265"/>
                  </a:cubicBezTo>
                  <a:cubicBezTo>
                    <a:pt x="7340" y="1265"/>
                    <a:pt x="7236" y="1328"/>
                    <a:pt x="7202" y="1444"/>
                  </a:cubicBezTo>
                  <a:lnTo>
                    <a:pt x="6218" y="4770"/>
                  </a:lnTo>
                  <a:lnTo>
                    <a:pt x="4953" y="1064"/>
                  </a:lnTo>
                  <a:cubicBezTo>
                    <a:pt x="4925" y="966"/>
                    <a:pt x="4836" y="900"/>
                    <a:pt x="4737" y="896"/>
                  </a:cubicBezTo>
                  <a:cubicBezTo>
                    <a:pt x="4733" y="896"/>
                    <a:pt x="4730" y="895"/>
                    <a:pt x="4726" y="895"/>
                  </a:cubicBezTo>
                  <a:cubicBezTo>
                    <a:pt x="4632" y="895"/>
                    <a:pt x="4543" y="951"/>
                    <a:pt x="4498" y="1036"/>
                  </a:cubicBezTo>
                  <a:lnTo>
                    <a:pt x="3247" y="3604"/>
                  </a:lnTo>
                  <a:lnTo>
                    <a:pt x="324" y="3604"/>
                  </a:lnTo>
                  <a:cubicBezTo>
                    <a:pt x="1" y="3604"/>
                    <a:pt x="1" y="4096"/>
                    <a:pt x="324" y="4096"/>
                  </a:cubicBezTo>
                  <a:lnTo>
                    <a:pt x="3402" y="4096"/>
                  </a:lnTo>
                  <a:cubicBezTo>
                    <a:pt x="3496" y="4091"/>
                    <a:pt x="3585" y="4039"/>
                    <a:pt x="3627" y="3955"/>
                  </a:cubicBezTo>
                  <a:lnTo>
                    <a:pt x="4681" y="1786"/>
                  </a:lnTo>
                  <a:lnTo>
                    <a:pt x="5998" y="5660"/>
                  </a:lnTo>
                  <a:cubicBezTo>
                    <a:pt x="6030" y="5763"/>
                    <a:pt x="6124" y="5829"/>
                    <a:pt x="6232" y="5829"/>
                  </a:cubicBezTo>
                  <a:lnTo>
                    <a:pt x="6236" y="5829"/>
                  </a:lnTo>
                  <a:cubicBezTo>
                    <a:pt x="6344" y="5829"/>
                    <a:pt x="6438" y="5759"/>
                    <a:pt x="6471" y="5656"/>
                  </a:cubicBezTo>
                  <a:lnTo>
                    <a:pt x="7511" y="2123"/>
                  </a:lnTo>
                  <a:lnTo>
                    <a:pt x="8452" y="3702"/>
                  </a:lnTo>
                  <a:cubicBezTo>
                    <a:pt x="8495" y="3775"/>
                    <a:pt x="8577" y="3820"/>
                    <a:pt x="8659" y="3820"/>
                  </a:cubicBezTo>
                  <a:cubicBezTo>
                    <a:pt x="8667" y="3820"/>
                    <a:pt x="8674" y="3820"/>
                    <a:pt x="8682" y="3819"/>
                  </a:cubicBezTo>
                  <a:cubicBezTo>
                    <a:pt x="8776" y="3814"/>
                    <a:pt x="8860" y="3758"/>
                    <a:pt x="8893" y="3669"/>
                  </a:cubicBezTo>
                  <a:lnTo>
                    <a:pt x="10022" y="886"/>
                  </a:lnTo>
                  <a:lnTo>
                    <a:pt x="10359" y="1655"/>
                  </a:lnTo>
                  <a:cubicBezTo>
                    <a:pt x="10408" y="1754"/>
                    <a:pt x="10491" y="1795"/>
                    <a:pt x="10575" y="1795"/>
                  </a:cubicBezTo>
                  <a:cubicBezTo>
                    <a:pt x="10732" y="1795"/>
                    <a:pt x="10890" y="1646"/>
                    <a:pt x="10814" y="1453"/>
                  </a:cubicBezTo>
                  <a:lnTo>
                    <a:pt x="10242" y="151"/>
                  </a:lnTo>
                  <a:cubicBezTo>
                    <a:pt x="10205" y="57"/>
                    <a:pt x="10111" y="1"/>
                    <a:pt x="10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758;p47"/>
          <p:cNvGrpSpPr/>
          <p:nvPr/>
        </p:nvGrpSpPr>
        <p:grpSpPr>
          <a:xfrm>
            <a:off x="215757" y="3592563"/>
            <a:ext cx="618519" cy="878400"/>
            <a:chOff x="1078063" y="3472000"/>
            <a:chExt cx="212600" cy="421200"/>
          </a:xfrm>
        </p:grpSpPr>
        <p:sp>
          <p:nvSpPr>
            <p:cNvPr id="21" name="Google Shape;1759;p47"/>
            <p:cNvSpPr/>
            <p:nvPr/>
          </p:nvSpPr>
          <p:spPr>
            <a:xfrm>
              <a:off x="1108038" y="3511350"/>
              <a:ext cx="153000" cy="380800"/>
            </a:xfrm>
            <a:custGeom>
              <a:avLst/>
              <a:gdLst/>
              <a:ahLst/>
              <a:cxnLst/>
              <a:rect l="l" t="t" r="r" b="b"/>
              <a:pathLst>
                <a:path w="6120" h="15232" extrusionOk="0">
                  <a:moveTo>
                    <a:pt x="1" y="1"/>
                  </a:moveTo>
                  <a:lnTo>
                    <a:pt x="1" y="12219"/>
                  </a:lnTo>
                  <a:cubicBezTo>
                    <a:pt x="24" y="13887"/>
                    <a:pt x="1387" y="15232"/>
                    <a:pt x="3055" y="15232"/>
                  </a:cubicBezTo>
                  <a:cubicBezTo>
                    <a:pt x="4728" y="15232"/>
                    <a:pt x="6091" y="13887"/>
                    <a:pt x="6115" y="12219"/>
                  </a:cubicBezTo>
                  <a:lnTo>
                    <a:pt x="6119"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0;p47"/>
            <p:cNvSpPr/>
            <p:nvPr/>
          </p:nvSpPr>
          <p:spPr>
            <a:xfrm>
              <a:off x="1167188" y="3511350"/>
              <a:ext cx="93600" cy="381850"/>
            </a:xfrm>
            <a:custGeom>
              <a:avLst/>
              <a:gdLst/>
              <a:ahLst/>
              <a:cxnLst/>
              <a:rect l="l" t="t" r="r" b="b"/>
              <a:pathLst>
                <a:path w="3744" h="15274" extrusionOk="0">
                  <a:moveTo>
                    <a:pt x="2371" y="1"/>
                  </a:moveTo>
                  <a:lnTo>
                    <a:pt x="2371" y="12219"/>
                  </a:lnTo>
                  <a:cubicBezTo>
                    <a:pt x="2371" y="13643"/>
                    <a:pt x="1387" y="14876"/>
                    <a:pt x="1" y="15199"/>
                  </a:cubicBezTo>
                  <a:cubicBezTo>
                    <a:pt x="225" y="15246"/>
                    <a:pt x="455" y="15274"/>
                    <a:pt x="689" y="15274"/>
                  </a:cubicBezTo>
                  <a:cubicBezTo>
                    <a:pt x="2376" y="15274"/>
                    <a:pt x="3744" y="13906"/>
                    <a:pt x="3744" y="12219"/>
                  </a:cubicBezTo>
                  <a:lnTo>
                    <a:pt x="3744"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1;p47"/>
            <p:cNvSpPr/>
            <p:nvPr/>
          </p:nvSpPr>
          <p:spPr>
            <a:xfrm>
              <a:off x="1108038" y="3650050"/>
              <a:ext cx="152875" cy="243050"/>
            </a:xfrm>
            <a:custGeom>
              <a:avLst/>
              <a:gdLst/>
              <a:ahLst/>
              <a:cxnLst/>
              <a:rect l="l" t="t" r="r" b="b"/>
              <a:pathLst>
                <a:path w="6115" h="9722" extrusionOk="0">
                  <a:moveTo>
                    <a:pt x="1555" y="1"/>
                  </a:moveTo>
                  <a:cubicBezTo>
                    <a:pt x="650" y="1"/>
                    <a:pt x="1" y="421"/>
                    <a:pt x="1" y="421"/>
                  </a:cubicBezTo>
                  <a:lnTo>
                    <a:pt x="1" y="6671"/>
                  </a:lnTo>
                  <a:cubicBezTo>
                    <a:pt x="1" y="8355"/>
                    <a:pt x="1364" y="9721"/>
                    <a:pt x="3047" y="9721"/>
                  </a:cubicBezTo>
                  <a:cubicBezTo>
                    <a:pt x="3050" y="9721"/>
                    <a:pt x="3052" y="9721"/>
                    <a:pt x="3055" y="9721"/>
                  </a:cubicBezTo>
                  <a:cubicBezTo>
                    <a:pt x="3058" y="9721"/>
                    <a:pt x="3061" y="9721"/>
                    <a:pt x="3064" y="9721"/>
                  </a:cubicBezTo>
                  <a:cubicBezTo>
                    <a:pt x="4747" y="9721"/>
                    <a:pt x="6110" y="8355"/>
                    <a:pt x="6115" y="6671"/>
                  </a:cubicBezTo>
                  <a:lnTo>
                    <a:pt x="6115" y="211"/>
                  </a:lnTo>
                  <a:cubicBezTo>
                    <a:pt x="6115" y="211"/>
                    <a:pt x="5376" y="794"/>
                    <a:pt x="4377" y="794"/>
                  </a:cubicBezTo>
                  <a:cubicBezTo>
                    <a:pt x="3969" y="794"/>
                    <a:pt x="3518" y="696"/>
                    <a:pt x="3055" y="421"/>
                  </a:cubicBezTo>
                  <a:cubicBezTo>
                    <a:pt x="2524" y="106"/>
                    <a:pt x="2008" y="1"/>
                    <a:pt x="1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62;p47"/>
            <p:cNvSpPr/>
            <p:nvPr/>
          </p:nvSpPr>
          <p:spPr>
            <a:xfrm>
              <a:off x="1167188" y="3655300"/>
              <a:ext cx="93500" cy="237900"/>
            </a:xfrm>
            <a:custGeom>
              <a:avLst/>
              <a:gdLst/>
              <a:ahLst/>
              <a:cxnLst/>
              <a:rect l="l" t="t" r="r" b="b"/>
              <a:pathLst>
                <a:path w="3740" h="9516" extrusionOk="0">
                  <a:moveTo>
                    <a:pt x="3739" y="1"/>
                  </a:moveTo>
                  <a:cubicBezTo>
                    <a:pt x="3332" y="296"/>
                    <a:pt x="2858" y="488"/>
                    <a:pt x="2362" y="563"/>
                  </a:cubicBezTo>
                  <a:lnTo>
                    <a:pt x="2362" y="6461"/>
                  </a:lnTo>
                  <a:lnTo>
                    <a:pt x="2371" y="6461"/>
                  </a:lnTo>
                  <a:cubicBezTo>
                    <a:pt x="2371" y="7885"/>
                    <a:pt x="1387" y="9118"/>
                    <a:pt x="1" y="9441"/>
                  </a:cubicBezTo>
                  <a:cubicBezTo>
                    <a:pt x="24" y="9445"/>
                    <a:pt x="52" y="9450"/>
                    <a:pt x="76" y="9455"/>
                  </a:cubicBezTo>
                  <a:cubicBezTo>
                    <a:pt x="85" y="9460"/>
                    <a:pt x="90" y="9460"/>
                    <a:pt x="99" y="9460"/>
                  </a:cubicBezTo>
                  <a:lnTo>
                    <a:pt x="155" y="9469"/>
                  </a:lnTo>
                  <a:cubicBezTo>
                    <a:pt x="165" y="9474"/>
                    <a:pt x="174" y="9474"/>
                    <a:pt x="183" y="9474"/>
                  </a:cubicBezTo>
                  <a:cubicBezTo>
                    <a:pt x="202" y="9478"/>
                    <a:pt x="221" y="9478"/>
                    <a:pt x="240" y="9478"/>
                  </a:cubicBezTo>
                  <a:cubicBezTo>
                    <a:pt x="249" y="9483"/>
                    <a:pt x="258" y="9483"/>
                    <a:pt x="268" y="9483"/>
                  </a:cubicBezTo>
                  <a:cubicBezTo>
                    <a:pt x="286" y="9488"/>
                    <a:pt x="300" y="9488"/>
                    <a:pt x="319" y="9492"/>
                  </a:cubicBezTo>
                  <a:cubicBezTo>
                    <a:pt x="325" y="9492"/>
                    <a:pt x="332" y="9494"/>
                    <a:pt x="339" y="9494"/>
                  </a:cubicBezTo>
                  <a:cubicBezTo>
                    <a:pt x="343" y="9494"/>
                    <a:pt x="347" y="9494"/>
                    <a:pt x="352" y="9492"/>
                  </a:cubicBezTo>
                  <a:cubicBezTo>
                    <a:pt x="366" y="9497"/>
                    <a:pt x="380" y="9497"/>
                    <a:pt x="399" y="9497"/>
                  </a:cubicBezTo>
                  <a:cubicBezTo>
                    <a:pt x="408" y="9497"/>
                    <a:pt x="418" y="9502"/>
                    <a:pt x="432" y="9502"/>
                  </a:cubicBezTo>
                  <a:cubicBezTo>
                    <a:pt x="446" y="9506"/>
                    <a:pt x="464" y="9506"/>
                    <a:pt x="483" y="9506"/>
                  </a:cubicBezTo>
                  <a:lnTo>
                    <a:pt x="516" y="9506"/>
                  </a:lnTo>
                  <a:cubicBezTo>
                    <a:pt x="535" y="9506"/>
                    <a:pt x="553" y="9511"/>
                    <a:pt x="572" y="9511"/>
                  </a:cubicBezTo>
                  <a:lnTo>
                    <a:pt x="600" y="9511"/>
                  </a:lnTo>
                  <a:cubicBezTo>
                    <a:pt x="628" y="9511"/>
                    <a:pt x="656" y="9516"/>
                    <a:pt x="685" y="9516"/>
                  </a:cubicBezTo>
                  <a:cubicBezTo>
                    <a:pt x="2371" y="9516"/>
                    <a:pt x="3735" y="8148"/>
                    <a:pt x="3739" y="6461"/>
                  </a:cubicBezTo>
                  <a:lnTo>
                    <a:pt x="3739" y="1"/>
                  </a:lnTo>
                  <a:close/>
                </a:path>
              </a:pathLst>
            </a:custGeom>
            <a:solidFill>
              <a:srgbClr val="81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63;p47"/>
            <p:cNvSpPr/>
            <p:nvPr/>
          </p:nvSpPr>
          <p:spPr>
            <a:xfrm>
              <a:off x="1134738" y="3687275"/>
              <a:ext cx="22650" cy="19300"/>
            </a:xfrm>
            <a:custGeom>
              <a:avLst/>
              <a:gdLst/>
              <a:ahLst/>
              <a:cxnLst/>
              <a:rect l="l" t="t" r="r" b="b"/>
              <a:pathLst>
                <a:path w="906" h="772" extrusionOk="0">
                  <a:moveTo>
                    <a:pt x="521" y="1"/>
                  </a:moveTo>
                  <a:cubicBezTo>
                    <a:pt x="174" y="1"/>
                    <a:pt x="1" y="418"/>
                    <a:pt x="244" y="657"/>
                  </a:cubicBezTo>
                  <a:cubicBezTo>
                    <a:pt x="324" y="736"/>
                    <a:pt x="421" y="771"/>
                    <a:pt x="517" y="771"/>
                  </a:cubicBezTo>
                  <a:cubicBezTo>
                    <a:pt x="715" y="771"/>
                    <a:pt x="905" y="619"/>
                    <a:pt x="905" y="385"/>
                  </a:cubicBezTo>
                  <a:cubicBezTo>
                    <a:pt x="905" y="174"/>
                    <a:pt x="732" y="1"/>
                    <a:pt x="521"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64;p47"/>
            <p:cNvSpPr/>
            <p:nvPr/>
          </p:nvSpPr>
          <p:spPr>
            <a:xfrm>
              <a:off x="1211938" y="3714800"/>
              <a:ext cx="19700" cy="16900"/>
            </a:xfrm>
            <a:custGeom>
              <a:avLst/>
              <a:gdLst/>
              <a:ahLst/>
              <a:cxnLst/>
              <a:rect l="l" t="t" r="r" b="b"/>
              <a:pathLst>
                <a:path w="788" h="676" extrusionOk="0">
                  <a:moveTo>
                    <a:pt x="450" y="1"/>
                  </a:moveTo>
                  <a:cubicBezTo>
                    <a:pt x="150" y="1"/>
                    <a:pt x="0" y="366"/>
                    <a:pt x="211" y="577"/>
                  </a:cubicBezTo>
                  <a:cubicBezTo>
                    <a:pt x="281" y="645"/>
                    <a:pt x="365" y="675"/>
                    <a:pt x="448" y="675"/>
                  </a:cubicBezTo>
                  <a:cubicBezTo>
                    <a:pt x="622" y="675"/>
                    <a:pt x="787" y="541"/>
                    <a:pt x="787" y="338"/>
                  </a:cubicBezTo>
                  <a:cubicBezTo>
                    <a:pt x="787" y="151"/>
                    <a:pt x="637" y="1"/>
                    <a:pt x="450"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65;p47"/>
            <p:cNvSpPr/>
            <p:nvPr/>
          </p:nvSpPr>
          <p:spPr>
            <a:xfrm>
              <a:off x="1154413" y="3834275"/>
              <a:ext cx="19725" cy="16875"/>
            </a:xfrm>
            <a:custGeom>
              <a:avLst/>
              <a:gdLst/>
              <a:ahLst/>
              <a:cxnLst/>
              <a:rect l="l" t="t" r="r" b="b"/>
              <a:pathLst>
                <a:path w="789" h="675" extrusionOk="0">
                  <a:moveTo>
                    <a:pt x="451" y="0"/>
                  </a:moveTo>
                  <a:cubicBezTo>
                    <a:pt x="151" y="0"/>
                    <a:pt x="1" y="366"/>
                    <a:pt x="212" y="576"/>
                  </a:cubicBezTo>
                  <a:cubicBezTo>
                    <a:pt x="281" y="644"/>
                    <a:pt x="366" y="675"/>
                    <a:pt x="449" y="675"/>
                  </a:cubicBezTo>
                  <a:cubicBezTo>
                    <a:pt x="622" y="675"/>
                    <a:pt x="788" y="541"/>
                    <a:pt x="788" y="338"/>
                  </a:cubicBezTo>
                  <a:cubicBezTo>
                    <a:pt x="788" y="150"/>
                    <a:pt x="638" y="0"/>
                    <a:pt x="451" y="0"/>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66;p47"/>
            <p:cNvSpPr/>
            <p:nvPr/>
          </p:nvSpPr>
          <p:spPr>
            <a:xfrm>
              <a:off x="1211938" y="3798200"/>
              <a:ext cx="19700" cy="16950"/>
            </a:xfrm>
            <a:custGeom>
              <a:avLst/>
              <a:gdLst/>
              <a:ahLst/>
              <a:cxnLst/>
              <a:rect l="l" t="t" r="r" b="b"/>
              <a:pathLst>
                <a:path w="788" h="678" extrusionOk="0">
                  <a:moveTo>
                    <a:pt x="450" y="0"/>
                  </a:moveTo>
                  <a:cubicBezTo>
                    <a:pt x="150" y="0"/>
                    <a:pt x="0" y="366"/>
                    <a:pt x="211" y="576"/>
                  </a:cubicBezTo>
                  <a:cubicBezTo>
                    <a:pt x="281" y="646"/>
                    <a:pt x="365" y="677"/>
                    <a:pt x="448" y="677"/>
                  </a:cubicBezTo>
                  <a:cubicBezTo>
                    <a:pt x="622" y="677"/>
                    <a:pt x="787" y="541"/>
                    <a:pt x="787" y="338"/>
                  </a:cubicBezTo>
                  <a:cubicBezTo>
                    <a:pt x="787" y="150"/>
                    <a:pt x="637" y="0"/>
                    <a:pt x="450" y="0"/>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67;p47"/>
            <p:cNvSpPr/>
            <p:nvPr/>
          </p:nvSpPr>
          <p:spPr>
            <a:xfrm>
              <a:off x="1146688" y="3752275"/>
              <a:ext cx="23575" cy="20225"/>
            </a:xfrm>
            <a:custGeom>
              <a:avLst/>
              <a:gdLst/>
              <a:ahLst/>
              <a:cxnLst/>
              <a:rect l="l" t="t" r="r" b="b"/>
              <a:pathLst>
                <a:path w="943" h="809" extrusionOk="0">
                  <a:moveTo>
                    <a:pt x="539" y="1"/>
                  </a:moveTo>
                  <a:cubicBezTo>
                    <a:pt x="179" y="1"/>
                    <a:pt x="1" y="436"/>
                    <a:pt x="254" y="689"/>
                  </a:cubicBezTo>
                  <a:cubicBezTo>
                    <a:pt x="336" y="771"/>
                    <a:pt x="437" y="808"/>
                    <a:pt x="536" y="808"/>
                  </a:cubicBezTo>
                  <a:cubicBezTo>
                    <a:pt x="743" y="808"/>
                    <a:pt x="942" y="648"/>
                    <a:pt x="942" y="404"/>
                  </a:cubicBezTo>
                  <a:cubicBezTo>
                    <a:pt x="942" y="179"/>
                    <a:pt x="764" y="1"/>
                    <a:pt x="539"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8;p47"/>
            <p:cNvSpPr/>
            <p:nvPr/>
          </p:nvSpPr>
          <p:spPr>
            <a:xfrm>
              <a:off x="1078063" y="3472000"/>
              <a:ext cx="212600" cy="39375"/>
            </a:xfrm>
            <a:custGeom>
              <a:avLst/>
              <a:gdLst/>
              <a:ahLst/>
              <a:cxnLst/>
              <a:rect l="l" t="t" r="r" b="b"/>
              <a:pathLst>
                <a:path w="8504" h="1575" extrusionOk="0">
                  <a:moveTo>
                    <a:pt x="534" y="1"/>
                  </a:moveTo>
                  <a:cubicBezTo>
                    <a:pt x="239" y="1"/>
                    <a:pt x="0" y="240"/>
                    <a:pt x="0" y="535"/>
                  </a:cubicBezTo>
                  <a:lnTo>
                    <a:pt x="0" y="1041"/>
                  </a:lnTo>
                  <a:cubicBezTo>
                    <a:pt x="0" y="1336"/>
                    <a:pt x="239" y="1575"/>
                    <a:pt x="534" y="1575"/>
                  </a:cubicBezTo>
                  <a:lnTo>
                    <a:pt x="7969" y="1575"/>
                  </a:lnTo>
                  <a:cubicBezTo>
                    <a:pt x="8265" y="1575"/>
                    <a:pt x="8504" y="1336"/>
                    <a:pt x="8504" y="1041"/>
                  </a:cubicBezTo>
                  <a:lnTo>
                    <a:pt x="8504" y="535"/>
                  </a:lnTo>
                  <a:cubicBezTo>
                    <a:pt x="8504" y="240"/>
                    <a:pt x="8265" y="1"/>
                    <a:pt x="7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69;p47"/>
            <p:cNvSpPr/>
            <p:nvPr/>
          </p:nvSpPr>
          <p:spPr>
            <a:xfrm>
              <a:off x="1240738" y="3472000"/>
              <a:ext cx="49925" cy="39375"/>
            </a:xfrm>
            <a:custGeom>
              <a:avLst/>
              <a:gdLst/>
              <a:ahLst/>
              <a:cxnLst/>
              <a:rect l="l" t="t" r="r" b="b"/>
              <a:pathLst>
                <a:path w="1997" h="1575" extrusionOk="0">
                  <a:moveTo>
                    <a:pt x="1" y="1"/>
                  </a:moveTo>
                  <a:cubicBezTo>
                    <a:pt x="296" y="1"/>
                    <a:pt x="535" y="240"/>
                    <a:pt x="535" y="535"/>
                  </a:cubicBezTo>
                  <a:lnTo>
                    <a:pt x="535" y="1041"/>
                  </a:lnTo>
                  <a:cubicBezTo>
                    <a:pt x="535" y="1336"/>
                    <a:pt x="296" y="1575"/>
                    <a:pt x="1" y="1575"/>
                  </a:cubicBezTo>
                  <a:lnTo>
                    <a:pt x="1462" y="1575"/>
                  </a:lnTo>
                  <a:cubicBezTo>
                    <a:pt x="1758" y="1575"/>
                    <a:pt x="1997" y="1336"/>
                    <a:pt x="1997" y="1041"/>
                  </a:cubicBezTo>
                  <a:lnTo>
                    <a:pt x="1997" y="535"/>
                  </a:lnTo>
                  <a:cubicBezTo>
                    <a:pt x="1997" y="240"/>
                    <a:pt x="1762" y="5"/>
                    <a:pt x="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770;p47"/>
          <p:cNvGrpSpPr/>
          <p:nvPr/>
        </p:nvGrpSpPr>
        <p:grpSpPr>
          <a:xfrm>
            <a:off x="946720" y="3592563"/>
            <a:ext cx="472675" cy="877625"/>
            <a:chOff x="5124588" y="3472425"/>
            <a:chExt cx="336875" cy="420425"/>
          </a:xfrm>
        </p:grpSpPr>
        <p:sp>
          <p:nvSpPr>
            <p:cNvPr id="33" name="Google Shape;1771;p47"/>
            <p:cNvSpPr/>
            <p:nvPr/>
          </p:nvSpPr>
          <p:spPr>
            <a:xfrm>
              <a:off x="5203288" y="3760125"/>
              <a:ext cx="194325" cy="97000"/>
            </a:xfrm>
            <a:custGeom>
              <a:avLst/>
              <a:gdLst/>
              <a:ahLst/>
              <a:cxnLst/>
              <a:rect l="l" t="t" r="r" b="b"/>
              <a:pathLst>
                <a:path w="7773" h="3880" extrusionOk="0">
                  <a:moveTo>
                    <a:pt x="3721" y="1"/>
                  </a:moveTo>
                  <a:cubicBezTo>
                    <a:pt x="1668" y="1"/>
                    <a:pt x="0" y="1667"/>
                    <a:pt x="5" y="3725"/>
                  </a:cubicBezTo>
                  <a:lnTo>
                    <a:pt x="5" y="3880"/>
                  </a:lnTo>
                  <a:lnTo>
                    <a:pt x="7773" y="3880"/>
                  </a:lnTo>
                  <a:lnTo>
                    <a:pt x="7773" y="3725"/>
                  </a:lnTo>
                  <a:cubicBezTo>
                    <a:pt x="7773" y="1668"/>
                    <a:pt x="6105" y="1"/>
                    <a:pt x="4048" y="1"/>
                  </a:cubicBezTo>
                  <a:lnTo>
                    <a:pt x="3730" y="1"/>
                  </a:lnTo>
                  <a:cubicBezTo>
                    <a:pt x="3727" y="1"/>
                    <a:pt x="3724" y="1"/>
                    <a:pt x="3721" y="1"/>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72;p47"/>
            <p:cNvSpPr/>
            <p:nvPr/>
          </p:nvSpPr>
          <p:spPr>
            <a:xfrm>
              <a:off x="5286788" y="3760125"/>
              <a:ext cx="110950" cy="97125"/>
            </a:xfrm>
            <a:custGeom>
              <a:avLst/>
              <a:gdLst/>
              <a:ahLst/>
              <a:cxnLst/>
              <a:rect l="l" t="t" r="r" b="b"/>
              <a:pathLst>
                <a:path w="4438" h="3885" extrusionOk="0">
                  <a:moveTo>
                    <a:pt x="558" y="1"/>
                  </a:moveTo>
                  <a:cubicBezTo>
                    <a:pt x="555" y="1"/>
                    <a:pt x="552" y="1"/>
                    <a:pt x="549" y="1"/>
                  </a:cubicBezTo>
                  <a:cubicBezTo>
                    <a:pt x="362" y="1"/>
                    <a:pt x="179" y="10"/>
                    <a:pt x="1" y="38"/>
                  </a:cubicBezTo>
                  <a:cubicBezTo>
                    <a:pt x="1917" y="310"/>
                    <a:pt x="3337" y="1950"/>
                    <a:pt x="3337" y="3884"/>
                  </a:cubicBezTo>
                  <a:lnTo>
                    <a:pt x="4437" y="3884"/>
                  </a:lnTo>
                  <a:cubicBezTo>
                    <a:pt x="4437" y="1742"/>
                    <a:pt x="2699" y="1"/>
                    <a:pt x="5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73;p47"/>
            <p:cNvSpPr/>
            <p:nvPr/>
          </p:nvSpPr>
          <p:spPr>
            <a:xfrm>
              <a:off x="5124588" y="3726175"/>
              <a:ext cx="121825" cy="28600"/>
            </a:xfrm>
            <a:custGeom>
              <a:avLst/>
              <a:gdLst/>
              <a:ahLst/>
              <a:cxnLst/>
              <a:rect l="l" t="t" r="r" b="b"/>
              <a:pathLst>
                <a:path w="4873" h="1144" extrusionOk="0">
                  <a:moveTo>
                    <a:pt x="361" y="0"/>
                  </a:moveTo>
                  <a:cubicBezTo>
                    <a:pt x="164" y="0"/>
                    <a:pt x="0" y="159"/>
                    <a:pt x="0" y="361"/>
                  </a:cubicBezTo>
                  <a:lnTo>
                    <a:pt x="0" y="782"/>
                  </a:lnTo>
                  <a:cubicBezTo>
                    <a:pt x="0" y="979"/>
                    <a:pt x="164" y="1143"/>
                    <a:pt x="361" y="1143"/>
                  </a:cubicBezTo>
                  <a:lnTo>
                    <a:pt x="4512" y="1143"/>
                  </a:lnTo>
                  <a:cubicBezTo>
                    <a:pt x="4713" y="1143"/>
                    <a:pt x="4873" y="979"/>
                    <a:pt x="4873" y="782"/>
                  </a:cubicBezTo>
                  <a:lnTo>
                    <a:pt x="4873" y="361"/>
                  </a:lnTo>
                  <a:cubicBezTo>
                    <a:pt x="4873" y="159"/>
                    <a:pt x="4713" y="0"/>
                    <a:pt x="4512"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74;p47"/>
            <p:cNvSpPr/>
            <p:nvPr/>
          </p:nvSpPr>
          <p:spPr>
            <a:xfrm>
              <a:off x="5209488" y="3726150"/>
              <a:ext cx="36925" cy="28500"/>
            </a:xfrm>
            <a:custGeom>
              <a:avLst/>
              <a:gdLst/>
              <a:ahLst/>
              <a:cxnLst/>
              <a:rect l="l" t="t" r="r" b="b"/>
              <a:pathLst>
                <a:path w="1477" h="1140" extrusionOk="0">
                  <a:moveTo>
                    <a:pt x="9" y="1"/>
                  </a:moveTo>
                  <a:cubicBezTo>
                    <a:pt x="6" y="1"/>
                    <a:pt x="4" y="1"/>
                    <a:pt x="1" y="1"/>
                  </a:cubicBezTo>
                  <a:lnTo>
                    <a:pt x="18" y="1"/>
                  </a:lnTo>
                  <a:cubicBezTo>
                    <a:pt x="15" y="1"/>
                    <a:pt x="12" y="1"/>
                    <a:pt x="9" y="1"/>
                  </a:cubicBezTo>
                  <a:close/>
                  <a:moveTo>
                    <a:pt x="1106" y="1"/>
                  </a:moveTo>
                  <a:cubicBezTo>
                    <a:pt x="1103" y="1"/>
                    <a:pt x="1100" y="1"/>
                    <a:pt x="1097" y="1"/>
                  </a:cubicBezTo>
                  <a:lnTo>
                    <a:pt x="18" y="1"/>
                  </a:lnTo>
                  <a:cubicBezTo>
                    <a:pt x="216" y="6"/>
                    <a:pt x="376" y="171"/>
                    <a:pt x="376" y="376"/>
                  </a:cubicBezTo>
                  <a:lnTo>
                    <a:pt x="376" y="765"/>
                  </a:lnTo>
                  <a:cubicBezTo>
                    <a:pt x="376" y="971"/>
                    <a:pt x="207" y="1139"/>
                    <a:pt x="1" y="1139"/>
                  </a:cubicBezTo>
                  <a:lnTo>
                    <a:pt x="1097" y="1139"/>
                  </a:lnTo>
                  <a:cubicBezTo>
                    <a:pt x="1308" y="1139"/>
                    <a:pt x="1477" y="971"/>
                    <a:pt x="1477" y="765"/>
                  </a:cubicBezTo>
                  <a:lnTo>
                    <a:pt x="1477" y="376"/>
                  </a:lnTo>
                  <a:cubicBezTo>
                    <a:pt x="1477" y="168"/>
                    <a:pt x="1312" y="1"/>
                    <a:pt x="1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75;p47"/>
            <p:cNvSpPr/>
            <p:nvPr/>
          </p:nvSpPr>
          <p:spPr>
            <a:xfrm>
              <a:off x="5153163" y="3754750"/>
              <a:ext cx="78600" cy="61975"/>
            </a:xfrm>
            <a:custGeom>
              <a:avLst/>
              <a:gdLst/>
              <a:ahLst/>
              <a:cxnLst/>
              <a:rect l="l" t="t" r="r" b="b"/>
              <a:pathLst>
                <a:path w="3144" h="2479" extrusionOk="0">
                  <a:moveTo>
                    <a:pt x="0" y="0"/>
                  </a:moveTo>
                  <a:cubicBezTo>
                    <a:pt x="14" y="52"/>
                    <a:pt x="38" y="103"/>
                    <a:pt x="66" y="155"/>
                  </a:cubicBezTo>
                  <a:cubicBezTo>
                    <a:pt x="614" y="1115"/>
                    <a:pt x="1401" y="1921"/>
                    <a:pt x="2357" y="2478"/>
                  </a:cubicBezTo>
                  <a:cubicBezTo>
                    <a:pt x="2554" y="2062"/>
                    <a:pt x="2816" y="1677"/>
                    <a:pt x="3144" y="1349"/>
                  </a:cubicBezTo>
                  <a:cubicBezTo>
                    <a:pt x="2540" y="1012"/>
                    <a:pt x="2015" y="553"/>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76;p47"/>
            <p:cNvSpPr/>
            <p:nvPr/>
          </p:nvSpPr>
          <p:spPr>
            <a:xfrm>
              <a:off x="5276263" y="3790475"/>
              <a:ext cx="42300" cy="36250"/>
            </a:xfrm>
            <a:custGeom>
              <a:avLst/>
              <a:gdLst/>
              <a:ahLst/>
              <a:cxnLst/>
              <a:rect l="l" t="t" r="r" b="b"/>
              <a:pathLst>
                <a:path w="1692" h="1450" extrusionOk="0">
                  <a:moveTo>
                    <a:pt x="970" y="0"/>
                  </a:moveTo>
                  <a:cubicBezTo>
                    <a:pt x="323" y="0"/>
                    <a:pt x="0" y="778"/>
                    <a:pt x="455" y="1237"/>
                  </a:cubicBezTo>
                  <a:cubicBezTo>
                    <a:pt x="601" y="1384"/>
                    <a:pt x="782" y="1449"/>
                    <a:pt x="960" y="1449"/>
                  </a:cubicBezTo>
                  <a:cubicBezTo>
                    <a:pt x="1333" y="1449"/>
                    <a:pt x="1691" y="1161"/>
                    <a:pt x="1691" y="726"/>
                  </a:cubicBezTo>
                  <a:cubicBezTo>
                    <a:pt x="1691" y="323"/>
                    <a:pt x="1368" y="0"/>
                    <a:pt x="970" y="0"/>
                  </a:cubicBezTo>
                  <a:close/>
                </a:path>
              </a:pathLst>
            </a:custGeom>
            <a:solidFill>
              <a:srgbClr val="336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77;p47"/>
            <p:cNvSpPr/>
            <p:nvPr/>
          </p:nvSpPr>
          <p:spPr>
            <a:xfrm>
              <a:off x="5361763" y="3552350"/>
              <a:ext cx="86450" cy="255475"/>
            </a:xfrm>
            <a:custGeom>
              <a:avLst/>
              <a:gdLst/>
              <a:ahLst/>
              <a:cxnLst/>
              <a:rect l="l" t="t" r="r" b="b"/>
              <a:pathLst>
                <a:path w="3458" h="10219" extrusionOk="0">
                  <a:moveTo>
                    <a:pt x="684" y="1"/>
                  </a:moveTo>
                  <a:lnTo>
                    <a:pt x="108" y="1214"/>
                  </a:lnTo>
                  <a:cubicBezTo>
                    <a:pt x="2802" y="3205"/>
                    <a:pt x="2750" y="7258"/>
                    <a:pt x="0" y="9174"/>
                  </a:cubicBezTo>
                  <a:cubicBezTo>
                    <a:pt x="356" y="9469"/>
                    <a:pt x="661" y="9820"/>
                    <a:pt x="900" y="10218"/>
                  </a:cubicBezTo>
                  <a:cubicBezTo>
                    <a:pt x="2413" y="9108"/>
                    <a:pt x="3355" y="7379"/>
                    <a:pt x="3458" y="5505"/>
                  </a:cubicBezTo>
                  <a:lnTo>
                    <a:pt x="3448" y="4709"/>
                  </a:lnTo>
                  <a:cubicBezTo>
                    <a:pt x="3322" y="2882"/>
                    <a:pt x="2394" y="1200"/>
                    <a:pt x="918" y="113"/>
                  </a:cubicBezTo>
                  <a:cubicBezTo>
                    <a:pt x="848" y="62"/>
                    <a:pt x="769" y="19"/>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78;p47"/>
            <p:cNvSpPr/>
            <p:nvPr/>
          </p:nvSpPr>
          <p:spPr>
            <a:xfrm>
              <a:off x="5374638" y="3552350"/>
              <a:ext cx="73475" cy="255600"/>
            </a:xfrm>
            <a:custGeom>
              <a:avLst/>
              <a:gdLst/>
              <a:ahLst/>
              <a:cxnLst/>
              <a:rect l="l" t="t" r="r" b="b"/>
              <a:pathLst>
                <a:path w="2939" h="10224" extrusionOk="0">
                  <a:moveTo>
                    <a:pt x="169" y="1"/>
                  </a:moveTo>
                  <a:lnTo>
                    <a:pt x="1" y="357"/>
                  </a:lnTo>
                  <a:cubicBezTo>
                    <a:pt x="638" y="895"/>
                    <a:pt x="1167" y="1551"/>
                    <a:pt x="1551" y="2292"/>
                  </a:cubicBezTo>
                  <a:cubicBezTo>
                    <a:pt x="1935" y="3046"/>
                    <a:pt x="2165" y="3870"/>
                    <a:pt x="2226" y="4714"/>
                  </a:cubicBezTo>
                  <a:lnTo>
                    <a:pt x="2235" y="5510"/>
                  </a:lnTo>
                  <a:cubicBezTo>
                    <a:pt x="2142" y="7178"/>
                    <a:pt x="1383" y="8743"/>
                    <a:pt x="132" y="9848"/>
                  </a:cubicBezTo>
                  <a:cubicBezTo>
                    <a:pt x="221" y="9970"/>
                    <a:pt x="305" y="10092"/>
                    <a:pt x="380" y="10223"/>
                  </a:cubicBezTo>
                  <a:cubicBezTo>
                    <a:pt x="1898" y="9113"/>
                    <a:pt x="2835" y="7384"/>
                    <a:pt x="2938" y="5510"/>
                  </a:cubicBezTo>
                  <a:lnTo>
                    <a:pt x="2933" y="4709"/>
                  </a:lnTo>
                  <a:cubicBezTo>
                    <a:pt x="2807" y="2882"/>
                    <a:pt x="1879" y="1200"/>
                    <a:pt x="403" y="113"/>
                  </a:cubicBezTo>
                  <a:cubicBezTo>
                    <a:pt x="333" y="62"/>
                    <a:pt x="254" y="19"/>
                    <a:pt x="169" y="1"/>
                  </a:cubicBezTo>
                  <a:close/>
                </a:path>
              </a:pathLst>
            </a:custGeom>
            <a:solidFill>
              <a:srgbClr val="5E7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79;p47"/>
            <p:cNvSpPr/>
            <p:nvPr/>
          </p:nvSpPr>
          <p:spPr>
            <a:xfrm>
              <a:off x="5139563" y="3857225"/>
              <a:ext cx="321900" cy="35625"/>
            </a:xfrm>
            <a:custGeom>
              <a:avLst/>
              <a:gdLst/>
              <a:ahLst/>
              <a:cxnLst/>
              <a:rect l="l" t="t" r="r" b="b"/>
              <a:pathLst>
                <a:path w="12876" h="1425" extrusionOk="0">
                  <a:moveTo>
                    <a:pt x="1074" y="0"/>
                  </a:moveTo>
                  <a:cubicBezTo>
                    <a:pt x="722" y="0"/>
                    <a:pt x="408" y="216"/>
                    <a:pt x="277" y="544"/>
                  </a:cubicBezTo>
                  <a:lnTo>
                    <a:pt x="66" y="1073"/>
                  </a:lnTo>
                  <a:cubicBezTo>
                    <a:pt x="1" y="1242"/>
                    <a:pt x="127" y="1425"/>
                    <a:pt x="305" y="1425"/>
                  </a:cubicBezTo>
                  <a:lnTo>
                    <a:pt x="12571" y="1425"/>
                  </a:lnTo>
                  <a:cubicBezTo>
                    <a:pt x="12753" y="1425"/>
                    <a:pt x="12875" y="1242"/>
                    <a:pt x="12810" y="1073"/>
                  </a:cubicBezTo>
                  <a:lnTo>
                    <a:pt x="12599" y="544"/>
                  </a:lnTo>
                  <a:cubicBezTo>
                    <a:pt x="12472" y="216"/>
                    <a:pt x="12154" y="0"/>
                    <a:pt x="11802" y="0"/>
                  </a:cubicBez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80;p47"/>
            <p:cNvSpPr/>
            <p:nvPr/>
          </p:nvSpPr>
          <p:spPr>
            <a:xfrm>
              <a:off x="5424538" y="3857100"/>
              <a:ext cx="36925" cy="35625"/>
            </a:xfrm>
            <a:custGeom>
              <a:avLst/>
              <a:gdLst/>
              <a:ahLst/>
              <a:cxnLst/>
              <a:rect l="l" t="t" r="r" b="b"/>
              <a:pathLst>
                <a:path w="1477" h="1425" extrusionOk="0">
                  <a:moveTo>
                    <a:pt x="0" y="1"/>
                  </a:moveTo>
                  <a:lnTo>
                    <a:pt x="567" y="1425"/>
                  </a:lnTo>
                  <a:lnTo>
                    <a:pt x="1172" y="1425"/>
                  </a:lnTo>
                  <a:cubicBezTo>
                    <a:pt x="1354" y="1425"/>
                    <a:pt x="1476" y="1242"/>
                    <a:pt x="1411" y="1078"/>
                  </a:cubicBezTo>
                  <a:lnTo>
                    <a:pt x="1200" y="544"/>
                  </a:lnTo>
                  <a:cubicBezTo>
                    <a:pt x="1069" y="216"/>
                    <a:pt x="755" y="1"/>
                    <a:pt x="403" y="1"/>
                  </a:cubicBezTo>
                  <a:close/>
                </a:path>
              </a:pathLst>
            </a:custGeom>
            <a:solidFill>
              <a:srgbClr val="1C5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81;p47"/>
            <p:cNvSpPr/>
            <p:nvPr/>
          </p:nvSpPr>
          <p:spPr>
            <a:xfrm>
              <a:off x="5365263" y="3472425"/>
              <a:ext cx="68200" cy="66400"/>
            </a:xfrm>
            <a:custGeom>
              <a:avLst/>
              <a:gdLst/>
              <a:ahLst/>
              <a:cxnLst/>
              <a:rect l="l" t="t" r="r" b="b"/>
              <a:pathLst>
                <a:path w="2728" h="2656" extrusionOk="0">
                  <a:moveTo>
                    <a:pt x="653" y="0"/>
                  </a:moveTo>
                  <a:cubicBezTo>
                    <a:pt x="558" y="0"/>
                    <a:pt x="465" y="35"/>
                    <a:pt x="394" y="106"/>
                  </a:cubicBezTo>
                  <a:lnTo>
                    <a:pt x="146" y="359"/>
                  </a:lnTo>
                  <a:cubicBezTo>
                    <a:pt x="1" y="499"/>
                    <a:pt x="1" y="733"/>
                    <a:pt x="146" y="874"/>
                  </a:cubicBezTo>
                  <a:lnTo>
                    <a:pt x="1814" y="2546"/>
                  </a:lnTo>
                  <a:cubicBezTo>
                    <a:pt x="1886" y="2619"/>
                    <a:pt x="1980" y="2655"/>
                    <a:pt x="2074" y="2655"/>
                  </a:cubicBezTo>
                  <a:cubicBezTo>
                    <a:pt x="2168" y="2655"/>
                    <a:pt x="2261" y="2619"/>
                    <a:pt x="2334" y="2546"/>
                  </a:cubicBezTo>
                  <a:lnTo>
                    <a:pt x="2582" y="2298"/>
                  </a:lnTo>
                  <a:cubicBezTo>
                    <a:pt x="2727" y="2153"/>
                    <a:pt x="2727" y="1919"/>
                    <a:pt x="2582" y="1778"/>
                  </a:cubicBezTo>
                  <a:lnTo>
                    <a:pt x="914" y="106"/>
                  </a:lnTo>
                  <a:cubicBezTo>
                    <a:pt x="842" y="35"/>
                    <a:pt x="747"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82;p47"/>
            <p:cNvSpPr/>
            <p:nvPr/>
          </p:nvSpPr>
          <p:spPr>
            <a:xfrm>
              <a:off x="5394788" y="3496025"/>
              <a:ext cx="38550" cy="42675"/>
            </a:xfrm>
            <a:custGeom>
              <a:avLst/>
              <a:gdLst/>
              <a:ahLst/>
              <a:cxnLst/>
              <a:rect l="l" t="t" r="r" b="b"/>
              <a:pathLst>
                <a:path w="1542" h="1707" extrusionOk="0">
                  <a:moveTo>
                    <a:pt x="567" y="0"/>
                  </a:moveTo>
                  <a:lnTo>
                    <a:pt x="579" y="12"/>
                  </a:lnTo>
                  <a:lnTo>
                    <a:pt x="567" y="0"/>
                  </a:lnTo>
                  <a:close/>
                  <a:moveTo>
                    <a:pt x="579" y="12"/>
                  </a:moveTo>
                  <a:lnTo>
                    <a:pt x="769" y="202"/>
                  </a:lnTo>
                  <a:lnTo>
                    <a:pt x="769" y="202"/>
                  </a:lnTo>
                  <a:lnTo>
                    <a:pt x="579" y="12"/>
                  </a:lnTo>
                  <a:close/>
                  <a:moveTo>
                    <a:pt x="769" y="202"/>
                  </a:moveTo>
                  <a:cubicBezTo>
                    <a:pt x="919" y="352"/>
                    <a:pt x="919" y="590"/>
                    <a:pt x="769" y="740"/>
                  </a:cubicBezTo>
                  <a:lnTo>
                    <a:pt x="544" y="970"/>
                  </a:lnTo>
                  <a:cubicBezTo>
                    <a:pt x="469" y="1043"/>
                    <a:pt x="370" y="1079"/>
                    <a:pt x="272" y="1079"/>
                  </a:cubicBezTo>
                  <a:cubicBezTo>
                    <a:pt x="174" y="1079"/>
                    <a:pt x="75" y="1043"/>
                    <a:pt x="0" y="970"/>
                  </a:cubicBezTo>
                  <a:lnTo>
                    <a:pt x="0" y="970"/>
                  </a:lnTo>
                  <a:lnTo>
                    <a:pt x="628" y="1598"/>
                  </a:lnTo>
                  <a:cubicBezTo>
                    <a:pt x="703" y="1670"/>
                    <a:pt x="800" y="1707"/>
                    <a:pt x="898" y="1707"/>
                  </a:cubicBezTo>
                  <a:cubicBezTo>
                    <a:pt x="995" y="1707"/>
                    <a:pt x="1092" y="1670"/>
                    <a:pt x="1167" y="1598"/>
                  </a:cubicBezTo>
                  <a:lnTo>
                    <a:pt x="1396" y="1368"/>
                  </a:lnTo>
                  <a:cubicBezTo>
                    <a:pt x="1542" y="1214"/>
                    <a:pt x="1537" y="975"/>
                    <a:pt x="1392" y="825"/>
                  </a:cubicBezTo>
                  <a:lnTo>
                    <a:pt x="769" y="202"/>
                  </a:lnTo>
                  <a:close/>
                </a:path>
              </a:pathLst>
            </a:custGeom>
            <a:solidFill>
              <a:srgbClr val="7C9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83;p47"/>
            <p:cNvSpPr/>
            <p:nvPr/>
          </p:nvSpPr>
          <p:spPr>
            <a:xfrm>
              <a:off x="5200363" y="3611700"/>
              <a:ext cx="93825" cy="92275"/>
            </a:xfrm>
            <a:custGeom>
              <a:avLst/>
              <a:gdLst/>
              <a:ahLst/>
              <a:cxnLst/>
              <a:rect l="l" t="t" r="r" b="b"/>
              <a:pathLst>
                <a:path w="3753" h="3691" extrusionOk="0">
                  <a:moveTo>
                    <a:pt x="755" y="1"/>
                  </a:moveTo>
                  <a:cubicBezTo>
                    <a:pt x="682" y="1"/>
                    <a:pt x="609" y="28"/>
                    <a:pt x="553" y="82"/>
                  </a:cubicBezTo>
                  <a:lnTo>
                    <a:pt x="108" y="527"/>
                  </a:lnTo>
                  <a:cubicBezTo>
                    <a:pt x="0" y="639"/>
                    <a:pt x="0" y="817"/>
                    <a:pt x="108" y="929"/>
                  </a:cubicBezTo>
                  <a:lnTo>
                    <a:pt x="2788" y="3609"/>
                  </a:lnTo>
                  <a:cubicBezTo>
                    <a:pt x="2844" y="3663"/>
                    <a:pt x="2917" y="3690"/>
                    <a:pt x="2989" y="3690"/>
                  </a:cubicBezTo>
                  <a:cubicBezTo>
                    <a:pt x="3062" y="3690"/>
                    <a:pt x="3135" y="3663"/>
                    <a:pt x="3191" y="3609"/>
                  </a:cubicBezTo>
                  <a:lnTo>
                    <a:pt x="3641" y="3159"/>
                  </a:lnTo>
                  <a:cubicBezTo>
                    <a:pt x="3753" y="3052"/>
                    <a:pt x="3748" y="2869"/>
                    <a:pt x="3636" y="2761"/>
                  </a:cubicBezTo>
                  <a:lnTo>
                    <a:pt x="956" y="82"/>
                  </a:lnTo>
                  <a:cubicBezTo>
                    <a:pt x="900" y="28"/>
                    <a:pt x="827" y="1"/>
                    <a:pt x="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4;p47"/>
            <p:cNvSpPr/>
            <p:nvPr/>
          </p:nvSpPr>
          <p:spPr>
            <a:xfrm>
              <a:off x="5254363" y="3664800"/>
              <a:ext cx="39725" cy="39100"/>
            </a:xfrm>
            <a:custGeom>
              <a:avLst/>
              <a:gdLst/>
              <a:ahLst/>
              <a:cxnLst/>
              <a:rect l="l" t="t" r="r" b="b"/>
              <a:pathLst>
                <a:path w="1589" h="1564" extrusionOk="0">
                  <a:moveTo>
                    <a:pt x="848" y="0"/>
                  </a:moveTo>
                  <a:lnTo>
                    <a:pt x="850" y="2"/>
                  </a:lnTo>
                  <a:lnTo>
                    <a:pt x="850" y="2"/>
                  </a:lnTo>
                  <a:cubicBezTo>
                    <a:pt x="849" y="1"/>
                    <a:pt x="849" y="1"/>
                    <a:pt x="848" y="0"/>
                  </a:cubicBezTo>
                  <a:close/>
                  <a:moveTo>
                    <a:pt x="0" y="848"/>
                  </a:moveTo>
                  <a:cubicBezTo>
                    <a:pt x="2" y="850"/>
                    <a:pt x="5" y="853"/>
                    <a:pt x="7" y="855"/>
                  </a:cubicBezTo>
                  <a:lnTo>
                    <a:pt x="7" y="855"/>
                  </a:lnTo>
                  <a:lnTo>
                    <a:pt x="0" y="848"/>
                  </a:lnTo>
                  <a:close/>
                  <a:moveTo>
                    <a:pt x="850" y="2"/>
                  </a:moveTo>
                  <a:lnTo>
                    <a:pt x="850" y="2"/>
                  </a:lnTo>
                  <a:cubicBezTo>
                    <a:pt x="965" y="119"/>
                    <a:pt x="965" y="305"/>
                    <a:pt x="848" y="417"/>
                  </a:cubicBezTo>
                  <a:lnTo>
                    <a:pt x="417" y="848"/>
                  </a:lnTo>
                  <a:cubicBezTo>
                    <a:pt x="358" y="907"/>
                    <a:pt x="282" y="936"/>
                    <a:pt x="207" y="936"/>
                  </a:cubicBezTo>
                  <a:cubicBezTo>
                    <a:pt x="134" y="936"/>
                    <a:pt x="62" y="909"/>
                    <a:pt x="7" y="855"/>
                  </a:cubicBezTo>
                  <a:lnTo>
                    <a:pt x="7" y="855"/>
                  </a:lnTo>
                  <a:lnTo>
                    <a:pt x="623" y="1476"/>
                  </a:lnTo>
                  <a:cubicBezTo>
                    <a:pt x="679" y="1534"/>
                    <a:pt x="756" y="1564"/>
                    <a:pt x="832" y="1564"/>
                  </a:cubicBezTo>
                  <a:cubicBezTo>
                    <a:pt x="908" y="1564"/>
                    <a:pt x="984" y="1534"/>
                    <a:pt x="1040" y="1476"/>
                  </a:cubicBezTo>
                  <a:lnTo>
                    <a:pt x="1471" y="1045"/>
                  </a:lnTo>
                  <a:cubicBezTo>
                    <a:pt x="1588" y="928"/>
                    <a:pt x="1588" y="740"/>
                    <a:pt x="1471" y="628"/>
                  </a:cubicBezTo>
                  <a:lnTo>
                    <a:pt x="850" y="2"/>
                  </a:lnTo>
                  <a:close/>
                </a:path>
              </a:pathLst>
            </a:custGeom>
            <a:solidFill>
              <a:srgbClr val="7C9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85;p47"/>
            <p:cNvSpPr/>
            <p:nvPr/>
          </p:nvSpPr>
          <p:spPr>
            <a:xfrm>
              <a:off x="5191688" y="3640900"/>
              <a:ext cx="38200" cy="37175"/>
            </a:xfrm>
            <a:custGeom>
              <a:avLst/>
              <a:gdLst/>
              <a:ahLst/>
              <a:cxnLst/>
              <a:rect l="l" t="t" r="r" b="b"/>
              <a:pathLst>
                <a:path w="1528" h="1487" extrusionOk="0">
                  <a:moveTo>
                    <a:pt x="703" y="0"/>
                  </a:moveTo>
                  <a:lnTo>
                    <a:pt x="146" y="553"/>
                  </a:lnTo>
                  <a:cubicBezTo>
                    <a:pt x="1" y="703"/>
                    <a:pt x="1" y="942"/>
                    <a:pt x="146" y="1092"/>
                  </a:cubicBezTo>
                  <a:lnTo>
                    <a:pt x="436" y="1378"/>
                  </a:lnTo>
                  <a:cubicBezTo>
                    <a:pt x="509" y="1450"/>
                    <a:pt x="606" y="1487"/>
                    <a:pt x="703" y="1487"/>
                  </a:cubicBezTo>
                  <a:cubicBezTo>
                    <a:pt x="801" y="1487"/>
                    <a:pt x="898" y="1450"/>
                    <a:pt x="970" y="1378"/>
                  </a:cubicBezTo>
                  <a:lnTo>
                    <a:pt x="1528" y="825"/>
                  </a:lnTo>
                  <a:lnTo>
                    <a:pt x="703"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86;p47"/>
            <p:cNvSpPr/>
            <p:nvPr/>
          </p:nvSpPr>
          <p:spPr>
            <a:xfrm>
              <a:off x="5225763" y="3675100"/>
              <a:ext cx="38225" cy="37275"/>
            </a:xfrm>
            <a:custGeom>
              <a:avLst/>
              <a:gdLst/>
              <a:ahLst/>
              <a:cxnLst/>
              <a:rect l="l" t="t" r="r" b="b"/>
              <a:pathLst>
                <a:path w="1529" h="1491" extrusionOk="0">
                  <a:moveTo>
                    <a:pt x="704" y="0"/>
                  </a:moveTo>
                  <a:lnTo>
                    <a:pt x="146" y="553"/>
                  </a:lnTo>
                  <a:cubicBezTo>
                    <a:pt x="1" y="703"/>
                    <a:pt x="1" y="942"/>
                    <a:pt x="146" y="1092"/>
                  </a:cubicBezTo>
                  <a:lnTo>
                    <a:pt x="437" y="1378"/>
                  </a:lnTo>
                  <a:cubicBezTo>
                    <a:pt x="512" y="1453"/>
                    <a:pt x="609" y="1490"/>
                    <a:pt x="705" y="1490"/>
                  </a:cubicBezTo>
                  <a:cubicBezTo>
                    <a:pt x="802" y="1490"/>
                    <a:pt x="898" y="1453"/>
                    <a:pt x="971" y="1378"/>
                  </a:cubicBezTo>
                  <a:lnTo>
                    <a:pt x="1528" y="825"/>
                  </a:lnTo>
                  <a:lnTo>
                    <a:pt x="704"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87;p47"/>
            <p:cNvSpPr/>
            <p:nvPr/>
          </p:nvSpPr>
          <p:spPr>
            <a:xfrm>
              <a:off x="5337638" y="3498000"/>
              <a:ext cx="71800" cy="71825"/>
            </a:xfrm>
            <a:custGeom>
              <a:avLst/>
              <a:gdLst/>
              <a:ahLst/>
              <a:cxnLst/>
              <a:rect l="l" t="t" r="r" b="b"/>
              <a:pathLst>
                <a:path w="2872" h="2873" extrusionOk="0">
                  <a:moveTo>
                    <a:pt x="1406" y="1"/>
                  </a:moveTo>
                  <a:lnTo>
                    <a:pt x="0" y="1406"/>
                  </a:lnTo>
                  <a:lnTo>
                    <a:pt x="1467" y="2873"/>
                  </a:lnTo>
                  <a:lnTo>
                    <a:pt x="2872" y="1467"/>
                  </a:lnTo>
                  <a:lnTo>
                    <a:pt x="1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88;p47"/>
            <p:cNvSpPr/>
            <p:nvPr/>
          </p:nvSpPr>
          <p:spPr>
            <a:xfrm>
              <a:off x="5345838" y="3519200"/>
              <a:ext cx="63600" cy="50750"/>
            </a:xfrm>
            <a:custGeom>
              <a:avLst/>
              <a:gdLst/>
              <a:ahLst/>
              <a:cxnLst/>
              <a:rect l="l" t="t" r="r" b="b"/>
              <a:pathLst>
                <a:path w="2544" h="2030" extrusionOk="0">
                  <a:moveTo>
                    <a:pt x="0" y="891"/>
                  </a:moveTo>
                  <a:lnTo>
                    <a:pt x="515" y="1406"/>
                  </a:lnTo>
                  <a:lnTo>
                    <a:pt x="515" y="1406"/>
                  </a:lnTo>
                  <a:lnTo>
                    <a:pt x="0" y="891"/>
                  </a:lnTo>
                  <a:close/>
                  <a:moveTo>
                    <a:pt x="1921" y="1"/>
                  </a:moveTo>
                  <a:lnTo>
                    <a:pt x="515" y="1406"/>
                  </a:lnTo>
                  <a:lnTo>
                    <a:pt x="515" y="1406"/>
                  </a:lnTo>
                  <a:lnTo>
                    <a:pt x="1139" y="2029"/>
                  </a:lnTo>
                  <a:lnTo>
                    <a:pt x="2544" y="624"/>
                  </a:lnTo>
                  <a:lnTo>
                    <a:pt x="1921" y="1"/>
                  </a:lnTo>
                  <a:close/>
                </a:path>
              </a:pathLst>
            </a:custGeom>
            <a:solidFill>
              <a:srgbClr val="5E7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89;p47"/>
            <p:cNvSpPr/>
            <p:nvPr/>
          </p:nvSpPr>
          <p:spPr>
            <a:xfrm>
              <a:off x="5230463" y="3525625"/>
              <a:ext cx="149225" cy="148800"/>
            </a:xfrm>
            <a:custGeom>
              <a:avLst/>
              <a:gdLst/>
              <a:ahLst/>
              <a:cxnLst/>
              <a:rect l="l" t="t" r="r" b="b"/>
              <a:pathLst>
                <a:path w="5969" h="5952" extrusionOk="0">
                  <a:moveTo>
                    <a:pt x="3870" y="0"/>
                  </a:moveTo>
                  <a:cubicBezTo>
                    <a:pt x="3801" y="0"/>
                    <a:pt x="3732" y="27"/>
                    <a:pt x="3678" y="81"/>
                  </a:cubicBezTo>
                  <a:lnTo>
                    <a:pt x="2230" y="1529"/>
                  </a:lnTo>
                  <a:lnTo>
                    <a:pt x="1490" y="2274"/>
                  </a:lnTo>
                  <a:lnTo>
                    <a:pt x="0" y="3763"/>
                  </a:lnTo>
                  <a:lnTo>
                    <a:pt x="2188" y="5951"/>
                  </a:lnTo>
                  <a:lnTo>
                    <a:pt x="5866" y="2269"/>
                  </a:lnTo>
                  <a:cubicBezTo>
                    <a:pt x="5969" y="2161"/>
                    <a:pt x="5969" y="1993"/>
                    <a:pt x="5866" y="1885"/>
                  </a:cubicBezTo>
                  <a:lnTo>
                    <a:pt x="4062" y="81"/>
                  </a:lnTo>
                  <a:cubicBezTo>
                    <a:pt x="4008" y="27"/>
                    <a:pt x="3939" y="0"/>
                    <a:pt x="3870"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0;p47"/>
            <p:cNvSpPr/>
            <p:nvPr/>
          </p:nvSpPr>
          <p:spPr>
            <a:xfrm>
              <a:off x="5269588" y="3562075"/>
              <a:ext cx="110225" cy="112450"/>
            </a:xfrm>
            <a:custGeom>
              <a:avLst/>
              <a:gdLst/>
              <a:ahLst/>
              <a:cxnLst/>
              <a:rect l="l" t="t" r="r" b="b"/>
              <a:pathLst>
                <a:path w="4409" h="4498" extrusionOk="0">
                  <a:moveTo>
                    <a:pt x="3875" y="0"/>
                  </a:moveTo>
                  <a:lnTo>
                    <a:pt x="0" y="3875"/>
                  </a:lnTo>
                  <a:lnTo>
                    <a:pt x="623" y="4498"/>
                  </a:lnTo>
                  <a:lnTo>
                    <a:pt x="4306" y="820"/>
                  </a:lnTo>
                  <a:cubicBezTo>
                    <a:pt x="4409" y="713"/>
                    <a:pt x="4409" y="539"/>
                    <a:pt x="4306" y="436"/>
                  </a:cubicBezTo>
                  <a:lnTo>
                    <a:pt x="38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Plus 68"/>
          <p:cNvSpPr/>
          <p:nvPr/>
        </p:nvSpPr>
        <p:spPr>
          <a:xfrm>
            <a:off x="3380199" y="189480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inus 69"/>
          <p:cNvSpPr/>
          <p:nvPr/>
        </p:nvSpPr>
        <p:spPr>
          <a:xfrm>
            <a:off x="5599416" y="1924479"/>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us 70"/>
          <p:cNvSpPr/>
          <p:nvPr/>
        </p:nvSpPr>
        <p:spPr>
          <a:xfrm>
            <a:off x="1798439" y="298638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inus 71"/>
          <p:cNvSpPr/>
          <p:nvPr/>
        </p:nvSpPr>
        <p:spPr>
          <a:xfrm>
            <a:off x="1798439" y="3949754"/>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Table 73"/>
          <p:cNvGraphicFramePr>
            <a:graphicFrameLocks noGrp="1"/>
          </p:cNvGraphicFramePr>
          <p:nvPr>
            <p:extLst>
              <p:ext uri="{D42A27DB-BD31-4B8C-83A1-F6EECF244321}">
                <p14:modId xmlns:p14="http://schemas.microsoft.com/office/powerpoint/2010/main" val="84532802"/>
              </p:ext>
            </p:extLst>
          </p:nvPr>
        </p:nvGraphicFramePr>
        <p:xfrm>
          <a:off x="2883514" y="2986386"/>
          <a:ext cx="4260352" cy="1877768"/>
        </p:xfrm>
        <a:graphic>
          <a:graphicData uri="http://schemas.openxmlformats.org/drawingml/2006/table">
            <a:tbl>
              <a:tblPr firstRow="1" bandRow="1">
                <a:tableStyleId>{821308C9-A6FC-48F0-A877-DC076D97A8A6}</a:tableStyleId>
              </a:tblPr>
              <a:tblGrid>
                <a:gridCol w="2130176"/>
                <a:gridCol w="2130176"/>
              </a:tblGrid>
              <a:tr h="866501">
                <a:tc>
                  <a:txBody>
                    <a:bodyPr/>
                    <a:lstStyle/>
                    <a:p>
                      <a:pPr algn="ctr"/>
                      <a:r>
                        <a:rPr lang="en-US" sz="2400" dirty="0" smtClean="0"/>
                        <a:t>True </a:t>
                      </a:r>
                    </a:p>
                    <a:p>
                      <a:pPr algn="ctr"/>
                      <a:r>
                        <a:rPr lang="en-US" sz="2400" dirty="0" smtClean="0"/>
                        <a:t>Positive</a:t>
                      </a: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False </a:t>
                      </a:r>
                    </a:p>
                    <a:p>
                      <a:pPr algn="ctr"/>
                      <a:r>
                        <a:rPr lang="en-US" sz="2400" dirty="0" smtClean="0"/>
                        <a:t>Positive</a:t>
                      </a: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011267">
                <a:tc>
                  <a:txBody>
                    <a:bodyPr/>
                    <a:lstStyle/>
                    <a:p>
                      <a:pPr algn="ctr"/>
                      <a:r>
                        <a:rPr lang="en-US" sz="2400" dirty="0" smtClean="0"/>
                        <a:t>False Negative</a:t>
                      </a: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t>True </a:t>
                      </a:r>
                    </a:p>
                    <a:p>
                      <a:pPr algn="ctr"/>
                      <a:r>
                        <a:rPr lang="en-US" sz="2400" dirty="0" smtClean="0"/>
                        <a:t>Negative</a:t>
                      </a:r>
                      <a:endParaRPr 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760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50766042"/>
              </p:ext>
            </p:extLst>
          </p:nvPr>
        </p:nvGraphicFramePr>
        <p:xfrm>
          <a:off x="3492978" y="226281"/>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36306" y="226281"/>
            <a:ext cx="3082247" cy="769441"/>
          </a:xfrm>
          <a:prstGeom prst="rect">
            <a:avLst/>
          </a:prstGeom>
          <a:noFill/>
        </p:spPr>
        <p:txBody>
          <a:bodyPr wrap="square" rtlCol="0">
            <a:spAutoFit/>
          </a:bodyPr>
          <a:lstStyle/>
          <a:p>
            <a:r>
              <a:rPr lang="en-US" sz="4400" dirty="0" smtClean="0"/>
              <a:t>Definitions</a:t>
            </a:r>
            <a:endParaRPr lang="en-US" sz="4400" dirty="0"/>
          </a:p>
        </p:txBody>
      </p:sp>
      <p:sp>
        <p:nvSpPr>
          <p:cNvPr id="10" name="TextBox 9"/>
          <p:cNvSpPr txBox="1"/>
          <p:nvPr/>
        </p:nvSpPr>
        <p:spPr>
          <a:xfrm>
            <a:off x="236306" y="1438387"/>
            <a:ext cx="8743307" cy="3108543"/>
          </a:xfrm>
          <a:prstGeom prst="rect">
            <a:avLst/>
          </a:prstGeom>
          <a:noFill/>
        </p:spPr>
        <p:txBody>
          <a:bodyPr wrap="square" rtlCol="0">
            <a:spAutoFit/>
          </a:bodyPr>
          <a:lstStyle/>
          <a:p>
            <a:r>
              <a:rPr lang="en-US" sz="2800" u="sng" dirty="0" smtClean="0"/>
              <a:t>Sensitivity</a:t>
            </a:r>
          </a:p>
          <a:p>
            <a:endParaRPr lang="en-US" sz="2800" dirty="0"/>
          </a:p>
          <a:p>
            <a:r>
              <a:rPr lang="en-US" sz="2800" dirty="0" smtClean="0"/>
              <a:t>Mathematically:</a:t>
            </a:r>
          </a:p>
          <a:p>
            <a:r>
              <a:rPr lang="en-US" sz="2800" dirty="0"/>
              <a:t>	</a:t>
            </a:r>
            <a:r>
              <a:rPr lang="en-US" sz="2800" dirty="0" smtClean="0"/>
              <a:t>TP / (TP + FN)</a:t>
            </a:r>
          </a:p>
          <a:p>
            <a:endParaRPr lang="en-US" sz="2800" dirty="0"/>
          </a:p>
          <a:p>
            <a:r>
              <a:rPr lang="en-US" sz="2800" dirty="0" smtClean="0"/>
              <a:t>Conceptually: If the </a:t>
            </a:r>
            <a:r>
              <a:rPr lang="en-US" sz="2800" i="1" u="sng" dirty="0" smtClean="0">
                <a:solidFill>
                  <a:schemeClr val="tx1"/>
                </a:solidFill>
              </a:rPr>
              <a:t>_______</a:t>
            </a:r>
            <a:r>
              <a:rPr lang="en-US" sz="2800" dirty="0" smtClean="0"/>
              <a:t> is </a:t>
            </a:r>
            <a:r>
              <a:rPr lang="en-US" sz="2800" i="1" u="sng" dirty="0" smtClean="0">
                <a:solidFill>
                  <a:schemeClr val="tx1"/>
                </a:solidFill>
              </a:rPr>
              <a:t>________</a:t>
            </a:r>
            <a:r>
              <a:rPr lang="en-US" sz="2800" dirty="0" smtClean="0"/>
              <a:t>,</a:t>
            </a:r>
          </a:p>
          <a:p>
            <a:r>
              <a:rPr lang="en-US" sz="2800" dirty="0" smtClean="0"/>
              <a:t>What is the chance that the </a:t>
            </a:r>
            <a:r>
              <a:rPr lang="en-US" sz="2800" i="1" u="sng" dirty="0" smtClean="0">
                <a:solidFill>
                  <a:schemeClr val="tx1"/>
                </a:solidFill>
              </a:rPr>
              <a:t>_______</a:t>
            </a:r>
            <a:r>
              <a:rPr lang="en-US" sz="2800" dirty="0" smtClean="0"/>
              <a:t> will be </a:t>
            </a:r>
            <a:r>
              <a:rPr lang="en-US" sz="2800" i="1" u="sng" dirty="0" smtClean="0">
                <a:solidFill>
                  <a:schemeClr val="tx1"/>
                </a:solidFill>
              </a:rPr>
              <a:t>______</a:t>
            </a:r>
            <a:r>
              <a:rPr lang="en-US" sz="2800" dirty="0" smtClean="0"/>
              <a:t> ? </a:t>
            </a:r>
          </a:p>
        </p:txBody>
      </p:sp>
      <p:sp>
        <p:nvSpPr>
          <p:cNvPr id="12" name="TextBox 11"/>
          <p:cNvSpPr txBox="1"/>
          <p:nvPr/>
        </p:nvSpPr>
        <p:spPr>
          <a:xfrm>
            <a:off x="3492978" y="3495597"/>
            <a:ext cx="1265090" cy="523220"/>
          </a:xfrm>
          <a:prstGeom prst="rect">
            <a:avLst/>
          </a:prstGeom>
          <a:noFill/>
        </p:spPr>
        <p:txBody>
          <a:bodyPr wrap="none" rtlCol="0">
            <a:spAutoFit/>
          </a:bodyPr>
          <a:lstStyle/>
          <a:p>
            <a:r>
              <a:rPr lang="en-US" sz="2800" i="1" dirty="0" smtClean="0">
                <a:solidFill>
                  <a:srgbClr val="FF0000"/>
                </a:solidFill>
              </a:rPr>
              <a:t>patient</a:t>
            </a:r>
            <a:endParaRPr lang="en-US" sz="2800" i="1" dirty="0">
              <a:solidFill>
                <a:srgbClr val="FF0000"/>
              </a:solidFill>
            </a:endParaRPr>
          </a:p>
        </p:txBody>
      </p:sp>
      <p:sp>
        <p:nvSpPr>
          <p:cNvPr id="13" name="TextBox 12"/>
          <p:cNvSpPr txBox="1"/>
          <p:nvPr/>
        </p:nvSpPr>
        <p:spPr>
          <a:xfrm>
            <a:off x="5307168" y="3495597"/>
            <a:ext cx="1561672" cy="523220"/>
          </a:xfrm>
          <a:prstGeom prst="rect">
            <a:avLst/>
          </a:prstGeom>
          <a:noFill/>
        </p:spPr>
        <p:txBody>
          <a:bodyPr wrap="square" rtlCol="0">
            <a:spAutoFit/>
          </a:bodyPr>
          <a:lstStyle/>
          <a:p>
            <a:r>
              <a:rPr lang="en-US" sz="2800" i="1" dirty="0" smtClean="0">
                <a:solidFill>
                  <a:srgbClr val="FF0000"/>
                </a:solidFill>
              </a:rPr>
              <a:t>positive</a:t>
            </a:r>
            <a:endParaRPr lang="en-US" sz="2800" i="1" dirty="0">
              <a:solidFill>
                <a:srgbClr val="FF0000"/>
              </a:solidFill>
            </a:endParaRPr>
          </a:p>
        </p:txBody>
      </p:sp>
      <p:sp>
        <p:nvSpPr>
          <p:cNvPr id="14" name="TextBox 13"/>
          <p:cNvSpPr txBox="1"/>
          <p:nvPr/>
        </p:nvSpPr>
        <p:spPr>
          <a:xfrm>
            <a:off x="7233904" y="3933369"/>
            <a:ext cx="1561672" cy="523220"/>
          </a:xfrm>
          <a:prstGeom prst="rect">
            <a:avLst/>
          </a:prstGeom>
          <a:noFill/>
        </p:spPr>
        <p:txBody>
          <a:bodyPr wrap="square" rtlCol="0">
            <a:spAutoFit/>
          </a:bodyPr>
          <a:lstStyle/>
          <a:p>
            <a:r>
              <a:rPr lang="en-US" sz="2800" i="1" dirty="0" smtClean="0">
                <a:solidFill>
                  <a:srgbClr val="FF0000"/>
                </a:solidFill>
              </a:rPr>
              <a:t>positive</a:t>
            </a:r>
            <a:endParaRPr lang="en-US" sz="2800" i="1" dirty="0">
              <a:solidFill>
                <a:srgbClr val="FF0000"/>
              </a:solidFill>
            </a:endParaRPr>
          </a:p>
        </p:txBody>
      </p:sp>
      <p:sp>
        <p:nvSpPr>
          <p:cNvPr id="15" name="TextBox 14"/>
          <p:cNvSpPr txBox="1"/>
          <p:nvPr/>
        </p:nvSpPr>
        <p:spPr>
          <a:xfrm>
            <a:off x="4920753" y="3978539"/>
            <a:ext cx="1141565" cy="523220"/>
          </a:xfrm>
          <a:prstGeom prst="rect">
            <a:avLst/>
          </a:prstGeom>
          <a:noFill/>
        </p:spPr>
        <p:txBody>
          <a:bodyPr wrap="square" rtlCol="0">
            <a:spAutoFit/>
          </a:bodyPr>
          <a:lstStyle/>
          <a:p>
            <a:r>
              <a:rPr lang="en-US" sz="2800" i="1" dirty="0" smtClean="0">
                <a:solidFill>
                  <a:srgbClr val="FF0000"/>
                </a:solidFill>
              </a:rPr>
              <a:t>test</a:t>
            </a:r>
            <a:endParaRPr lang="en-US" sz="2800" i="1" dirty="0">
              <a:solidFill>
                <a:srgbClr val="FF0000"/>
              </a:solidFill>
            </a:endParaRPr>
          </a:p>
        </p:txBody>
      </p:sp>
    </p:spTree>
    <p:extLst>
      <p:ext uri="{BB962C8B-B14F-4D97-AF65-F5344CB8AC3E}">
        <p14:creationId xmlns:p14="http://schemas.microsoft.com/office/powerpoint/2010/main" val="30854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3447941"/>
              </p:ext>
            </p:extLst>
          </p:nvPr>
        </p:nvGraphicFramePr>
        <p:xfrm>
          <a:off x="3492978" y="226281"/>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236306" y="226281"/>
            <a:ext cx="3082247" cy="769441"/>
          </a:xfrm>
          <a:prstGeom prst="rect">
            <a:avLst/>
          </a:prstGeom>
          <a:noFill/>
        </p:spPr>
        <p:txBody>
          <a:bodyPr wrap="square" rtlCol="0">
            <a:spAutoFit/>
          </a:bodyPr>
          <a:lstStyle/>
          <a:p>
            <a:r>
              <a:rPr lang="en-US" sz="4400" dirty="0" smtClean="0"/>
              <a:t>Definitions</a:t>
            </a:r>
            <a:endParaRPr lang="en-US" sz="4400" dirty="0"/>
          </a:p>
        </p:txBody>
      </p:sp>
      <p:sp>
        <p:nvSpPr>
          <p:cNvPr id="6" name="TextBox 5"/>
          <p:cNvSpPr txBox="1"/>
          <p:nvPr/>
        </p:nvSpPr>
        <p:spPr>
          <a:xfrm>
            <a:off x="236306" y="1438387"/>
            <a:ext cx="8743307" cy="3108543"/>
          </a:xfrm>
          <a:prstGeom prst="rect">
            <a:avLst/>
          </a:prstGeom>
          <a:noFill/>
        </p:spPr>
        <p:txBody>
          <a:bodyPr wrap="square" rtlCol="0">
            <a:spAutoFit/>
          </a:bodyPr>
          <a:lstStyle/>
          <a:p>
            <a:r>
              <a:rPr lang="en-US" sz="2800" u="sng" dirty="0" smtClean="0"/>
              <a:t>Specificity</a:t>
            </a:r>
          </a:p>
          <a:p>
            <a:endParaRPr lang="en-US" sz="2800" dirty="0"/>
          </a:p>
          <a:p>
            <a:r>
              <a:rPr lang="en-US" sz="2800" dirty="0" smtClean="0"/>
              <a:t>Mathematically:</a:t>
            </a:r>
          </a:p>
          <a:p>
            <a:r>
              <a:rPr lang="en-US" sz="2800" dirty="0"/>
              <a:t>	</a:t>
            </a:r>
            <a:r>
              <a:rPr lang="en-US" sz="2800" dirty="0" smtClean="0"/>
              <a:t>TN / (TN + FP)</a:t>
            </a:r>
          </a:p>
          <a:p>
            <a:endParaRPr lang="en-US" sz="2800" dirty="0"/>
          </a:p>
          <a:p>
            <a:r>
              <a:rPr lang="en-US" sz="2800" dirty="0" smtClean="0"/>
              <a:t>Conceptually: If the </a:t>
            </a:r>
            <a:r>
              <a:rPr lang="en-US" sz="2800" i="1" u="sng" dirty="0" smtClean="0">
                <a:solidFill>
                  <a:schemeClr val="tx1"/>
                </a:solidFill>
              </a:rPr>
              <a:t>_______</a:t>
            </a:r>
            <a:r>
              <a:rPr lang="en-US" sz="2800" dirty="0" smtClean="0"/>
              <a:t> is </a:t>
            </a:r>
            <a:r>
              <a:rPr lang="en-US" sz="2800" i="1" u="sng" dirty="0" smtClean="0">
                <a:solidFill>
                  <a:schemeClr val="tx1"/>
                </a:solidFill>
              </a:rPr>
              <a:t>________</a:t>
            </a:r>
            <a:r>
              <a:rPr lang="en-US" sz="2800" dirty="0" smtClean="0"/>
              <a:t>,</a:t>
            </a:r>
          </a:p>
          <a:p>
            <a:r>
              <a:rPr lang="en-US" sz="2800" dirty="0" smtClean="0"/>
              <a:t>What is the chance that the </a:t>
            </a:r>
            <a:r>
              <a:rPr lang="en-US" sz="2800" i="1" u="sng" dirty="0" smtClean="0">
                <a:solidFill>
                  <a:schemeClr val="tx1"/>
                </a:solidFill>
              </a:rPr>
              <a:t>_______</a:t>
            </a:r>
            <a:r>
              <a:rPr lang="en-US" sz="2800" dirty="0" smtClean="0"/>
              <a:t> will be </a:t>
            </a:r>
            <a:r>
              <a:rPr lang="en-US" sz="2800" i="1" u="sng" dirty="0" smtClean="0">
                <a:solidFill>
                  <a:schemeClr val="tx1"/>
                </a:solidFill>
              </a:rPr>
              <a:t>______</a:t>
            </a:r>
            <a:r>
              <a:rPr lang="en-US" sz="2800" dirty="0" smtClean="0"/>
              <a:t> ? </a:t>
            </a:r>
          </a:p>
        </p:txBody>
      </p:sp>
      <p:sp>
        <p:nvSpPr>
          <p:cNvPr id="7" name="TextBox 6"/>
          <p:cNvSpPr txBox="1"/>
          <p:nvPr/>
        </p:nvSpPr>
        <p:spPr>
          <a:xfrm>
            <a:off x="3492978" y="3495597"/>
            <a:ext cx="1265090" cy="523220"/>
          </a:xfrm>
          <a:prstGeom prst="rect">
            <a:avLst/>
          </a:prstGeom>
          <a:noFill/>
        </p:spPr>
        <p:txBody>
          <a:bodyPr wrap="none" rtlCol="0">
            <a:spAutoFit/>
          </a:bodyPr>
          <a:lstStyle/>
          <a:p>
            <a:r>
              <a:rPr lang="en-US" sz="2800" i="1" dirty="0" smtClean="0">
                <a:solidFill>
                  <a:srgbClr val="FF0000"/>
                </a:solidFill>
              </a:rPr>
              <a:t>patient</a:t>
            </a:r>
            <a:endParaRPr lang="en-US" sz="2800" i="1" dirty="0">
              <a:solidFill>
                <a:srgbClr val="FF0000"/>
              </a:solidFill>
            </a:endParaRPr>
          </a:p>
        </p:txBody>
      </p:sp>
      <p:sp>
        <p:nvSpPr>
          <p:cNvPr id="8" name="TextBox 7"/>
          <p:cNvSpPr txBox="1"/>
          <p:nvPr/>
        </p:nvSpPr>
        <p:spPr>
          <a:xfrm>
            <a:off x="5307168" y="3495597"/>
            <a:ext cx="1561672" cy="523220"/>
          </a:xfrm>
          <a:prstGeom prst="rect">
            <a:avLst/>
          </a:prstGeom>
          <a:noFill/>
        </p:spPr>
        <p:txBody>
          <a:bodyPr wrap="square" rtlCol="0">
            <a:spAutoFit/>
          </a:bodyPr>
          <a:lstStyle/>
          <a:p>
            <a:r>
              <a:rPr lang="en-US" sz="2800" i="1" dirty="0" smtClean="0">
                <a:solidFill>
                  <a:srgbClr val="FF0000"/>
                </a:solidFill>
              </a:rPr>
              <a:t>negative</a:t>
            </a:r>
            <a:endParaRPr lang="en-US" sz="2800" i="1" dirty="0">
              <a:solidFill>
                <a:srgbClr val="FF0000"/>
              </a:solidFill>
            </a:endParaRPr>
          </a:p>
        </p:txBody>
      </p:sp>
      <p:sp>
        <p:nvSpPr>
          <p:cNvPr id="9" name="TextBox 8"/>
          <p:cNvSpPr txBox="1"/>
          <p:nvPr/>
        </p:nvSpPr>
        <p:spPr>
          <a:xfrm>
            <a:off x="7233904" y="3933369"/>
            <a:ext cx="1561672" cy="523220"/>
          </a:xfrm>
          <a:prstGeom prst="rect">
            <a:avLst/>
          </a:prstGeom>
          <a:noFill/>
        </p:spPr>
        <p:txBody>
          <a:bodyPr wrap="square" rtlCol="0">
            <a:spAutoFit/>
          </a:bodyPr>
          <a:lstStyle/>
          <a:p>
            <a:r>
              <a:rPr lang="en-US" sz="2800" i="1" dirty="0" smtClean="0">
                <a:solidFill>
                  <a:srgbClr val="FF0000"/>
                </a:solidFill>
              </a:rPr>
              <a:t>negative</a:t>
            </a:r>
            <a:endParaRPr lang="en-US" sz="2800" i="1" dirty="0">
              <a:solidFill>
                <a:srgbClr val="FF0000"/>
              </a:solidFill>
            </a:endParaRPr>
          </a:p>
        </p:txBody>
      </p:sp>
      <p:sp>
        <p:nvSpPr>
          <p:cNvPr id="10" name="TextBox 9"/>
          <p:cNvSpPr txBox="1"/>
          <p:nvPr/>
        </p:nvSpPr>
        <p:spPr>
          <a:xfrm>
            <a:off x="4920753" y="3978539"/>
            <a:ext cx="1141565" cy="523220"/>
          </a:xfrm>
          <a:prstGeom prst="rect">
            <a:avLst/>
          </a:prstGeom>
          <a:noFill/>
        </p:spPr>
        <p:txBody>
          <a:bodyPr wrap="square" rtlCol="0">
            <a:spAutoFit/>
          </a:bodyPr>
          <a:lstStyle/>
          <a:p>
            <a:r>
              <a:rPr lang="en-US" sz="2800" i="1" dirty="0" smtClean="0">
                <a:solidFill>
                  <a:srgbClr val="FF0000"/>
                </a:solidFill>
              </a:rPr>
              <a:t>test</a:t>
            </a:r>
            <a:endParaRPr lang="en-US" sz="2800" i="1" dirty="0">
              <a:solidFill>
                <a:srgbClr val="FF0000"/>
              </a:solidFill>
            </a:endParaRPr>
          </a:p>
        </p:txBody>
      </p:sp>
    </p:spTree>
    <p:extLst>
      <p:ext uri="{BB962C8B-B14F-4D97-AF65-F5344CB8AC3E}">
        <p14:creationId xmlns:p14="http://schemas.microsoft.com/office/powerpoint/2010/main" val="39901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3447941"/>
              </p:ext>
            </p:extLst>
          </p:nvPr>
        </p:nvGraphicFramePr>
        <p:xfrm>
          <a:off x="3492978" y="226281"/>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236306" y="226281"/>
            <a:ext cx="3082247" cy="769441"/>
          </a:xfrm>
          <a:prstGeom prst="rect">
            <a:avLst/>
          </a:prstGeom>
          <a:noFill/>
        </p:spPr>
        <p:txBody>
          <a:bodyPr wrap="square" rtlCol="0">
            <a:spAutoFit/>
          </a:bodyPr>
          <a:lstStyle/>
          <a:p>
            <a:r>
              <a:rPr lang="en-US" sz="4400" dirty="0" smtClean="0"/>
              <a:t>Definitions</a:t>
            </a:r>
            <a:endParaRPr lang="en-US" sz="4400" dirty="0"/>
          </a:p>
        </p:txBody>
      </p:sp>
      <p:sp>
        <p:nvSpPr>
          <p:cNvPr id="5" name="TextBox 4"/>
          <p:cNvSpPr txBox="1"/>
          <p:nvPr/>
        </p:nvSpPr>
        <p:spPr>
          <a:xfrm>
            <a:off x="236306" y="1393216"/>
            <a:ext cx="8743307" cy="3539430"/>
          </a:xfrm>
          <a:prstGeom prst="rect">
            <a:avLst/>
          </a:prstGeom>
          <a:noFill/>
        </p:spPr>
        <p:txBody>
          <a:bodyPr wrap="square" rtlCol="0">
            <a:spAutoFit/>
          </a:bodyPr>
          <a:lstStyle/>
          <a:p>
            <a:r>
              <a:rPr lang="en-US" sz="2800" u="sng" dirty="0" smtClean="0"/>
              <a:t>Positive predictive value/ </a:t>
            </a:r>
          </a:p>
          <a:p>
            <a:r>
              <a:rPr lang="en-US" sz="2800" u="sng" dirty="0" smtClean="0"/>
              <a:t>PPV</a:t>
            </a:r>
          </a:p>
          <a:p>
            <a:endParaRPr lang="en-US" sz="2800" dirty="0"/>
          </a:p>
          <a:p>
            <a:r>
              <a:rPr lang="en-US" sz="2800" dirty="0" smtClean="0"/>
              <a:t>Mathematically:</a:t>
            </a:r>
          </a:p>
          <a:p>
            <a:r>
              <a:rPr lang="en-US" sz="2800" dirty="0"/>
              <a:t>	</a:t>
            </a:r>
            <a:r>
              <a:rPr lang="en-US" sz="2800" dirty="0" smtClean="0"/>
              <a:t>TP / (TP + FP)</a:t>
            </a:r>
          </a:p>
          <a:p>
            <a:endParaRPr lang="en-US" sz="2800" dirty="0"/>
          </a:p>
          <a:p>
            <a:r>
              <a:rPr lang="en-US" sz="2800" dirty="0" smtClean="0"/>
              <a:t>Conceptually: If the </a:t>
            </a:r>
            <a:r>
              <a:rPr lang="en-US" sz="2800" i="1" u="sng" dirty="0" smtClean="0">
                <a:solidFill>
                  <a:schemeClr val="tx1"/>
                </a:solidFill>
              </a:rPr>
              <a:t>_______</a:t>
            </a:r>
            <a:r>
              <a:rPr lang="en-US" sz="2800" dirty="0" smtClean="0"/>
              <a:t> is </a:t>
            </a:r>
            <a:r>
              <a:rPr lang="en-US" sz="2800" i="1" u="sng" dirty="0" smtClean="0">
                <a:solidFill>
                  <a:schemeClr val="tx1"/>
                </a:solidFill>
              </a:rPr>
              <a:t>________</a:t>
            </a:r>
            <a:r>
              <a:rPr lang="en-US" sz="2800" dirty="0" smtClean="0"/>
              <a:t>,</a:t>
            </a:r>
          </a:p>
          <a:p>
            <a:r>
              <a:rPr lang="en-US" sz="2800" dirty="0" smtClean="0"/>
              <a:t>What is the chance that the </a:t>
            </a:r>
            <a:r>
              <a:rPr lang="en-US" sz="2800" i="1" u="sng" dirty="0" smtClean="0">
                <a:solidFill>
                  <a:schemeClr val="tx1"/>
                </a:solidFill>
              </a:rPr>
              <a:t>_______</a:t>
            </a:r>
            <a:r>
              <a:rPr lang="en-US" sz="2800" dirty="0" smtClean="0"/>
              <a:t> will be </a:t>
            </a:r>
            <a:r>
              <a:rPr lang="en-US" sz="2800" i="1" u="sng" dirty="0" smtClean="0">
                <a:solidFill>
                  <a:schemeClr val="tx1"/>
                </a:solidFill>
              </a:rPr>
              <a:t>______</a:t>
            </a:r>
            <a:r>
              <a:rPr lang="en-US" sz="2800" dirty="0" smtClean="0"/>
              <a:t> ? </a:t>
            </a:r>
          </a:p>
        </p:txBody>
      </p:sp>
      <p:sp>
        <p:nvSpPr>
          <p:cNvPr id="6" name="TextBox 5"/>
          <p:cNvSpPr txBox="1"/>
          <p:nvPr/>
        </p:nvSpPr>
        <p:spPr>
          <a:xfrm>
            <a:off x="4674623" y="4345095"/>
            <a:ext cx="1265090" cy="523220"/>
          </a:xfrm>
          <a:prstGeom prst="rect">
            <a:avLst/>
          </a:prstGeom>
          <a:noFill/>
        </p:spPr>
        <p:txBody>
          <a:bodyPr wrap="none" rtlCol="0">
            <a:spAutoFit/>
          </a:bodyPr>
          <a:lstStyle/>
          <a:p>
            <a:r>
              <a:rPr lang="en-US" sz="2800" i="1" dirty="0" smtClean="0">
                <a:solidFill>
                  <a:srgbClr val="FF0000"/>
                </a:solidFill>
              </a:rPr>
              <a:t>patient</a:t>
            </a:r>
            <a:endParaRPr lang="en-US" sz="2800" i="1" dirty="0">
              <a:solidFill>
                <a:srgbClr val="FF0000"/>
              </a:solidFill>
            </a:endParaRPr>
          </a:p>
        </p:txBody>
      </p:sp>
      <p:sp>
        <p:nvSpPr>
          <p:cNvPr id="7" name="TextBox 6"/>
          <p:cNvSpPr txBox="1"/>
          <p:nvPr/>
        </p:nvSpPr>
        <p:spPr>
          <a:xfrm>
            <a:off x="5307168" y="3825340"/>
            <a:ext cx="1561672" cy="523220"/>
          </a:xfrm>
          <a:prstGeom prst="rect">
            <a:avLst/>
          </a:prstGeom>
          <a:noFill/>
        </p:spPr>
        <p:txBody>
          <a:bodyPr wrap="square" rtlCol="0">
            <a:spAutoFit/>
          </a:bodyPr>
          <a:lstStyle/>
          <a:p>
            <a:r>
              <a:rPr lang="en-US" sz="2800" i="1" dirty="0" smtClean="0">
                <a:solidFill>
                  <a:srgbClr val="FF0000"/>
                </a:solidFill>
              </a:rPr>
              <a:t>positive</a:t>
            </a:r>
            <a:endParaRPr lang="en-US" sz="2800" i="1" dirty="0">
              <a:solidFill>
                <a:srgbClr val="FF0000"/>
              </a:solidFill>
            </a:endParaRPr>
          </a:p>
        </p:txBody>
      </p:sp>
      <p:sp>
        <p:nvSpPr>
          <p:cNvPr id="8" name="TextBox 7"/>
          <p:cNvSpPr txBox="1"/>
          <p:nvPr/>
        </p:nvSpPr>
        <p:spPr>
          <a:xfrm>
            <a:off x="7233904" y="4321280"/>
            <a:ext cx="1561672" cy="523220"/>
          </a:xfrm>
          <a:prstGeom prst="rect">
            <a:avLst/>
          </a:prstGeom>
          <a:noFill/>
        </p:spPr>
        <p:txBody>
          <a:bodyPr wrap="square" rtlCol="0">
            <a:spAutoFit/>
          </a:bodyPr>
          <a:lstStyle/>
          <a:p>
            <a:r>
              <a:rPr lang="en-US" sz="2800" i="1" dirty="0" smtClean="0">
                <a:solidFill>
                  <a:srgbClr val="FF0000"/>
                </a:solidFill>
              </a:rPr>
              <a:t>positive</a:t>
            </a:r>
            <a:endParaRPr lang="en-US" sz="2800" i="1" dirty="0">
              <a:solidFill>
                <a:srgbClr val="FF0000"/>
              </a:solidFill>
            </a:endParaRPr>
          </a:p>
        </p:txBody>
      </p:sp>
      <p:sp>
        <p:nvSpPr>
          <p:cNvPr id="9" name="TextBox 8"/>
          <p:cNvSpPr txBox="1"/>
          <p:nvPr/>
        </p:nvSpPr>
        <p:spPr>
          <a:xfrm>
            <a:off x="3800539" y="3900913"/>
            <a:ext cx="1141565" cy="523220"/>
          </a:xfrm>
          <a:prstGeom prst="rect">
            <a:avLst/>
          </a:prstGeom>
          <a:noFill/>
        </p:spPr>
        <p:txBody>
          <a:bodyPr wrap="square" rtlCol="0">
            <a:spAutoFit/>
          </a:bodyPr>
          <a:lstStyle/>
          <a:p>
            <a:r>
              <a:rPr lang="en-US" sz="2800" i="1" dirty="0" smtClean="0">
                <a:solidFill>
                  <a:srgbClr val="FF0000"/>
                </a:solidFill>
              </a:rPr>
              <a:t>test</a:t>
            </a:r>
            <a:endParaRPr lang="en-US" sz="2800" i="1" dirty="0">
              <a:solidFill>
                <a:srgbClr val="FF0000"/>
              </a:solidFill>
            </a:endParaRPr>
          </a:p>
        </p:txBody>
      </p:sp>
    </p:spTree>
    <p:extLst>
      <p:ext uri="{BB962C8B-B14F-4D97-AF65-F5344CB8AC3E}">
        <p14:creationId xmlns:p14="http://schemas.microsoft.com/office/powerpoint/2010/main" val="33282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4660275"/>
              </p:ext>
            </p:extLst>
          </p:nvPr>
        </p:nvGraphicFramePr>
        <p:xfrm>
          <a:off x="3492978" y="226281"/>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236306" y="226281"/>
            <a:ext cx="3082247" cy="769441"/>
          </a:xfrm>
          <a:prstGeom prst="rect">
            <a:avLst/>
          </a:prstGeom>
          <a:noFill/>
        </p:spPr>
        <p:txBody>
          <a:bodyPr wrap="square" rtlCol="0">
            <a:spAutoFit/>
          </a:bodyPr>
          <a:lstStyle/>
          <a:p>
            <a:r>
              <a:rPr lang="en-US" sz="4400" dirty="0" smtClean="0"/>
              <a:t>Definitions</a:t>
            </a:r>
            <a:endParaRPr lang="en-US" sz="4400" dirty="0"/>
          </a:p>
        </p:txBody>
      </p:sp>
      <p:sp>
        <p:nvSpPr>
          <p:cNvPr id="5" name="TextBox 4"/>
          <p:cNvSpPr txBox="1"/>
          <p:nvPr/>
        </p:nvSpPr>
        <p:spPr>
          <a:xfrm>
            <a:off x="236306" y="1393216"/>
            <a:ext cx="8743307" cy="3539430"/>
          </a:xfrm>
          <a:prstGeom prst="rect">
            <a:avLst/>
          </a:prstGeom>
          <a:noFill/>
        </p:spPr>
        <p:txBody>
          <a:bodyPr wrap="square" rtlCol="0">
            <a:spAutoFit/>
          </a:bodyPr>
          <a:lstStyle/>
          <a:p>
            <a:r>
              <a:rPr lang="en-US" sz="2800" u="sng" dirty="0" smtClean="0"/>
              <a:t>Negative predictive value/ </a:t>
            </a:r>
          </a:p>
          <a:p>
            <a:r>
              <a:rPr lang="en-US" sz="2800" u="sng" dirty="0" smtClean="0"/>
              <a:t>NPV</a:t>
            </a:r>
          </a:p>
          <a:p>
            <a:endParaRPr lang="en-US" sz="2800" dirty="0"/>
          </a:p>
          <a:p>
            <a:r>
              <a:rPr lang="en-US" sz="2800" dirty="0" smtClean="0"/>
              <a:t>Mathematically:</a:t>
            </a:r>
          </a:p>
          <a:p>
            <a:r>
              <a:rPr lang="en-US" sz="2800" dirty="0"/>
              <a:t>	</a:t>
            </a:r>
            <a:r>
              <a:rPr lang="en-US" sz="2800" dirty="0" smtClean="0"/>
              <a:t>TN / (TN + FN)</a:t>
            </a:r>
          </a:p>
          <a:p>
            <a:endParaRPr lang="en-US" sz="2800" dirty="0"/>
          </a:p>
          <a:p>
            <a:r>
              <a:rPr lang="en-US" sz="2800" dirty="0" smtClean="0"/>
              <a:t>Conceptually: If the </a:t>
            </a:r>
            <a:r>
              <a:rPr lang="en-US" sz="2800" i="1" u="sng" dirty="0" smtClean="0">
                <a:solidFill>
                  <a:schemeClr val="tx1"/>
                </a:solidFill>
              </a:rPr>
              <a:t>_______</a:t>
            </a:r>
            <a:r>
              <a:rPr lang="en-US" sz="2800" dirty="0" smtClean="0"/>
              <a:t> is </a:t>
            </a:r>
            <a:r>
              <a:rPr lang="en-US" sz="2800" i="1" u="sng" dirty="0" smtClean="0">
                <a:solidFill>
                  <a:schemeClr val="tx1"/>
                </a:solidFill>
              </a:rPr>
              <a:t>________</a:t>
            </a:r>
            <a:r>
              <a:rPr lang="en-US" sz="2800" dirty="0" smtClean="0"/>
              <a:t>,</a:t>
            </a:r>
          </a:p>
          <a:p>
            <a:r>
              <a:rPr lang="en-US" sz="2800" dirty="0" smtClean="0"/>
              <a:t>What is the chance that the </a:t>
            </a:r>
            <a:r>
              <a:rPr lang="en-US" sz="2800" i="1" u="sng" dirty="0" smtClean="0">
                <a:solidFill>
                  <a:schemeClr val="tx1"/>
                </a:solidFill>
              </a:rPr>
              <a:t>______</a:t>
            </a:r>
            <a:r>
              <a:rPr lang="en-US" sz="2800" dirty="0" smtClean="0"/>
              <a:t> will be _</a:t>
            </a:r>
            <a:r>
              <a:rPr lang="en-US" sz="2800" i="1" u="sng" dirty="0" smtClean="0">
                <a:solidFill>
                  <a:schemeClr val="tx1"/>
                </a:solidFill>
              </a:rPr>
              <a:t>______</a:t>
            </a:r>
            <a:r>
              <a:rPr lang="en-US" sz="2800" dirty="0" smtClean="0"/>
              <a:t> ? </a:t>
            </a:r>
          </a:p>
        </p:txBody>
      </p:sp>
      <p:sp>
        <p:nvSpPr>
          <p:cNvPr id="6" name="TextBox 5"/>
          <p:cNvSpPr txBox="1"/>
          <p:nvPr/>
        </p:nvSpPr>
        <p:spPr>
          <a:xfrm>
            <a:off x="4674623" y="4345095"/>
            <a:ext cx="1265090" cy="523220"/>
          </a:xfrm>
          <a:prstGeom prst="rect">
            <a:avLst/>
          </a:prstGeom>
          <a:noFill/>
        </p:spPr>
        <p:txBody>
          <a:bodyPr wrap="none" rtlCol="0">
            <a:spAutoFit/>
          </a:bodyPr>
          <a:lstStyle/>
          <a:p>
            <a:r>
              <a:rPr lang="en-US" sz="2800" i="1" dirty="0" smtClean="0">
                <a:solidFill>
                  <a:srgbClr val="FF0000"/>
                </a:solidFill>
              </a:rPr>
              <a:t>patient</a:t>
            </a:r>
            <a:endParaRPr lang="en-US" sz="2800" i="1" dirty="0">
              <a:solidFill>
                <a:srgbClr val="FF0000"/>
              </a:solidFill>
            </a:endParaRPr>
          </a:p>
        </p:txBody>
      </p:sp>
      <p:sp>
        <p:nvSpPr>
          <p:cNvPr id="7" name="TextBox 6"/>
          <p:cNvSpPr txBox="1"/>
          <p:nvPr/>
        </p:nvSpPr>
        <p:spPr>
          <a:xfrm>
            <a:off x="5307168" y="3884738"/>
            <a:ext cx="1561672" cy="523220"/>
          </a:xfrm>
          <a:prstGeom prst="rect">
            <a:avLst/>
          </a:prstGeom>
          <a:noFill/>
        </p:spPr>
        <p:txBody>
          <a:bodyPr wrap="square" rtlCol="0">
            <a:spAutoFit/>
          </a:bodyPr>
          <a:lstStyle/>
          <a:p>
            <a:r>
              <a:rPr lang="en-US" sz="2800" i="1" dirty="0" smtClean="0">
                <a:solidFill>
                  <a:srgbClr val="FF0000"/>
                </a:solidFill>
              </a:rPr>
              <a:t>negative</a:t>
            </a:r>
            <a:endParaRPr lang="en-US" sz="2800" i="1" dirty="0">
              <a:solidFill>
                <a:srgbClr val="FF0000"/>
              </a:solidFill>
            </a:endParaRPr>
          </a:p>
        </p:txBody>
      </p:sp>
      <p:sp>
        <p:nvSpPr>
          <p:cNvPr id="8" name="TextBox 7"/>
          <p:cNvSpPr txBox="1"/>
          <p:nvPr/>
        </p:nvSpPr>
        <p:spPr>
          <a:xfrm>
            <a:off x="7101669" y="4345095"/>
            <a:ext cx="1561672" cy="523220"/>
          </a:xfrm>
          <a:prstGeom prst="rect">
            <a:avLst/>
          </a:prstGeom>
          <a:noFill/>
        </p:spPr>
        <p:txBody>
          <a:bodyPr wrap="square" rtlCol="0">
            <a:spAutoFit/>
          </a:bodyPr>
          <a:lstStyle/>
          <a:p>
            <a:r>
              <a:rPr lang="en-US" sz="2800" i="1" dirty="0" smtClean="0">
                <a:solidFill>
                  <a:srgbClr val="FF0000"/>
                </a:solidFill>
              </a:rPr>
              <a:t>negative</a:t>
            </a:r>
            <a:endParaRPr lang="en-US" sz="2800" i="1" dirty="0">
              <a:solidFill>
                <a:srgbClr val="FF0000"/>
              </a:solidFill>
            </a:endParaRPr>
          </a:p>
        </p:txBody>
      </p:sp>
      <p:sp>
        <p:nvSpPr>
          <p:cNvPr id="9" name="TextBox 8"/>
          <p:cNvSpPr txBox="1"/>
          <p:nvPr/>
        </p:nvSpPr>
        <p:spPr>
          <a:xfrm>
            <a:off x="3800539" y="3900913"/>
            <a:ext cx="1141565" cy="523220"/>
          </a:xfrm>
          <a:prstGeom prst="rect">
            <a:avLst/>
          </a:prstGeom>
          <a:noFill/>
        </p:spPr>
        <p:txBody>
          <a:bodyPr wrap="square" rtlCol="0">
            <a:spAutoFit/>
          </a:bodyPr>
          <a:lstStyle/>
          <a:p>
            <a:r>
              <a:rPr lang="en-US" sz="2800" i="1" dirty="0" smtClean="0">
                <a:solidFill>
                  <a:srgbClr val="FF0000"/>
                </a:solidFill>
              </a:rPr>
              <a:t>test</a:t>
            </a:r>
            <a:endParaRPr lang="en-US" sz="2800" i="1" dirty="0">
              <a:solidFill>
                <a:srgbClr val="FF0000"/>
              </a:solidFill>
            </a:endParaRPr>
          </a:p>
        </p:txBody>
      </p:sp>
    </p:spTree>
    <p:extLst>
      <p:ext uri="{BB962C8B-B14F-4D97-AF65-F5344CB8AC3E}">
        <p14:creationId xmlns:p14="http://schemas.microsoft.com/office/powerpoint/2010/main" val="36473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255454"/>
            <a:ext cx="3704706" cy="876900"/>
          </a:xfrm>
        </p:spPr>
        <p:txBody>
          <a:bodyPr/>
          <a:lstStyle/>
          <a:p>
            <a:r>
              <a:rPr lang="en-US" sz="4000" dirty="0" smtClean="0">
                <a:latin typeface="+mj-lt"/>
              </a:rPr>
              <a:t>Let’s review</a:t>
            </a:r>
            <a:endParaRPr lang="en-US" sz="4000" dirty="0">
              <a:latin typeface="+mj-lt"/>
            </a:endParaRPr>
          </a:p>
        </p:txBody>
      </p:sp>
      <p:sp>
        <p:nvSpPr>
          <p:cNvPr id="3" name="TextBox 2"/>
          <p:cNvSpPr txBox="1"/>
          <p:nvPr/>
        </p:nvSpPr>
        <p:spPr>
          <a:xfrm>
            <a:off x="372140" y="1335639"/>
            <a:ext cx="8495413" cy="3785652"/>
          </a:xfrm>
          <a:prstGeom prst="rect">
            <a:avLst/>
          </a:prstGeom>
          <a:noFill/>
        </p:spPr>
        <p:txBody>
          <a:bodyPr wrap="square" rtlCol="0">
            <a:spAutoFit/>
          </a:bodyPr>
          <a:lstStyle/>
          <a:p>
            <a:r>
              <a:rPr lang="en-US" sz="2000" b="1" dirty="0" smtClean="0">
                <a:latin typeface="+mn-lt"/>
              </a:rPr>
              <a:t>Sensitivity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test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Specificity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negative</a:t>
            </a:r>
            <a:r>
              <a:rPr lang="en-US" sz="2000" dirty="0" smtClean="0"/>
              <a:t>, what is the chance that the </a:t>
            </a:r>
            <a:r>
              <a:rPr lang="en-US" sz="2000" i="1" dirty="0" smtClean="0">
                <a:solidFill>
                  <a:srgbClr val="FF0000"/>
                </a:solidFill>
              </a:rPr>
              <a:t>test</a:t>
            </a:r>
            <a:r>
              <a:rPr lang="en-US" sz="2000" dirty="0" smtClean="0"/>
              <a:t> will be </a:t>
            </a:r>
            <a:r>
              <a:rPr lang="en-US" sz="2000" i="1" dirty="0" smtClean="0">
                <a:solidFill>
                  <a:srgbClr val="FF0000"/>
                </a:solidFill>
              </a:rPr>
              <a:t>negative</a:t>
            </a:r>
            <a:r>
              <a:rPr lang="en-US" sz="2000" dirty="0" smtClean="0"/>
              <a:t>?</a:t>
            </a:r>
          </a:p>
          <a:p>
            <a:endParaRPr lang="en-US" sz="2000" dirty="0"/>
          </a:p>
          <a:p>
            <a:r>
              <a:rPr lang="en-US" sz="2000" b="1" dirty="0" smtClean="0"/>
              <a:t>Positive Predictive Value</a:t>
            </a:r>
          </a:p>
          <a:p>
            <a:r>
              <a:rPr lang="en-US" sz="2000" dirty="0" smtClean="0"/>
              <a:t>If the </a:t>
            </a:r>
            <a:r>
              <a:rPr lang="en-US" sz="2000" i="1" dirty="0" smtClean="0">
                <a:solidFill>
                  <a:srgbClr val="FF0000"/>
                </a:solidFill>
              </a:rPr>
              <a:t>test</a:t>
            </a:r>
            <a:r>
              <a:rPr lang="en-US" sz="2000" dirty="0" smtClean="0">
                <a:solidFill>
                  <a:srgbClr val="FF0000"/>
                </a:solidFill>
              </a:rPr>
              <a:t> </a:t>
            </a:r>
            <a:r>
              <a:rPr lang="en-US" sz="2000" dirty="0" smtClean="0"/>
              <a:t>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patient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Negative Predicative Value</a:t>
            </a:r>
          </a:p>
          <a:p>
            <a:r>
              <a:rPr lang="en-US" sz="2000" dirty="0" smtClean="0"/>
              <a:t>If the </a:t>
            </a:r>
            <a:r>
              <a:rPr lang="en-US" sz="2000" i="1" dirty="0" smtClean="0">
                <a:solidFill>
                  <a:srgbClr val="FF0000"/>
                </a:solidFill>
              </a:rPr>
              <a:t>test</a:t>
            </a:r>
            <a:r>
              <a:rPr lang="en-US" sz="2000" dirty="0" smtClean="0"/>
              <a:t> if </a:t>
            </a:r>
            <a:r>
              <a:rPr lang="en-US" sz="2000" i="1" dirty="0" smtClean="0">
                <a:solidFill>
                  <a:srgbClr val="FF0000"/>
                </a:solidFill>
              </a:rPr>
              <a:t>negative</a:t>
            </a:r>
            <a:r>
              <a:rPr lang="en-US" sz="2000" dirty="0" smtClean="0"/>
              <a:t>, what is the change that the </a:t>
            </a:r>
            <a:r>
              <a:rPr lang="en-US" sz="2000" i="1" dirty="0" smtClean="0">
                <a:solidFill>
                  <a:srgbClr val="FF0000"/>
                </a:solidFill>
              </a:rPr>
              <a:t>patient</a:t>
            </a:r>
            <a:r>
              <a:rPr lang="en-US" sz="2000" dirty="0" smtClean="0"/>
              <a:t> will be </a:t>
            </a:r>
            <a:r>
              <a:rPr lang="en-US" sz="2000" i="1" dirty="0" smtClean="0">
                <a:solidFill>
                  <a:srgbClr val="FF0000"/>
                </a:solidFill>
              </a:rPr>
              <a:t>negative</a:t>
            </a:r>
            <a:r>
              <a:rPr lang="en-US" sz="2000" dirty="0" smtClean="0"/>
              <a:t>?</a:t>
            </a:r>
          </a:p>
          <a:p>
            <a:r>
              <a:rPr lang="en-US" sz="2000" dirty="0" smtClean="0"/>
              <a:t> </a:t>
            </a:r>
            <a:endParaRPr lang="en-US" sz="2000" dirty="0"/>
          </a:p>
        </p:txBody>
      </p:sp>
    </p:spTree>
    <p:extLst>
      <p:ext uri="{BB962C8B-B14F-4D97-AF65-F5344CB8AC3E}">
        <p14:creationId xmlns:p14="http://schemas.microsoft.com/office/powerpoint/2010/main" val="399642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3" y="430112"/>
            <a:ext cx="4927331"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mj-lt"/>
              </a:rPr>
              <a:t>Outline</a:t>
            </a:r>
            <a:endParaRPr sz="4000" dirty="0">
              <a:latin typeface="+mj-lt"/>
            </a:endParaRPr>
          </a:p>
        </p:txBody>
      </p:sp>
      <p:sp>
        <p:nvSpPr>
          <p:cNvPr id="124" name="Google Shape;124;p20"/>
          <p:cNvSpPr txBox="1">
            <a:spLocks noGrp="1"/>
          </p:cNvSpPr>
          <p:nvPr>
            <p:ph type="title"/>
          </p:nvPr>
        </p:nvSpPr>
        <p:spPr>
          <a:xfrm flipH="1">
            <a:off x="652486" y="191647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8162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8161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922325"/>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55013"/>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smtClean="0">
                <a:solidFill>
                  <a:schemeClr val="tx1"/>
                </a:solidFill>
                <a:latin typeface="+mn-lt"/>
              </a:rPr>
              <a:t>Uses </a:t>
            </a:r>
            <a:r>
              <a:rPr lang="en-US" sz="2400" dirty="0">
                <a:solidFill>
                  <a:schemeClr val="tx1"/>
                </a:solidFill>
                <a:latin typeface="+mn-lt"/>
              </a:rPr>
              <a:t>of statistical methods </a:t>
            </a:r>
            <a:r>
              <a:rPr lang="en-US" sz="2400" dirty="0" smtClean="0">
                <a:solidFill>
                  <a:schemeClr val="tx1"/>
                </a:solidFill>
                <a:latin typeface="+mn-lt"/>
              </a:rPr>
              <a:t>in medicine</a:t>
            </a:r>
            <a:endParaRPr sz="2400" dirty="0">
              <a:solidFill>
                <a:schemeClr val="tx1"/>
              </a:solidFill>
              <a:latin typeface="+mn-lt"/>
            </a:endParaRPr>
          </a:p>
        </p:txBody>
      </p:sp>
      <p:sp>
        <p:nvSpPr>
          <p:cNvPr id="133" name="Google Shape;133;p20"/>
          <p:cNvSpPr txBox="1">
            <a:spLocks noGrp="1"/>
          </p:cNvSpPr>
          <p:nvPr>
            <p:ph type="subTitle" idx="5"/>
          </p:nvPr>
        </p:nvSpPr>
        <p:spPr>
          <a:xfrm>
            <a:off x="652486" y="2842201"/>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tx1"/>
                </a:solidFill>
                <a:latin typeface="+mn-lt"/>
              </a:rPr>
              <a:t>Diagnosis</a:t>
            </a:r>
          </a:p>
          <a:p>
            <a:pPr marL="0" lvl="0" indent="0" algn="l">
              <a:buClr>
                <a:schemeClr val="dk1"/>
              </a:buClr>
              <a:buSzPts val="1100"/>
            </a:pPr>
            <a:r>
              <a:rPr lang="en-US" sz="2400" dirty="0" smtClean="0">
                <a:solidFill>
                  <a:schemeClr val="tx1"/>
                </a:solidFill>
              </a:rPr>
              <a:t>- Sensitivity</a:t>
            </a:r>
            <a:endParaRPr lang="en-US" sz="2400" dirty="0">
              <a:solidFill>
                <a:schemeClr val="tx1"/>
              </a:solidFill>
            </a:endParaRPr>
          </a:p>
          <a:p>
            <a:pPr marL="0" lvl="0" indent="0" algn="l">
              <a:buClr>
                <a:schemeClr val="dk1"/>
              </a:buClr>
              <a:buSzPts val="1100"/>
            </a:pPr>
            <a:r>
              <a:rPr lang="en-US" sz="2400" dirty="0" smtClean="0">
                <a:solidFill>
                  <a:schemeClr val="tx1"/>
                </a:solidFill>
              </a:rPr>
              <a:t>- Specificity</a:t>
            </a:r>
            <a:endParaRPr lang="en-US" sz="2400" dirty="0">
              <a:solidFill>
                <a:schemeClr val="tx1"/>
              </a:solidFill>
            </a:endParaRPr>
          </a:p>
          <a:p>
            <a:pPr marL="0" lvl="0" indent="0" algn="l">
              <a:buClr>
                <a:schemeClr val="dk1"/>
              </a:buClr>
              <a:buSzPts val="1100"/>
            </a:pPr>
            <a:r>
              <a:rPr lang="en-US" sz="2400" dirty="0" smtClean="0">
                <a:solidFill>
                  <a:schemeClr val="tx1"/>
                </a:solidFill>
              </a:rPr>
              <a:t>- Positive </a:t>
            </a:r>
            <a:r>
              <a:rPr lang="en-US" sz="2400" dirty="0">
                <a:solidFill>
                  <a:schemeClr val="tx1"/>
                </a:solidFill>
              </a:rPr>
              <a:t>predictive valve</a:t>
            </a:r>
          </a:p>
          <a:p>
            <a:pPr marL="0" lvl="0" indent="0" algn="l">
              <a:buClr>
                <a:schemeClr val="dk1"/>
              </a:buClr>
              <a:buSzPts val="1100"/>
            </a:pPr>
            <a:r>
              <a:rPr lang="en-US" sz="2400" dirty="0" smtClean="0">
                <a:solidFill>
                  <a:schemeClr val="tx1"/>
                </a:solidFill>
              </a:rPr>
              <a:t>- Negative </a:t>
            </a:r>
            <a:r>
              <a:rPr lang="en-US" sz="2400" dirty="0">
                <a:solidFill>
                  <a:schemeClr val="tx1"/>
                </a:solidFill>
              </a:rPr>
              <a:t>predictive value</a:t>
            </a:r>
          </a:p>
          <a:p>
            <a:pPr marL="0" lvl="0" indent="0" algn="l" rtl="0">
              <a:spcBef>
                <a:spcPts val="0"/>
              </a:spcBef>
              <a:spcAft>
                <a:spcPts val="0"/>
              </a:spcAft>
              <a:buClr>
                <a:schemeClr val="dk1"/>
              </a:buClr>
              <a:buSzPts val="1100"/>
              <a:buFont typeface="Arial"/>
              <a:buNone/>
            </a:pPr>
            <a:endParaRPr sz="2400" dirty="0">
              <a:solidFill>
                <a:schemeClr val="tx1"/>
              </a:solidFill>
              <a:latin typeface="+mn-lt"/>
            </a:endParaRPr>
          </a:p>
          <a:p>
            <a:pPr marL="0" lvl="0" indent="0" algn="r" rtl="0">
              <a:spcBef>
                <a:spcPts val="0"/>
              </a:spcBef>
              <a:spcAft>
                <a:spcPts val="1600"/>
              </a:spcAft>
              <a:buNone/>
            </a:pPr>
            <a:endParaRPr sz="2400" dirty="0">
              <a:solidFill>
                <a:schemeClr val="tx1"/>
              </a:solidFill>
              <a:latin typeface="+mn-lt"/>
            </a:endParaRPr>
          </a:p>
        </p:txBody>
      </p:sp>
      <p:sp>
        <p:nvSpPr>
          <p:cNvPr id="135" name="Google Shape;135;p20"/>
          <p:cNvSpPr txBox="1">
            <a:spLocks noGrp="1"/>
          </p:cNvSpPr>
          <p:nvPr>
            <p:ph type="subTitle" idx="8"/>
          </p:nvPr>
        </p:nvSpPr>
        <p:spPr>
          <a:xfrm>
            <a:off x="5070728" y="2885820"/>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tx1"/>
                </a:solidFill>
                <a:latin typeface="+mn-lt"/>
              </a:rPr>
              <a:t>Diagnose and treat this patient!</a:t>
            </a:r>
            <a:endParaRPr sz="2400" dirty="0">
              <a:solidFill>
                <a:schemeClr val="tx1"/>
              </a:solidFill>
              <a:latin typeface="+mn-lt"/>
            </a:endParaRPr>
          </a:p>
          <a:p>
            <a:pPr marL="0" lvl="0" indent="0" algn="l" rtl="0">
              <a:spcBef>
                <a:spcPts val="0"/>
              </a:spcBef>
              <a:spcAft>
                <a:spcPts val="1600"/>
              </a:spcAft>
              <a:buNone/>
            </a:pPr>
            <a:endParaRPr dirty="0">
              <a:solidFill>
                <a:schemeClr val="tx1"/>
              </a:solidFill>
            </a:endParaRPr>
          </a:p>
        </p:txBody>
      </p:sp>
      <p:sp>
        <p:nvSpPr>
          <p:cNvPr id="4" name="Subtitle 3"/>
          <p:cNvSpPr>
            <a:spLocks noGrp="1"/>
          </p:cNvSpPr>
          <p:nvPr>
            <p:ph type="subTitle" idx="7"/>
          </p:nvPr>
        </p:nvSpPr>
        <p:spPr>
          <a:xfrm>
            <a:off x="5687201" y="1338632"/>
            <a:ext cx="2994462" cy="1152751"/>
          </a:xfrm>
        </p:spPr>
        <p:txBody>
          <a:bodyPr/>
          <a:lstStyle/>
          <a:p>
            <a:r>
              <a:rPr lang="en-US" sz="2400" dirty="0" smtClean="0">
                <a:solidFill>
                  <a:schemeClr val="tx1"/>
                </a:solidFill>
                <a:latin typeface="+mn-lt"/>
              </a:rPr>
              <a:t>Team-based learning activity </a:t>
            </a:r>
            <a:endParaRPr lang="en-US" sz="2400"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33" grpId="0" uiExpand="1" build="p"/>
      <p:bldP spid="135"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3797174" cy="876900"/>
          </a:xfrm>
        </p:spPr>
        <p:txBody>
          <a:bodyPr/>
          <a:lstStyle/>
          <a:p>
            <a:r>
              <a:rPr lang="en-US" sz="4000" dirty="0" smtClean="0">
                <a:latin typeface="+mj-lt"/>
              </a:rPr>
              <a:t>Let’s compare</a:t>
            </a:r>
            <a:endParaRPr lang="en-US" sz="4000" dirty="0">
              <a:latin typeface="+mj-lt"/>
            </a:endParaRPr>
          </a:p>
        </p:txBody>
      </p:sp>
      <p:sp>
        <p:nvSpPr>
          <p:cNvPr id="3" name="TextBox 2"/>
          <p:cNvSpPr txBox="1"/>
          <p:nvPr/>
        </p:nvSpPr>
        <p:spPr>
          <a:xfrm>
            <a:off x="372140" y="1335639"/>
            <a:ext cx="8495413" cy="3785652"/>
          </a:xfrm>
          <a:prstGeom prst="rect">
            <a:avLst/>
          </a:prstGeom>
          <a:noFill/>
        </p:spPr>
        <p:txBody>
          <a:bodyPr wrap="square" rtlCol="0">
            <a:spAutoFit/>
          </a:bodyPr>
          <a:lstStyle/>
          <a:p>
            <a:r>
              <a:rPr lang="en-US" sz="2000" b="1" dirty="0" smtClean="0">
                <a:latin typeface="+mn-lt"/>
              </a:rPr>
              <a:t>Sensitivity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test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Specificity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negative</a:t>
            </a:r>
            <a:r>
              <a:rPr lang="en-US" sz="2000" dirty="0" smtClean="0"/>
              <a:t>, what is the chance that the </a:t>
            </a:r>
            <a:r>
              <a:rPr lang="en-US" sz="2000" i="1" dirty="0" smtClean="0">
                <a:solidFill>
                  <a:srgbClr val="FF0000"/>
                </a:solidFill>
              </a:rPr>
              <a:t>test</a:t>
            </a:r>
            <a:r>
              <a:rPr lang="en-US" sz="2000" dirty="0" smtClean="0"/>
              <a:t> will be </a:t>
            </a:r>
            <a:r>
              <a:rPr lang="en-US" sz="2000" i="1" dirty="0" smtClean="0">
                <a:solidFill>
                  <a:srgbClr val="FF0000"/>
                </a:solidFill>
              </a:rPr>
              <a:t>negative</a:t>
            </a:r>
            <a:r>
              <a:rPr lang="en-US" sz="2000" dirty="0" smtClean="0"/>
              <a:t>?</a:t>
            </a:r>
          </a:p>
          <a:p>
            <a:endParaRPr lang="en-US" sz="2000" dirty="0"/>
          </a:p>
          <a:p>
            <a:r>
              <a:rPr lang="en-US" sz="2000" b="1" dirty="0" smtClean="0"/>
              <a:t>Positive Predictive Value</a:t>
            </a:r>
          </a:p>
          <a:p>
            <a:r>
              <a:rPr lang="en-US" sz="2000" dirty="0" smtClean="0"/>
              <a:t>If the </a:t>
            </a:r>
            <a:r>
              <a:rPr lang="en-US" sz="2000" i="1" dirty="0" smtClean="0">
                <a:solidFill>
                  <a:srgbClr val="FF0000"/>
                </a:solidFill>
              </a:rPr>
              <a:t>test</a:t>
            </a:r>
            <a:r>
              <a:rPr lang="en-US" sz="2000" dirty="0" smtClean="0">
                <a:solidFill>
                  <a:srgbClr val="FF0000"/>
                </a:solidFill>
              </a:rPr>
              <a:t> </a:t>
            </a:r>
            <a:r>
              <a:rPr lang="en-US" sz="2000" dirty="0" smtClean="0"/>
              <a:t>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patient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Negative Predicative Value</a:t>
            </a:r>
          </a:p>
          <a:p>
            <a:r>
              <a:rPr lang="en-US" sz="2000" dirty="0" smtClean="0"/>
              <a:t>If the </a:t>
            </a:r>
            <a:r>
              <a:rPr lang="en-US" sz="2000" i="1" dirty="0" smtClean="0">
                <a:solidFill>
                  <a:srgbClr val="FF0000"/>
                </a:solidFill>
              </a:rPr>
              <a:t>test</a:t>
            </a:r>
            <a:r>
              <a:rPr lang="en-US" sz="2000" dirty="0" smtClean="0"/>
              <a:t> if </a:t>
            </a:r>
            <a:r>
              <a:rPr lang="en-US" sz="2000" i="1" dirty="0" smtClean="0">
                <a:solidFill>
                  <a:srgbClr val="FF0000"/>
                </a:solidFill>
              </a:rPr>
              <a:t>negative</a:t>
            </a:r>
            <a:r>
              <a:rPr lang="en-US" sz="2000" dirty="0" smtClean="0"/>
              <a:t>, what is the change that the </a:t>
            </a:r>
            <a:r>
              <a:rPr lang="en-US" sz="2000" i="1" dirty="0" smtClean="0">
                <a:solidFill>
                  <a:srgbClr val="FF0000"/>
                </a:solidFill>
              </a:rPr>
              <a:t>patient</a:t>
            </a:r>
            <a:r>
              <a:rPr lang="en-US" sz="2000" dirty="0" smtClean="0"/>
              <a:t> will be </a:t>
            </a:r>
            <a:r>
              <a:rPr lang="en-US" sz="2000" i="1" dirty="0" smtClean="0">
                <a:solidFill>
                  <a:srgbClr val="FF0000"/>
                </a:solidFill>
              </a:rPr>
              <a:t>negative</a:t>
            </a:r>
            <a:r>
              <a:rPr lang="en-US" sz="2000" dirty="0" smtClean="0"/>
              <a:t>?</a:t>
            </a:r>
          </a:p>
          <a:p>
            <a:r>
              <a:rPr lang="en-US" sz="2000" dirty="0" smtClean="0"/>
              <a:t> </a:t>
            </a:r>
            <a:endParaRPr lang="en-US" sz="2000" dirty="0"/>
          </a:p>
        </p:txBody>
      </p:sp>
      <p:pic>
        <p:nvPicPr>
          <p:cNvPr id="4" name="Google Shape;1858;p48"/>
          <p:cNvPicPr preferRelativeResize="0"/>
          <p:nvPr/>
        </p:nvPicPr>
        <p:blipFill>
          <a:blip r:embed="rId2">
            <a:alphaModFix/>
          </a:blip>
          <a:stretch>
            <a:fillRect/>
          </a:stretch>
        </p:blipFill>
        <p:spPr>
          <a:xfrm>
            <a:off x="1345914" y="3143892"/>
            <a:ext cx="2034284" cy="1715784"/>
          </a:xfrm>
          <a:prstGeom prst="rect">
            <a:avLst/>
          </a:prstGeom>
          <a:noFill/>
          <a:ln>
            <a:noFill/>
          </a:ln>
        </p:spPr>
      </p:pic>
      <p:sp>
        <p:nvSpPr>
          <p:cNvPr id="5" name="Right Arrow 4"/>
          <p:cNvSpPr/>
          <p:nvPr/>
        </p:nvSpPr>
        <p:spPr>
          <a:xfrm>
            <a:off x="3996835" y="3631914"/>
            <a:ext cx="1376737" cy="73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04822" y="3108975"/>
            <a:ext cx="1785617" cy="1785617"/>
          </a:xfrm>
          <a:prstGeom prst="rect">
            <a:avLst/>
          </a:prstGeom>
        </p:spPr>
      </p:pic>
    </p:spTree>
    <p:extLst>
      <p:ext uri="{BB962C8B-B14F-4D97-AF65-F5344CB8AC3E}">
        <p14:creationId xmlns:p14="http://schemas.microsoft.com/office/powerpoint/2010/main" val="1888472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620714" y="430112"/>
            <a:ext cx="3797174" cy="87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4000" smtClean="0">
                <a:latin typeface="+mj-lt"/>
              </a:rPr>
              <a:t>Let’s compare</a:t>
            </a:r>
            <a:endParaRPr lang="en-US" sz="4000" dirty="0">
              <a:latin typeface="+mj-lt"/>
            </a:endParaRPr>
          </a:p>
        </p:txBody>
      </p:sp>
      <p:sp>
        <p:nvSpPr>
          <p:cNvPr id="4" name="TextBox 3"/>
          <p:cNvSpPr txBox="1"/>
          <p:nvPr/>
        </p:nvSpPr>
        <p:spPr>
          <a:xfrm>
            <a:off x="372140" y="1335639"/>
            <a:ext cx="8495413" cy="3785652"/>
          </a:xfrm>
          <a:prstGeom prst="rect">
            <a:avLst/>
          </a:prstGeom>
          <a:noFill/>
        </p:spPr>
        <p:txBody>
          <a:bodyPr wrap="square" rtlCol="0">
            <a:spAutoFit/>
          </a:bodyPr>
          <a:lstStyle/>
          <a:p>
            <a:r>
              <a:rPr lang="en-US" sz="2000" b="1" dirty="0" smtClean="0">
                <a:latin typeface="+mn-lt"/>
              </a:rPr>
              <a:t>Sensitivity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test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Specificity</a:t>
            </a:r>
          </a:p>
          <a:p>
            <a:r>
              <a:rPr lang="en-US" sz="2000" dirty="0" smtClean="0"/>
              <a:t>If the </a:t>
            </a:r>
            <a:r>
              <a:rPr lang="en-US" sz="2000" i="1" dirty="0" smtClean="0">
                <a:solidFill>
                  <a:srgbClr val="FF0000"/>
                </a:solidFill>
              </a:rPr>
              <a:t>patient</a:t>
            </a:r>
            <a:r>
              <a:rPr lang="en-US" sz="2000" dirty="0" smtClean="0"/>
              <a:t> is </a:t>
            </a:r>
            <a:r>
              <a:rPr lang="en-US" sz="2000" i="1" dirty="0" smtClean="0">
                <a:solidFill>
                  <a:srgbClr val="FF0000"/>
                </a:solidFill>
              </a:rPr>
              <a:t>negative</a:t>
            </a:r>
            <a:r>
              <a:rPr lang="en-US" sz="2000" dirty="0" smtClean="0"/>
              <a:t>, what is the chance that the </a:t>
            </a:r>
            <a:r>
              <a:rPr lang="en-US" sz="2000" i="1" dirty="0" smtClean="0">
                <a:solidFill>
                  <a:srgbClr val="FF0000"/>
                </a:solidFill>
              </a:rPr>
              <a:t>test</a:t>
            </a:r>
            <a:r>
              <a:rPr lang="en-US" sz="2000" dirty="0" smtClean="0"/>
              <a:t> will be </a:t>
            </a:r>
            <a:r>
              <a:rPr lang="en-US" sz="2000" i="1" dirty="0" smtClean="0">
                <a:solidFill>
                  <a:srgbClr val="FF0000"/>
                </a:solidFill>
              </a:rPr>
              <a:t>negative</a:t>
            </a:r>
            <a:r>
              <a:rPr lang="en-US" sz="2000" dirty="0" smtClean="0"/>
              <a:t>?</a:t>
            </a:r>
          </a:p>
          <a:p>
            <a:endParaRPr lang="en-US" sz="2000" dirty="0"/>
          </a:p>
          <a:p>
            <a:r>
              <a:rPr lang="en-US" sz="2000" b="1" dirty="0" smtClean="0"/>
              <a:t>Positive Predictive Value</a:t>
            </a:r>
          </a:p>
          <a:p>
            <a:r>
              <a:rPr lang="en-US" sz="2000" dirty="0" smtClean="0"/>
              <a:t>If the </a:t>
            </a:r>
            <a:r>
              <a:rPr lang="en-US" sz="2000" i="1" dirty="0" smtClean="0">
                <a:solidFill>
                  <a:srgbClr val="FF0000"/>
                </a:solidFill>
              </a:rPr>
              <a:t>test</a:t>
            </a:r>
            <a:r>
              <a:rPr lang="en-US" sz="2000" dirty="0" smtClean="0">
                <a:solidFill>
                  <a:srgbClr val="FF0000"/>
                </a:solidFill>
              </a:rPr>
              <a:t> </a:t>
            </a:r>
            <a:r>
              <a:rPr lang="en-US" sz="2000" dirty="0" smtClean="0"/>
              <a:t>is </a:t>
            </a:r>
            <a:r>
              <a:rPr lang="en-US" sz="2000" i="1" dirty="0" smtClean="0">
                <a:solidFill>
                  <a:srgbClr val="FF0000"/>
                </a:solidFill>
              </a:rPr>
              <a:t>positive</a:t>
            </a:r>
            <a:r>
              <a:rPr lang="en-US" sz="2000" dirty="0" smtClean="0"/>
              <a:t>, what is the chance that the </a:t>
            </a:r>
            <a:r>
              <a:rPr lang="en-US" sz="2000" i="1" dirty="0" smtClean="0">
                <a:solidFill>
                  <a:srgbClr val="FF0000"/>
                </a:solidFill>
              </a:rPr>
              <a:t>patient</a:t>
            </a:r>
            <a:r>
              <a:rPr lang="en-US" sz="2000" dirty="0" smtClean="0">
                <a:solidFill>
                  <a:srgbClr val="FF0000"/>
                </a:solidFill>
              </a:rPr>
              <a:t> </a:t>
            </a:r>
            <a:r>
              <a:rPr lang="en-US" sz="2000" dirty="0" smtClean="0"/>
              <a:t>will be </a:t>
            </a:r>
            <a:r>
              <a:rPr lang="en-US" sz="2000" i="1" dirty="0" smtClean="0">
                <a:solidFill>
                  <a:srgbClr val="FF0000"/>
                </a:solidFill>
              </a:rPr>
              <a:t>positive</a:t>
            </a:r>
            <a:r>
              <a:rPr lang="en-US" sz="2000" dirty="0" smtClean="0"/>
              <a:t>?</a:t>
            </a:r>
          </a:p>
          <a:p>
            <a:endParaRPr lang="en-US" sz="2000" dirty="0"/>
          </a:p>
          <a:p>
            <a:r>
              <a:rPr lang="en-US" sz="2000" b="1" dirty="0" smtClean="0"/>
              <a:t>Negative Predicative Value</a:t>
            </a:r>
          </a:p>
          <a:p>
            <a:r>
              <a:rPr lang="en-US" sz="2000" dirty="0" smtClean="0"/>
              <a:t>If the </a:t>
            </a:r>
            <a:r>
              <a:rPr lang="en-US" sz="2000" i="1" dirty="0" smtClean="0">
                <a:solidFill>
                  <a:srgbClr val="FF0000"/>
                </a:solidFill>
              </a:rPr>
              <a:t>test</a:t>
            </a:r>
            <a:r>
              <a:rPr lang="en-US" sz="2000" dirty="0" smtClean="0"/>
              <a:t> if </a:t>
            </a:r>
            <a:r>
              <a:rPr lang="en-US" sz="2000" i="1" dirty="0" smtClean="0">
                <a:solidFill>
                  <a:srgbClr val="FF0000"/>
                </a:solidFill>
              </a:rPr>
              <a:t>negative</a:t>
            </a:r>
            <a:r>
              <a:rPr lang="en-US" sz="2000" dirty="0" smtClean="0"/>
              <a:t>, what is the change that the </a:t>
            </a:r>
            <a:r>
              <a:rPr lang="en-US" sz="2000" i="1" dirty="0" smtClean="0">
                <a:solidFill>
                  <a:srgbClr val="FF0000"/>
                </a:solidFill>
              </a:rPr>
              <a:t>patient</a:t>
            </a:r>
            <a:r>
              <a:rPr lang="en-US" sz="2000" dirty="0" smtClean="0"/>
              <a:t> will be </a:t>
            </a:r>
            <a:r>
              <a:rPr lang="en-US" sz="2000" i="1" dirty="0" smtClean="0">
                <a:solidFill>
                  <a:srgbClr val="FF0000"/>
                </a:solidFill>
              </a:rPr>
              <a:t>negative</a:t>
            </a:r>
            <a:r>
              <a:rPr lang="en-US" sz="2000" dirty="0" smtClean="0"/>
              <a:t>?</a:t>
            </a:r>
          </a:p>
          <a:p>
            <a:r>
              <a:rPr lang="en-US" sz="2000" dirty="0" smtClean="0"/>
              <a:t> </a:t>
            </a:r>
            <a:endParaRPr lang="en-US" sz="2000" dirty="0"/>
          </a:p>
        </p:txBody>
      </p:sp>
      <p:pic>
        <p:nvPicPr>
          <p:cNvPr id="5" name="Google Shape;1858;p48"/>
          <p:cNvPicPr preferRelativeResize="0"/>
          <p:nvPr/>
        </p:nvPicPr>
        <p:blipFill>
          <a:blip r:embed="rId2">
            <a:alphaModFix/>
          </a:blip>
          <a:stretch>
            <a:fillRect/>
          </a:stretch>
        </p:blipFill>
        <p:spPr>
          <a:xfrm>
            <a:off x="5599361" y="1479478"/>
            <a:ext cx="2034284" cy="1715784"/>
          </a:xfrm>
          <a:prstGeom prst="rect">
            <a:avLst/>
          </a:prstGeom>
          <a:noFill/>
          <a:ln>
            <a:noFill/>
          </a:ln>
        </p:spPr>
      </p:pic>
      <p:sp>
        <p:nvSpPr>
          <p:cNvPr id="6" name="Right Arrow 5"/>
          <p:cNvSpPr/>
          <p:nvPr/>
        </p:nvSpPr>
        <p:spPr>
          <a:xfrm>
            <a:off x="3729519" y="1967500"/>
            <a:ext cx="1376737" cy="73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450797" y="1329648"/>
            <a:ext cx="1785617" cy="1785617"/>
          </a:xfrm>
          <a:prstGeom prst="rect">
            <a:avLst/>
          </a:prstGeom>
        </p:spPr>
      </p:pic>
    </p:spTree>
    <p:extLst>
      <p:ext uri="{BB962C8B-B14F-4D97-AF65-F5344CB8AC3E}">
        <p14:creationId xmlns:p14="http://schemas.microsoft.com/office/powerpoint/2010/main" val="280928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535" y="252356"/>
            <a:ext cx="6817790" cy="2531941"/>
          </a:xfrm>
        </p:spPr>
        <p:txBody>
          <a:bodyPr/>
          <a:lstStyle/>
          <a:p>
            <a:r>
              <a:rPr lang="en-US" sz="2400" dirty="0" smtClean="0">
                <a:latin typeface="+mn-lt"/>
              </a:rPr>
              <a:t>When she walked in to your office…</a:t>
            </a:r>
            <a:br>
              <a:rPr lang="en-US" sz="2400" dirty="0" smtClean="0">
                <a:latin typeface="+mn-lt"/>
              </a:rPr>
            </a:br>
            <a:r>
              <a:rPr lang="en-US" sz="2400" dirty="0">
                <a:latin typeface="+mn-lt"/>
              </a:rPr>
              <a:t/>
            </a:r>
            <a:br>
              <a:rPr lang="en-US" sz="2400" dirty="0">
                <a:latin typeface="+mn-lt"/>
              </a:rPr>
            </a:br>
            <a:r>
              <a:rPr lang="en-US" sz="2400" dirty="0" smtClean="0">
                <a:solidFill>
                  <a:schemeClr val="tx1"/>
                </a:solidFill>
                <a:latin typeface="+mn-lt"/>
              </a:rPr>
              <a:t>What were the </a:t>
            </a:r>
            <a:r>
              <a:rPr lang="en-US" sz="2400" dirty="0">
                <a:solidFill>
                  <a:schemeClr val="tx1"/>
                </a:solidFill>
              </a:rPr>
              <a:t>probability </a:t>
            </a:r>
            <a:r>
              <a:rPr lang="en-US" sz="2400" dirty="0" smtClean="0">
                <a:solidFill>
                  <a:schemeClr val="tx1"/>
                </a:solidFill>
                <a:latin typeface="+mn-lt"/>
              </a:rPr>
              <a:t>that she has diabetes?</a:t>
            </a:r>
            <a:br>
              <a:rPr lang="en-US" sz="2400" dirty="0" smtClean="0">
                <a:solidFill>
                  <a:schemeClr val="tx1"/>
                </a:solidFill>
                <a:latin typeface="+mn-lt"/>
              </a:rPr>
            </a:br>
            <a:r>
              <a:rPr lang="en-US" sz="2400" dirty="0">
                <a:solidFill>
                  <a:schemeClr val="tx1"/>
                </a:solidFill>
                <a:latin typeface="+mn-lt"/>
              </a:rPr>
              <a:t>	</a:t>
            </a:r>
            <a:r>
              <a:rPr lang="en-US" sz="2400" dirty="0" smtClean="0">
                <a:solidFill>
                  <a:schemeClr val="tx1"/>
                </a:solidFill>
                <a:latin typeface="+mn-lt"/>
              </a:rPr>
              <a:t>= Pre-test probability</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a:solidFill>
                  <a:schemeClr val="tx1"/>
                </a:solidFill>
                <a:latin typeface="+mn-lt"/>
              </a:rPr>
              <a:t/>
            </a:r>
            <a:br>
              <a:rPr lang="en-US" sz="2400" dirty="0">
                <a:solidFill>
                  <a:schemeClr val="tx1"/>
                </a:solidFill>
                <a:latin typeface="+mn-lt"/>
              </a:rPr>
            </a:br>
            <a:r>
              <a:rPr lang="en-US" sz="2400" dirty="0" smtClean="0">
                <a:solidFill>
                  <a:schemeClr val="bg1"/>
                </a:solidFill>
                <a:latin typeface="+mn-lt"/>
              </a:rPr>
              <a:t>After you performed the test and the test was positive…</a:t>
            </a:r>
            <a:br>
              <a:rPr lang="en-US" sz="2400" dirty="0" smtClean="0">
                <a:solidFill>
                  <a:schemeClr val="bg1"/>
                </a:solidFill>
                <a:latin typeface="+mn-lt"/>
              </a:rPr>
            </a:br>
            <a:r>
              <a:rPr lang="en-US" sz="2400" dirty="0" smtClean="0">
                <a:solidFill>
                  <a:schemeClr val="tx1"/>
                </a:solidFill>
                <a:latin typeface="+mn-lt"/>
              </a:rPr>
              <a:t>What are the </a:t>
            </a:r>
            <a:r>
              <a:rPr lang="en-US" sz="2400" dirty="0">
                <a:solidFill>
                  <a:schemeClr val="tx1"/>
                </a:solidFill>
              </a:rPr>
              <a:t>probability </a:t>
            </a:r>
            <a:r>
              <a:rPr lang="en-US" sz="2400" dirty="0" smtClean="0">
                <a:solidFill>
                  <a:schemeClr val="tx1"/>
                </a:solidFill>
                <a:latin typeface="+mn-lt"/>
              </a:rPr>
              <a:t>that she has diabetes?</a:t>
            </a:r>
            <a:br>
              <a:rPr lang="en-US" sz="2400" dirty="0" smtClean="0">
                <a:solidFill>
                  <a:schemeClr val="tx1"/>
                </a:solidFill>
                <a:latin typeface="+mn-lt"/>
              </a:rPr>
            </a:br>
            <a:r>
              <a:rPr lang="en-US" sz="2400" dirty="0">
                <a:solidFill>
                  <a:schemeClr val="tx1"/>
                </a:solidFill>
                <a:latin typeface="+mn-lt"/>
              </a:rPr>
              <a:t>	</a:t>
            </a:r>
            <a:r>
              <a:rPr lang="en-US" sz="2400" dirty="0" smtClean="0">
                <a:solidFill>
                  <a:schemeClr val="tx1"/>
                </a:solidFill>
                <a:latin typeface="+mn-lt"/>
              </a:rPr>
              <a:t>= Post-test probability</a:t>
            </a:r>
            <a:br>
              <a:rPr lang="en-US" sz="2400" dirty="0" smtClean="0">
                <a:solidFill>
                  <a:schemeClr val="tx1"/>
                </a:solidFill>
                <a:latin typeface="+mn-lt"/>
              </a:rPr>
            </a:br>
            <a:endParaRPr lang="en-US" sz="2400" dirty="0">
              <a:latin typeface="+mn-lt"/>
            </a:endParaRPr>
          </a:p>
        </p:txBody>
      </p:sp>
      <p:sp>
        <p:nvSpPr>
          <p:cNvPr id="3" name="Google Shape;165;p23"/>
          <p:cNvSpPr/>
          <p:nvPr/>
        </p:nvSpPr>
        <p:spPr>
          <a:xfrm>
            <a:off x="350134"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pic>
        <p:nvPicPr>
          <p:cNvPr id="4" name="Google Shape;179;p23"/>
          <p:cNvPicPr preferRelativeResize="0"/>
          <p:nvPr/>
        </p:nvPicPr>
        <p:blipFill>
          <a:blip r:embed="rId3">
            <a:alphaModFix/>
          </a:blip>
          <a:stretch>
            <a:fillRect/>
          </a:stretch>
        </p:blipFill>
        <p:spPr>
          <a:xfrm>
            <a:off x="673989" y="1499125"/>
            <a:ext cx="1040698" cy="3256525"/>
          </a:xfrm>
          <a:prstGeom prst="rect">
            <a:avLst/>
          </a:prstGeom>
          <a:noFill/>
          <a:ln>
            <a:noFill/>
          </a:ln>
        </p:spPr>
      </p:pic>
      <p:sp>
        <p:nvSpPr>
          <p:cNvPr id="5" name="Oval 4"/>
          <p:cNvSpPr/>
          <p:nvPr/>
        </p:nvSpPr>
        <p:spPr>
          <a:xfrm>
            <a:off x="5373383" y="4078842"/>
            <a:ext cx="3328827" cy="982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6817" y="4304873"/>
            <a:ext cx="2383604" cy="707886"/>
          </a:xfrm>
          <a:prstGeom prst="rect">
            <a:avLst/>
          </a:prstGeom>
          <a:noFill/>
        </p:spPr>
        <p:txBody>
          <a:bodyPr wrap="square" rtlCol="0">
            <a:spAutoFit/>
          </a:bodyPr>
          <a:lstStyle/>
          <a:p>
            <a:pPr algn="ctr"/>
            <a:r>
              <a:rPr lang="en-US" sz="2000" dirty="0" smtClean="0">
                <a:solidFill>
                  <a:schemeClr val="bg1"/>
                </a:solidFill>
              </a:rPr>
              <a:t>Positive Predictive Value</a:t>
            </a:r>
            <a:endParaRPr lang="en-US" sz="2000" dirty="0">
              <a:solidFill>
                <a:schemeClr val="bg1"/>
              </a:solidFill>
            </a:endParaRPr>
          </a:p>
        </p:txBody>
      </p:sp>
      <p:sp>
        <p:nvSpPr>
          <p:cNvPr id="7" name="Oval 6"/>
          <p:cNvSpPr/>
          <p:nvPr/>
        </p:nvSpPr>
        <p:spPr>
          <a:xfrm>
            <a:off x="5433317" y="1590784"/>
            <a:ext cx="3328827" cy="982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36751" y="1816815"/>
            <a:ext cx="2383604" cy="400110"/>
          </a:xfrm>
          <a:prstGeom prst="rect">
            <a:avLst/>
          </a:prstGeom>
          <a:noFill/>
        </p:spPr>
        <p:txBody>
          <a:bodyPr wrap="square" rtlCol="0">
            <a:spAutoFit/>
          </a:bodyPr>
          <a:lstStyle/>
          <a:p>
            <a:pPr algn="ctr"/>
            <a:r>
              <a:rPr lang="en-US" sz="2000" dirty="0" smtClean="0">
                <a:solidFill>
                  <a:schemeClr val="bg1"/>
                </a:solidFill>
              </a:rPr>
              <a:t>Prevalence</a:t>
            </a:r>
            <a:endParaRPr lang="en-US" sz="2000" dirty="0">
              <a:solidFill>
                <a:schemeClr val="bg1"/>
              </a:solidFill>
            </a:endParaRPr>
          </a:p>
        </p:txBody>
      </p:sp>
    </p:spTree>
    <p:extLst>
      <p:ext uri="{BB962C8B-B14F-4D97-AF65-F5344CB8AC3E}">
        <p14:creationId xmlns:p14="http://schemas.microsoft.com/office/powerpoint/2010/main" val="18206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3314288" cy="876900"/>
          </a:xfrm>
        </p:spPr>
        <p:txBody>
          <a:bodyPr/>
          <a:lstStyle/>
          <a:p>
            <a:r>
              <a:rPr lang="en-US" sz="4000" dirty="0" smtClean="0">
                <a:latin typeface="+mn-lt"/>
              </a:rPr>
              <a:t>Prevalence </a:t>
            </a:r>
            <a:endParaRPr lang="en-US" sz="4000" dirty="0">
              <a:latin typeface="+mn-lt"/>
            </a:endParaRPr>
          </a:p>
        </p:txBody>
      </p:sp>
      <p:grpSp>
        <p:nvGrpSpPr>
          <p:cNvPr id="3" name="Google Shape;380;p30"/>
          <p:cNvGrpSpPr/>
          <p:nvPr/>
        </p:nvGrpSpPr>
        <p:grpSpPr>
          <a:xfrm>
            <a:off x="2132882" y="2013063"/>
            <a:ext cx="4302884" cy="2494275"/>
            <a:chOff x="1397225" y="1410350"/>
            <a:chExt cx="4786300" cy="2774500"/>
          </a:xfrm>
        </p:grpSpPr>
        <p:grpSp>
          <p:nvGrpSpPr>
            <p:cNvPr id="4" name="Google Shape;381;p30"/>
            <p:cNvGrpSpPr/>
            <p:nvPr/>
          </p:nvGrpSpPr>
          <p:grpSpPr>
            <a:xfrm>
              <a:off x="4293400" y="2574725"/>
              <a:ext cx="84425" cy="80100"/>
              <a:chOff x="4293400" y="2574725"/>
              <a:chExt cx="84425" cy="80100"/>
            </a:xfrm>
          </p:grpSpPr>
          <p:sp>
            <p:nvSpPr>
              <p:cNvPr id="259" name="Google Shape;382;p30"/>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1"/>
              </a:solidFill>
              <a:ln>
                <a:noFill/>
              </a:ln>
            </p:spPr>
          </p:sp>
          <p:sp>
            <p:nvSpPr>
              <p:cNvPr id="260" name="Google Shape;383;p30"/>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84;p30"/>
            <p:cNvGrpSpPr/>
            <p:nvPr/>
          </p:nvGrpSpPr>
          <p:grpSpPr>
            <a:xfrm>
              <a:off x="4000175" y="1462675"/>
              <a:ext cx="1917275" cy="1140875"/>
              <a:chOff x="4000175" y="1462675"/>
              <a:chExt cx="1917275" cy="1140875"/>
            </a:xfrm>
          </p:grpSpPr>
          <p:sp>
            <p:nvSpPr>
              <p:cNvPr id="251" name="Google Shape;385;p30"/>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1"/>
              </a:solidFill>
              <a:ln>
                <a:noFill/>
              </a:ln>
            </p:spPr>
          </p:sp>
          <p:grpSp>
            <p:nvGrpSpPr>
              <p:cNvPr id="252" name="Google Shape;386;p30"/>
              <p:cNvGrpSpPr/>
              <p:nvPr/>
            </p:nvGrpSpPr>
            <p:grpSpPr>
              <a:xfrm>
                <a:off x="4000175" y="1462675"/>
                <a:ext cx="1917275" cy="1140875"/>
                <a:chOff x="4000175" y="1462675"/>
                <a:chExt cx="1917275" cy="1140875"/>
              </a:xfrm>
            </p:grpSpPr>
            <p:sp>
              <p:nvSpPr>
                <p:cNvPr id="253" name="Google Shape;387;p30"/>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1"/>
                </a:solidFill>
                <a:ln>
                  <a:noFill/>
                </a:ln>
              </p:spPr>
            </p:sp>
            <p:sp>
              <p:nvSpPr>
                <p:cNvPr id="254" name="Google Shape;388;p30"/>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89;p30"/>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90;p30"/>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91;p30"/>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92;p30"/>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393;p30"/>
            <p:cNvGrpSpPr/>
            <p:nvPr/>
          </p:nvGrpSpPr>
          <p:grpSpPr>
            <a:xfrm>
              <a:off x="3960625" y="2587825"/>
              <a:ext cx="94050" cy="104125"/>
              <a:chOff x="3960625" y="2587825"/>
              <a:chExt cx="94050" cy="104125"/>
            </a:xfrm>
          </p:grpSpPr>
          <p:sp>
            <p:nvSpPr>
              <p:cNvPr id="249" name="Google Shape;394;p30"/>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1"/>
              </a:solidFill>
              <a:ln>
                <a:noFill/>
              </a:ln>
            </p:spPr>
          </p:sp>
          <p:sp>
            <p:nvSpPr>
              <p:cNvPr id="250" name="Google Shape;395;p30"/>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96;p30"/>
            <p:cNvGrpSpPr/>
            <p:nvPr/>
          </p:nvGrpSpPr>
          <p:grpSpPr>
            <a:xfrm>
              <a:off x="3765350" y="2500900"/>
              <a:ext cx="173600" cy="187925"/>
              <a:chOff x="3765350" y="2500900"/>
              <a:chExt cx="173600" cy="187925"/>
            </a:xfrm>
          </p:grpSpPr>
          <p:sp>
            <p:nvSpPr>
              <p:cNvPr id="243" name="Google Shape;397;p30"/>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1"/>
              </a:solidFill>
              <a:ln>
                <a:noFill/>
              </a:ln>
            </p:spPr>
          </p:sp>
          <p:sp>
            <p:nvSpPr>
              <p:cNvPr id="244" name="Google Shape;398;p30"/>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9;p30"/>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00;p30"/>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01;p30"/>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02;p30"/>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03;p30"/>
            <p:cNvGrpSpPr/>
            <p:nvPr/>
          </p:nvGrpSpPr>
          <p:grpSpPr>
            <a:xfrm>
              <a:off x="3750475" y="2481850"/>
              <a:ext cx="85125" cy="51800"/>
              <a:chOff x="3750475" y="2481850"/>
              <a:chExt cx="85125" cy="51800"/>
            </a:xfrm>
          </p:grpSpPr>
          <p:sp>
            <p:nvSpPr>
              <p:cNvPr id="241" name="Google Shape;404;p30"/>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05;p30"/>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1"/>
              </a:solidFill>
              <a:ln>
                <a:noFill/>
              </a:ln>
            </p:spPr>
          </p:sp>
        </p:grpSp>
        <p:grpSp>
          <p:nvGrpSpPr>
            <p:cNvPr id="9" name="Google Shape;406;p30"/>
            <p:cNvGrpSpPr/>
            <p:nvPr/>
          </p:nvGrpSpPr>
          <p:grpSpPr>
            <a:xfrm>
              <a:off x="3627175" y="2432450"/>
              <a:ext cx="172100" cy="169075"/>
              <a:chOff x="3627175" y="2432450"/>
              <a:chExt cx="172100" cy="169075"/>
            </a:xfrm>
          </p:grpSpPr>
          <p:sp>
            <p:nvSpPr>
              <p:cNvPr id="238" name="Google Shape;407;p30"/>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08;p30"/>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1"/>
              </a:solidFill>
              <a:ln>
                <a:noFill/>
              </a:ln>
            </p:spPr>
          </p:sp>
          <p:sp>
            <p:nvSpPr>
              <p:cNvPr id="240" name="Google Shape;409;p30"/>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1"/>
              </a:solidFill>
              <a:ln>
                <a:noFill/>
              </a:ln>
            </p:spPr>
          </p:sp>
        </p:grpSp>
        <p:grpSp>
          <p:nvGrpSpPr>
            <p:cNvPr id="10" name="Google Shape;410;p30"/>
            <p:cNvGrpSpPr/>
            <p:nvPr/>
          </p:nvGrpSpPr>
          <p:grpSpPr>
            <a:xfrm>
              <a:off x="3561536" y="2585450"/>
              <a:ext cx="61539" cy="99045"/>
              <a:chOff x="3561536" y="2585450"/>
              <a:chExt cx="61539" cy="99045"/>
            </a:xfrm>
          </p:grpSpPr>
          <p:sp>
            <p:nvSpPr>
              <p:cNvPr id="236" name="Google Shape;411;p30"/>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2;p30"/>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1"/>
              </a:solidFill>
              <a:ln>
                <a:noFill/>
              </a:ln>
            </p:spPr>
          </p:sp>
        </p:grpSp>
        <p:grpSp>
          <p:nvGrpSpPr>
            <p:cNvPr id="11" name="Google Shape;413;p30"/>
            <p:cNvGrpSpPr/>
            <p:nvPr/>
          </p:nvGrpSpPr>
          <p:grpSpPr>
            <a:xfrm>
              <a:off x="3906325" y="1984500"/>
              <a:ext cx="156075" cy="262825"/>
              <a:chOff x="3906325" y="1984500"/>
              <a:chExt cx="156075" cy="262825"/>
            </a:xfrm>
          </p:grpSpPr>
          <p:sp>
            <p:nvSpPr>
              <p:cNvPr id="234" name="Google Shape;414;p30"/>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1"/>
              </a:solidFill>
              <a:ln>
                <a:noFill/>
              </a:ln>
            </p:spPr>
          </p:sp>
          <p:sp>
            <p:nvSpPr>
              <p:cNvPr id="235" name="Google Shape;415;p30"/>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416;p30"/>
            <p:cNvGrpSpPr/>
            <p:nvPr/>
          </p:nvGrpSpPr>
          <p:grpSpPr>
            <a:xfrm>
              <a:off x="1397225" y="1637375"/>
              <a:ext cx="1401575" cy="1228250"/>
              <a:chOff x="1397225" y="1637375"/>
              <a:chExt cx="1401575" cy="1228250"/>
            </a:xfrm>
          </p:grpSpPr>
          <p:sp>
            <p:nvSpPr>
              <p:cNvPr id="230" name="Google Shape;417;p30"/>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1"/>
              </a:solidFill>
              <a:ln>
                <a:noFill/>
              </a:ln>
            </p:spPr>
          </p:sp>
          <p:grpSp>
            <p:nvGrpSpPr>
              <p:cNvPr id="231" name="Google Shape;418;p30"/>
              <p:cNvGrpSpPr/>
              <p:nvPr/>
            </p:nvGrpSpPr>
            <p:grpSpPr>
              <a:xfrm>
                <a:off x="1397225" y="1637375"/>
                <a:ext cx="1398775" cy="1228250"/>
                <a:chOff x="1397225" y="1637375"/>
                <a:chExt cx="1398775" cy="1228250"/>
              </a:xfrm>
            </p:grpSpPr>
            <p:sp>
              <p:nvSpPr>
                <p:cNvPr id="232" name="Google Shape;419;p30"/>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20;p30"/>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oogle Shape;421;p30"/>
            <p:cNvGrpSpPr/>
            <p:nvPr/>
          </p:nvGrpSpPr>
          <p:grpSpPr>
            <a:xfrm>
              <a:off x="2605700" y="3152850"/>
              <a:ext cx="594125" cy="616250"/>
              <a:chOff x="2605700" y="3152850"/>
              <a:chExt cx="594125" cy="616250"/>
            </a:xfrm>
          </p:grpSpPr>
          <p:sp>
            <p:nvSpPr>
              <p:cNvPr id="228" name="Google Shape;422;p30"/>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1"/>
              </a:solidFill>
              <a:ln>
                <a:noFill/>
              </a:ln>
            </p:spPr>
          </p:sp>
          <p:sp>
            <p:nvSpPr>
              <p:cNvPr id="229" name="Google Shape;423;p30"/>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424;p30"/>
            <p:cNvGrpSpPr/>
            <p:nvPr/>
          </p:nvGrpSpPr>
          <p:grpSpPr>
            <a:xfrm>
              <a:off x="2680375" y="3423800"/>
              <a:ext cx="182975" cy="761050"/>
              <a:chOff x="2680375" y="3423800"/>
              <a:chExt cx="182975" cy="761050"/>
            </a:xfrm>
          </p:grpSpPr>
          <p:sp>
            <p:nvSpPr>
              <p:cNvPr id="226" name="Google Shape;425;p30"/>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1"/>
              </a:solidFill>
              <a:ln>
                <a:noFill/>
              </a:ln>
            </p:spPr>
          </p:sp>
          <p:sp>
            <p:nvSpPr>
              <p:cNvPr id="227" name="Google Shape;426;p30"/>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427;p30"/>
            <p:cNvGrpSpPr/>
            <p:nvPr/>
          </p:nvGrpSpPr>
          <p:grpSpPr>
            <a:xfrm>
              <a:off x="3918000" y="3561900"/>
              <a:ext cx="236225" cy="207100"/>
              <a:chOff x="3918000" y="3561900"/>
              <a:chExt cx="236225" cy="207100"/>
            </a:xfrm>
          </p:grpSpPr>
          <p:sp>
            <p:nvSpPr>
              <p:cNvPr id="224" name="Google Shape;428;p30"/>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1"/>
              </a:solidFill>
              <a:ln>
                <a:noFill/>
              </a:ln>
            </p:spPr>
          </p:sp>
          <p:sp>
            <p:nvSpPr>
              <p:cNvPr id="225" name="Google Shape;429;p30"/>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430;p30"/>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1;p30"/>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2;p30"/>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433;p30"/>
            <p:cNvGrpSpPr/>
            <p:nvPr/>
          </p:nvGrpSpPr>
          <p:grpSpPr>
            <a:xfrm>
              <a:off x="1922950" y="1410350"/>
              <a:ext cx="1252825" cy="1162875"/>
              <a:chOff x="1922950" y="1410350"/>
              <a:chExt cx="1252825" cy="1162875"/>
            </a:xfrm>
          </p:grpSpPr>
          <p:sp>
            <p:nvSpPr>
              <p:cNvPr id="208" name="Google Shape;434;p30"/>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5;p30"/>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6;p30"/>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7;p30"/>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p30"/>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9;p30"/>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40;p30"/>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41;p30"/>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42;p30"/>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43;p30"/>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44;p30"/>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45;p30"/>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46;p30"/>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7;p30"/>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8;p30"/>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9;p30"/>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450;p30"/>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1;p30"/>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2;p30"/>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3;p30"/>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p30"/>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p30"/>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6;p30"/>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7;p30"/>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p30"/>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9;p30"/>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0;p30"/>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1;p30"/>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2;p30"/>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3;p30"/>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4;p30"/>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5;p30"/>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6;p30"/>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7;p30"/>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8;p30"/>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9;p30"/>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0;p30"/>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1;p30"/>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72;p30"/>
            <p:cNvGrpSpPr/>
            <p:nvPr/>
          </p:nvGrpSpPr>
          <p:grpSpPr>
            <a:xfrm>
              <a:off x="2711750" y="3572300"/>
              <a:ext cx="230725" cy="598425"/>
              <a:chOff x="2711750" y="3572300"/>
              <a:chExt cx="230725" cy="598425"/>
            </a:xfrm>
          </p:grpSpPr>
          <p:sp>
            <p:nvSpPr>
              <p:cNvPr id="206" name="Google Shape;473;p30"/>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74;p30"/>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75;p30"/>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76;p30"/>
            <p:cNvGrpSpPr/>
            <p:nvPr/>
          </p:nvGrpSpPr>
          <p:grpSpPr>
            <a:xfrm>
              <a:off x="3781475" y="1624825"/>
              <a:ext cx="153300" cy="166375"/>
              <a:chOff x="3781475" y="1624825"/>
              <a:chExt cx="153300" cy="166375"/>
            </a:xfrm>
          </p:grpSpPr>
          <p:sp>
            <p:nvSpPr>
              <p:cNvPr id="202" name="Google Shape;477;p30"/>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78;p30"/>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79;p30"/>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0;p30"/>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81;p30"/>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2;p30"/>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3;p30"/>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4;p30"/>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5;p30"/>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6;p30"/>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7;p30"/>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488;p30"/>
            <p:cNvGrpSpPr/>
            <p:nvPr/>
          </p:nvGrpSpPr>
          <p:grpSpPr>
            <a:xfrm>
              <a:off x="5068275" y="3161675"/>
              <a:ext cx="664875" cy="222850"/>
              <a:chOff x="5068275" y="3161675"/>
              <a:chExt cx="664875" cy="222850"/>
            </a:xfrm>
          </p:grpSpPr>
          <p:sp>
            <p:nvSpPr>
              <p:cNvPr id="198" name="Google Shape;489;p30"/>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0;p30"/>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1;p30"/>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2;p30"/>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493;p30"/>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4;p30"/>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5;p30"/>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6;p30"/>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7;p30"/>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8;p30"/>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99;p30"/>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0;p30"/>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1;p30"/>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2;p30"/>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3;p30"/>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4;p30"/>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30"/>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30"/>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30"/>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30"/>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30"/>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0;p30"/>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1;p30"/>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2;p30"/>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3;p30"/>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4;p30"/>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5;p30"/>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6;p30"/>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7;p30"/>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8;p30"/>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9;p30"/>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0;p30"/>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1;p30"/>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522;p30"/>
            <p:cNvGrpSpPr/>
            <p:nvPr/>
          </p:nvGrpSpPr>
          <p:grpSpPr>
            <a:xfrm>
              <a:off x="3586375" y="2281300"/>
              <a:ext cx="125025" cy="175275"/>
              <a:chOff x="3586375" y="2281300"/>
              <a:chExt cx="125025" cy="175275"/>
            </a:xfrm>
          </p:grpSpPr>
          <p:sp>
            <p:nvSpPr>
              <p:cNvPr id="196" name="Google Shape;523;p30"/>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4;p30"/>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525;p30"/>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526;p30"/>
            <p:cNvGrpSpPr/>
            <p:nvPr/>
          </p:nvGrpSpPr>
          <p:grpSpPr>
            <a:xfrm>
              <a:off x="5298975" y="3412225"/>
              <a:ext cx="576450" cy="616225"/>
              <a:chOff x="5298975" y="3412225"/>
              <a:chExt cx="576450" cy="616225"/>
            </a:xfrm>
          </p:grpSpPr>
          <p:sp>
            <p:nvSpPr>
              <p:cNvPr id="194" name="Google Shape;527;p30"/>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8;p30"/>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529;p30"/>
            <p:cNvGrpSpPr/>
            <p:nvPr/>
          </p:nvGrpSpPr>
          <p:grpSpPr>
            <a:xfrm>
              <a:off x="5952300" y="3852150"/>
              <a:ext cx="231225" cy="287200"/>
              <a:chOff x="5952300" y="3852150"/>
              <a:chExt cx="231225" cy="287200"/>
            </a:xfrm>
          </p:grpSpPr>
          <p:sp>
            <p:nvSpPr>
              <p:cNvPr id="192" name="Google Shape;530;p30"/>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31;p30"/>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532;p30"/>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3;p30"/>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4;p30"/>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5;p30"/>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6;p30"/>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7;p30"/>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8;p30"/>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9;p30"/>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540;p30"/>
            <p:cNvGrpSpPr/>
            <p:nvPr/>
          </p:nvGrpSpPr>
          <p:grpSpPr>
            <a:xfrm>
              <a:off x="4842300" y="3099950"/>
              <a:ext cx="31425" cy="59650"/>
              <a:chOff x="4842300" y="3099950"/>
              <a:chExt cx="31425" cy="59650"/>
            </a:xfrm>
          </p:grpSpPr>
          <p:sp>
            <p:nvSpPr>
              <p:cNvPr id="188" name="Google Shape;541;p30"/>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42;p30"/>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43;p30"/>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44;p30"/>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545;p30"/>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46;p30"/>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47;p30"/>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8;p30"/>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9;p30"/>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0;p30"/>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1;p30"/>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2;p30"/>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553;p30"/>
            <p:cNvGrpSpPr/>
            <p:nvPr/>
          </p:nvGrpSpPr>
          <p:grpSpPr>
            <a:xfrm>
              <a:off x="3866750" y="2520350"/>
              <a:ext cx="78475" cy="60700"/>
              <a:chOff x="3866750" y="2520350"/>
              <a:chExt cx="78475" cy="60700"/>
            </a:xfrm>
          </p:grpSpPr>
          <p:sp>
            <p:nvSpPr>
              <p:cNvPr id="184" name="Google Shape;554;p30"/>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55;p30"/>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56;p30"/>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57;p30"/>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558;p30"/>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59;p30"/>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60;p30"/>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61;p30"/>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62;p30"/>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63;p30"/>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64;p30"/>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65;p30"/>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66;p30"/>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67;p30"/>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8;p30"/>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69;p30"/>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70;p30"/>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71;p30"/>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72;p30"/>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73;p30"/>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74;p30"/>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75;p30"/>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76;p30"/>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77;p30"/>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78;p30"/>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79;p30"/>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0;p30"/>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1;p30"/>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2;p30"/>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3;p30"/>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4;p30"/>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5;p30"/>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6;p30"/>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7;p30"/>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8;p30"/>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9;p30"/>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p30"/>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1;p30"/>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2;p30"/>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3;p30"/>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4;p30"/>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5;p30"/>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6;p30"/>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7;p30"/>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8;p30"/>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9;p30"/>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600;p30"/>
            <p:cNvGrpSpPr/>
            <p:nvPr/>
          </p:nvGrpSpPr>
          <p:grpSpPr>
            <a:xfrm>
              <a:off x="3450375" y="3038225"/>
              <a:ext cx="132875" cy="99400"/>
              <a:chOff x="3450375" y="3038225"/>
              <a:chExt cx="132875" cy="99400"/>
            </a:xfrm>
          </p:grpSpPr>
          <p:sp>
            <p:nvSpPr>
              <p:cNvPr id="182" name="Google Shape;601;p30"/>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02;p30"/>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603;p30"/>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04;p30"/>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05;p30"/>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06;p30"/>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07;p30"/>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08;p30"/>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09;p30"/>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10;p30"/>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11;p30"/>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12;p30"/>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13;p30"/>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14;p30"/>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15;p30"/>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16;p30"/>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17;p30"/>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18;p30"/>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19;p30"/>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20;p30"/>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21;p30"/>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22;p30"/>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23;p30"/>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24;p30"/>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25;p30"/>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26;p30"/>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27;p30"/>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8;p30"/>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9;p30"/>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30;p30"/>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31;p30"/>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32;p30"/>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3;p30"/>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34;p30"/>
            <p:cNvSpPr/>
            <p:nvPr/>
          </p:nvSpPr>
          <p:spPr>
            <a:xfrm>
              <a:off x="4298825" y="2603000"/>
              <a:ext cx="2625" cy="2650"/>
            </a:xfrm>
            <a:custGeom>
              <a:avLst/>
              <a:gdLst/>
              <a:ahLst/>
              <a:cxnLst/>
              <a:rect l="l" t="t" r="r" b="b"/>
              <a:pathLst>
                <a:path w="105" h="106" fill="none" extrusionOk="0">
                  <a:moveTo>
                    <a:pt x="105" y="105"/>
                  </a:moveTo>
                  <a:lnTo>
                    <a:pt x="0" y="1"/>
                  </a:lnTo>
                </a:path>
              </a:pathLst>
            </a:custGeom>
            <a:solidFill>
              <a:schemeClr val="accent1"/>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35;p30"/>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36;p30"/>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7;p30"/>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1" name="Google Shape;243;p26"/>
          <p:cNvCxnSpPr/>
          <p:nvPr/>
        </p:nvCxnSpPr>
        <p:spPr>
          <a:xfrm flipH="1">
            <a:off x="2020286" y="3000765"/>
            <a:ext cx="901717" cy="1708"/>
          </a:xfrm>
          <a:prstGeom prst="straightConnector1">
            <a:avLst/>
          </a:prstGeom>
          <a:noFill/>
          <a:ln w="19050" cap="flat" cmpd="sng">
            <a:solidFill>
              <a:schemeClr val="lt1"/>
            </a:solidFill>
            <a:prstDash val="solid"/>
            <a:round/>
            <a:headEnd type="oval" w="med" len="med"/>
            <a:tailEnd type="oval" w="med" len="med"/>
          </a:ln>
        </p:spPr>
      </p:cxnSp>
      <p:sp>
        <p:nvSpPr>
          <p:cNvPr id="263" name="TextBox 262"/>
          <p:cNvSpPr txBox="1"/>
          <p:nvPr/>
        </p:nvSpPr>
        <p:spPr>
          <a:xfrm>
            <a:off x="452882" y="2670947"/>
            <a:ext cx="1431481" cy="830997"/>
          </a:xfrm>
          <a:prstGeom prst="rect">
            <a:avLst/>
          </a:prstGeom>
          <a:noFill/>
        </p:spPr>
        <p:txBody>
          <a:bodyPr wrap="square" rtlCol="0">
            <a:spAutoFit/>
          </a:bodyPr>
          <a:lstStyle/>
          <a:p>
            <a:pPr algn="ctr"/>
            <a:r>
              <a:rPr lang="en-US" sz="2400" dirty="0"/>
              <a:t>D</a:t>
            </a:r>
            <a:r>
              <a:rPr lang="en-US" sz="2400" dirty="0" smtClean="0"/>
              <a:t>iabetes </a:t>
            </a:r>
          </a:p>
          <a:p>
            <a:pPr algn="ctr"/>
            <a:r>
              <a:rPr lang="en-US" sz="2400" dirty="0" smtClean="0"/>
              <a:t>9.4%</a:t>
            </a:r>
            <a:endParaRPr lang="en-US" sz="2400" dirty="0"/>
          </a:p>
        </p:txBody>
      </p:sp>
    </p:spTree>
    <p:extLst>
      <p:ext uri="{BB962C8B-B14F-4D97-AF65-F5344CB8AC3E}">
        <p14:creationId xmlns:p14="http://schemas.microsoft.com/office/powerpoint/2010/main" val="24728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535" y="252356"/>
            <a:ext cx="6817790" cy="2531941"/>
          </a:xfrm>
        </p:spPr>
        <p:txBody>
          <a:bodyPr/>
          <a:lstStyle/>
          <a:p>
            <a:r>
              <a:rPr lang="en-US" sz="2400" dirty="0" smtClean="0">
                <a:latin typeface="+mn-lt"/>
              </a:rPr>
              <a:t>When she walked in to your office…</a:t>
            </a:r>
            <a:br>
              <a:rPr lang="en-US" sz="2400" dirty="0" smtClean="0">
                <a:latin typeface="+mn-lt"/>
              </a:rPr>
            </a:br>
            <a:r>
              <a:rPr lang="en-US" sz="2400" dirty="0" smtClean="0">
                <a:solidFill>
                  <a:schemeClr val="tx1"/>
                </a:solidFill>
                <a:latin typeface="+mn-lt"/>
              </a:rPr>
              <a:t>What were the probability that she has diabetes?</a:t>
            </a:r>
            <a:br>
              <a:rPr lang="en-US" sz="2400" dirty="0" smtClean="0">
                <a:solidFill>
                  <a:schemeClr val="tx1"/>
                </a:solidFill>
                <a:latin typeface="+mn-lt"/>
              </a:rPr>
            </a:br>
            <a:r>
              <a:rPr lang="en-US" sz="2400" dirty="0">
                <a:solidFill>
                  <a:schemeClr val="tx1"/>
                </a:solidFill>
                <a:latin typeface="+mn-lt"/>
              </a:rPr>
              <a:t>	</a:t>
            </a:r>
            <a:r>
              <a:rPr lang="en-US" sz="2400" dirty="0" smtClean="0">
                <a:solidFill>
                  <a:schemeClr val="tx1"/>
                </a:solidFill>
                <a:latin typeface="+mn-lt"/>
              </a:rPr>
              <a:t>= Pre-test probability = Prevalence = 9.4%</a:t>
            </a:r>
            <a:br>
              <a:rPr lang="en-US"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bg1"/>
                </a:solidFill>
                <a:latin typeface="+mn-lt"/>
              </a:rPr>
              <a:t>After you performed the test and the test was positive…</a:t>
            </a:r>
            <a:br>
              <a:rPr lang="en-US" sz="2400" dirty="0" smtClean="0">
                <a:solidFill>
                  <a:schemeClr val="bg1"/>
                </a:solidFill>
                <a:latin typeface="+mn-lt"/>
              </a:rPr>
            </a:br>
            <a:r>
              <a:rPr lang="en-US" sz="2400" dirty="0" smtClean="0">
                <a:solidFill>
                  <a:schemeClr val="tx1"/>
                </a:solidFill>
                <a:latin typeface="+mn-lt"/>
              </a:rPr>
              <a:t>What are the </a:t>
            </a:r>
            <a:r>
              <a:rPr lang="en-US" sz="2400" dirty="0">
                <a:solidFill>
                  <a:schemeClr val="tx1"/>
                </a:solidFill>
              </a:rPr>
              <a:t>probability </a:t>
            </a:r>
            <a:r>
              <a:rPr lang="en-US" sz="2400" dirty="0" smtClean="0">
                <a:solidFill>
                  <a:schemeClr val="tx1"/>
                </a:solidFill>
                <a:latin typeface="+mn-lt"/>
              </a:rPr>
              <a:t>that she has diabetes?</a:t>
            </a:r>
            <a:br>
              <a:rPr lang="en-US" sz="2400" dirty="0" smtClean="0">
                <a:solidFill>
                  <a:schemeClr val="tx1"/>
                </a:solidFill>
                <a:latin typeface="+mn-lt"/>
              </a:rPr>
            </a:br>
            <a:r>
              <a:rPr lang="en-US" sz="2400" dirty="0">
                <a:solidFill>
                  <a:schemeClr val="tx1"/>
                </a:solidFill>
                <a:latin typeface="+mn-lt"/>
              </a:rPr>
              <a:t>	</a:t>
            </a:r>
            <a:r>
              <a:rPr lang="en-US" sz="2400" dirty="0" smtClean="0">
                <a:solidFill>
                  <a:schemeClr val="tx1"/>
                </a:solidFill>
                <a:latin typeface="+mn-lt"/>
              </a:rPr>
              <a:t>= Post-test probability = ? </a:t>
            </a:r>
            <a:br>
              <a:rPr lang="en-US" sz="2400" dirty="0" smtClean="0">
                <a:solidFill>
                  <a:schemeClr val="tx1"/>
                </a:solidFill>
                <a:latin typeface="+mn-lt"/>
              </a:rPr>
            </a:br>
            <a:endParaRPr lang="en-US" sz="2400" dirty="0">
              <a:latin typeface="+mn-lt"/>
            </a:endParaRPr>
          </a:p>
        </p:txBody>
      </p:sp>
      <p:sp>
        <p:nvSpPr>
          <p:cNvPr id="3" name="Google Shape;165;p23"/>
          <p:cNvSpPr/>
          <p:nvPr/>
        </p:nvSpPr>
        <p:spPr>
          <a:xfrm>
            <a:off x="350134"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pic>
        <p:nvPicPr>
          <p:cNvPr id="4" name="Google Shape;179;p23"/>
          <p:cNvPicPr preferRelativeResize="0"/>
          <p:nvPr/>
        </p:nvPicPr>
        <p:blipFill>
          <a:blip r:embed="rId3">
            <a:alphaModFix/>
          </a:blip>
          <a:stretch>
            <a:fillRect/>
          </a:stretch>
        </p:blipFill>
        <p:spPr>
          <a:xfrm>
            <a:off x="673989" y="1499125"/>
            <a:ext cx="1040698" cy="3256525"/>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168574816"/>
              </p:ext>
            </p:extLst>
          </p:nvPr>
        </p:nvGraphicFramePr>
        <p:xfrm>
          <a:off x="4890499" y="3127387"/>
          <a:ext cx="3965826" cy="1828800"/>
        </p:xfrm>
        <a:graphic>
          <a:graphicData uri="http://schemas.openxmlformats.org/drawingml/2006/table">
            <a:tbl>
              <a:tblPr>
                <a:tableStyleId>{5C22544A-7EE6-4342-B048-85BDC9FD1C3A}</a:tableStyleId>
              </a:tblPr>
              <a:tblGrid>
                <a:gridCol w="1595253"/>
                <a:gridCol w="387661"/>
                <a:gridCol w="991456"/>
                <a:gridCol w="991456"/>
              </a:tblGrid>
              <a:tr h="36120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smtClean="0"/>
                        <a:t>Condition</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120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1201">
                <a:tc rowSpan="2">
                  <a:txBody>
                    <a:bodyPr/>
                    <a:lstStyle/>
                    <a:p>
                      <a:pPr algn="r"/>
                      <a:r>
                        <a:rPr lang="en-US" sz="2400" dirty="0" smtClean="0"/>
                        <a:t>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TP</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FP</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1201">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FN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TN</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727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1640801"/>
              </p:ext>
            </p:extLst>
          </p:nvPr>
        </p:nvGraphicFramePr>
        <p:xfrm>
          <a:off x="3492978" y="92719"/>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236306" y="273335"/>
            <a:ext cx="8743307" cy="6986528"/>
          </a:xfrm>
          <a:prstGeom prst="rect">
            <a:avLst/>
          </a:prstGeom>
          <a:noFill/>
        </p:spPr>
        <p:txBody>
          <a:bodyPr wrap="square" rtlCol="0">
            <a:spAutoFit/>
          </a:bodyPr>
          <a:lstStyle/>
          <a:p>
            <a:r>
              <a:rPr lang="en-US" sz="2800" dirty="0" smtClean="0"/>
              <a:t>Positive predictive value/ </a:t>
            </a:r>
          </a:p>
          <a:p>
            <a:r>
              <a:rPr lang="en-US" sz="2800" dirty="0" smtClean="0"/>
              <a:t>PPV = TP / TP + FP</a:t>
            </a:r>
          </a:p>
          <a:p>
            <a:endParaRPr lang="en-US" sz="2800" dirty="0"/>
          </a:p>
          <a:p>
            <a:r>
              <a:rPr lang="en-US" sz="2800" dirty="0" smtClean="0"/>
              <a:t>		</a:t>
            </a:r>
          </a:p>
          <a:p>
            <a:endParaRPr lang="en-US" sz="2800" dirty="0"/>
          </a:p>
          <a:p>
            <a:r>
              <a:rPr lang="en-US" sz="2800" dirty="0" smtClean="0"/>
              <a:t>		% of disease positive =</a:t>
            </a:r>
          </a:p>
          <a:p>
            <a:endParaRPr lang="en-US" sz="2800" dirty="0" smtClean="0"/>
          </a:p>
          <a:p>
            <a:r>
              <a:rPr lang="en-US" sz="2800" dirty="0" smtClean="0"/>
              <a:t>Sensitivity = TP </a:t>
            </a:r>
            <a:r>
              <a:rPr lang="en-US" sz="2800" dirty="0"/>
              <a:t>/ TP + </a:t>
            </a:r>
            <a:r>
              <a:rPr lang="en-US" sz="2800" dirty="0" smtClean="0"/>
              <a:t>FN</a:t>
            </a:r>
          </a:p>
          <a:p>
            <a:r>
              <a:rPr lang="en-US" sz="2800" dirty="0" smtClean="0"/>
              <a:t>Specificity = TN </a:t>
            </a:r>
            <a:r>
              <a:rPr lang="en-US" sz="2800" dirty="0"/>
              <a:t>/ TN + </a:t>
            </a:r>
            <a:r>
              <a:rPr lang="en-US" sz="2800" dirty="0" smtClean="0"/>
              <a:t>FP</a:t>
            </a:r>
          </a:p>
          <a:p>
            <a:r>
              <a:rPr lang="en-US" sz="2800" dirty="0"/>
              <a:t>Negative predictive value/ </a:t>
            </a:r>
            <a:r>
              <a:rPr lang="en-US" sz="2800" dirty="0" smtClean="0"/>
              <a:t>NPV = TN </a:t>
            </a:r>
            <a:r>
              <a:rPr lang="en-US" sz="2800" dirty="0"/>
              <a:t>/ TN + FN</a:t>
            </a:r>
          </a:p>
          <a:p>
            <a:endParaRPr lang="en-US" sz="2800" dirty="0"/>
          </a:p>
          <a:p>
            <a:endParaRPr lang="en-US" sz="2800" dirty="0"/>
          </a:p>
          <a:p>
            <a:endParaRPr lang="en-US" sz="2800" dirty="0" smtClean="0"/>
          </a:p>
          <a:p>
            <a:endParaRPr lang="en-US" sz="2800" dirty="0" smtClean="0"/>
          </a:p>
          <a:p>
            <a:r>
              <a:rPr lang="en-US" sz="2800" dirty="0" smtClean="0"/>
              <a:t> </a:t>
            </a:r>
          </a:p>
          <a:p>
            <a:endParaRPr lang="en-US" sz="2800" dirty="0"/>
          </a:p>
        </p:txBody>
      </p:sp>
      <p:sp>
        <p:nvSpPr>
          <p:cNvPr id="10" name="Oval 9"/>
          <p:cNvSpPr/>
          <p:nvPr/>
        </p:nvSpPr>
        <p:spPr>
          <a:xfrm>
            <a:off x="6072025" y="2207234"/>
            <a:ext cx="1582220" cy="946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1725" y="2423322"/>
            <a:ext cx="1843368" cy="461665"/>
          </a:xfrm>
          <a:prstGeom prst="rect">
            <a:avLst/>
          </a:prstGeom>
          <a:noFill/>
        </p:spPr>
        <p:txBody>
          <a:bodyPr wrap="square" rtlCol="0">
            <a:spAutoFit/>
          </a:bodyPr>
          <a:lstStyle/>
          <a:p>
            <a:pPr algn="ctr"/>
            <a:r>
              <a:rPr lang="en-US" sz="2400" dirty="0" smtClean="0">
                <a:solidFill>
                  <a:schemeClr val="bg1"/>
                </a:solidFill>
              </a:rPr>
              <a:t>Prevalence</a:t>
            </a:r>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794" y="4141246"/>
            <a:ext cx="923819" cy="923819"/>
          </a:xfrm>
          <a:prstGeom prst="rect">
            <a:avLst/>
          </a:prstGeom>
        </p:spPr>
      </p:pic>
    </p:spTree>
    <p:extLst>
      <p:ext uri="{BB962C8B-B14F-4D97-AF65-F5344CB8AC3E}">
        <p14:creationId xmlns:p14="http://schemas.microsoft.com/office/powerpoint/2010/main" val="10109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3" y="389016"/>
            <a:ext cx="5554055"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smtClean="0">
                <a:solidFill>
                  <a:schemeClr val="accent1"/>
                </a:solidFill>
                <a:latin typeface="+mn-lt"/>
              </a:rPr>
              <a:t>Uses </a:t>
            </a:r>
            <a:r>
              <a:rPr lang="en-US" sz="2400" dirty="0">
                <a:solidFill>
                  <a:schemeClr val="accent1"/>
                </a:solidFill>
                <a:latin typeface="+mn-lt"/>
              </a:rPr>
              <a:t>of statistical methods </a:t>
            </a:r>
            <a:r>
              <a:rPr lang="en-US" sz="2400" dirty="0" smtClean="0">
                <a:solidFill>
                  <a:schemeClr val="accent1"/>
                </a:solidFill>
                <a:latin typeface="+mn-lt"/>
              </a:rPr>
              <a:t>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32"/>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Diagnosis</a:t>
            </a:r>
          </a:p>
          <a:p>
            <a:pPr marL="0" lvl="0" indent="0" algn="l">
              <a:buClr>
                <a:schemeClr val="dk1"/>
              </a:buClr>
              <a:buSzPts val="1100"/>
            </a:pPr>
            <a:r>
              <a:rPr lang="en-US" sz="2400" dirty="0" smtClean="0">
                <a:solidFill>
                  <a:schemeClr val="accent1"/>
                </a:solidFill>
                <a:latin typeface="+mn-lt"/>
              </a:rPr>
              <a:t>- Sensitivity</a:t>
            </a:r>
            <a:endParaRPr lang="en-US" sz="2400" dirty="0">
              <a:solidFill>
                <a:schemeClr val="accent1"/>
              </a:solidFill>
              <a:latin typeface="+mn-lt"/>
            </a:endParaRPr>
          </a:p>
          <a:p>
            <a:pPr marL="0" lvl="0" indent="0" algn="l">
              <a:buClr>
                <a:schemeClr val="dk1"/>
              </a:buClr>
              <a:buSzPts val="1100"/>
            </a:pPr>
            <a:r>
              <a:rPr lang="en-US" sz="2400" dirty="0" smtClean="0">
                <a:solidFill>
                  <a:schemeClr val="accent1"/>
                </a:solidFill>
                <a:latin typeface="+mn-lt"/>
              </a:rPr>
              <a:t>- Specificity</a:t>
            </a:r>
            <a:endParaRPr lang="en-US" sz="2400" dirty="0">
              <a:solidFill>
                <a:schemeClr val="accent1"/>
              </a:solidFill>
              <a:latin typeface="+mn-lt"/>
            </a:endParaRPr>
          </a:p>
          <a:p>
            <a:pPr marL="0" lvl="0" indent="0" algn="l">
              <a:buClr>
                <a:schemeClr val="dk1"/>
              </a:buClr>
              <a:buSzPts val="1100"/>
            </a:pPr>
            <a:r>
              <a:rPr lang="en-US" sz="2400" dirty="0" smtClean="0">
                <a:solidFill>
                  <a:schemeClr val="accent1"/>
                </a:solidFill>
                <a:latin typeface="+mn-lt"/>
              </a:rPr>
              <a:t>- Positive </a:t>
            </a:r>
            <a:r>
              <a:rPr lang="en-US" sz="2400" dirty="0">
                <a:solidFill>
                  <a:schemeClr val="accent1"/>
                </a:solidFill>
                <a:latin typeface="+mn-lt"/>
              </a:rPr>
              <a:t>predictive valve</a:t>
            </a:r>
          </a:p>
          <a:p>
            <a:pPr marL="0" lvl="0" indent="0" algn="l">
              <a:buClr>
                <a:schemeClr val="dk1"/>
              </a:buClr>
              <a:buSzPts val="1100"/>
            </a:pPr>
            <a:r>
              <a:rPr lang="en-US" sz="2400" dirty="0" smtClean="0">
                <a:solidFill>
                  <a:schemeClr val="accent1"/>
                </a:solidFill>
                <a:latin typeface="+mn-lt"/>
              </a:rPr>
              <a:t>- Negative </a:t>
            </a:r>
            <a:r>
              <a:rPr lang="en-US" sz="2400" dirty="0">
                <a:solidFill>
                  <a:schemeClr val="accent1"/>
                </a:solidFill>
                <a:latin typeface="+mn-lt"/>
              </a:rPr>
              <a:t>predictive value</a:t>
            </a:r>
          </a:p>
          <a:p>
            <a:pPr marL="0" lvl="0" indent="0" algn="l" rtl="0">
              <a:spcBef>
                <a:spcPts val="0"/>
              </a:spcBef>
              <a:spcAft>
                <a:spcPts val="0"/>
              </a:spcAft>
              <a:buClr>
                <a:schemeClr val="dk1"/>
              </a:buClr>
              <a:buSzPts val="1100"/>
              <a:buFont typeface="Arial"/>
              <a:buNone/>
            </a:pPr>
            <a:endParaRPr sz="2400" dirty="0">
              <a:solidFill>
                <a:schemeClr val="accent1"/>
              </a:solidFill>
              <a:latin typeface="+mn-lt"/>
            </a:endParaRPr>
          </a:p>
          <a:p>
            <a:pPr marL="0" lvl="0" indent="0" algn="r" rtl="0">
              <a:spcBef>
                <a:spcPts val="0"/>
              </a:spcBef>
              <a:spcAft>
                <a:spcPts val="1600"/>
              </a:spcAft>
              <a:buNone/>
            </a:pPr>
            <a:endParaRPr sz="2400" dirty="0">
              <a:solidFill>
                <a:schemeClr val="accent1"/>
              </a:solidFill>
              <a:latin typeface="+mn-lt"/>
            </a:endParaRPr>
          </a:p>
        </p:txBody>
      </p:sp>
      <p:sp>
        <p:nvSpPr>
          <p:cNvPr id="135" name="Google Shape;135;p20"/>
          <p:cNvSpPr txBox="1">
            <a:spLocks noGrp="1"/>
          </p:cNvSpPr>
          <p:nvPr>
            <p:ph type="subTitle" idx="8"/>
          </p:nvPr>
        </p:nvSpPr>
        <p:spPr>
          <a:xfrm>
            <a:off x="5081002"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smtClean="0">
                <a:solidFill>
                  <a:schemeClr val="tx1"/>
                </a:solidFill>
                <a:latin typeface="+mn-lt"/>
              </a:rPr>
              <a:t>Team-based learning activity </a:t>
            </a:r>
            <a:endParaRPr lang="en-US" sz="2400" dirty="0">
              <a:solidFill>
                <a:schemeClr val="tx1"/>
              </a:solidFill>
              <a:latin typeface="+mn-lt"/>
            </a:endParaRPr>
          </a:p>
        </p:txBody>
      </p:sp>
    </p:spTree>
    <p:extLst>
      <p:ext uri="{BB962C8B-B14F-4D97-AF65-F5344CB8AC3E}">
        <p14:creationId xmlns:p14="http://schemas.microsoft.com/office/powerpoint/2010/main" val="1307866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7588338" cy="876900"/>
          </a:xfrm>
        </p:spPr>
        <p:txBody>
          <a:bodyPr/>
          <a:lstStyle/>
          <a:p>
            <a:pPr algn="ctr"/>
            <a:r>
              <a:rPr lang="en-US" sz="2800" dirty="0" smtClean="0"/>
              <a:t>Individual Readiness Assurance Test (IRAT)</a:t>
            </a:r>
            <a:endParaRPr lang="en-US" sz="2800" dirty="0"/>
          </a:p>
        </p:txBody>
      </p:sp>
      <p:sp>
        <p:nvSpPr>
          <p:cNvPr id="3" name="TextBox 2"/>
          <p:cNvSpPr txBox="1"/>
          <p:nvPr/>
        </p:nvSpPr>
        <p:spPr>
          <a:xfrm>
            <a:off x="585627" y="1777429"/>
            <a:ext cx="789055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Answer 6 questions individually</a:t>
            </a:r>
          </a:p>
          <a:p>
            <a:pPr marL="342900" indent="-342900">
              <a:buFont typeface="Arial" panose="020B0604020202020204" pitchFamily="34" charset="0"/>
              <a:buChar char="•"/>
            </a:pPr>
            <a:r>
              <a:rPr lang="en-US" sz="2000" dirty="0" smtClean="0"/>
              <a:t>Write your name </a:t>
            </a:r>
            <a:r>
              <a:rPr lang="en-US" sz="2000" dirty="0" smtClean="0">
                <a:sym typeface="Wingdings" panose="05000000000000000000" pitchFamily="2" charset="2"/>
              </a:rPr>
              <a:t> attendance </a:t>
            </a:r>
            <a:endParaRPr lang="en-US" sz="2000" dirty="0" smtClean="0"/>
          </a:p>
          <a:p>
            <a:pPr marL="342900" indent="-342900">
              <a:buFont typeface="Arial" panose="020B0604020202020204" pitchFamily="34" charset="0"/>
              <a:buChar char="•"/>
            </a:pPr>
            <a:r>
              <a:rPr lang="en-US" sz="2000" dirty="0" smtClean="0"/>
              <a:t>Your responses wont be used for your assessment</a:t>
            </a:r>
          </a:p>
          <a:p>
            <a:pPr marL="342900" indent="-342900">
              <a:buFont typeface="Arial" panose="020B0604020202020204" pitchFamily="34" charset="0"/>
              <a:buChar char="•"/>
            </a:pPr>
            <a:r>
              <a:rPr lang="en-US" sz="2000" dirty="0"/>
              <a:t>8</a:t>
            </a:r>
            <a:r>
              <a:rPr lang="en-US" sz="2000" dirty="0" smtClean="0"/>
              <a:t> mins</a:t>
            </a:r>
          </a:p>
          <a:p>
            <a:pPr marL="342900" indent="-342900">
              <a:buFont typeface="Arial" panose="020B0604020202020204" pitchFamily="34" charset="0"/>
              <a:buChar char="•"/>
            </a:pPr>
            <a:r>
              <a:rPr lang="en-US" sz="2000" dirty="0" smtClean="0"/>
              <a:t>Return to ZOOM</a:t>
            </a:r>
          </a:p>
          <a:p>
            <a:endParaRPr lang="en-US" sz="2000" dirty="0"/>
          </a:p>
        </p:txBody>
      </p:sp>
    </p:spTree>
    <p:extLst>
      <p:ext uri="{BB962C8B-B14F-4D97-AF65-F5344CB8AC3E}">
        <p14:creationId xmlns:p14="http://schemas.microsoft.com/office/powerpoint/2010/main" val="336793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7588338" cy="876900"/>
          </a:xfrm>
        </p:spPr>
        <p:txBody>
          <a:bodyPr/>
          <a:lstStyle/>
          <a:p>
            <a:pPr algn="ctr"/>
            <a:r>
              <a:rPr lang="en-US" sz="2800" dirty="0" smtClean="0"/>
              <a:t>Group Readiness Assurance Test (GRAT)</a:t>
            </a:r>
            <a:endParaRPr lang="en-US" sz="2800" dirty="0"/>
          </a:p>
        </p:txBody>
      </p:sp>
      <p:sp>
        <p:nvSpPr>
          <p:cNvPr id="3" name="TextBox 2"/>
          <p:cNvSpPr txBox="1"/>
          <p:nvPr/>
        </p:nvSpPr>
        <p:spPr>
          <a:xfrm>
            <a:off x="585627" y="1777429"/>
            <a:ext cx="7890553"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You will be divided in groups </a:t>
            </a:r>
          </a:p>
          <a:p>
            <a:pPr marL="342900" indent="-342900">
              <a:buFont typeface="Arial" panose="020B0604020202020204" pitchFamily="34" charset="0"/>
              <a:buChar char="•"/>
            </a:pPr>
            <a:r>
              <a:rPr lang="en-US" sz="2000" dirty="0" smtClean="0"/>
              <a:t>Answer the same 6 questions after discussing with your group members</a:t>
            </a:r>
          </a:p>
          <a:p>
            <a:pPr marL="342900" indent="-342900">
              <a:buFont typeface="Arial" panose="020B0604020202020204" pitchFamily="34" charset="0"/>
              <a:buChar char="•"/>
            </a:pPr>
            <a:r>
              <a:rPr lang="en-US" sz="2000" dirty="0" smtClean="0"/>
              <a:t>Note your group number </a:t>
            </a:r>
            <a:r>
              <a:rPr lang="en-US" sz="2000" dirty="0" smtClean="0">
                <a:sym typeface="Wingdings" panose="05000000000000000000" pitchFamily="2" charset="2"/>
              </a:rPr>
              <a:t> </a:t>
            </a:r>
            <a:endParaRPr lang="en-US" sz="2000" dirty="0" smtClean="0"/>
          </a:p>
          <a:p>
            <a:pPr marL="342900" indent="-342900">
              <a:buFont typeface="Arial" panose="020B0604020202020204" pitchFamily="34" charset="0"/>
              <a:buChar char="•"/>
            </a:pPr>
            <a:r>
              <a:rPr lang="en-US" sz="2000" dirty="0" smtClean="0"/>
              <a:t>15 mins</a:t>
            </a:r>
          </a:p>
          <a:p>
            <a:pPr marL="342900" indent="-342900">
              <a:buFont typeface="Arial" panose="020B0604020202020204" pitchFamily="34" charset="0"/>
              <a:buChar char="•"/>
            </a:pPr>
            <a:r>
              <a:rPr lang="en-US" sz="2000" dirty="0" smtClean="0"/>
              <a:t>Return to ZOOM </a:t>
            </a:r>
          </a:p>
          <a:p>
            <a:endParaRPr lang="en-US" sz="2000" dirty="0"/>
          </a:p>
        </p:txBody>
      </p:sp>
    </p:spTree>
    <p:extLst>
      <p:ext uri="{BB962C8B-B14F-4D97-AF65-F5344CB8AC3E}">
        <p14:creationId xmlns:p14="http://schemas.microsoft.com/office/powerpoint/2010/main" val="3676676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92978" y="92719"/>
          <a:ext cx="5352025" cy="2072640"/>
        </p:xfrm>
        <a:graphic>
          <a:graphicData uri="http://schemas.openxmlformats.org/drawingml/2006/table">
            <a:tbl>
              <a:tblPr>
                <a:tableStyleId>{5C22544A-7EE6-4342-B048-85BDC9FD1C3A}</a:tableStyleId>
              </a:tblPr>
              <a:tblGrid>
                <a:gridCol w="2152851"/>
                <a:gridCol w="523162"/>
                <a:gridCol w="1338006"/>
                <a:gridCol w="1338006"/>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smtClean="0"/>
                        <a:t>Condition</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r"/>
                      <a:r>
                        <a:rPr lang="en-US" sz="2800" dirty="0" smtClean="0"/>
                        <a:t>Test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FP</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t>-</a:t>
                      </a:r>
                      <a:endParaRPr 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FN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smtClean="0"/>
                        <a:t>TN</a:t>
                      </a: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236306" y="273335"/>
            <a:ext cx="8743307" cy="6986528"/>
          </a:xfrm>
          <a:prstGeom prst="rect">
            <a:avLst/>
          </a:prstGeom>
          <a:noFill/>
        </p:spPr>
        <p:txBody>
          <a:bodyPr wrap="square" rtlCol="0">
            <a:spAutoFit/>
          </a:bodyPr>
          <a:lstStyle/>
          <a:p>
            <a:r>
              <a:rPr lang="en-US" sz="2800" dirty="0" smtClean="0"/>
              <a:t>Positive predictive value/ </a:t>
            </a:r>
          </a:p>
          <a:p>
            <a:r>
              <a:rPr lang="en-US" sz="2800" dirty="0" smtClean="0"/>
              <a:t>PPV = TP / TP + FP</a:t>
            </a:r>
          </a:p>
          <a:p>
            <a:endParaRPr lang="en-US" sz="2800" dirty="0"/>
          </a:p>
          <a:p>
            <a:r>
              <a:rPr lang="en-US" sz="2800" dirty="0" smtClean="0"/>
              <a:t>		</a:t>
            </a:r>
          </a:p>
          <a:p>
            <a:endParaRPr lang="en-US" sz="2800" dirty="0"/>
          </a:p>
          <a:p>
            <a:r>
              <a:rPr lang="en-US" sz="2800" dirty="0" smtClean="0"/>
              <a:t>		% of disease positive =</a:t>
            </a:r>
          </a:p>
          <a:p>
            <a:endParaRPr lang="en-US" sz="2800" dirty="0" smtClean="0"/>
          </a:p>
          <a:p>
            <a:r>
              <a:rPr lang="en-US" sz="2800" dirty="0" smtClean="0"/>
              <a:t>Sensitivity = TP </a:t>
            </a:r>
            <a:r>
              <a:rPr lang="en-US" sz="2800" dirty="0"/>
              <a:t>/ TP + </a:t>
            </a:r>
            <a:r>
              <a:rPr lang="en-US" sz="2800" dirty="0" smtClean="0"/>
              <a:t>FN</a:t>
            </a:r>
          </a:p>
          <a:p>
            <a:r>
              <a:rPr lang="en-US" sz="2800" dirty="0" smtClean="0"/>
              <a:t>Specificity = TN </a:t>
            </a:r>
            <a:r>
              <a:rPr lang="en-US" sz="2800" dirty="0"/>
              <a:t>/ TN + </a:t>
            </a:r>
            <a:r>
              <a:rPr lang="en-US" sz="2800" dirty="0" smtClean="0"/>
              <a:t>FP</a:t>
            </a:r>
          </a:p>
          <a:p>
            <a:r>
              <a:rPr lang="en-US" sz="2800" dirty="0"/>
              <a:t>Negative predictive value/ </a:t>
            </a:r>
            <a:r>
              <a:rPr lang="en-US" sz="2800" dirty="0" smtClean="0"/>
              <a:t>NPV = TN </a:t>
            </a:r>
            <a:r>
              <a:rPr lang="en-US" sz="2800" dirty="0"/>
              <a:t>/ TN + FN</a:t>
            </a:r>
          </a:p>
          <a:p>
            <a:endParaRPr lang="en-US" sz="2800" dirty="0"/>
          </a:p>
          <a:p>
            <a:endParaRPr lang="en-US" sz="2800" dirty="0"/>
          </a:p>
          <a:p>
            <a:endParaRPr lang="en-US" sz="2800" dirty="0" smtClean="0"/>
          </a:p>
          <a:p>
            <a:endParaRPr lang="en-US" sz="2800" dirty="0" smtClean="0"/>
          </a:p>
          <a:p>
            <a:r>
              <a:rPr lang="en-US" sz="2800" dirty="0" smtClean="0"/>
              <a:t> </a:t>
            </a:r>
          </a:p>
          <a:p>
            <a:endParaRPr lang="en-US" sz="2800" dirty="0"/>
          </a:p>
        </p:txBody>
      </p:sp>
      <p:sp>
        <p:nvSpPr>
          <p:cNvPr id="10" name="Oval 9"/>
          <p:cNvSpPr/>
          <p:nvPr/>
        </p:nvSpPr>
        <p:spPr>
          <a:xfrm>
            <a:off x="6072025" y="2207234"/>
            <a:ext cx="1582220" cy="946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1725" y="2423322"/>
            <a:ext cx="1843368" cy="461665"/>
          </a:xfrm>
          <a:prstGeom prst="rect">
            <a:avLst/>
          </a:prstGeom>
          <a:noFill/>
        </p:spPr>
        <p:txBody>
          <a:bodyPr wrap="square" rtlCol="0">
            <a:spAutoFit/>
          </a:bodyPr>
          <a:lstStyle/>
          <a:p>
            <a:pPr algn="ctr"/>
            <a:r>
              <a:rPr lang="en-US" sz="2400" dirty="0" smtClean="0">
                <a:solidFill>
                  <a:schemeClr val="bg1"/>
                </a:solidFill>
              </a:rPr>
              <a:t>Prevalence</a:t>
            </a:r>
            <a:endParaRPr lang="en-US" sz="2400" dirty="0">
              <a:solidFill>
                <a:schemeClr val="bg1"/>
              </a:solidFill>
            </a:endParaRPr>
          </a:p>
        </p:txBody>
      </p:sp>
    </p:spTree>
    <p:extLst>
      <p:ext uri="{BB962C8B-B14F-4D97-AF65-F5344CB8AC3E}">
        <p14:creationId xmlns:p14="http://schemas.microsoft.com/office/powerpoint/2010/main" val="42376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2" y="430112"/>
            <a:ext cx="5358847"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mj-lt"/>
              </a:rPr>
              <a:t>Outline</a:t>
            </a:r>
            <a:endParaRPr sz="4000" dirty="0">
              <a:latin typeface="+mj-lt"/>
            </a:endParaRPr>
          </a:p>
        </p:txBody>
      </p:sp>
      <p:sp>
        <p:nvSpPr>
          <p:cNvPr id="124" name="Google Shape;124;p20"/>
          <p:cNvSpPr txBox="1">
            <a:spLocks noGrp="1"/>
          </p:cNvSpPr>
          <p:nvPr>
            <p:ph type="title"/>
          </p:nvPr>
        </p:nvSpPr>
        <p:spPr>
          <a:xfrm flipH="1">
            <a:off x="652486" y="191647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8162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8161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922325"/>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55013"/>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smtClean="0">
                <a:solidFill>
                  <a:schemeClr val="tx1"/>
                </a:solidFill>
                <a:latin typeface="+mn-lt"/>
              </a:rPr>
              <a:t>Uses </a:t>
            </a:r>
            <a:r>
              <a:rPr lang="en-US" sz="2400" dirty="0">
                <a:solidFill>
                  <a:schemeClr val="tx1"/>
                </a:solidFill>
                <a:latin typeface="+mn-lt"/>
              </a:rPr>
              <a:t>of statistical methods </a:t>
            </a:r>
            <a:r>
              <a:rPr lang="en-US" sz="2400" dirty="0" smtClean="0">
                <a:solidFill>
                  <a:schemeClr val="tx1"/>
                </a:solidFill>
                <a:latin typeface="+mn-lt"/>
              </a:rPr>
              <a:t>in medicine</a:t>
            </a:r>
            <a:endParaRPr sz="2400" dirty="0">
              <a:solidFill>
                <a:schemeClr val="tx1"/>
              </a:solidFill>
              <a:latin typeface="+mn-lt"/>
            </a:endParaRPr>
          </a:p>
        </p:txBody>
      </p:sp>
      <p:sp>
        <p:nvSpPr>
          <p:cNvPr id="133" name="Google Shape;133;p20"/>
          <p:cNvSpPr txBox="1">
            <a:spLocks noGrp="1"/>
          </p:cNvSpPr>
          <p:nvPr>
            <p:ph type="subTitle" idx="5"/>
          </p:nvPr>
        </p:nvSpPr>
        <p:spPr>
          <a:xfrm>
            <a:off x="652486" y="2842208"/>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Diagnosis</a:t>
            </a:r>
          </a:p>
          <a:p>
            <a:pPr marL="0" lvl="0" indent="0" algn="l">
              <a:buClr>
                <a:schemeClr val="dk1"/>
              </a:buClr>
              <a:buSzPts val="1100"/>
            </a:pPr>
            <a:r>
              <a:rPr lang="en-US" sz="2400" dirty="0" smtClean="0">
                <a:solidFill>
                  <a:schemeClr val="accent1"/>
                </a:solidFill>
              </a:rPr>
              <a:t>- Sensitivity</a:t>
            </a:r>
            <a:endParaRPr lang="en-US" sz="2400" dirty="0">
              <a:solidFill>
                <a:schemeClr val="accent1"/>
              </a:solidFill>
            </a:endParaRPr>
          </a:p>
          <a:p>
            <a:pPr marL="0" lvl="0" indent="0" algn="l">
              <a:buClr>
                <a:schemeClr val="dk1"/>
              </a:buClr>
              <a:buSzPts val="1100"/>
            </a:pPr>
            <a:r>
              <a:rPr lang="en-US" sz="2400" dirty="0" smtClean="0">
                <a:solidFill>
                  <a:schemeClr val="accent1"/>
                </a:solidFill>
              </a:rPr>
              <a:t>- Specificity</a:t>
            </a:r>
            <a:endParaRPr lang="en-US" sz="2400" dirty="0">
              <a:solidFill>
                <a:schemeClr val="accent1"/>
              </a:solidFill>
            </a:endParaRPr>
          </a:p>
          <a:p>
            <a:pPr marL="0" lvl="0" indent="0" algn="l">
              <a:buClr>
                <a:schemeClr val="dk1"/>
              </a:buClr>
              <a:buSzPts val="1100"/>
            </a:pPr>
            <a:r>
              <a:rPr lang="en-US" sz="2400" dirty="0" smtClean="0">
                <a:solidFill>
                  <a:schemeClr val="accent1"/>
                </a:solidFill>
              </a:rPr>
              <a:t>- Positive </a:t>
            </a:r>
            <a:r>
              <a:rPr lang="en-US" sz="2400" dirty="0">
                <a:solidFill>
                  <a:schemeClr val="accent1"/>
                </a:solidFill>
              </a:rPr>
              <a:t>predictive valve</a:t>
            </a:r>
          </a:p>
          <a:p>
            <a:pPr marL="0" lvl="0" indent="0" algn="l">
              <a:buClr>
                <a:schemeClr val="dk1"/>
              </a:buClr>
              <a:buSzPts val="1100"/>
            </a:pPr>
            <a:r>
              <a:rPr lang="en-US" sz="2400" dirty="0" smtClean="0">
                <a:solidFill>
                  <a:schemeClr val="accent1"/>
                </a:solidFill>
              </a:rPr>
              <a:t>- Negative </a:t>
            </a:r>
            <a:r>
              <a:rPr lang="en-US" sz="2400" dirty="0">
                <a:solidFill>
                  <a:schemeClr val="accent1"/>
                </a:solidFill>
              </a:rPr>
              <a:t>predictive value</a:t>
            </a:r>
          </a:p>
          <a:p>
            <a:pPr marL="0" lvl="0" indent="0" algn="l" rtl="0">
              <a:spcBef>
                <a:spcPts val="0"/>
              </a:spcBef>
              <a:spcAft>
                <a:spcPts val="0"/>
              </a:spcAft>
              <a:buClr>
                <a:schemeClr val="dk1"/>
              </a:buClr>
              <a:buSzPts val="1100"/>
              <a:buFont typeface="Arial"/>
              <a:buNone/>
            </a:pPr>
            <a:endParaRPr sz="2400" dirty="0">
              <a:latin typeface="+mn-lt"/>
            </a:endParaRPr>
          </a:p>
          <a:p>
            <a:pPr marL="0" lvl="0" indent="0" algn="r" rtl="0">
              <a:spcBef>
                <a:spcPts val="0"/>
              </a:spcBef>
              <a:spcAft>
                <a:spcPts val="1600"/>
              </a:spcAft>
              <a:buNone/>
            </a:pPr>
            <a:endParaRPr sz="2400" dirty="0">
              <a:latin typeface="+mn-lt"/>
            </a:endParaRPr>
          </a:p>
        </p:txBody>
      </p:sp>
      <p:sp>
        <p:nvSpPr>
          <p:cNvPr id="135" name="Google Shape;135;p20"/>
          <p:cNvSpPr txBox="1">
            <a:spLocks noGrp="1"/>
          </p:cNvSpPr>
          <p:nvPr>
            <p:ph type="subTitle" idx="8"/>
          </p:nvPr>
        </p:nvSpPr>
        <p:spPr>
          <a:xfrm>
            <a:off x="5060450" y="2885820"/>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endParaRPr>
          </a:p>
        </p:txBody>
      </p:sp>
      <p:sp>
        <p:nvSpPr>
          <p:cNvPr id="4" name="Subtitle 3"/>
          <p:cNvSpPr>
            <a:spLocks noGrp="1"/>
          </p:cNvSpPr>
          <p:nvPr>
            <p:ph type="subTitle" idx="7"/>
          </p:nvPr>
        </p:nvSpPr>
        <p:spPr>
          <a:xfrm>
            <a:off x="5687201" y="1338632"/>
            <a:ext cx="2994462" cy="1152751"/>
          </a:xfrm>
        </p:spPr>
        <p:txBody>
          <a:bodyPr/>
          <a:lstStyle/>
          <a:p>
            <a:r>
              <a:rPr lang="en-US" sz="2400" dirty="0" smtClean="0">
                <a:solidFill>
                  <a:schemeClr val="accent1"/>
                </a:solidFill>
                <a:latin typeface="+mn-lt"/>
              </a:rPr>
              <a:t>Team-based learning activity </a:t>
            </a:r>
            <a:endParaRPr lang="en-US" sz="2400" dirty="0">
              <a:solidFill>
                <a:schemeClr val="accent1"/>
              </a:solidFill>
              <a:latin typeface="+mn-lt"/>
            </a:endParaRPr>
          </a:p>
        </p:txBody>
      </p:sp>
    </p:spTree>
    <p:extLst>
      <p:ext uri="{BB962C8B-B14F-4D97-AF65-F5344CB8AC3E}">
        <p14:creationId xmlns:p14="http://schemas.microsoft.com/office/powerpoint/2010/main" val="164923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0"/>
            <a:r>
              <a:rPr lang="en-US" sz="2000" dirty="0" smtClean="0">
                <a:solidFill>
                  <a:schemeClr val="bg1"/>
                </a:solidFill>
              </a:rPr>
              <a:t>A. The </a:t>
            </a:r>
            <a:r>
              <a:rPr lang="en-US" sz="2000" dirty="0">
                <a:solidFill>
                  <a:schemeClr val="bg1"/>
                </a:solidFill>
              </a:rPr>
              <a:t>proportion of patients with disease who test positive </a:t>
            </a:r>
            <a:br>
              <a:rPr lang="en-US" sz="2000" dirty="0">
                <a:solidFill>
                  <a:schemeClr val="bg1"/>
                </a:solidFill>
              </a:rPr>
            </a:br>
            <a:r>
              <a:rPr lang="en-US" sz="2000" dirty="0" smtClean="0">
                <a:solidFill>
                  <a:schemeClr val="bg1"/>
                </a:solidFill>
              </a:rPr>
              <a:t>B. The </a:t>
            </a:r>
            <a:r>
              <a:rPr lang="en-US" sz="2000" dirty="0">
                <a:solidFill>
                  <a:schemeClr val="bg1"/>
                </a:solidFill>
              </a:rPr>
              <a:t>proportion of patients with a negative test who do not have the disease</a:t>
            </a:r>
            <a:br>
              <a:rPr lang="en-US" sz="2000" dirty="0">
                <a:solidFill>
                  <a:schemeClr val="bg1"/>
                </a:solidFill>
              </a:rPr>
            </a:br>
            <a:r>
              <a:rPr lang="en-US" sz="2000" dirty="0" smtClean="0">
                <a:solidFill>
                  <a:schemeClr val="bg1"/>
                </a:solidFill>
              </a:rPr>
              <a:t>C. The </a:t>
            </a:r>
            <a:r>
              <a:rPr lang="en-US" sz="2000" dirty="0">
                <a:solidFill>
                  <a:schemeClr val="bg1"/>
                </a:solidFill>
              </a:rPr>
              <a:t>proportion of patients with a positive test who have the disease</a:t>
            </a:r>
            <a:br>
              <a:rPr lang="en-US" sz="2000" dirty="0">
                <a:solidFill>
                  <a:schemeClr val="bg1"/>
                </a:solidFill>
              </a:rPr>
            </a:br>
            <a:r>
              <a:rPr lang="en-US" sz="2000" dirty="0" smtClean="0">
                <a:solidFill>
                  <a:schemeClr val="bg1"/>
                </a:solidFill>
              </a:rPr>
              <a:t>D. The </a:t>
            </a:r>
            <a:r>
              <a:rPr lang="en-US" sz="2000" dirty="0">
                <a:solidFill>
                  <a:schemeClr val="bg1"/>
                </a:solidFill>
              </a:rPr>
              <a:t>proportion of patients without disease who test negative</a:t>
            </a:r>
            <a:br>
              <a:rPr lang="en-US" sz="2000" dirty="0">
                <a:solidFill>
                  <a:schemeClr val="bg1"/>
                </a:solidFill>
              </a:rPr>
            </a:br>
            <a:r>
              <a:rPr lang="en-US" sz="2000" dirty="0" smtClean="0">
                <a:solidFill>
                  <a:schemeClr val="bg1"/>
                </a:solidFill>
              </a:rPr>
              <a:t>E. The </a:t>
            </a:r>
            <a:r>
              <a:rPr lang="en-US" sz="2000" dirty="0">
                <a:solidFill>
                  <a:schemeClr val="bg1"/>
                </a:solidFill>
              </a:rPr>
              <a:t>proportion of patients that don’t have disease who test positive</a:t>
            </a:r>
            <a:br>
              <a:rPr lang="en-US" sz="2000" dirty="0">
                <a:solidFill>
                  <a:schemeClr val="bg1"/>
                </a:solidFill>
              </a:rPr>
            </a:br>
            <a:endParaRPr lang="en-US" sz="2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smtClean="0">
                <a:solidFill>
                  <a:schemeClr val="tx1"/>
                </a:solidFill>
              </a:rPr>
              <a:t>1. The Negative Predictive Value (NPV) of a test refers to which of the following?</a:t>
            </a:r>
            <a:br>
              <a:rPr lang="en-US" sz="2000" dirty="0" smtClean="0">
                <a:solidFill>
                  <a:schemeClr val="tx1"/>
                </a:solidFill>
              </a:rPr>
            </a:br>
            <a:endParaRPr lang="en-US" sz="2000" dirty="0">
              <a:solidFill>
                <a:schemeClr val="tx1"/>
              </a:solidFill>
            </a:endParaRPr>
          </a:p>
        </p:txBody>
      </p:sp>
      <p:sp>
        <p:nvSpPr>
          <p:cNvPr id="4" name="Rectangle 3"/>
          <p:cNvSpPr/>
          <p:nvPr/>
        </p:nvSpPr>
        <p:spPr>
          <a:xfrm>
            <a:off x="94599" y="306169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45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79" y="2907586"/>
            <a:ext cx="8102046" cy="1902122"/>
          </a:xfrm>
        </p:spPr>
        <p:txBody>
          <a:bodyPr/>
          <a:lstStyle/>
          <a:p>
            <a:pPr lvl="1"/>
            <a:r>
              <a:rPr lang="en-US" sz="2000" dirty="0" smtClean="0">
                <a:solidFill>
                  <a:schemeClr val="bg1"/>
                </a:solidFill>
              </a:rPr>
              <a:t>A. 220 </a:t>
            </a:r>
            <a:r>
              <a:rPr lang="en-US" sz="2000" dirty="0">
                <a:solidFill>
                  <a:schemeClr val="bg1"/>
                </a:solidFill>
              </a:rPr>
              <a:t>/ 280</a:t>
            </a:r>
            <a:br>
              <a:rPr lang="en-US" sz="2000" dirty="0">
                <a:solidFill>
                  <a:schemeClr val="bg1"/>
                </a:solidFill>
              </a:rPr>
            </a:br>
            <a:r>
              <a:rPr lang="en-US" sz="2000" dirty="0" smtClean="0">
                <a:solidFill>
                  <a:schemeClr val="bg1"/>
                </a:solidFill>
              </a:rPr>
              <a:t>B. 280 </a:t>
            </a:r>
            <a:r>
              <a:rPr lang="en-US" sz="2000" dirty="0">
                <a:solidFill>
                  <a:schemeClr val="bg1"/>
                </a:solidFill>
              </a:rPr>
              <a:t>/ 10,000</a:t>
            </a:r>
            <a:br>
              <a:rPr lang="en-US" sz="2000" dirty="0">
                <a:solidFill>
                  <a:schemeClr val="bg1"/>
                </a:solidFill>
              </a:rPr>
            </a:br>
            <a:r>
              <a:rPr lang="en-US" sz="2000" dirty="0" smtClean="0">
                <a:solidFill>
                  <a:schemeClr val="bg1"/>
                </a:solidFill>
              </a:rPr>
              <a:t>C. 7850 </a:t>
            </a:r>
            <a:r>
              <a:rPr lang="en-US" sz="2000" dirty="0">
                <a:solidFill>
                  <a:schemeClr val="bg1"/>
                </a:solidFill>
              </a:rPr>
              <a:t>/ 9720</a:t>
            </a:r>
            <a:br>
              <a:rPr lang="en-US" sz="2000" dirty="0">
                <a:solidFill>
                  <a:schemeClr val="bg1"/>
                </a:solidFill>
              </a:rPr>
            </a:br>
            <a:r>
              <a:rPr lang="en-US" sz="2000" dirty="0" smtClean="0">
                <a:solidFill>
                  <a:schemeClr val="bg1"/>
                </a:solidFill>
              </a:rPr>
              <a:t>D. 220 </a:t>
            </a:r>
            <a:r>
              <a:rPr lang="en-US" sz="2000" dirty="0">
                <a:solidFill>
                  <a:schemeClr val="bg1"/>
                </a:solidFill>
              </a:rPr>
              <a:t>/ 8070</a:t>
            </a:r>
            <a:br>
              <a:rPr lang="en-US" sz="2000" dirty="0">
                <a:solidFill>
                  <a:schemeClr val="bg1"/>
                </a:solidFill>
              </a:rPr>
            </a:br>
            <a:r>
              <a:rPr lang="en-US" sz="2000" dirty="0" smtClean="0">
                <a:solidFill>
                  <a:schemeClr val="bg1"/>
                </a:solidFill>
              </a:rPr>
              <a:t>E. 1870 </a:t>
            </a:r>
            <a:r>
              <a:rPr lang="en-US" sz="2000" dirty="0">
                <a:solidFill>
                  <a:schemeClr val="bg1"/>
                </a:solidFill>
              </a:rPr>
              <a:t>/ 9720</a:t>
            </a:r>
            <a:br>
              <a:rPr lang="en-US" sz="2000" dirty="0">
                <a:solidFill>
                  <a:schemeClr val="bg1"/>
                </a:solidFill>
              </a:rPr>
            </a:b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smtClean="0">
                <a:solidFill>
                  <a:schemeClr val="tx1"/>
                </a:solidFill>
              </a:rPr>
              <a:t>2. </a:t>
            </a:r>
            <a:r>
              <a:rPr lang="en-US" sz="2000" dirty="0">
                <a:solidFill>
                  <a:schemeClr val="tx1"/>
                </a:solidFill>
              </a:rPr>
              <a:t>Based on this table, what is the sensitivity of a new test: CSE 357 for detecting super intelligence in students? </a:t>
            </a:r>
          </a:p>
          <a:p>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4" name="Rectangle 3"/>
          <p:cNvSpPr/>
          <p:nvPr/>
        </p:nvSpPr>
        <p:spPr>
          <a:xfrm>
            <a:off x="174660" y="293840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10369804"/>
              </p:ext>
            </p:extLst>
          </p:nvPr>
        </p:nvGraphicFramePr>
        <p:xfrm>
          <a:off x="1875741" y="1168835"/>
          <a:ext cx="5269230" cy="1565656"/>
        </p:xfrm>
        <a:graphic>
          <a:graphicData uri="http://schemas.openxmlformats.org/drawingml/2006/table">
            <a:tbl>
              <a:tblPr firstRow="1" firstCol="1" bandRow="1">
                <a:tableStyleId>{821308C9-A6FC-48F0-A877-DC076D97A8A6}</a:tableStyleId>
              </a:tblPr>
              <a:tblGrid>
                <a:gridCol w="1597025"/>
                <a:gridCol w="1314450"/>
                <a:gridCol w="1386205"/>
                <a:gridCol w="971550"/>
              </a:tblGrid>
              <a:tr h="0">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students with super intelligence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 students without super intelligence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marL="0" marR="0" algn="ctr">
                        <a:lnSpc>
                          <a:spcPct val="107000"/>
                        </a:lnSpc>
                        <a:spcBef>
                          <a:spcPts val="0"/>
                        </a:spcBef>
                        <a:spcAft>
                          <a:spcPts val="0"/>
                        </a:spcAft>
                      </a:pPr>
                      <a:r>
                        <a:rPr lang="en-US" sz="1200">
                          <a:effectLst/>
                        </a:rPr>
                        <a:t># students with positive CSE 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200">
                          <a:effectLst/>
                        </a:rPr>
                        <a:t># students with negative CSE 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1930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ct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065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878769"/>
            <a:ext cx="8102046" cy="2878167"/>
          </a:xfrm>
        </p:spPr>
        <p:txBody>
          <a:bodyPr/>
          <a:lstStyle/>
          <a:p>
            <a:pPr lvl="1"/>
            <a:r>
              <a:rPr lang="en-US" sz="2000" dirty="0" smtClean="0">
                <a:solidFill>
                  <a:schemeClr val="bg1"/>
                </a:solidFill>
              </a:rPr>
              <a:t>A. 300 </a:t>
            </a:r>
            <a:r>
              <a:rPr lang="en-US" sz="2000" dirty="0">
                <a:solidFill>
                  <a:schemeClr val="bg1"/>
                </a:solidFill>
              </a:rPr>
              <a:t>/ 400</a:t>
            </a:r>
            <a:br>
              <a:rPr lang="en-US" sz="2000" dirty="0">
                <a:solidFill>
                  <a:schemeClr val="bg1"/>
                </a:solidFill>
              </a:rPr>
            </a:br>
            <a:r>
              <a:rPr lang="en-US" sz="2000" dirty="0" smtClean="0">
                <a:solidFill>
                  <a:schemeClr val="bg1"/>
                </a:solidFill>
              </a:rPr>
              <a:t>B. 540 </a:t>
            </a:r>
            <a:r>
              <a:rPr lang="en-US" sz="2000" dirty="0">
                <a:solidFill>
                  <a:schemeClr val="bg1"/>
                </a:solidFill>
              </a:rPr>
              <a:t>/ 600</a:t>
            </a:r>
            <a:br>
              <a:rPr lang="en-US" sz="2000" dirty="0">
                <a:solidFill>
                  <a:schemeClr val="bg1"/>
                </a:solidFill>
              </a:rPr>
            </a:br>
            <a:r>
              <a:rPr lang="en-US" sz="2000" dirty="0" smtClean="0">
                <a:solidFill>
                  <a:schemeClr val="bg1"/>
                </a:solidFill>
              </a:rPr>
              <a:t>C. 300 </a:t>
            </a:r>
            <a:r>
              <a:rPr lang="en-US" sz="2000" dirty="0">
                <a:solidFill>
                  <a:schemeClr val="bg1"/>
                </a:solidFill>
              </a:rPr>
              <a:t>/ 600</a:t>
            </a:r>
            <a:br>
              <a:rPr lang="en-US" sz="2000" dirty="0">
                <a:solidFill>
                  <a:schemeClr val="bg1"/>
                </a:solidFill>
              </a:rPr>
            </a:br>
            <a:r>
              <a:rPr lang="en-US" sz="2000" dirty="0" smtClean="0">
                <a:solidFill>
                  <a:schemeClr val="bg1"/>
                </a:solidFill>
              </a:rPr>
              <a:t>D. 360 </a:t>
            </a:r>
            <a:r>
              <a:rPr lang="en-US" sz="2000" dirty="0">
                <a:solidFill>
                  <a:schemeClr val="bg1"/>
                </a:solidFill>
              </a:rPr>
              <a:t>/ 400</a:t>
            </a:r>
            <a:br>
              <a:rPr lang="en-US" sz="2000" dirty="0">
                <a:solidFill>
                  <a:schemeClr val="bg1"/>
                </a:solidFill>
              </a:rPr>
            </a:br>
            <a:r>
              <a:rPr lang="en-US" sz="2000" dirty="0" smtClean="0">
                <a:solidFill>
                  <a:schemeClr val="bg1"/>
                </a:solidFill>
              </a:rPr>
              <a:t>E. 360 </a:t>
            </a:r>
            <a:r>
              <a:rPr lang="en-US" sz="2000" dirty="0">
                <a:solidFill>
                  <a:schemeClr val="bg1"/>
                </a:solidFill>
              </a:rPr>
              <a:t>/ 1000</a:t>
            </a:r>
            <a:br>
              <a:rPr lang="en-US" sz="2000" dirty="0">
                <a:solidFill>
                  <a:schemeClr val="bg1"/>
                </a:solidFill>
              </a:rPr>
            </a:br>
            <a:r>
              <a:rPr lang="en-US" sz="2000" dirty="0">
                <a:solidFill>
                  <a:schemeClr val="bg1"/>
                </a:solidFill>
              </a:rPr>
              <a:t/>
            </a:r>
            <a:br>
              <a:rPr lang="en-US" sz="2000" dirty="0">
                <a:solidFill>
                  <a:schemeClr val="bg1"/>
                </a:solidFill>
              </a:rPr>
            </a:br>
            <a:endParaRPr lang="en-US" sz="2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a:solidFill>
                  <a:schemeClr val="tx1"/>
                </a:solidFill>
              </a:rPr>
              <a:t>3</a:t>
            </a:r>
            <a:r>
              <a:rPr lang="en-US" sz="2000" dirty="0" smtClean="0">
                <a:solidFill>
                  <a:schemeClr val="tx1"/>
                </a:solidFill>
              </a:rPr>
              <a:t>. </a:t>
            </a:r>
            <a:r>
              <a:rPr lang="en-US" sz="2000" dirty="0">
                <a:solidFill>
                  <a:schemeClr val="tx1"/>
                </a:solidFill>
              </a:rPr>
              <a:t>A new diagnostic test is investigated in a sample of 1000 individuals of whom 400 have the disease. The test yields 300 positive results in individuals with the disease and 60 positive results in those without. What is the specificity of the test?</a:t>
            </a:r>
          </a:p>
          <a:p>
            <a:endParaRPr lang="en-US" sz="2000" dirty="0">
              <a:solidFill>
                <a:schemeClr val="tx1"/>
              </a:solidFill>
            </a:endParaRPr>
          </a:p>
        </p:txBody>
      </p:sp>
      <p:sp>
        <p:nvSpPr>
          <p:cNvPr id="4" name="Rectangle 3"/>
          <p:cNvSpPr/>
          <p:nvPr/>
        </p:nvSpPr>
        <p:spPr>
          <a:xfrm>
            <a:off x="174661" y="2270596"/>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77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1"/>
            <a:r>
              <a:rPr lang="en-US" sz="2000" dirty="0" smtClean="0"/>
              <a:t>A. True </a:t>
            </a:r>
            <a:r>
              <a:rPr lang="en-US" sz="2000" dirty="0"/>
              <a:t>negative </a:t>
            </a:r>
            <a:r>
              <a:rPr lang="en-US" sz="2000" dirty="0" smtClean="0"/>
              <a:t/>
            </a:r>
            <a:br>
              <a:rPr lang="en-US" sz="2000" dirty="0" smtClean="0"/>
            </a:br>
            <a:r>
              <a:rPr lang="en-US" sz="2000" dirty="0" smtClean="0"/>
              <a:t>B. False negative </a:t>
            </a:r>
            <a:br>
              <a:rPr lang="en-US" sz="2000" dirty="0" smtClean="0"/>
            </a:br>
            <a:r>
              <a:rPr lang="en-US" sz="2000" dirty="0" smtClean="0"/>
              <a:t>C. True positive </a:t>
            </a:r>
            <a:r>
              <a:rPr lang="en-US" sz="2000" dirty="0"/>
              <a:t/>
            </a:r>
            <a:br>
              <a:rPr lang="en-US" sz="2000" dirty="0"/>
            </a:br>
            <a:r>
              <a:rPr lang="en-US" sz="2000" dirty="0" smtClean="0"/>
              <a:t>D. False positive </a:t>
            </a:r>
            <a:r>
              <a:rPr lang="en-US" sz="2000" dirty="0"/>
              <a:t/>
            </a:r>
            <a:br>
              <a:rPr lang="en-US" sz="2000" dirty="0"/>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smtClean="0">
                <a:solidFill>
                  <a:schemeClr val="tx1"/>
                </a:solidFill>
              </a:rPr>
              <a:t>4. If </a:t>
            </a:r>
            <a:r>
              <a:rPr lang="en-US" sz="2000" dirty="0">
                <a:solidFill>
                  <a:schemeClr val="tx1"/>
                </a:solidFill>
              </a:rPr>
              <a:t>you have a high suspicion for a specific condition but the patient tests negative, the negative result is likely to be:</a:t>
            </a:r>
          </a:p>
          <a:p>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4" name="Rectangle 3"/>
          <p:cNvSpPr/>
          <p:nvPr/>
        </p:nvSpPr>
        <p:spPr>
          <a:xfrm>
            <a:off x="261118" y="2137025"/>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02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1"/>
            <a:r>
              <a:rPr lang="en-US" sz="2000" dirty="0" smtClean="0"/>
              <a:t>A. 60</a:t>
            </a:r>
            <a:r>
              <a:rPr lang="en-US" sz="2000" dirty="0"/>
              <a:t>%</a:t>
            </a:r>
            <a:r>
              <a:rPr lang="en-US" sz="1800" dirty="0"/>
              <a:t/>
            </a:r>
            <a:br>
              <a:rPr lang="en-US" sz="1800" dirty="0"/>
            </a:br>
            <a:r>
              <a:rPr lang="en-US" sz="1800" dirty="0"/>
              <a:t>B</a:t>
            </a:r>
            <a:r>
              <a:rPr lang="en-US" sz="1800" dirty="0" smtClean="0"/>
              <a:t>. </a:t>
            </a:r>
            <a:r>
              <a:rPr lang="en-US" sz="2000" dirty="0" smtClean="0"/>
              <a:t>75</a:t>
            </a:r>
            <a:r>
              <a:rPr lang="en-US" sz="2000" dirty="0"/>
              <a:t>%</a:t>
            </a:r>
            <a:r>
              <a:rPr lang="en-US" sz="1800" dirty="0"/>
              <a:t/>
            </a:r>
            <a:br>
              <a:rPr lang="en-US" sz="1800" dirty="0"/>
            </a:br>
            <a:r>
              <a:rPr lang="en-US" sz="1800" dirty="0" smtClean="0"/>
              <a:t>C. </a:t>
            </a:r>
            <a:r>
              <a:rPr lang="en-US" sz="2000" dirty="0" smtClean="0"/>
              <a:t>85</a:t>
            </a:r>
            <a:r>
              <a:rPr lang="en-US" sz="2000" dirty="0"/>
              <a:t>%</a:t>
            </a:r>
            <a:r>
              <a:rPr lang="en-US" sz="1800" dirty="0"/>
              <a:t/>
            </a:r>
            <a:br>
              <a:rPr lang="en-US" sz="1800" dirty="0"/>
            </a:br>
            <a:r>
              <a:rPr lang="en-US" sz="1800" dirty="0" smtClean="0"/>
              <a:t>D. </a:t>
            </a:r>
            <a:r>
              <a:rPr lang="en-US" sz="2000" dirty="0" smtClean="0"/>
              <a:t>95</a:t>
            </a:r>
            <a:r>
              <a:rPr lang="en-US" sz="2000" dirty="0"/>
              <a:t>%</a:t>
            </a:r>
            <a:r>
              <a:rPr lang="en-US" sz="1800" dirty="0"/>
              <a:t/>
            </a:r>
            <a:br>
              <a:rPr lang="en-US" sz="1800" dirty="0"/>
            </a:br>
            <a:r>
              <a:rPr lang="en-US" sz="1800" dirty="0" smtClean="0"/>
              <a:t>E. </a:t>
            </a:r>
            <a:r>
              <a:rPr lang="en-US" sz="2000" dirty="0" smtClean="0"/>
              <a:t>Cannot </a:t>
            </a:r>
            <a:r>
              <a:rPr lang="en-US" sz="2000" dirty="0"/>
              <a:t>be determined from this information</a:t>
            </a:r>
            <a:r>
              <a:rPr lang="en-US" sz="1800" dirty="0"/>
              <a:t/>
            </a:r>
            <a:br>
              <a:rPr lang="en-US" sz="1800" dirty="0"/>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pPr lvl="0"/>
            <a:r>
              <a:rPr lang="en-US" sz="2000" dirty="0" smtClean="0">
                <a:solidFill>
                  <a:schemeClr val="tx1"/>
                </a:solidFill>
              </a:rPr>
              <a:t>5. </a:t>
            </a:r>
            <a:r>
              <a:rPr lang="en-US" sz="2000" dirty="0">
                <a:solidFill>
                  <a:schemeClr val="tx1"/>
                </a:solidFill>
              </a:rPr>
              <a:t>A patient has a positive rapid strep test. Knowing nothing else, what is </a:t>
            </a:r>
            <a:r>
              <a:rPr lang="en-US" sz="2000" i="1" dirty="0">
                <a:solidFill>
                  <a:schemeClr val="tx1"/>
                </a:solidFill>
              </a:rPr>
              <a:t>your</a:t>
            </a:r>
            <a:r>
              <a:rPr lang="en-US" sz="2000" dirty="0">
                <a:solidFill>
                  <a:schemeClr val="tx1"/>
                </a:solidFill>
              </a:rPr>
              <a:t> </a:t>
            </a:r>
            <a:r>
              <a:rPr lang="en-US" sz="2000" i="1" dirty="0">
                <a:solidFill>
                  <a:schemeClr val="tx1"/>
                </a:solidFill>
              </a:rPr>
              <a:t>best guess</a:t>
            </a:r>
            <a:r>
              <a:rPr lang="en-US" sz="2000" dirty="0">
                <a:solidFill>
                  <a:schemeClr val="tx1"/>
                </a:solidFill>
              </a:rPr>
              <a:t> as to the likelihood that the patient has strep pharyngitis?</a:t>
            </a:r>
          </a:p>
          <a:p>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4" name="Rectangle 3"/>
          <p:cNvSpPr/>
          <p:nvPr/>
        </p:nvSpPr>
        <p:spPr>
          <a:xfrm>
            <a:off x="261118" y="302059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55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2137025"/>
            <a:ext cx="8102046" cy="2878167"/>
          </a:xfrm>
        </p:spPr>
        <p:txBody>
          <a:bodyPr/>
          <a:lstStyle/>
          <a:p>
            <a:pPr lvl="1"/>
            <a:r>
              <a:rPr lang="en-US" sz="2000" strike="sngStrike" dirty="0" smtClean="0"/>
              <a:t>A. 0.25</a:t>
            </a:r>
            <a:r>
              <a:rPr lang="en-US" sz="2000" strike="sngStrike" dirty="0"/>
              <a:t/>
            </a:r>
            <a:br>
              <a:rPr lang="en-US" sz="2000" strike="sngStrike" dirty="0"/>
            </a:br>
            <a:r>
              <a:rPr lang="en-US" sz="2000" strike="sngStrike" dirty="0" smtClean="0"/>
              <a:t>B. 0.75</a:t>
            </a:r>
            <a:r>
              <a:rPr lang="en-US" sz="2000" strike="sngStrike" dirty="0"/>
              <a:t/>
            </a:r>
            <a:br>
              <a:rPr lang="en-US" sz="2000" strike="sngStrike" dirty="0"/>
            </a:br>
            <a:r>
              <a:rPr lang="en-US" sz="2000" strike="sngStrike" dirty="0" smtClean="0"/>
              <a:t>C. 1</a:t>
            </a:r>
            <a:r>
              <a:rPr lang="en-US" sz="2000" strike="sngStrike" dirty="0"/>
              <a:t/>
            </a:r>
            <a:br>
              <a:rPr lang="en-US" sz="2000" strike="sngStrike" dirty="0"/>
            </a:br>
            <a:r>
              <a:rPr lang="en-US" sz="2000" strike="sngStrike" dirty="0" smtClean="0"/>
              <a:t>D. 1.33</a:t>
            </a:r>
            <a:r>
              <a:rPr lang="en-US" sz="2000" strike="sngStrike" dirty="0"/>
              <a:t/>
            </a:r>
            <a:br>
              <a:rPr lang="en-US" sz="2000" strike="sngStrike" dirty="0"/>
            </a:br>
            <a:r>
              <a:rPr lang="en-US" sz="2000" strike="sngStrike" dirty="0" smtClean="0"/>
              <a:t>E. 4</a:t>
            </a:r>
            <a:r>
              <a:rPr lang="en-US" sz="2000" dirty="0"/>
              <a:t/>
            </a:r>
            <a:br>
              <a:rPr lang="en-US" sz="2000" dirty="0"/>
            </a:br>
            <a:r>
              <a:rPr lang="en-US" sz="2000" dirty="0"/>
              <a:t/>
            </a:r>
            <a:br>
              <a:rPr lang="en-US" sz="2000" dirty="0"/>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pPr lvl="0"/>
            <a:r>
              <a:rPr lang="en-US" sz="2000" strike="sngStrike" dirty="0">
                <a:solidFill>
                  <a:schemeClr val="tx1"/>
                </a:solidFill>
              </a:rPr>
              <a:t>6</a:t>
            </a:r>
            <a:r>
              <a:rPr lang="en-US" sz="2000" strike="sngStrike" dirty="0" smtClean="0">
                <a:solidFill>
                  <a:schemeClr val="tx1"/>
                </a:solidFill>
              </a:rPr>
              <a:t>. </a:t>
            </a:r>
            <a:r>
              <a:rPr lang="en-US" sz="2000" strike="sngStrike" dirty="0">
                <a:solidFill>
                  <a:schemeClr val="tx1"/>
                </a:solidFill>
              </a:rPr>
              <a:t>You are evaluating a patient with abdominal pain, and you think there is a 60% chance that it is appendicitis. You order an abdominal ultrasound (which you know from QI data has 80% sensitivity and 80% specificity in your hospital), and the ultrasound is positive. Taking into account the positive ultrasound, what is the </a:t>
            </a:r>
            <a:r>
              <a:rPr lang="en-US" sz="2000" strike="sngStrike" dirty="0" smtClean="0">
                <a:solidFill>
                  <a:schemeClr val="tx1"/>
                </a:solidFill>
              </a:rPr>
              <a:t>positive </a:t>
            </a:r>
            <a:r>
              <a:rPr lang="en-US" sz="2000" strike="sngStrike" dirty="0">
                <a:solidFill>
                  <a:schemeClr val="tx1"/>
                </a:solidFill>
              </a:rPr>
              <a:t>likelihood ratio? </a:t>
            </a:r>
          </a:p>
          <a:p>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4" name="Rectangle 3"/>
          <p:cNvSpPr/>
          <p:nvPr/>
        </p:nvSpPr>
        <p:spPr>
          <a:xfrm>
            <a:off x="261118" y="3441837"/>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0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4" y="389016"/>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smtClean="0">
                <a:solidFill>
                  <a:schemeClr val="accent1"/>
                </a:solidFill>
                <a:latin typeface="+mn-lt"/>
              </a:rPr>
              <a:t>Uses </a:t>
            </a:r>
            <a:r>
              <a:rPr lang="en-US" sz="2400" dirty="0">
                <a:solidFill>
                  <a:schemeClr val="accent1"/>
                </a:solidFill>
                <a:latin typeface="+mn-lt"/>
              </a:rPr>
              <a:t>of statistical methods </a:t>
            </a:r>
            <a:r>
              <a:rPr lang="en-US" sz="2400" dirty="0" smtClean="0">
                <a:solidFill>
                  <a:schemeClr val="accent1"/>
                </a:solidFill>
                <a:latin typeface="+mn-lt"/>
              </a:rPr>
              <a:t>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29"/>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Diagnosis</a:t>
            </a:r>
          </a:p>
          <a:p>
            <a:pPr marL="0" lvl="0" indent="0" algn="l">
              <a:buClr>
                <a:schemeClr val="dk1"/>
              </a:buClr>
              <a:buSzPts val="1100"/>
            </a:pPr>
            <a:r>
              <a:rPr lang="en-US" sz="2400" dirty="0" smtClean="0">
                <a:solidFill>
                  <a:schemeClr val="accent1"/>
                </a:solidFill>
                <a:latin typeface="+mn-lt"/>
              </a:rPr>
              <a:t>- Sensitivity</a:t>
            </a:r>
            <a:endParaRPr lang="en-US" sz="2400" dirty="0">
              <a:solidFill>
                <a:schemeClr val="accent1"/>
              </a:solidFill>
              <a:latin typeface="+mn-lt"/>
            </a:endParaRPr>
          </a:p>
          <a:p>
            <a:pPr marL="0" lvl="0" indent="0" algn="l">
              <a:buClr>
                <a:schemeClr val="dk1"/>
              </a:buClr>
              <a:buSzPts val="1100"/>
            </a:pPr>
            <a:r>
              <a:rPr lang="en-US" sz="2400" dirty="0" smtClean="0">
                <a:solidFill>
                  <a:schemeClr val="accent1"/>
                </a:solidFill>
                <a:latin typeface="+mn-lt"/>
              </a:rPr>
              <a:t>- Specificity</a:t>
            </a:r>
            <a:endParaRPr lang="en-US" sz="2400" dirty="0">
              <a:solidFill>
                <a:schemeClr val="accent1"/>
              </a:solidFill>
              <a:latin typeface="+mn-lt"/>
            </a:endParaRPr>
          </a:p>
          <a:p>
            <a:pPr marL="0" lvl="0" indent="0" algn="l">
              <a:buClr>
                <a:schemeClr val="dk1"/>
              </a:buClr>
              <a:buSzPts val="1100"/>
            </a:pPr>
            <a:r>
              <a:rPr lang="en-US" sz="2400" dirty="0" smtClean="0">
                <a:solidFill>
                  <a:schemeClr val="accent1"/>
                </a:solidFill>
                <a:latin typeface="+mn-lt"/>
              </a:rPr>
              <a:t>- Positive </a:t>
            </a:r>
            <a:r>
              <a:rPr lang="en-US" sz="2400" dirty="0">
                <a:solidFill>
                  <a:schemeClr val="accent1"/>
                </a:solidFill>
                <a:latin typeface="+mn-lt"/>
              </a:rPr>
              <a:t>predictive valve</a:t>
            </a:r>
          </a:p>
          <a:p>
            <a:pPr marL="0" lvl="0" indent="0" algn="l">
              <a:buClr>
                <a:schemeClr val="dk1"/>
              </a:buClr>
              <a:buSzPts val="1100"/>
            </a:pPr>
            <a:r>
              <a:rPr lang="en-US" sz="2400" dirty="0" smtClean="0">
                <a:solidFill>
                  <a:schemeClr val="accent1"/>
                </a:solidFill>
                <a:latin typeface="+mn-lt"/>
              </a:rPr>
              <a:t>- Negative </a:t>
            </a:r>
            <a:r>
              <a:rPr lang="en-US" sz="2400" dirty="0">
                <a:solidFill>
                  <a:schemeClr val="accent1"/>
                </a:solidFill>
                <a:latin typeface="+mn-lt"/>
              </a:rPr>
              <a:t>predictive value</a:t>
            </a:r>
          </a:p>
          <a:p>
            <a:pPr marL="0" lvl="0" indent="0" algn="l" rtl="0">
              <a:spcBef>
                <a:spcPts val="0"/>
              </a:spcBef>
              <a:spcAft>
                <a:spcPts val="0"/>
              </a:spcAft>
              <a:buClr>
                <a:schemeClr val="dk1"/>
              </a:buClr>
              <a:buSzPts val="1100"/>
              <a:buFont typeface="Arial"/>
              <a:buNone/>
            </a:pPr>
            <a:endParaRPr sz="2400" dirty="0">
              <a:solidFill>
                <a:schemeClr val="accent1"/>
              </a:solidFill>
              <a:latin typeface="+mn-lt"/>
            </a:endParaRPr>
          </a:p>
          <a:p>
            <a:pPr marL="0" lvl="0" indent="0" algn="r" rtl="0">
              <a:spcBef>
                <a:spcPts val="0"/>
              </a:spcBef>
              <a:spcAft>
                <a:spcPts val="1600"/>
              </a:spcAft>
              <a:buNone/>
            </a:pPr>
            <a:endParaRPr sz="2400" dirty="0">
              <a:solidFill>
                <a:schemeClr val="accent1"/>
              </a:solidFill>
              <a:latin typeface="+mn-lt"/>
            </a:endParaRPr>
          </a:p>
        </p:txBody>
      </p:sp>
      <p:sp>
        <p:nvSpPr>
          <p:cNvPr id="135" name="Google Shape;135;p20"/>
          <p:cNvSpPr txBox="1">
            <a:spLocks noGrp="1"/>
          </p:cNvSpPr>
          <p:nvPr>
            <p:ph type="subTitle" idx="8"/>
          </p:nvPr>
        </p:nvSpPr>
        <p:spPr>
          <a:xfrm>
            <a:off x="5101550"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tx1"/>
                </a:solidFill>
                <a:latin typeface="+mn-lt"/>
              </a:rPr>
              <a:t>Diagnose and treat this patient!</a:t>
            </a:r>
            <a:endParaRPr sz="2400" dirty="0">
              <a:solidFill>
                <a:schemeClr val="tx1"/>
              </a:solidFill>
              <a:latin typeface="+mn-lt"/>
            </a:endParaRPr>
          </a:p>
          <a:p>
            <a:pPr marL="0" lvl="0" indent="0" algn="l" rtl="0">
              <a:spcBef>
                <a:spcPts val="0"/>
              </a:spcBef>
              <a:spcAft>
                <a:spcPts val="1600"/>
              </a:spcAft>
              <a:buNone/>
            </a:pPr>
            <a:endParaRPr dirty="0">
              <a:solidFill>
                <a:schemeClr val="tx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smtClean="0">
                <a:solidFill>
                  <a:schemeClr val="accent1"/>
                </a:solidFill>
                <a:latin typeface="+mn-lt"/>
              </a:rPr>
              <a:t>Team-based learning activity </a:t>
            </a:r>
            <a:endParaRPr lang="en-US" sz="2400" dirty="0">
              <a:solidFill>
                <a:schemeClr val="accent1"/>
              </a:solidFill>
              <a:latin typeface="+mn-lt"/>
            </a:endParaRPr>
          </a:p>
        </p:txBody>
      </p:sp>
    </p:spTree>
    <p:extLst>
      <p:ext uri="{BB962C8B-B14F-4D97-AF65-F5344CB8AC3E}">
        <p14:creationId xmlns:p14="http://schemas.microsoft.com/office/powerpoint/2010/main" val="2181496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11" y="830804"/>
            <a:ext cx="8235610" cy="4713388"/>
          </a:xfrm>
        </p:spPr>
        <p:txBody>
          <a:bodyPr/>
          <a:lstStyle/>
          <a:p>
            <a:r>
              <a:rPr lang="en-US" sz="2400" dirty="0">
                <a:solidFill>
                  <a:schemeClr val="tx1"/>
                </a:solidFill>
                <a:latin typeface="+mn-lt"/>
              </a:rPr>
              <a:t>25 year old male presents with fever (102F), chills, stomach ache, generalized fatigue, weakness, body aches, stuffy nose for the last 3 days to your clinic. He is otherwise healthy and takes no medications on a regular basis. His two best friends are sick. He missed his final exam yesterday because he could not get out of bed. After reading about his symptoms on the internet, he thinks he may have “the flu”. He also read that antiviral medication can help treat flu. He would like some antiviral medications to help him feel better so that he can travel home next week for Christmas. </a:t>
            </a:r>
            <a:br>
              <a:rPr lang="en-US" sz="2400" dirty="0">
                <a:solidFill>
                  <a:schemeClr val="tx1"/>
                </a:solidFill>
                <a:latin typeface="+mn-lt"/>
              </a:rPr>
            </a:br>
            <a:r>
              <a:rPr lang="en-US" sz="2400" dirty="0">
                <a:solidFill>
                  <a:schemeClr val="tx1"/>
                </a:solidFill>
                <a:latin typeface="+mn-lt"/>
              </a:rPr>
              <a:t> </a:t>
            </a:r>
            <a:br>
              <a:rPr lang="en-US" sz="2400" dirty="0">
                <a:solidFill>
                  <a:schemeClr val="tx1"/>
                </a:solidFill>
                <a:latin typeface="+mn-lt"/>
              </a:rPr>
            </a:br>
            <a:r>
              <a:rPr lang="en-US" sz="2400" dirty="0">
                <a:solidFill>
                  <a:schemeClr val="tx1"/>
                </a:solidFill>
                <a:latin typeface="+mn-lt"/>
              </a:rPr>
              <a:t/>
            </a:r>
            <a:br>
              <a:rPr lang="en-US" sz="2400" dirty="0">
                <a:solidFill>
                  <a:schemeClr val="tx1"/>
                </a:solidFill>
                <a:latin typeface="+mn-lt"/>
              </a:rPr>
            </a:br>
            <a:endParaRPr lang="en-US" sz="2400" dirty="0">
              <a:solidFill>
                <a:schemeClr val="tx1"/>
              </a:solidFill>
              <a:latin typeface="+mn-lt"/>
            </a:endParaRPr>
          </a:p>
        </p:txBody>
      </p:sp>
      <p:sp>
        <p:nvSpPr>
          <p:cNvPr id="3" name="TextBox 2"/>
          <p:cNvSpPr txBox="1"/>
          <p:nvPr/>
        </p:nvSpPr>
        <p:spPr>
          <a:xfrm>
            <a:off x="343311" y="246029"/>
            <a:ext cx="6893960" cy="584775"/>
          </a:xfrm>
          <a:prstGeom prst="rect">
            <a:avLst/>
          </a:prstGeom>
          <a:noFill/>
        </p:spPr>
        <p:txBody>
          <a:bodyPr wrap="square" rtlCol="0">
            <a:spAutoFit/>
          </a:bodyPr>
          <a:lstStyle/>
          <a:p>
            <a:r>
              <a:rPr lang="en-US" sz="3200" dirty="0" smtClean="0">
                <a:solidFill>
                  <a:schemeClr val="accent1"/>
                </a:solidFill>
                <a:latin typeface="+mj-lt"/>
              </a:rPr>
              <a:t>Diagnose and treat this patient</a:t>
            </a:r>
            <a:endParaRPr lang="en-US" sz="3200" dirty="0">
              <a:solidFill>
                <a:schemeClr val="accent1"/>
              </a:solidFill>
              <a:latin typeface="+mj-lt"/>
            </a:endParaRPr>
          </a:p>
        </p:txBody>
      </p:sp>
    </p:spTree>
    <p:extLst>
      <p:ext uri="{BB962C8B-B14F-4D97-AF65-F5344CB8AC3E}">
        <p14:creationId xmlns:p14="http://schemas.microsoft.com/office/powerpoint/2010/main" val="2952227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515" y="371148"/>
            <a:ext cx="8219325" cy="4524315"/>
          </a:xfrm>
          <a:prstGeom prst="rect">
            <a:avLst/>
          </a:prstGeom>
        </p:spPr>
        <p:txBody>
          <a:bodyPr wrap="square">
            <a:spAutoFit/>
          </a:bodyPr>
          <a:lstStyle/>
          <a:p>
            <a:r>
              <a:rPr lang="en-US" sz="1800" dirty="0">
                <a:solidFill>
                  <a:schemeClr val="tx1"/>
                </a:solidFill>
              </a:rPr>
              <a:t>Your office has a rapid flu machine that can test nasal secretions for flu virus in 15 minutes. The Sensitivity and Specificity are 50% and 90% respectively. The prevalence of influenza at this time of year is 15%. </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tx1"/>
                </a:solidFill>
              </a:rPr>
              <a:t>What would you like to do in this situation? </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smtClean="0">
                <a:solidFill>
                  <a:schemeClr val="bg1"/>
                </a:solidFill>
              </a:rPr>
              <a:t>1. Give </a:t>
            </a:r>
            <a:r>
              <a:rPr lang="en-US" sz="1800" dirty="0">
                <a:solidFill>
                  <a:schemeClr val="bg1"/>
                </a:solidFill>
              </a:rPr>
              <a:t>him the antiviral medications because internet is usually correct.  </a:t>
            </a:r>
            <a:br>
              <a:rPr lang="en-US" sz="1800" dirty="0">
                <a:solidFill>
                  <a:schemeClr val="bg1"/>
                </a:solidFill>
              </a:rPr>
            </a:br>
            <a:r>
              <a:rPr lang="en-US" sz="1800" dirty="0" smtClean="0">
                <a:solidFill>
                  <a:schemeClr val="bg1"/>
                </a:solidFill>
              </a:rPr>
              <a:t>2. Don’t </a:t>
            </a:r>
            <a:r>
              <a:rPr lang="en-US" sz="1800" dirty="0">
                <a:solidFill>
                  <a:schemeClr val="bg1"/>
                </a:solidFill>
              </a:rPr>
              <a:t>give him the antiviral medications because sensitivity of your rapid flu  </a:t>
            </a:r>
            <a:r>
              <a:rPr lang="en-US" sz="1800" dirty="0" smtClean="0">
                <a:solidFill>
                  <a:schemeClr val="bg1"/>
                </a:solidFill>
              </a:rPr>
              <a:t>       test </a:t>
            </a:r>
            <a:r>
              <a:rPr lang="en-US" sz="1800" dirty="0">
                <a:solidFill>
                  <a:schemeClr val="bg1"/>
                </a:solidFill>
              </a:rPr>
              <a:t>is low.</a:t>
            </a:r>
            <a:br>
              <a:rPr lang="en-US" sz="1800" dirty="0">
                <a:solidFill>
                  <a:schemeClr val="bg1"/>
                </a:solidFill>
              </a:rPr>
            </a:br>
            <a:r>
              <a:rPr lang="en-US" sz="1800" dirty="0" smtClean="0">
                <a:solidFill>
                  <a:schemeClr val="bg1"/>
                </a:solidFill>
              </a:rPr>
              <a:t>3. Give </a:t>
            </a:r>
            <a:r>
              <a:rPr lang="en-US" sz="1800" dirty="0">
                <a:solidFill>
                  <a:schemeClr val="bg1"/>
                </a:solidFill>
              </a:rPr>
              <a:t>him the antiviral medications because sensitivity is low </a:t>
            </a:r>
            <a:br>
              <a:rPr lang="en-US" sz="1800" dirty="0">
                <a:solidFill>
                  <a:schemeClr val="bg1"/>
                </a:solidFill>
              </a:rPr>
            </a:br>
            <a:r>
              <a:rPr lang="en-US" sz="1800" dirty="0" smtClean="0">
                <a:solidFill>
                  <a:schemeClr val="bg1"/>
                </a:solidFill>
              </a:rPr>
              <a:t>4. Test </a:t>
            </a:r>
            <a:r>
              <a:rPr lang="en-US" sz="1800" dirty="0">
                <a:solidFill>
                  <a:schemeClr val="bg1"/>
                </a:solidFill>
              </a:rPr>
              <a:t>his nasal secretions for influenza. If the test is positive, give him the anti-viral medications. </a:t>
            </a:r>
            <a:br>
              <a:rPr lang="en-US" sz="1800" dirty="0">
                <a:solidFill>
                  <a:schemeClr val="bg1"/>
                </a:solidFill>
              </a:rPr>
            </a:br>
            <a:r>
              <a:rPr lang="en-US" sz="1800" dirty="0" smtClean="0">
                <a:solidFill>
                  <a:schemeClr val="bg1"/>
                </a:solidFill>
              </a:rPr>
              <a:t>5. Test </a:t>
            </a:r>
            <a:r>
              <a:rPr lang="en-US" sz="1800" dirty="0">
                <a:solidFill>
                  <a:schemeClr val="bg1"/>
                </a:solidFill>
              </a:rPr>
              <a:t>his nasal secretions for influenza. If the test if negative, give him the anti-viral medications.</a:t>
            </a:r>
            <a:br>
              <a:rPr lang="en-US" sz="1800" dirty="0">
                <a:solidFill>
                  <a:schemeClr val="bg1"/>
                </a:solidFill>
              </a:rPr>
            </a:br>
            <a:r>
              <a:rPr lang="en-US" sz="1800" dirty="0" smtClean="0">
                <a:solidFill>
                  <a:schemeClr val="bg1"/>
                </a:solidFill>
              </a:rPr>
              <a:t>6. Test </a:t>
            </a:r>
            <a:r>
              <a:rPr lang="en-US" sz="1800" dirty="0">
                <a:solidFill>
                  <a:schemeClr val="bg1"/>
                </a:solidFill>
              </a:rPr>
              <a:t>his nasal secretions for influenza. If the test is negative, tell him that he has the common cold and antivirals will be ineffective. </a:t>
            </a:r>
          </a:p>
        </p:txBody>
      </p:sp>
    </p:spTree>
    <p:extLst>
      <p:ext uri="{BB962C8B-B14F-4D97-AF65-F5344CB8AC3E}">
        <p14:creationId xmlns:p14="http://schemas.microsoft.com/office/powerpoint/2010/main" val="3794004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255454"/>
            <a:ext cx="8194513" cy="1552800"/>
          </a:xfrm>
        </p:spPr>
        <p:txBody>
          <a:bodyPr/>
          <a:lstStyle/>
          <a:p>
            <a:r>
              <a:rPr lang="en-US" sz="2400" dirty="0" smtClean="0">
                <a:latin typeface="+mn-lt"/>
              </a:rPr>
              <a:t>Sensitivity = 50%</a:t>
            </a:r>
            <a:br>
              <a:rPr lang="en-US" sz="2400" dirty="0" smtClean="0">
                <a:latin typeface="+mn-lt"/>
              </a:rPr>
            </a:br>
            <a:r>
              <a:rPr lang="en-US" sz="2400" dirty="0" smtClean="0">
                <a:latin typeface="+mn-lt"/>
              </a:rPr>
              <a:t>Specificity = 90%</a:t>
            </a:r>
            <a:br>
              <a:rPr lang="en-US" sz="2400" dirty="0" smtClean="0">
                <a:latin typeface="+mn-lt"/>
              </a:rPr>
            </a:br>
            <a:r>
              <a:rPr lang="en-US" sz="2400" dirty="0" smtClean="0">
                <a:latin typeface="+mn-lt"/>
              </a:rPr>
              <a:t>Prevalence = Pre-test probability = 15%</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323811192"/>
              </p:ext>
            </p:extLst>
          </p:nvPr>
        </p:nvGraphicFramePr>
        <p:xfrm>
          <a:off x="431516" y="1582470"/>
          <a:ext cx="6173710" cy="1828800"/>
        </p:xfrm>
        <a:graphic>
          <a:graphicData uri="http://schemas.openxmlformats.org/drawingml/2006/table">
            <a:tbl>
              <a:tblPr>
                <a:tableStyleId>{5C22544A-7EE6-4342-B048-85BDC9FD1C3A}</a:tableStyleId>
              </a:tblPr>
              <a:tblGrid>
                <a:gridCol w="2483375"/>
                <a:gridCol w="603481"/>
                <a:gridCol w="1543427"/>
                <a:gridCol w="1543427"/>
              </a:tblGrid>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smtClean="0"/>
                        <a:t>Influenza</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r>
                        <a:rPr lang="en-US" sz="2400" dirty="0" smtClean="0"/>
                        <a:t>Rapid</a:t>
                      </a:r>
                      <a:r>
                        <a:rPr lang="en-US" sz="2400" baseline="0" dirty="0" smtClean="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8.5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76.5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3719237" y="3462393"/>
            <a:ext cx="1202076" cy="461665"/>
          </a:xfrm>
          <a:prstGeom prst="rect">
            <a:avLst/>
          </a:prstGeom>
          <a:noFill/>
        </p:spPr>
        <p:txBody>
          <a:bodyPr wrap="square" rtlCol="0">
            <a:spAutoFit/>
          </a:bodyPr>
          <a:lstStyle/>
          <a:p>
            <a:pPr algn="ctr"/>
            <a:r>
              <a:rPr lang="en-US" sz="2400" dirty="0" smtClean="0"/>
              <a:t>15</a:t>
            </a:r>
            <a:endParaRPr lang="en-US" sz="2400" dirty="0"/>
          </a:p>
        </p:txBody>
      </p:sp>
      <p:sp>
        <p:nvSpPr>
          <p:cNvPr id="6" name="TextBox 5"/>
          <p:cNvSpPr txBox="1"/>
          <p:nvPr/>
        </p:nvSpPr>
        <p:spPr>
          <a:xfrm>
            <a:off x="5258642" y="3512056"/>
            <a:ext cx="1202076" cy="461665"/>
          </a:xfrm>
          <a:prstGeom prst="rect">
            <a:avLst/>
          </a:prstGeom>
          <a:noFill/>
        </p:spPr>
        <p:txBody>
          <a:bodyPr wrap="square" rtlCol="0">
            <a:spAutoFit/>
          </a:bodyPr>
          <a:lstStyle/>
          <a:p>
            <a:pPr algn="ctr"/>
            <a:r>
              <a:rPr lang="en-US" sz="2400" dirty="0"/>
              <a:t>8</a:t>
            </a:r>
            <a:r>
              <a:rPr lang="en-US" sz="2400" dirty="0" smtClean="0"/>
              <a:t>5</a:t>
            </a:r>
            <a:endParaRPr lang="en-US" sz="2400" dirty="0"/>
          </a:p>
        </p:txBody>
      </p:sp>
    </p:spTree>
    <p:extLst>
      <p:ext uri="{BB962C8B-B14F-4D97-AF65-F5344CB8AC3E}">
        <p14:creationId xmlns:p14="http://schemas.microsoft.com/office/powerpoint/2010/main" val="3981667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79282" y="3419294"/>
            <a:ext cx="8992800" cy="0"/>
          </a:xfrm>
          <a:prstGeom prst="straightConnector1">
            <a:avLst/>
          </a:prstGeom>
          <a:noFill/>
          <a:ln w="19050" cap="flat" cmpd="sng">
            <a:solidFill>
              <a:schemeClr val="accent1"/>
            </a:solidFill>
            <a:prstDash val="solid"/>
            <a:round/>
            <a:headEnd type="oval" w="med" len="med"/>
            <a:tailEnd type="oval" w="med" len="med"/>
          </a:ln>
        </p:spPr>
      </p:cxnSp>
      <p:sp>
        <p:nvSpPr>
          <p:cNvPr id="8" name="Google Shape;155;p22"/>
          <p:cNvSpPr txBox="1">
            <a:spLocks/>
          </p:cNvSpPr>
          <p:nvPr/>
        </p:nvSpPr>
        <p:spPr>
          <a:xfrm>
            <a:off x="902926" y="2171388"/>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smtClean="0">
                <a:solidFill>
                  <a:schemeClr val="tx1"/>
                </a:solidFill>
                <a:latin typeface="+mn-lt"/>
              </a:rPr>
              <a:t>Diagnosis</a:t>
            </a:r>
            <a:endParaRPr lang="en-US" sz="2400" dirty="0">
              <a:solidFill>
                <a:schemeClr val="tx1"/>
              </a:solidFill>
              <a:latin typeface="+mn-lt"/>
            </a:endParaRPr>
          </a:p>
        </p:txBody>
      </p:sp>
      <p:sp>
        <p:nvSpPr>
          <p:cNvPr id="9" name="Google Shape;156;p22"/>
          <p:cNvSpPr txBox="1">
            <a:spLocks/>
          </p:cNvSpPr>
          <p:nvPr/>
        </p:nvSpPr>
        <p:spPr>
          <a:xfrm>
            <a:off x="3565531" y="2171388"/>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solidFill>
                  <a:schemeClr val="tx1"/>
                </a:solidFill>
                <a:latin typeface="+mn-lt"/>
              </a:rPr>
              <a:t>Treatment </a:t>
            </a:r>
            <a:endParaRPr lang="en-US" sz="2400" dirty="0">
              <a:solidFill>
                <a:schemeClr val="tx1"/>
              </a:solidFill>
              <a:latin typeface="+mn-lt"/>
            </a:endParaRPr>
          </a:p>
        </p:txBody>
      </p:sp>
      <p:sp>
        <p:nvSpPr>
          <p:cNvPr id="10" name="Google Shape;157;p22"/>
          <p:cNvSpPr txBox="1">
            <a:spLocks/>
          </p:cNvSpPr>
          <p:nvPr/>
        </p:nvSpPr>
        <p:spPr>
          <a:xfrm>
            <a:off x="6228136" y="2171388"/>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tx1"/>
                </a:solidFill>
              </a:rPr>
              <a:t>Research</a:t>
            </a:r>
          </a:p>
        </p:txBody>
      </p:sp>
      <p:pic>
        <p:nvPicPr>
          <p:cNvPr id="11" name="Google Shape;158;p22"/>
          <p:cNvPicPr preferRelativeResize="0"/>
          <p:nvPr/>
        </p:nvPicPr>
        <p:blipFill>
          <a:blip r:embed="rId2">
            <a:alphaModFix/>
          </a:blip>
          <a:stretch>
            <a:fillRect/>
          </a:stretch>
        </p:blipFill>
        <p:spPr>
          <a:xfrm>
            <a:off x="1088360" y="2881220"/>
            <a:ext cx="1340178" cy="1197453"/>
          </a:xfrm>
          <a:prstGeom prst="rect">
            <a:avLst/>
          </a:prstGeom>
          <a:noFill/>
          <a:ln>
            <a:noFill/>
          </a:ln>
        </p:spPr>
      </p:pic>
      <p:pic>
        <p:nvPicPr>
          <p:cNvPr id="12" name="Google Shape;159;p22"/>
          <p:cNvPicPr preferRelativeResize="0"/>
          <p:nvPr/>
        </p:nvPicPr>
        <p:blipFill>
          <a:blip r:embed="rId3">
            <a:alphaModFix/>
          </a:blip>
          <a:stretch>
            <a:fillRect/>
          </a:stretch>
        </p:blipFill>
        <p:spPr>
          <a:xfrm>
            <a:off x="3914123" y="2823855"/>
            <a:ext cx="1184102" cy="1194165"/>
          </a:xfrm>
          <a:prstGeom prst="rect">
            <a:avLst/>
          </a:prstGeom>
          <a:noFill/>
          <a:ln>
            <a:noFill/>
          </a:ln>
        </p:spPr>
      </p:pic>
      <p:pic>
        <p:nvPicPr>
          <p:cNvPr id="13" name="Google Shape;160;p22"/>
          <p:cNvPicPr preferRelativeResize="0"/>
          <p:nvPr/>
        </p:nvPicPr>
        <p:blipFill>
          <a:blip r:embed="rId4">
            <a:alphaModFix/>
          </a:blip>
          <a:stretch>
            <a:fillRect/>
          </a:stretch>
        </p:blipFill>
        <p:spPr>
          <a:xfrm>
            <a:off x="6583810" y="2820568"/>
            <a:ext cx="1231250" cy="1197452"/>
          </a:xfrm>
          <a:prstGeom prst="rect">
            <a:avLst/>
          </a:prstGeom>
          <a:noFill/>
          <a:ln>
            <a:noFill/>
          </a:ln>
        </p:spPr>
      </p:pic>
      <p:sp>
        <p:nvSpPr>
          <p:cNvPr id="14" name="Google Shape;141;p21"/>
          <p:cNvSpPr txBox="1">
            <a:spLocks noGrp="1"/>
          </p:cNvSpPr>
          <p:nvPr>
            <p:ph type="ctrTitle"/>
          </p:nvPr>
        </p:nvSpPr>
        <p:spPr>
          <a:xfrm>
            <a:off x="1088360" y="385584"/>
            <a:ext cx="7021076" cy="13398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smtClean="0"/>
              <a:t>Why do we need statistics in medicine?</a:t>
            </a:r>
            <a:endParaRPr sz="4000" dirty="0"/>
          </a:p>
        </p:txBody>
      </p:sp>
    </p:spTree>
    <p:extLst>
      <p:ext uri="{BB962C8B-B14F-4D97-AF65-F5344CB8AC3E}">
        <p14:creationId xmlns:p14="http://schemas.microsoft.com/office/powerpoint/2010/main" val="8812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295827"/>
              </p:ext>
            </p:extLst>
          </p:nvPr>
        </p:nvGraphicFramePr>
        <p:xfrm>
          <a:off x="-71918" y="339048"/>
          <a:ext cx="6163444" cy="1890012"/>
        </p:xfrm>
        <a:graphic>
          <a:graphicData uri="http://schemas.openxmlformats.org/drawingml/2006/table">
            <a:tbl>
              <a:tblPr>
                <a:tableStyleId>{5C22544A-7EE6-4342-B048-85BDC9FD1C3A}</a:tableStyleId>
              </a:tblPr>
              <a:tblGrid>
                <a:gridCol w="2479246"/>
                <a:gridCol w="602478"/>
                <a:gridCol w="1540860"/>
                <a:gridCol w="1540860"/>
              </a:tblGrid>
              <a:tr h="518412">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smtClean="0"/>
                        <a:t>Influenza</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r>
                        <a:rPr lang="en-US" sz="2400" dirty="0" smtClean="0"/>
                        <a:t>Rapid</a:t>
                      </a:r>
                      <a:r>
                        <a:rPr lang="en-US" sz="2400" baseline="0" dirty="0" smtClean="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8.5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76.5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3205537" y="2239769"/>
            <a:ext cx="1202076" cy="461665"/>
          </a:xfrm>
          <a:prstGeom prst="rect">
            <a:avLst/>
          </a:prstGeom>
          <a:noFill/>
        </p:spPr>
        <p:txBody>
          <a:bodyPr wrap="square" rtlCol="0">
            <a:spAutoFit/>
          </a:bodyPr>
          <a:lstStyle/>
          <a:p>
            <a:pPr algn="ctr"/>
            <a:r>
              <a:rPr lang="en-US" sz="2400" dirty="0" smtClean="0"/>
              <a:t>15</a:t>
            </a:r>
            <a:endParaRPr lang="en-US" sz="2400" dirty="0"/>
          </a:p>
        </p:txBody>
      </p:sp>
      <p:sp>
        <p:nvSpPr>
          <p:cNvPr id="6" name="TextBox 5"/>
          <p:cNvSpPr txBox="1"/>
          <p:nvPr/>
        </p:nvSpPr>
        <p:spPr>
          <a:xfrm>
            <a:off x="4744942" y="2248333"/>
            <a:ext cx="1202076" cy="461665"/>
          </a:xfrm>
          <a:prstGeom prst="rect">
            <a:avLst/>
          </a:prstGeom>
          <a:noFill/>
        </p:spPr>
        <p:txBody>
          <a:bodyPr wrap="square" rtlCol="0">
            <a:spAutoFit/>
          </a:bodyPr>
          <a:lstStyle/>
          <a:p>
            <a:pPr algn="ctr"/>
            <a:r>
              <a:rPr lang="en-US" sz="2400" dirty="0"/>
              <a:t>8</a:t>
            </a:r>
            <a:r>
              <a:rPr lang="en-US" sz="2400" dirty="0" smtClean="0"/>
              <a:t>5</a:t>
            </a:r>
            <a:endParaRPr lang="en-US" sz="2400" dirty="0"/>
          </a:p>
        </p:txBody>
      </p:sp>
      <p:sp>
        <p:nvSpPr>
          <p:cNvPr id="7" name="TextBox 6"/>
          <p:cNvSpPr txBox="1"/>
          <p:nvPr/>
        </p:nvSpPr>
        <p:spPr>
          <a:xfrm>
            <a:off x="308225" y="2833289"/>
            <a:ext cx="8589195" cy="1938992"/>
          </a:xfrm>
          <a:prstGeom prst="rect">
            <a:avLst/>
          </a:prstGeom>
          <a:noFill/>
        </p:spPr>
        <p:txBody>
          <a:bodyPr wrap="square" rtlCol="0">
            <a:spAutoFit/>
          </a:bodyPr>
          <a:lstStyle/>
          <a:p>
            <a:r>
              <a:rPr lang="en-US" sz="2400" dirty="0" smtClean="0"/>
              <a:t>What are the chances of having influenza if the test is +</a:t>
            </a:r>
          </a:p>
          <a:p>
            <a:r>
              <a:rPr lang="en-US" sz="2400" dirty="0" smtClean="0">
                <a:solidFill>
                  <a:schemeClr val="tx1"/>
                </a:solidFill>
              </a:rPr>
              <a:t>PPV</a:t>
            </a:r>
            <a:r>
              <a:rPr lang="en-US" sz="2400" dirty="0" smtClean="0">
                <a:solidFill>
                  <a:schemeClr val="bg1"/>
                </a:solidFill>
              </a:rPr>
              <a:t> </a:t>
            </a:r>
            <a:r>
              <a:rPr lang="en-US" sz="2400" dirty="0" smtClean="0"/>
              <a:t>= TP/TP+FP = 0.469 or 46.9%</a:t>
            </a:r>
          </a:p>
          <a:p>
            <a:r>
              <a:rPr lang="en-US" sz="2400" dirty="0" smtClean="0">
                <a:solidFill>
                  <a:schemeClr val="bg1"/>
                </a:solidFill>
              </a:rPr>
              <a:t>PPV = Post-test probability = 46.9%</a:t>
            </a:r>
          </a:p>
          <a:p>
            <a:r>
              <a:rPr lang="en-US" sz="2400" dirty="0" smtClean="0"/>
              <a:t>What are the chances of not having influenza if test is - </a:t>
            </a:r>
          </a:p>
          <a:p>
            <a:r>
              <a:rPr lang="en-US" sz="2400" dirty="0" smtClean="0">
                <a:solidFill>
                  <a:schemeClr val="tx1"/>
                </a:solidFill>
              </a:rPr>
              <a:t>NPV</a:t>
            </a:r>
            <a:r>
              <a:rPr lang="en-US" sz="2400" dirty="0" smtClean="0"/>
              <a:t> =  TN/TN+FN = 0.92 or 92% </a:t>
            </a:r>
          </a:p>
        </p:txBody>
      </p:sp>
    </p:spTree>
    <p:extLst>
      <p:ext uri="{BB962C8B-B14F-4D97-AF65-F5344CB8AC3E}">
        <p14:creationId xmlns:p14="http://schemas.microsoft.com/office/powerpoint/2010/main" val="821277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0451115"/>
              </p:ext>
            </p:extLst>
          </p:nvPr>
        </p:nvGraphicFramePr>
        <p:xfrm>
          <a:off x="0" y="759015"/>
          <a:ext cx="6163444" cy="1890012"/>
        </p:xfrm>
        <a:graphic>
          <a:graphicData uri="http://schemas.openxmlformats.org/drawingml/2006/table">
            <a:tbl>
              <a:tblPr>
                <a:tableStyleId>{5C22544A-7EE6-4342-B048-85BDC9FD1C3A}</a:tableStyleId>
              </a:tblPr>
              <a:tblGrid>
                <a:gridCol w="2479246"/>
                <a:gridCol w="602478"/>
                <a:gridCol w="1540860"/>
                <a:gridCol w="1540860"/>
              </a:tblGrid>
              <a:tr h="518412">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smtClean="0"/>
                        <a:t>Influenza</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r>
                        <a:rPr lang="en-US" sz="2400" dirty="0" smtClean="0"/>
                        <a:t>Rapid</a:t>
                      </a:r>
                      <a:r>
                        <a:rPr lang="en-US" sz="2400" baseline="0" dirty="0" smtClean="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8.5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t>-</a:t>
                      </a:r>
                      <a:endParaRPr 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t>76.5</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3205537" y="2640463"/>
            <a:ext cx="1202076" cy="461665"/>
          </a:xfrm>
          <a:prstGeom prst="rect">
            <a:avLst/>
          </a:prstGeom>
          <a:noFill/>
        </p:spPr>
        <p:txBody>
          <a:bodyPr wrap="square" rtlCol="0">
            <a:spAutoFit/>
          </a:bodyPr>
          <a:lstStyle/>
          <a:p>
            <a:pPr algn="ctr"/>
            <a:r>
              <a:rPr lang="en-US" sz="2400" dirty="0" smtClean="0"/>
              <a:t>15</a:t>
            </a:r>
            <a:endParaRPr lang="en-US" sz="2400" dirty="0"/>
          </a:p>
        </p:txBody>
      </p:sp>
      <p:sp>
        <p:nvSpPr>
          <p:cNvPr id="5" name="TextBox 4"/>
          <p:cNvSpPr txBox="1"/>
          <p:nvPr/>
        </p:nvSpPr>
        <p:spPr>
          <a:xfrm>
            <a:off x="4744942" y="2649027"/>
            <a:ext cx="1202076" cy="461665"/>
          </a:xfrm>
          <a:prstGeom prst="rect">
            <a:avLst/>
          </a:prstGeom>
          <a:noFill/>
        </p:spPr>
        <p:txBody>
          <a:bodyPr wrap="square" rtlCol="0">
            <a:spAutoFit/>
          </a:bodyPr>
          <a:lstStyle/>
          <a:p>
            <a:pPr algn="ctr"/>
            <a:r>
              <a:rPr lang="en-US" sz="2400" dirty="0"/>
              <a:t>8</a:t>
            </a:r>
            <a:r>
              <a:rPr lang="en-US" sz="2400" dirty="0" smtClean="0"/>
              <a:t>5</a:t>
            </a:r>
            <a:endParaRPr lang="en-US" sz="2400" dirty="0"/>
          </a:p>
        </p:txBody>
      </p:sp>
      <p:sp>
        <p:nvSpPr>
          <p:cNvPr id="6" name="TextBox 5"/>
          <p:cNvSpPr txBox="1"/>
          <p:nvPr/>
        </p:nvSpPr>
        <p:spPr>
          <a:xfrm>
            <a:off x="308225" y="3079874"/>
            <a:ext cx="8589195" cy="830997"/>
          </a:xfrm>
          <a:prstGeom prst="rect">
            <a:avLst/>
          </a:prstGeom>
          <a:noFill/>
        </p:spPr>
        <p:txBody>
          <a:bodyPr wrap="square" rtlCol="0">
            <a:spAutoFit/>
          </a:bodyPr>
          <a:lstStyle/>
          <a:p>
            <a:r>
              <a:rPr lang="en-US" sz="2400" dirty="0" smtClean="0"/>
              <a:t>What are the chances of not having influenza if test is - </a:t>
            </a:r>
          </a:p>
          <a:p>
            <a:r>
              <a:rPr lang="en-US" sz="2400" dirty="0" smtClean="0"/>
              <a:t>NPV =  TN/TN+FN = 0.92 or 92% </a:t>
            </a:r>
          </a:p>
        </p:txBody>
      </p:sp>
      <p:sp>
        <p:nvSpPr>
          <p:cNvPr id="7" name="TextBox 6"/>
          <p:cNvSpPr txBox="1"/>
          <p:nvPr/>
        </p:nvSpPr>
        <p:spPr>
          <a:xfrm>
            <a:off x="472611" y="174661"/>
            <a:ext cx="7715892" cy="461665"/>
          </a:xfrm>
          <a:prstGeom prst="rect">
            <a:avLst/>
          </a:prstGeom>
          <a:noFill/>
        </p:spPr>
        <p:txBody>
          <a:bodyPr wrap="square" rtlCol="0">
            <a:spAutoFit/>
          </a:bodyPr>
          <a:lstStyle/>
          <a:p>
            <a:r>
              <a:rPr lang="en-US" sz="2400" dirty="0" smtClean="0"/>
              <a:t>What are the chances of having influenza if test is - </a:t>
            </a:r>
            <a:endParaRPr lang="en-US" sz="2400" dirty="0"/>
          </a:p>
        </p:txBody>
      </p:sp>
      <p:sp>
        <p:nvSpPr>
          <p:cNvPr id="8" name="TextBox 7"/>
          <p:cNvSpPr txBox="1"/>
          <p:nvPr/>
        </p:nvSpPr>
        <p:spPr>
          <a:xfrm>
            <a:off x="308225" y="4110885"/>
            <a:ext cx="8157681" cy="830997"/>
          </a:xfrm>
          <a:prstGeom prst="rect">
            <a:avLst/>
          </a:prstGeom>
          <a:noFill/>
        </p:spPr>
        <p:txBody>
          <a:bodyPr wrap="square" rtlCol="0">
            <a:spAutoFit/>
          </a:bodyPr>
          <a:lstStyle/>
          <a:p>
            <a:r>
              <a:rPr lang="en-US" sz="2400" dirty="0" smtClean="0">
                <a:solidFill>
                  <a:schemeClr val="bg1"/>
                </a:solidFill>
              </a:rPr>
              <a:t>Chances of having influenza if test if – </a:t>
            </a:r>
          </a:p>
          <a:p>
            <a:r>
              <a:rPr lang="en-US" sz="2400" dirty="0" smtClean="0">
                <a:solidFill>
                  <a:schemeClr val="bg1"/>
                </a:solidFill>
              </a:rPr>
              <a:t>= 1-NPV = 0.08 or 8%</a:t>
            </a:r>
            <a:endParaRPr lang="en-US" sz="2400" dirty="0">
              <a:solidFill>
                <a:schemeClr val="bg1"/>
              </a:solidFill>
            </a:endParaRPr>
          </a:p>
        </p:txBody>
      </p:sp>
    </p:spTree>
    <p:extLst>
      <p:ext uri="{BB962C8B-B14F-4D97-AF65-F5344CB8AC3E}">
        <p14:creationId xmlns:p14="http://schemas.microsoft.com/office/powerpoint/2010/main" val="723562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79" y="237386"/>
            <a:ext cx="8194513" cy="1552800"/>
          </a:xfrm>
        </p:spPr>
        <p:txBody>
          <a:bodyPr/>
          <a:lstStyle/>
          <a:p>
            <a:r>
              <a:rPr lang="en-US" sz="2400" dirty="0" smtClean="0">
                <a:latin typeface="+mn-lt"/>
              </a:rPr>
              <a:t>Sensitivity = 50%</a:t>
            </a:r>
            <a:br>
              <a:rPr lang="en-US" sz="2400" dirty="0" smtClean="0">
                <a:latin typeface="+mn-lt"/>
              </a:rPr>
            </a:br>
            <a:r>
              <a:rPr lang="en-US" sz="2400" dirty="0" smtClean="0">
                <a:latin typeface="+mn-lt"/>
              </a:rPr>
              <a:t>Specificity = 90%</a:t>
            </a:r>
            <a:br>
              <a:rPr lang="en-US" sz="2400" dirty="0" smtClean="0">
                <a:latin typeface="+mn-lt"/>
              </a:rPr>
            </a:br>
            <a:r>
              <a:rPr lang="en-US" sz="2400" dirty="0" smtClean="0">
                <a:latin typeface="+mn-lt"/>
              </a:rPr>
              <a:t>Prevalence = Pre-test probability = 15%</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442103106"/>
              </p:ext>
            </p:extLst>
          </p:nvPr>
        </p:nvGraphicFramePr>
        <p:xfrm>
          <a:off x="620712" y="1428358"/>
          <a:ext cx="6173710" cy="1584960"/>
        </p:xfrm>
        <a:graphic>
          <a:graphicData uri="http://schemas.openxmlformats.org/drawingml/2006/table">
            <a:tbl>
              <a:tblPr>
                <a:tableStyleId>{5C22544A-7EE6-4342-B048-85BDC9FD1C3A}</a:tableStyleId>
              </a:tblPr>
              <a:tblGrid>
                <a:gridCol w="2483375"/>
                <a:gridCol w="603481"/>
                <a:gridCol w="1543427"/>
                <a:gridCol w="1543427"/>
              </a:tblGrid>
              <a:tr h="370840">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000" dirty="0" smtClean="0"/>
                        <a:t>Influenza</a:t>
                      </a:r>
                      <a:endParaRPr lang="en-US" sz="2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a:t>
                      </a:r>
                      <a:endParaRPr lang="en-US" sz="2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a:t>
                      </a:r>
                      <a:endParaRPr lang="en-US" sz="20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rowSpan="2">
                  <a:txBody>
                    <a:bodyPr/>
                    <a:lstStyle/>
                    <a:p>
                      <a:pPr algn="ctr"/>
                      <a:r>
                        <a:rPr lang="en-US" sz="2000" dirty="0" smtClean="0"/>
                        <a:t>Rapid</a:t>
                      </a:r>
                      <a:r>
                        <a:rPr lang="en-US" sz="2000" baseline="0" dirty="0" smtClean="0"/>
                        <a:t> Influenza Test</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a:t>
                      </a:r>
                      <a:endParaRPr lang="en-US"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7.5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8.5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smtClean="0"/>
                        <a:t>-</a:t>
                      </a:r>
                      <a:endParaRPr lang="en-US" sz="2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7.5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t>76.5</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3893898" y="3020549"/>
            <a:ext cx="1202076" cy="400110"/>
          </a:xfrm>
          <a:prstGeom prst="rect">
            <a:avLst/>
          </a:prstGeom>
          <a:noFill/>
        </p:spPr>
        <p:txBody>
          <a:bodyPr wrap="square" rtlCol="0">
            <a:spAutoFit/>
          </a:bodyPr>
          <a:lstStyle/>
          <a:p>
            <a:pPr algn="ctr"/>
            <a:r>
              <a:rPr lang="en-US" sz="2000" dirty="0" smtClean="0"/>
              <a:t>15</a:t>
            </a:r>
            <a:endParaRPr lang="en-US" sz="2000" dirty="0"/>
          </a:p>
        </p:txBody>
      </p:sp>
      <p:sp>
        <p:nvSpPr>
          <p:cNvPr id="6" name="TextBox 5"/>
          <p:cNvSpPr txBox="1"/>
          <p:nvPr/>
        </p:nvSpPr>
        <p:spPr>
          <a:xfrm>
            <a:off x="5371658" y="3020549"/>
            <a:ext cx="1202076" cy="400110"/>
          </a:xfrm>
          <a:prstGeom prst="rect">
            <a:avLst/>
          </a:prstGeom>
          <a:noFill/>
        </p:spPr>
        <p:txBody>
          <a:bodyPr wrap="square" rtlCol="0">
            <a:spAutoFit/>
          </a:bodyPr>
          <a:lstStyle/>
          <a:p>
            <a:pPr algn="ctr"/>
            <a:r>
              <a:rPr lang="en-US" sz="2000" dirty="0"/>
              <a:t>8</a:t>
            </a:r>
            <a:r>
              <a:rPr lang="en-US" sz="2000" dirty="0" smtClean="0"/>
              <a:t>5</a:t>
            </a:r>
            <a:endParaRPr lang="en-US" sz="2000" dirty="0"/>
          </a:p>
        </p:txBody>
      </p:sp>
      <p:sp>
        <p:nvSpPr>
          <p:cNvPr id="3" name="Rectangle 2"/>
          <p:cNvSpPr/>
          <p:nvPr/>
        </p:nvSpPr>
        <p:spPr>
          <a:xfrm>
            <a:off x="397679" y="3427890"/>
            <a:ext cx="8194513" cy="1938992"/>
          </a:xfrm>
          <a:prstGeom prst="rect">
            <a:avLst/>
          </a:prstGeom>
        </p:spPr>
        <p:txBody>
          <a:bodyPr wrap="square">
            <a:spAutoFit/>
          </a:bodyPr>
          <a:lstStyle/>
          <a:p>
            <a:r>
              <a:rPr lang="en-US" sz="2400" dirty="0"/>
              <a:t>C</a:t>
            </a:r>
            <a:r>
              <a:rPr lang="en-US" sz="2400" dirty="0" smtClean="0"/>
              <a:t>hances </a:t>
            </a:r>
            <a:r>
              <a:rPr lang="en-US" sz="2400" dirty="0"/>
              <a:t>of having influenza if the test is +</a:t>
            </a:r>
          </a:p>
          <a:p>
            <a:r>
              <a:rPr lang="en-US" sz="2400" dirty="0" smtClean="0">
                <a:solidFill>
                  <a:schemeClr val="bg1"/>
                </a:solidFill>
              </a:rPr>
              <a:t>PPV </a:t>
            </a:r>
            <a:r>
              <a:rPr lang="en-US" sz="2400" dirty="0">
                <a:solidFill>
                  <a:schemeClr val="bg1"/>
                </a:solidFill>
              </a:rPr>
              <a:t>= Post-test probability = 46.9</a:t>
            </a:r>
            <a:r>
              <a:rPr lang="en-US" sz="2400" dirty="0" smtClean="0">
                <a:solidFill>
                  <a:schemeClr val="bg1"/>
                </a:solidFill>
              </a:rPr>
              <a:t>%</a:t>
            </a:r>
          </a:p>
          <a:p>
            <a:r>
              <a:rPr lang="en-US" sz="2400" dirty="0">
                <a:solidFill>
                  <a:schemeClr val="tx1"/>
                </a:solidFill>
              </a:rPr>
              <a:t>Chances of having influenza if test if – </a:t>
            </a:r>
          </a:p>
          <a:p>
            <a:r>
              <a:rPr lang="en-US" sz="2400" dirty="0">
                <a:solidFill>
                  <a:schemeClr val="bg1"/>
                </a:solidFill>
              </a:rPr>
              <a:t>= 1-NPV = </a:t>
            </a:r>
            <a:r>
              <a:rPr lang="en-US" sz="2400" dirty="0" smtClean="0">
                <a:solidFill>
                  <a:schemeClr val="bg1"/>
                </a:solidFill>
              </a:rPr>
              <a:t>8</a:t>
            </a:r>
            <a:r>
              <a:rPr lang="en-US" sz="2400" dirty="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1101070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788" y="560435"/>
            <a:ext cx="8096036" cy="4216539"/>
          </a:xfrm>
          <a:prstGeom prst="rect">
            <a:avLst/>
          </a:prstGeom>
        </p:spPr>
        <p:txBody>
          <a:bodyPr wrap="square">
            <a:spAutoFit/>
          </a:bodyPr>
          <a:lstStyle/>
          <a:p>
            <a:r>
              <a:rPr lang="en-US" sz="2800" dirty="0">
                <a:solidFill>
                  <a:schemeClr val="bg1"/>
                </a:solidFill>
              </a:rPr>
              <a:t>What would you like to do in this situation? </a:t>
            </a:r>
            <a:r>
              <a:rPr lang="en-US" sz="2000" dirty="0">
                <a:solidFill>
                  <a:schemeClr val="tx1"/>
                </a:solidFill>
              </a:rPr>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1. Give him the antiviral medications because internet is usually correct.  </a:t>
            </a:r>
            <a:br>
              <a:rPr lang="en-US" sz="2000" dirty="0">
                <a:solidFill>
                  <a:schemeClr val="tx1"/>
                </a:solidFill>
              </a:rPr>
            </a:br>
            <a:r>
              <a:rPr lang="en-US" sz="2000" dirty="0">
                <a:solidFill>
                  <a:schemeClr val="tx1"/>
                </a:solidFill>
              </a:rPr>
              <a:t>2. Don’t give him the antiviral medications because sensitivity of your rapid flu </a:t>
            </a:r>
            <a:r>
              <a:rPr lang="en-US" sz="2000" dirty="0" smtClean="0">
                <a:solidFill>
                  <a:schemeClr val="tx1"/>
                </a:solidFill>
              </a:rPr>
              <a:t>test </a:t>
            </a:r>
            <a:r>
              <a:rPr lang="en-US" sz="2000" dirty="0">
                <a:solidFill>
                  <a:schemeClr val="tx1"/>
                </a:solidFill>
              </a:rPr>
              <a:t>is low.</a:t>
            </a:r>
            <a:br>
              <a:rPr lang="en-US" sz="2000" dirty="0">
                <a:solidFill>
                  <a:schemeClr val="tx1"/>
                </a:solidFill>
              </a:rPr>
            </a:br>
            <a:r>
              <a:rPr lang="en-US" sz="2000" dirty="0">
                <a:solidFill>
                  <a:schemeClr val="tx1"/>
                </a:solidFill>
              </a:rPr>
              <a:t>3. Give him the antiviral medications because sensitivity is low </a:t>
            </a:r>
            <a:br>
              <a:rPr lang="en-US" sz="2000" dirty="0">
                <a:solidFill>
                  <a:schemeClr val="tx1"/>
                </a:solidFill>
              </a:rPr>
            </a:br>
            <a:r>
              <a:rPr lang="en-US" sz="2000" dirty="0">
                <a:solidFill>
                  <a:schemeClr val="bg1"/>
                </a:solidFill>
              </a:rPr>
              <a:t>4. Test his nasal secretions for influenza. If the test is positive, give him the anti-viral medications. </a:t>
            </a:r>
            <a:br>
              <a:rPr lang="en-US" sz="2000" dirty="0">
                <a:solidFill>
                  <a:schemeClr val="bg1"/>
                </a:solidFill>
              </a:rPr>
            </a:br>
            <a:r>
              <a:rPr lang="en-US" sz="2000" dirty="0">
                <a:solidFill>
                  <a:schemeClr val="tx1"/>
                </a:solidFill>
              </a:rPr>
              <a:t>5. Test his nasal secretions for influenza. If the test if negative, give him the anti-viral medications.</a:t>
            </a:r>
            <a:br>
              <a:rPr lang="en-US" sz="2000" dirty="0">
                <a:solidFill>
                  <a:schemeClr val="tx1"/>
                </a:solidFill>
              </a:rPr>
            </a:br>
            <a:r>
              <a:rPr lang="en-US" sz="2000" dirty="0">
                <a:solidFill>
                  <a:schemeClr val="tx1"/>
                </a:solidFill>
              </a:rPr>
              <a:t>6. Test his nasal secretions for influenza. If the test is negative, tell him that he has the common cold and antivirals will be ineffective. </a:t>
            </a:r>
            <a:endParaRPr lang="en-US" sz="2000" dirty="0"/>
          </a:p>
        </p:txBody>
      </p:sp>
    </p:spTree>
    <p:extLst>
      <p:ext uri="{BB962C8B-B14F-4D97-AF65-F5344CB8AC3E}">
        <p14:creationId xmlns:p14="http://schemas.microsoft.com/office/powerpoint/2010/main" val="844374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cxnSp>
        <p:nvCxnSpPr>
          <p:cNvPr id="1137" name="Google Shape;1137;p44"/>
          <p:cNvCxnSpPr/>
          <p:nvPr/>
        </p:nvCxnSpPr>
        <p:spPr>
          <a:xfrm>
            <a:off x="4188750" y="1877000"/>
            <a:ext cx="2964000" cy="0"/>
          </a:xfrm>
          <a:prstGeom prst="straightConnector1">
            <a:avLst/>
          </a:prstGeom>
          <a:noFill/>
          <a:ln w="19050" cap="flat" cmpd="sng">
            <a:solidFill>
              <a:schemeClr val="accent1"/>
            </a:solidFill>
            <a:prstDash val="solid"/>
            <a:round/>
            <a:headEnd type="oval" w="med" len="med"/>
            <a:tailEnd type="none" w="med" len="med"/>
          </a:ln>
        </p:spPr>
      </p:cxnSp>
      <p:sp>
        <p:nvSpPr>
          <p:cNvPr id="1138" name="Google Shape;1138;p44"/>
          <p:cNvSpPr/>
          <p:nvPr/>
        </p:nvSpPr>
        <p:spPr>
          <a:xfrm>
            <a:off x="6207450" y="969275"/>
            <a:ext cx="2186100" cy="21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txBox="1">
            <a:spLocks noGrp="1"/>
          </p:cNvSpPr>
          <p:nvPr>
            <p:ph type="subTitle" idx="1"/>
          </p:nvPr>
        </p:nvSpPr>
        <p:spPr>
          <a:xfrm>
            <a:off x="616461" y="2302948"/>
            <a:ext cx="3081600"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smtClean="0">
                <a:solidFill>
                  <a:schemeClr val="lt1"/>
                </a:solidFill>
                <a:latin typeface="+mn-lt"/>
              </a:rPr>
              <a:t>What questions do you have? </a:t>
            </a:r>
            <a:endParaRPr sz="1600" dirty="0">
              <a:solidFill>
                <a:schemeClr val="lt1"/>
              </a:solidFill>
              <a:latin typeface="+mn-lt"/>
            </a:endParaRPr>
          </a:p>
          <a:p>
            <a:pPr marL="0" lvl="0" indent="0" algn="l" rtl="0">
              <a:spcBef>
                <a:spcPts val="0"/>
              </a:spcBef>
              <a:spcAft>
                <a:spcPts val="0"/>
              </a:spcAft>
              <a:buClr>
                <a:schemeClr val="dk1"/>
              </a:buClr>
              <a:buSzPts val="1100"/>
              <a:buFont typeface="Arial"/>
              <a:buNone/>
            </a:pPr>
            <a:endParaRPr sz="1600" dirty="0">
              <a:solidFill>
                <a:schemeClr val="lt1"/>
              </a:solidFill>
              <a:latin typeface="+mn-lt"/>
            </a:endParaRPr>
          </a:p>
          <a:p>
            <a:pPr marL="0" lvl="0" indent="0" algn="l" rtl="0">
              <a:spcBef>
                <a:spcPts val="0"/>
              </a:spcBef>
              <a:spcAft>
                <a:spcPts val="0"/>
              </a:spcAft>
              <a:buClr>
                <a:schemeClr val="dk1"/>
              </a:buClr>
              <a:buSzPts val="1100"/>
              <a:buFont typeface="Arial"/>
              <a:buNone/>
            </a:pPr>
            <a:r>
              <a:rPr lang="es" sz="1600" dirty="0" smtClean="0">
                <a:solidFill>
                  <a:schemeClr val="lt1"/>
                </a:solidFill>
                <a:latin typeface="+mn-lt"/>
              </a:rPr>
              <a:t>sshrivastava1@northwell.edu </a:t>
            </a:r>
            <a:endParaRPr sz="1600" dirty="0">
              <a:solidFill>
                <a:schemeClr val="lt1"/>
              </a:solidFill>
              <a:latin typeface="+mn-lt"/>
            </a:endParaRPr>
          </a:p>
        </p:txBody>
      </p:sp>
      <p:sp>
        <p:nvSpPr>
          <p:cNvPr id="1140" name="Google Shape;1140;p44"/>
          <p:cNvSpPr txBox="1">
            <a:spLocks noGrp="1"/>
          </p:cNvSpPr>
          <p:nvPr>
            <p:ph type="ctrTitle"/>
          </p:nvPr>
        </p:nvSpPr>
        <p:spPr>
          <a:xfrm>
            <a:off x="602727" y="365222"/>
            <a:ext cx="386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a:t>THANKS</a:t>
            </a:r>
            <a:endParaRPr sz="6000"/>
          </a:p>
        </p:txBody>
      </p:sp>
      <p:pic>
        <p:nvPicPr>
          <p:cNvPr id="1144" name="Google Shape;1144;p44"/>
          <p:cNvPicPr preferRelativeResize="0"/>
          <p:nvPr/>
        </p:nvPicPr>
        <p:blipFill>
          <a:blip r:embed="rId3">
            <a:alphaModFix/>
          </a:blip>
          <a:stretch>
            <a:fillRect/>
          </a:stretch>
        </p:blipFill>
        <p:spPr>
          <a:xfrm>
            <a:off x="6593900" y="679200"/>
            <a:ext cx="1483951" cy="404422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51" name="Google Shape;151;p22"/>
          <p:cNvCxnSpPr/>
          <p:nvPr/>
        </p:nvCxnSpPr>
        <p:spPr>
          <a:xfrm rot="10800000">
            <a:off x="99830" y="1498056"/>
            <a:ext cx="8992800" cy="0"/>
          </a:xfrm>
          <a:prstGeom prst="straightConnector1">
            <a:avLst/>
          </a:prstGeom>
          <a:noFill/>
          <a:ln w="19050" cap="flat" cmpd="sng">
            <a:solidFill>
              <a:schemeClr val="accent1"/>
            </a:solidFill>
            <a:prstDash val="solid"/>
            <a:round/>
            <a:headEnd type="oval" w="med" len="med"/>
            <a:tailEnd type="oval" w="med" len="med"/>
          </a:ln>
        </p:spPr>
      </p:cxnSp>
      <p:sp>
        <p:nvSpPr>
          <p:cNvPr id="152" name="Google Shape;152;p22"/>
          <p:cNvSpPr txBox="1">
            <a:spLocks noGrp="1"/>
          </p:cNvSpPr>
          <p:nvPr>
            <p:ph type="subTitle" idx="1"/>
          </p:nvPr>
        </p:nvSpPr>
        <p:spPr>
          <a:xfrm>
            <a:off x="205108" y="2409488"/>
            <a:ext cx="8579296" cy="2655672"/>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Font typeface="Arial" panose="020B0604020202020204" pitchFamily="34" charset="0"/>
              <a:buChar char="•"/>
            </a:pPr>
            <a:r>
              <a:rPr lang="es" sz="2400" dirty="0" smtClean="0">
                <a:solidFill>
                  <a:schemeClr val="tx1"/>
                </a:solidFill>
                <a:latin typeface="+mn-lt"/>
              </a:rPr>
              <a:t>Evaluation of patient presentation</a:t>
            </a:r>
          </a:p>
          <a:p>
            <a:pPr marL="342900" lvl="0" indent="-342900" rtl="0">
              <a:spcBef>
                <a:spcPts val="0"/>
              </a:spcBef>
              <a:spcAft>
                <a:spcPts val="0"/>
              </a:spcAft>
              <a:buFont typeface="Arial" panose="020B0604020202020204" pitchFamily="34" charset="0"/>
              <a:buChar char="•"/>
            </a:pPr>
            <a:r>
              <a:rPr lang="es" sz="2400" dirty="0" smtClean="0">
                <a:solidFill>
                  <a:schemeClr val="tx1"/>
                </a:solidFill>
                <a:latin typeface="+mn-lt"/>
              </a:rPr>
              <a:t>Intrepretation of labs results</a:t>
            </a:r>
          </a:p>
          <a:p>
            <a:pPr marL="342900" lvl="0" indent="-342900" rtl="0">
              <a:spcBef>
                <a:spcPts val="0"/>
              </a:spcBef>
              <a:spcAft>
                <a:spcPts val="0"/>
              </a:spcAft>
              <a:buFont typeface="Arial" panose="020B0604020202020204" pitchFamily="34" charset="0"/>
              <a:buChar char="•"/>
            </a:pPr>
            <a:r>
              <a:rPr lang="es" sz="2400" dirty="0" smtClean="0">
                <a:solidFill>
                  <a:schemeClr val="tx1"/>
                </a:solidFill>
                <a:latin typeface="+mn-lt"/>
              </a:rPr>
              <a:t>Intrepretation of imaging results</a:t>
            </a:r>
          </a:p>
          <a:p>
            <a:pPr marL="342900" lvl="0" indent="-342900" rtl="0">
              <a:spcBef>
                <a:spcPts val="0"/>
              </a:spcBef>
              <a:spcAft>
                <a:spcPts val="0"/>
              </a:spcAft>
              <a:buFont typeface="Arial" panose="020B0604020202020204" pitchFamily="34" charset="0"/>
              <a:buChar char="•"/>
            </a:pPr>
            <a:r>
              <a:rPr lang="es" sz="2400" dirty="0" smtClean="0">
                <a:solidFill>
                  <a:schemeClr val="tx1"/>
                </a:solidFill>
                <a:latin typeface="+mn-lt"/>
              </a:rPr>
              <a:t>Establishing diagosis</a:t>
            </a:r>
          </a:p>
          <a:p>
            <a:pPr marL="342900" lvl="0" indent="-342900" rtl="0">
              <a:spcBef>
                <a:spcPts val="0"/>
              </a:spcBef>
              <a:spcAft>
                <a:spcPts val="0"/>
              </a:spcAft>
              <a:buFont typeface="Arial" panose="020B0604020202020204" pitchFamily="34" charset="0"/>
              <a:buChar char="•"/>
            </a:pPr>
            <a:r>
              <a:rPr lang="es" sz="2400" dirty="0" smtClean="0">
                <a:solidFill>
                  <a:schemeClr val="tx1"/>
                </a:solidFill>
                <a:latin typeface="+mn-lt"/>
              </a:rPr>
              <a:t>Prognosis  </a:t>
            </a:r>
          </a:p>
          <a:p>
            <a:pPr marL="342900" lvl="0" indent="-342900" rtl="0">
              <a:spcBef>
                <a:spcPts val="0"/>
              </a:spcBef>
              <a:spcAft>
                <a:spcPts val="0"/>
              </a:spcAft>
              <a:buFont typeface="Arial" panose="020B0604020202020204" pitchFamily="34" charset="0"/>
              <a:buChar char="•"/>
            </a:pPr>
            <a:endParaRPr lang="es" sz="2400" dirty="0" smtClean="0">
              <a:solidFill>
                <a:schemeClr val="tx1"/>
              </a:solidFill>
              <a:latin typeface="+mn-lt"/>
            </a:endParaRPr>
          </a:p>
          <a:p>
            <a:pPr marL="342900" lvl="0" indent="-342900" rtl="0">
              <a:spcBef>
                <a:spcPts val="0"/>
              </a:spcBef>
              <a:spcAft>
                <a:spcPts val="0"/>
              </a:spcAft>
              <a:buFont typeface="Arial" panose="020B0604020202020204" pitchFamily="34" charset="0"/>
              <a:buChar char="•"/>
            </a:pPr>
            <a:endParaRPr lang="es" sz="2400" dirty="0" smtClean="0">
              <a:solidFill>
                <a:schemeClr val="tx1"/>
              </a:solidFill>
              <a:latin typeface="+mn-lt"/>
            </a:endParaRPr>
          </a:p>
          <a:p>
            <a:pPr marL="342900" lvl="0" indent="-342900" rtl="0">
              <a:spcBef>
                <a:spcPts val="0"/>
              </a:spcBef>
              <a:spcAft>
                <a:spcPts val="0"/>
              </a:spcAft>
              <a:buFont typeface="Arial" panose="020B0604020202020204" pitchFamily="34" charset="0"/>
              <a:buChar char="•"/>
            </a:pPr>
            <a:endParaRPr lang="es" sz="2400" dirty="0" smtClean="0">
              <a:solidFill>
                <a:schemeClr val="tx1"/>
              </a:solidFill>
              <a:latin typeface="+mn-lt"/>
            </a:endParaRPr>
          </a:p>
        </p:txBody>
      </p:sp>
      <p:sp>
        <p:nvSpPr>
          <p:cNvPr id="155" name="Google Shape;155;p22"/>
          <p:cNvSpPr txBox="1">
            <a:spLocks noGrp="1"/>
          </p:cNvSpPr>
          <p:nvPr>
            <p:ph type="ctrTitle"/>
          </p:nvPr>
        </p:nvSpPr>
        <p:spPr>
          <a:xfrm>
            <a:off x="923474"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dirty="0" smtClean="0">
                <a:solidFill>
                  <a:schemeClr val="tx1"/>
                </a:solidFill>
                <a:latin typeface="+mn-lt"/>
              </a:rPr>
              <a:t>Diagnosis</a:t>
            </a:r>
            <a:endParaRPr sz="2400" dirty="0">
              <a:solidFill>
                <a:schemeClr val="tx1"/>
              </a:solidFill>
              <a:latin typeface="+mn-lt"/>
            </a:endParaRPr>
          </a:p>
        </p:txBody>
      </p:sp>
      <p:sp>
        <p:nvSpPr>
          <p:cNvPr id="156" name="Google Shape;156;p22"/>
          <p:cNvSpPr txBox="1">
            <a:spLocks noGrp="1"/>
          </p:cNvSpPr>
          <p:nvPr>
            <p:ph type="ctrTitle" idx="2"/>
          </p:nvPr>
        </p:nvSpPr>
        <p:spPr>
          <a:xfrm>
            <a:off x="3586079"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smtClean="0">
                <a:solidFill>
                  <a:schemeClr val="accent1"/>
                </a:solidFill>
                <a:latin typeface="+mn-lt"/>
              </a:rPr>
              <a:t>Treatment </a:t>
            </a:r>
            <a:endParaRPr sz="2400" dirty="0">
              <a:solidFill>
                <a:schemeClr val="accent1"/>
              </a:solidFill>
              <a:latin typeface="+mn-lt"/>
            </a:endParaRPr>
          </a:p>
        </p:txBody>
      </p:sp>
      <p:sp>
        <p:nvSpPr>
          <p:cNvPr id="157" name="Google Shape;157;p22"/>
          <p:cNvSpPr txBox="1">
            <a:spLocks noGrp="1"/>
          </p:cNvSpPr>
          <p:nvPr>
            <p:ph type="ctrTitle" idx="4"/>
          </p:nvPr>
        </p:nvSpPr>
        <p:spPr>
          <a:xfrm>
            <a:off x="6248684"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dirty="0" smtClean="0">
                <a:latin typeface="+mn-lt"/>
              </a:rPr>
              <a:t>Research</a:t>
            </a:r>
            <a:endParaRPr sz="2400" dirty="0">
              <a:solidFill>
                <a:schemeClr val="accent1"/>
              </a:solidFill>
              <a:latin typeface="+mn-lt"/>
            </a:endParaRPr>
          </a:p>
        </p:txBody>
      </p:sp>
      <p:pic>
        <p:nvPicPr>
          <p:cNvPr id="158" name="Google Shape;158;p22"/>
          <p:cNvPicPr preferRelativeResize="0"/>
          <p:nvPr/>
        </p:nvPicPr>
        <p:blipFill>
          <a:blip r:embed="rId3">
            <a:alphaModFix/>
          </a:blip>
          <a:stretch>
            <a:fillRect/>
          </a:stretch>
        </p:blipFill>
        <p:spPr>
          <a:xfrm>
            <a:off x="1108908" y="959982"/>
            <a:ext cx="1340178" cy="1197453"/>
          </a:xfrm>
          <a:prstGeom prst="rect">
            <a:avLst/>
          </a:prstGeom>
          <a:noFill/>
          <a:ln>
            <a:noFill/>
          </a:ln>
        </p:spPr>
      </p:pic>
      <p:pic>
        <p:nvPicPr>
          <p:cNvPr id="159" name="Google Shape;159;p22"/>
          <p:cNvPicPr preferRelativeResize="0"/>
          <p:nvPr/>
        </p:nvPicPr>
        <p:blipFill>
          <a:blip r:embed="rId4">
            <a:alphaModFix/>
          </a:blip>
          <a:stretch>
            <a:fillRect/>
          </a:stretch>
        </p:blipFill>
        <p:spPr>
          <a:xfrm>
            <a:off x="3934671" y="902617"/>
            <a:ext cx="1184102" cy="1194165"/>
          </a:xfrm>
          <a:prstGeom prst="rect">
            <a:avLst/>
          </a:prstGeom>
          <a:noFill/>
          <a:ln>
            <a:noFill/>
          </a:ln>
        </p:spPr>
      </p:pic>
      <p:pic>
        <p:nvPicPr>
          <p:cNvPr id="160" name="Google Shape;160;p22"/>
          <p:cNvPicPr preferRelativeResize="0"/>
          <p:nvPr/>
        </p:nvPicPr>
        <p:blipFill>
          <a:blip r:embed="rId5">
            <a:alphaModFix/>
          </a:blip>
          <a:stretch>
            <a:fillRect/>
          </a:stretch>
        </p:blipFill>
        <p:spPr>
          <a:xfrm>
            <a:off x="6604358" y="899330"/>
            <a:ext cx="1231250" cy="1197452"/>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48460" y="1528878"/>
            <a:ext cx="8992800" cy="0"/>
          </a:xfrm>
          <a:prstGeom prst="straightConnector1">
            <a:avLst/>
          </a:prstGeom>
          <a:noFill/>
          <a:ln w="19050" cap="flat" cmpd="sng">
            <a:solidFill>
              <a:schemeClr val="accent1"/>
            </a:solidFill>
            <a:prstDash val="solid"/>
            <a:round/>
            <a:headEnd type="oval" w="med" len="med"/>
            <a:tailEnd type="oval" w="med" len="med"/>
          </a:ln>
        </p:spPr>
      </p:cxnSp>
      <p:sp>
        <p:nvSpPr>
          <p:cNvPr id="7" name="Google Shape;154;p22"/>
          <p:cNvSpPr txBox="1">
            <a:spLocks/>
          </p:cNvSpPr>
          <p:nvPr/>
        </p:nvSpPr>
        <p:spPr>
          <a:xfrm>
            <a:off x="6197314" y="2672409"/>
            <a:ext cx="1881300" cy="111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mtClean="0"/>
              <a:t> </a:t>
            </a:r>
            <a:endParaRPr lang="es" dirty="0"/>
          </a:p>
        </p:txBody>
      </p:sp>
      <p:sp>
        <p:nvSpPr>
          <p:cNvPr id="8" name="Google Shape;155;p22"/>
          <p:cNvSpPr txBox="1">
            <a:spLocks/>
          </p:cNvSpPr>
          <p:nvPr/>
        </p:nvSpPr>
        <p:spPr>
          <a:xfrm>
            <a:off x="872104" y="280972"/>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smtClean="0">
                <a:latin typeface="+mn-lt"/>
              </a:rPr>
              <a:t>Diagnosis</a:t>
            </a:r>
            <a:endParaRPr lang="en-US" sz="2400" dirty="0">
              <a:latin typeface="+mn-lt"/>
            </a:endParaRPr>
          </a:p>
        </p:txBody>
      </p:sp>
      <p:sp>
        <p:nvSpPr>
          <p:cNvPr id="9" name="Google Shape;156;p22"/>
          <p:cNvSpPr txBox="1">
            <a:spLocks/>
          </p:cNvSpPr>
          <p:nvPr/>
        </p:nvSpPr>
        <p:spPr>
          <a:xfrm>
            <a:off x="3534709" y="28097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solidFill>
                  <a:schemeClr val="tx1"/>
                </a:solidFill>
                <a:latin typeface="+mn-lt"/>
              </a:rPr>
              <a:t>Treatment </a:t>
            </a:r>
            <a:endParaRPr lang="en-US" sz="2400" dirty="0">
              <a:solidFill>
                <a:schemeClr val="tx1"/>
              </a:solidFill>
              <a:latin typeface="+mn-lt"/>
            </a:endParaRPr>
          </a:p>
        </p:txBody>
      </p:sp>
      <p:sp>
        <p:nvSpPr>
          <p:cNvPr id="10" name="Google Shape;157;p22"/>
          <p:cNvSpPr txBox="1">
            <a:spLocks/>
          </p:cNvSpPr>
          <p:nvPr/>
        </p:nvSpPr>
        <p:spPr>
          <a:xfrm>
            <a:off x="6197314" y="28097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accent1"/>
                </a:solidFill>
              </a:rPr>
              <a:t>Research</a:t>
            </a:r>
          </a:p>
        </p:txBody>
      </p:sp>
      <p:pic>
        <p:nvPicPr>
          <p:cNvPr id="11" name="Google Shape;158;p22"/>
          <p:cNvPicPr preferRelativeResize="0"/>
          <p:nvPr/>
        </p:nvPicPr>
        <p:blipFill>
          <a:blip r:embed="rId3">
            <a:alphaModFix/>
          </a:blip>
          <a:stretch>
            <a:fillRect/>
          </a:stretch>
        </p:blipFill>
        <p:spPr>
          <a:xfrm>
            <a:off x="1057538" y="990804"/>
            <a:ext cx="1340178" cy="1197453"/>
          </a:xfrm>
          <a:prstGeom prst="rect">
            <a:avLst/>
          </a:prstGeom>
          <a:noFill/>
          <a:ln>
            <a:noFill/>
          </a:ln>
        </p:spPr>
      </p:pic>
      <p:pic>
        <p:nvPicPr>
          <p:cNvPr id="12" name="Google Shape;159;p22"/>
          <p:cNvPicPr preferRelativeResize="0"/>
          <p:nvPr/>
        </p:nvPicPr>
        <p:blipFill>
          <a:blip r:embed="rId4">
            <a:alphaModFix/>
          </a:blip>
          <a:stretch>
            <a:fillRect/>
          </a:stretch>
        </p:blipFill>
        <p:spPr>
          <a:xfrm>
            <a:off x="3883301" y="933439"/>
            <a:ext cx="1184102" cy="1194165"/>
          </a:xfrm>
          <a:prstGeom prst="rect">
            <a:avLst/>
          </a:prstGeom>
          <a:noFill/>
          <a:ln>
            <a:noFill/>
          </a:ln>
        </p:spPr>
      </p:pic>
      <p:pic>
        <p:nvPicPr>
          <p:cNvPr id="13" name="Google Shape;160;p22"/>
          <p:cNvPicPr preferRelativeResize="0"/>
          <p:nvPr/>
        </p:nvPicPr>
        <p:blipFill>
          <a:blip r:embed="rId5">
            <a:alphaModFix/>
          </a:blip>
          <a:stretch>
            <a:fillRect/>
          </a:stretch>
        </p:blipFill>
        <p:spPr>
          <a:xfrm>
            <a:off x="6552988" y="930152"/>
            <a:ext cx="1231250" cy="1197452"/>
          </a:xfrm>
          <a:prstGeom prst="rect">
            <a:avLst/>
          </a:prstGeom>
          <a:noFill/>
          <a:ln>
            <a:noFill/>
          </a:ln>
        </p:spPr>
      </p:pic>
      <p:sp>
        <p:nvSpPr>
          <p:cNvPr id="2" name="TextBox 1"/>
          <p:cNvSpPr txBox="1"/>
          <p:nvPr/>
        </p:nvSpPr>
        <p:spPr>
          <a:xfrm>
            <a:off x="554804" y="2465798"/>
            <a:ext cx="8126859"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Selecting a treatment option</a:t>
            </a:r>
          </a:p>
          <a:p>
            <a:pPr marL="342900" indent="-342900">
              <a:buFont typeface="Arial" panose="020B0604020202020204" pitchFamily="34" charset="0"/>
              <a:buChar char="•"/>
            </a:pPr>
            <a:r>
              <a:rPr lang="en-US" sz="2400" dirty="0" smtClean="0"/>
              <a:t>Choosing medications</a:t>
            </a:r>
          </a:p>
          <a:p>
            <a:pPr marL="342900" indent="-342900">
              <a:buFont typeface="Arial" panose="020B0604020202020204" pitchFamily="34" charset="0"/>
              <a:buChar char="•"/>
            </a:pPr>
            <a:r>
              <a:rPr lang="en-US" sz="2400" dirty="0" smtClean="0"/>
              <a:t>Evaluating the effect of treatment option/ medication</a:t>
            </a:r>
          </a:p>
          <a:p>
            <a:pPr marL="342900" indent="-342900">
              <a:buFont typeface="Arial" panose="020B0604020202020204" pitchFamily="34" charset="0"/>
              <a:buChar char="•"/>
            </a:pPr>
            <a:r>
              <a:rPr lang="en-US" sz="2400" dirty="0" smtClean="0"/>
              <a:t>Examining side effects</a:t>
            </a:r>
          </a:p>
          <a:p>
            <a:pPr marL="342900" indent="-342900">
              <a:buFont typeface="Arial" panose="020B0604020202020204" pitchFamily="34" charset="0"/>
              <a:buChar char="•"/>
            </a:pPr>
            <a:r>
              <a:rPr lang="en-US" sz="2400" dirty="0" smtClean="0"/>
              <a:t>Risk</a:t>
            </a:r>
          </a:p>
          <a:p>
            <a:pPr marL="342900" indent="-342900">
              <a:buFont typeface="Arial" panose="020B0604020202020204" pitchFamily="34" charset="0"/>
              <a:buChar char="•"/>
            </a:pPr>
            <a:r>
              <a:rPr lang="en-US" sz="2400" dirty="0" smtClean="0"/>
              <a:t>Harm</a:t>
            </a:r>
            <a:endParaRPr lang="en-US" sz="2400" dirty="0"/>
          </a:p>
        </p:txBody>
      </p:sp>
    </p:spTree>
    <p:extLst>
      <p:ext uri="{BB962C8B-B14F-4D97-AF65-F5344CB8AC3E}">
        <p14:creationId xmlns:p14="http://schemas.microsoft.com/office/powerpoint/2010/main" val="1869657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151200" y="1251472"/>
            <a:ext cx="8992800" cy="0"/>
          </a:xfrm>
          <a:prstGeom prst="straightConnector1">
            <a:avLst/>
          </a:prstGeom>
          <a:noFill/>
          <a:ln w="19050" cap="flat" cmpd="sng">
            <a:solidFill>
              <a:schemeClr val="accent1"/>
            </a:solidFill>
            <a:prstDash val="solid"/>
            <a:round/>
            <a:headEnd type="oval" w="med" len="med"/>
            <a:tailEnd type="oval" w="med" len="med"/>
          </a:ln>
        </p:spPr>
      </p:cxnSp>
      <p:sp>
        <p:nvSpPr>
          <p:cNvPr id="7" name="Google Shape;154;p22"/>
          <p:cNvSpPr txBox="1">
            <a:spLocks/>
          </p:cNvSpPr>
          <p:nvPr/>
        </p:nvSpPr>
        <p:spPr>
          <a:xfrm>
            <a:off x="6207588" y="2949807"/>
            <a:ext cx="1881300" cy="111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mtClean="0"/>
              <a:t> </a:t>
            </a:r>
            <a:endParaRPr lang="es" dirty="0"/>
          </a:p>
        </p:txBody>
      </p:sp>
      <p:sp>
        <p:nvSpPr>
          <p:cNvPr id="8" name="Google Shape;155;p22"/>
          <p:cNvSpPr txBox="1">
            <a:spLocks/>
          </p:cNvSpPr>
          <p:nvPr/>
        </p:nvSpPr>
        <p:spPr>
          <a:xfrm>
            <a:off x="882378" y="24122"/>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smtClean="0">
                <a:latin typeface="+mn-lt"/>
              </a:rPr>
              <a:t>Diagnosis</a:t>
            </a:r>
            <a:endParaRPr lang="en-US" sz="2400" dirty="0">
              <a:latin typeface="+mn-lt"/>
            </a:endParaRPr>
          </a:p>
        </p:txBody>
      </p:sp>
      <p:sp>
        <p:nvSpPr>
          <p:cNvPr id="9" name="Google Shape;156;p22"/>
          <p:cNvSpPr txBox="1">
            <a:spLocks/>
          </p:cNvSpPr>
          <p:nvPr/>
        </p:nvSpPr>
        <p:spPr>
          <a:xfrm>
            <a:off x="3544983" y="2412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smtClean="0">
                <a:solidFill>
                  <a:schemeClr val="accent1"/>
                </a:solidFill>
                <a:latin typeface="+mn-lt"/>
              </a:rPr>
              <a:t>Treatment </a:t>
            </a:r>
            <a:endParaRPr lang="en-US" sz="2400" dirty="0">
              <a:solidFill>
                <a:schemeClr val="accent1"/>
              </a:solidFill>
              <a:latin typeface="+mn-lt"/>
            </a:endParaRPr>
          </a:p>
        </p:txBody>
      </p:sp>
      <p:sp>
        <p:nvSpPr>
          <p:cNvPr id="10" name="Google Shape;157;p22"/>
          <p:cNvSpPr txBox="1">
            <a:spLocks/>
          </p:cNvSpPr>
          <p:nvPr/>
        </p:nvSpPr>
        <p:spPr>
          <a:xfrm>
            <a:off x="6207588" y="2412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tx1"/>
                </a:solidFill>
              </a:rPr>
              <a:t>Research</a:t>
            </a:r>
          </a:p>
        </p:txBody>
      </p:sp>
      <p:pic>
        <p:nvPicPr>
          <p:cNvPr id="11" name="Google Shape;158;p22"/>
          <p:cNvPicPr preferRelativeResize="0"/>
          <p:nvPr/>
        </p:nvPicPr>
        <p:blipFill>
          <a:blip r:embed="rId2">
            <a:alphaModFix/>
          </a:blip>
          <a:stretch>
            <a:fillRect/>
          </a:stretch>
        </p:blipFill>
        <p:spPr>
          <a:xfrm>
            <a:off x="1067812" y="733954"/>
            <a:ext cx="1340178" cy="1197453"/>
          </a:xfrm>
          <a:prstGeom prst="rect">
            <a:avLst/>
          </a:prstGeom>
          <a:noFill/>
          <a:ln>
            <a:noFill/>
          </a:ln>
        </p:spPr>
      </p:pic>
      <p:pic>
        <p:nvPicPr>
          <p:cNvPr id="12" name="Google Shape;159;p22"/>
          <p:cNvPicPr preferRelativeResize="0"/>
          <p:nvPr/>
        </p:nvPicPr>
        <p:blipFill>
          <a:blip r:embed="rId3">
            <a:alphaModFix/>
          </a:blip>
          <a:stretch>
            <a:fillRect/>
          </a:stretch>
        </p:blipFill>
        <p:spPr>
          <a:xfrm>
            <a:off x="3893575" y="676589"/>
            <a:ext cx="1184102" cy="1194165"/>
          </a:xfrm>
          <a:prstGeom prst="rect">
            <a:avLst/>
          </a:prstGeom>
          <a:noFill/>
          <a:ln>
            <a:noFill/>
          </a:ln>
        </p:spPr>
      </p:pic>
      <p:pic>
        <p:nvPicPr>
          <p:cNvPr id="13" name="Google Shape;160;p22"/>
          <p:cNvPicPr preferRelativeResize="0"/>
          <p:nvPr/>
        </p:nvPicPr>
        <p:blipFill>
          <a:blip r:embed="rId4">
            <a:alphaModFix/>
          </a:blip>
          <a:stretch>
            <a:fillRect/>
          </a:stretch>
        </p:blipFill>
        <p:spPr>
          <a:xfrm>
            <a:off x="6563262" y="673302"/>
            <a:ext cx="1231250" cy="1197452"/>
          </a:xfrm>
          <a:prstGeom prst="rect">
            <a:avLst/>
          </a:prstGeom>
          <a:noFill/>
          <a:ln>
            <a:noFill/>
          </a:ln>
        </p:spPr>
      </p:pic>
      <p:sp>
        <p:nvSpPr>
          <p:cNvPr id="2" name="TextBox 1"/>
          <p:cNvSpPr txBox="1"/>
          <p:nvPr/>
        </p:nvSpPr>
        <p:spPr>
          <a:xfrm>
            <a:off x="268084" y="1996539"/>
            <a:ext cx="872180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Developing new medications/ medical devices/ tests </a:t>
            </a:r>
          </a:p>
          <a:p>
            <a:pPr marL="342900" indent="-342900">
              <a:buFont typeface="Arial" panose="020B0604020202020204" pitchFamily="34" charset="0"/>
              <a:buChar char="•"/>
            </a:pPr>
            <a:r>
              <a:rPr lang="en-US" sz="2400" dirty="0" smtClean="0"/>
              <a:t>FDA       Phase 1: Safety</a:t>
            </a:r>
          </a:p>
          <a:p>
            <a:pPr lvl="8"/>
            <a:r>
              <a:rPr lang="en-US" sz="2400" dirty="0" smtClean="0"/>
              <a:t>                  Phase 2: Efficacy </a:t>
            </a:r>
          </a:p>
          <a:p>
            <a:pPr lvl="8"/>
            <a:r>
              <a:rPr lang="en-US" sz="2400" dirty="0" smtClean="0"/>
              <a:t>                  Phase 3: Randomized blind testing</a:t>
            </a:r>
          </a:p>
          <a:p>
            <a:pPr lvl="8"/>
            <a:r>
              <a:rPr lang="en-US" sz="2400" dirty="0" smtClean="0"/>
              <a:t>                  Phase 4: Post marketing surveillance trials</a:t>
            </a:r>
          </a:p>
          <a:p>
            <a:pPr marL="342900" lvl="8" indent="-342900">
              <a:buFont typeface="Arial" panose="020B0604020202020204" pitchFamily="34" charset="0"/>
              <a:buChar char="•"/>
            </a:pPr>
            <a:r>
              <a:rPr lang="en-US" sz="2400" dirty="0" smtClean="0"/>
              <a:t>Bench research</a:t>
            </a:r>
          </a:p>
          <a:p>
            <a:pPr marL="342900" lvl="8" indent="-342900">
              <a:buFont typeface="Arial" panose="020B0604020202020204" pitchFamily="34" charset="0"/>
              <a:buChar char="•"/>
            </a:pPr>
            <a:r>
              <a:rPr lang="en-US" sz="2400" dirty="0" smtClean="0"/>
              <a:t>Population research </a:t>
            </a:r>
          </a:p>
          <a:p>
            <a:pPr marL="342900" lvl="8" indent="-342900">
              <a:buFont typeface="Arial" panose="020B0604020202020204" pitchFamily="34" charset="0"/>
              <a:buChar char="•"/>
            </a:pPr>
            <a:r>
              <a:rPr lang="en-US" sz="2400" dirty="0" smtClean="0"/>
              <a:t>Education research </a:t>
            </a:r>
          </a:p>
          <a:p>
            <a:pPr lvl="8"/>
            <a:endParaRPr lang="en-US" sz="2400" dirty="0" smtClean="0"/>
          </a:p>
          <a:p>
            <a:pPr marL="342900" lvl="7" indent="-342900">
              <a:buFont typeface="Arial" panose="020B0604020202020204" pitchFamily="34" charset="0"/>
              <a:buChar char="•"/>
            </a:pPr>
            <a:endParaRPr lang="en-US" sz="2400" dirty="0" smtClean="0"/>
          </a:p>
          <a:p>
            <a:pPr lvl="8"/>
            <a:endParaRPr lang="en-US" sz="2400" dirty="0"/>
          </a:p>
        </p:txBody>
      </p:sp>
    </p:spTree>
    <p:extLst>
      <p:ext uri="{BB962C8B-B14F-4D97-AF65-F5344CB8AC3E}">
        <p14:creationId xmlns:p14="http://schemas.microsoft.com/office/powerpoint/2010/main" val="138513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20"/>
          <p:cNvSpPr txBox="1">
            <a:spLocks/>
          </p:cNvSpPr>
          <p:nvPr/>
        </p:nvSpPr>
        <p:spPr>
          <a:xfrm>
            <a:off x="620714" y="389016"/>
            <a:ext cx="5143088" cy="876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smtClean="0">
                <a:latin typeface="+mj-lt"/>
              </a:rPr>
              <a:t>Learning Objectives </a:t>
            </a:r>
            <a:endParaRPr lang="en-US" sz="4000" dirty="0">
              <a:latin typeface="+mj-lt"/>
            </a:endParaRPr>
          </a:p>
        </p:txBody>
      </p:sp>
      <p:sp>
        <p:nvSpPr>
          <p:cNvPr id="5" name="TextBox 4"/>
          <p:cNvSpPr txBox="1"/>
          <p:nvPr/>
        </p:nvSpPr>
        <p:spPr>
          <a:xfrm>
            <a:off x="534256" y="1428108"/>
            <a:ext cx="4181582" cy="2677656"/>
          </a:xfrm>
          <a:prstGeom prst="rect">
            <a:avLst/>
          </a:prstGeom>
          <a:noFill/>
        </p:spPr>
        <p:txBody>
          <a:bodyPr wrap="square" rtlCol="0">
            <a:spAutoFit/>
          </a:bodyPr>
          <a:lstStyle/>
          <a:p>
            <a:r>
              <a:rPr lang="en-US" sz="2400" dirty="0" smtClean="0"/>
              <a:t>Define and apply:</a:t>
            </a:r>
          </a:p>
          <a:p>
            <a:pPr marL="457200" indent="-457200">
              <a:buAutoNum type="arabicPeriod"/>
            </a:pPr>
            <a:r>
              <a:rPr lang="en-US" sz="2400" dirty="0" smtClean="0"/>
              <a:t>Sensitivity</a:t>
            </a:r>
          </a:p>
          <a:p>
            <a:pPr marL="457200" indent="-457200">
              <a:buAutoNum type="arabicPeriod"/>
            </a:pPr>
            <a:r>
              <a:rPr lang="en-US" sz="2400" dirty="0" smtClean="0"/>
              <a:t>Specificity </a:t>
            </a:r>
          </a:p>
          <a:p>
            <a:pPr marL="457200" indent="-457200">
              <a:buAutoNum type="arabicPeriod"/>
            </a:pPr>
            <a:r>
              <a:rPr lang="en-US" sz="2400" dirty="0" smtClean="0"/>
              <a:t>Positive Predictive Value</a:t>
            </a:r>
          </a:p>
          <a:p>
            <a:pPr marL="457200" indent="-457200">
              <a:buAutoNum type="arabicPeriod"/>
            </a:pPr>
            <a:r>
              <a:rPr lang="en-US" sz="2400" dirty="0" smtClean="0"/>
              <a:t>Negative Predictive Value</a:t>
            </a:r>
          </a:p>
          <a:p>
            <a:pPr marL="457200" indent="-457200">
              <a:buAutoNum type="arabicPeriod"/>
            </a:pPr>
            <a:r>
              <a:rPr lang="en-US" sz="2400" dirty="0" smtClean="0"/>
              <a:t>Prevalence </a:t>
            </a:r>
          </a:p>
          <a:p>
            <a:endParaRPr lang="en-US" sz="2400" dirty="0"/>
          </a:p>
        </p:txBody>
      </p:sp>
    </p:spTree>
    <p:extLst>
      <p:ext uri="{BB962C8B-B14F-4D97-AF65-F5344CB8AC3E}">
        <p14:creationId xmlns:p14="http://schemas.microsoft.com/office/powerpoint/2010/main" val="106293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4" y="389016"/>
            <a:ext cx="5143088"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smtClean="0">
                <a:solidFill>
                  <a:schemeClr val="accent1"/>
                </a:solidFill>
                <a:latin typeface="+mn-lt"/>
              </a:rPr>
              <a:t>Uses </a:t>
            </a:r>
            <a:r>
              <a:rPr lang="en-US" sz="2400" dirty="0">
                <a:solidFill>
                  <a:schemeClr val="accent1"/>
                </a:solidFill>
                <a:latin typeface="+mn-lt"/>
              </a:rPr>
              <a:t>of statistical methods </a:t>
            </a:r>
            <a:r>
              <a:rPr lang="en-US" sz="2400" dirty="0" smtClean="0">
                <a:solidFill>
                  <a:schemeClr val="accent1"/>
                </a:solidFill>
                <a:latin typeface="+mn-lt"/>
              </a:rPr>
              <a:t>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28"/>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tx1"/>
                </a:solidFill>
                <a:latin typeface="+mn-lt"/>
              </a:rPr>
              <a:t>Diagnosis</a:t>
            </a:r>
          </a:p>
          <a:p>
            <a:pPr marL="0" lvl="0" indent="0" algn="l">
              <a:buClr>
                <a:schemeClr val="dk1"/>
              </a:buClr>
              <a:buSzPts val="1100"/>
            </a:pPr>
            <a:r>
              <a:rPr lang="en-US" sz="2400" dirty="0" smtClean="0">
                <a:solidFill>
                  <a:schemeClr val="tx1"/>
                </a:solidFill>
                <a:latin typeface="+mn-lt"/>
              </a:rPr>
              <a:t>- Sensitivity</a:t>
            </a:r>
            <a:endParaRPr lang="en-US" sz="2400" dirty="0">
              <a:solidFill>
                <a:schemeClr val="tx1"/>
              </a:solidFill>
              <a:latin typeface="+mn-lt"/>
            </a:endParaRPr>
          </a:p>
          <a:p>
            <a:pPr marL="0" lvl="0" indent="0" algn="l">
              <a:buClr>
                <a:schemeClr val="dk1"/>
              </a:buClr>
              <a:buSzPts val="1100"/>
            </a:pPr>
            <a:r>
              <a:rPr lang="en-US" sz="2400" dirty="0" smtClean="0">
                <a:solidFill>
                  <a:schemeClr val="tx1"/>
                </a:solidFill>
                <a:latin typeface="+mn-lt"/>
              </a:rPr>
              <a:t>- Specificity</a:t>
            </a:r>
            <a:endParaRPr lang="en-US" sz="2400" dirty="0">
              <a:solidFill>
                <a:schemeClr val="tx1"/>
              </a:solidFill>
              <a:latin typeface="+mn-lt"/>
            </a:endParaRPr>
          </a:p>
          <a:p>
            <a:pPr marL="0" lvl="0" indent="0" algn="l">
              <a:buClr>
                <a:schemeClr val="dk1"/>
              </a:buClr>
              <a:buSzPts val="1100"/>
            </a:pPr>
            <a:r>
              <a:rPr lang="en-US" sz="2400" dirty="0" smtClean="0">
                <a:solidFill>
                  <a:schemeClr val="tx1"/>
                </a:solidFill>
                <a:latin typeface="+mn-lt"/>
              </a:rPr>
              <a:t>- Positive </a:t>
            </a:r>
            <a:r>
              <a:rPr lang="en-US" sz="2400" dirty="0">
                <a:solidFill>
                  <a:schemeClr val="tx1"/>
                </a:solidFill>
                <a:latin typeface="+mn-lt"/>
              </a:rPr>
              <a:t>predictive valve</a:t>
            </a:r>
          </a:p>
          <a:p>
            <a:pPr marL="0" lvl="0" indent="0" algn="l">
              <a:buClr>
                <a:schemeClr val="dk1"/>
              </a:buClr>
              <a:buSzPts val="1100"/>
            </a:pPr>
            <a:r>
              <a:rPr lang="en-US" sz="2400" dirty="0" smtClean="0">
                <a:solidFill>
                  <a:schemeClr val="tx1"/>
                </a:solidFill>
                <a:latin typeface="+mn-lt"/>
              </a:rPr>
              <a:t>- Negative </a:t>
            </a:r>
            <a:r>
              <a:rPr lang="en-US" sz="2400" dirty="0">
                <a:solidFill>
                  <a:schemeClr val="tx1"/>
                </a:solidFill>
                <a:latin typeface="+mn-lt"/>
              </a:rPr>
              <a:t>predictive value</a:t>
            </a:r>
          </a:p>
          <a:p>
            <a:pPr marL="0" lvl="0" indent="0" algn="l" rtl="0">
              <a:spcBef>
                <a:spcPts val="0"/>
              </a:spcBef>
              <a:spcAft>
                <a:spcPts val="0"/>
              </a:spcAft>
              <a:buClr>
                <a:schemeClr val="dk1"/>
              </a:buClr>
              <a:buSzPts val="1100"/>
              <a:buFont typeface="Arial"/>
              <a:buNone/>
            </a:pPr>
            <a:endParaRPr sz="2400" dirty="0">
              <a:solidFill>
                <a:schemeClr val="tx1"/>
              </a:solidFill>
              <a:latin typeface="+mn-lt"/>
            </a:endParaRPr>
          </a:p>
          <a:p>
            <a:pPr marL="0" lvl="0" indent="0" algn="r" rtl="0">
              <a:spcBef>
                <a:spcPts val="0"/>
              </a:spcBef>
              <a:spcAft>
                <a:spcPts val="1600"/>
              </a:spcAft>
              <a:buNone/>
            </a:pPr>
            <a:endParaRPr sz="2400" dirty="0">
              <a:solidFill>
                <a:schemeClr val="tx1"/>
              </a:solidFill>
              <a:latin typeface="+mn-lt"/>
            </a:endParaRPr>
          </a:p>
        </p:txBody>
      </p:sp>
      <p:sp>
        <p:nvSpPr>
          <p:cNvPr id="135" name="Google Shape;135;p20"/>
          <p:cNvSpPr txBox="1">
            <a:spLocks noGrp="1"/>
          </p:cNvSpPr>
          <p:nvPr>
            <p:ph type="subTitle" idx="8"/>
          </p:nvPr>
        </p:nvSpPr>
        <p:spPr>
          <a:xfrm>
            <a:off x="5070728"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smtClean="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smtClean="0">
                <a:solidFill>
                  <a:schemeClr val="accent1"/>
                </a:solidFill>
                <a:latin typeface="+mn-lt"/>
              </a:rPr>
              <a:t>Team-based learning activity </a:t>
            </a:r>
            <a:endParaRPr lang="en-US" sz="2400" dirty="0">
              <a:solidFill>
                <a:schemeClr val="accent1"/>
              </a:solidFill>
              <a:latin typeface="+mn-lt"/>
            </a:endParaRPr>
          </a:p>
        </p:txBody>
      </p:sp>
    </p:spTree>
    <p:extLst>
      <p:ext uri="{BB962C8B-B14F-4D97-AF65-F5344CB8AC3E}">
        <p14:creationId xmlns:p14="http://schemas.microsoft.com/office/powerpoint/2010/main" val="3481266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linical Case 04-2019 by Slidesgo">
  <a:themeElements>
    <a:clrScheme name="Simple Light">
      <a:dk1>
        <a:srgbClr val="000000"/>
      </a:dk1>
      <a:lt1>
        <a:srgbClr val="FFFFFF"/>
      </a:lt1>
      <a:dk2>
        <a:srgbClr val="434343"/>
      </a:dk2>
      <a:lt2>
        <a:srgbClr val="EEEEEE"/>
      </a:lt2>
      <a:accent1>
        <a:srgbClr val="5777B2"/>
      </a:accent1>
      <a:accent2>
        <a:srgbClr val="96D6E0"/>
      </a:accent2>
      <a:accent3>
        <a:srgbClr val="F9BDA5"/>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1538</Words>
  <Application>Microsoft Office PowerPoint</Application>
  <PresentationFormat>On-screen Show (16:9)</PresentationFormat>
  <Paragraphs>476</Paragraphs>
  <Slides>44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Assistant Light</vt:lpstr>
      <vt:lpstr>Calibri</vt:lpstr>
      <vt:lpstr>Fira Sans Extra Condensed Medium</vt:lpstr>
      <vt:lpstr>Lexend Deca</vt:lpstr>
      <vt:lpstr>Roboto Slab Light</vt:lpstr>
      <vt:lpstr>Times New Roman</vt:lpstr>
      <vt:lpstr>Wingdings</vt:lpstr>
      <vt:lpstr>Clinical Case 04-2019 by Slidesgo</vt:lpstr>
      <vt:lpstr>Statistics in Medicine  CSE 357</vt:lpstr>
      <vt:lpstr>Outline</vt:lpstr>
      <vt:lpstr>Outline</vt:lpstr>
      <vt:lpstr>Why do we need statistics in medicine?</vt:lpstr>
      <vt:lpstr>Diagnosis</vt:lpstr>
      <vt:lpstr>PowerPoint Presentation</vt:lpstr>
      <vt:lpstr>PowerPoint Presentation</vt:lpstr>
      <vt:lpstr>PowerPoint Presentation</vt:lpstr>
      <vt:lpstr>Outline</vt:lpstr>
      <vt:lpstr>Diagnosis</vt:lpstr>
      <vt:lpstr>“Excessively hungry, thirsty, and urinating a lot”</vt:lpstr>
      <vt:lpstr>FAMILY  HISTORY</vt:lpstr>
      <vt:lpstr>RESULTS</vt:lpstr>
      <vt:lpstr>PowerPoint Presentation</vt:lpstr>
      <vt:lpstr>PowerPoint Presentation</vt:lpstr>
      <vt:lpstr>PowerPoint Presentation</vt:lpstr>
      <vt:lpstr>PowerPoint Presentation</vt:lpstr>
      <vt:lpstr>PowerPoint Presentation</vt:lpstr>
      <vt:lpstr>Let’s review</vt:lpstr>
      <vt:lpstr>Let’s compare</vt:lpstr>
      <vt:lpstr>PowerPoint Presentation</vt:lpstr>
      <vt:lpstr>When she walked in to your office…  What were the probability that she has diabetes?  = Pre-test probability   After you performed the test and the test was positive… What are the probability that she has diabetes?  = Post-test probability </vt:lpstr>
      <vt:lpstr>Prevalence </vt:lpstr>
      <vt:lpstr>When she walked in to your office… What were the probability that she has diabetes?  = Pre-test probability = Prevalence = 9.4%  After you performed the test and the test was positive… What are the probability that she has diabetes?  = Post-test probability = ?  </vt:lpstr>
      <vt:lpstr>PowerPoint Presentation</vt:lpstr>
      <vt:lpstr>Outline</vt:lpstr>
      <vt:lpstr>Individual Readiness Assurance Test (IRAT)</vt:lpstr>
      <vt:lpstr>Group Readiness Assurance Test (GRAT)</vt:lpstr>
      <vt:lpstr>PowerPoint Presentation</vt:lpstr>
      <vt:lpstr>A. The proportion of patients with disease who test positive  B. The proportion of patients with a negative test who do not have the disease C. The proportion of patients with a positive test who have the disease D. The proportion of patients without disease who test negative E. The proportion of patients that don’t have disease who test positive </vt:lpstr>
      <vt:lpstr>A. 220 / 280 B. 280 / 10,000 C. 7850 / 9720 D. 220 / 8070 E. 1870 / 9720  </vt:lpstr>
      <vt:lpstr>A. 300 / 400 B. 540 / 600 C. 300 / 600 D. 360 / 400 E. 360 / 1000  </vt:lpstr>
      <vt:lpstr>A. True negative  B. False negative  C. True positive  D. False positive   </vt:lpstr>
      <vt:lpstr>A. 60% B. 75% C. 85% D. 95% E. Cannot be determined from this information  </vt:lpstr>
      <vt:lpstr>A. 0.25 B. 0.75 C. 1 D. 1.33 E. 4   </vt:lpstr>
      <vt:lpstr>Outline</vt:lpstr>
      <vt:lpstr>25 year old male presents with fever (102F), chills, stomach ache, generalized fatigue, weakness, body aches, stuffy nose for the last 3 days to your clinic. He is otherwise healthy and takes no medications on a regular basis. His two best friends are sick. He missed his final exam yesterday because he could not get out of bed. After reading about his symptoms on the internet, he thinks he may have “the flu”. He also read that antiviral medication can help treat flu. He would like some antiviral medications to help him feel better so that he can travel home next week for Christmas.     </vt:lpstr>
      <vt:lpstr>PowerPoint Presentation</vt:lpstr>
      <vt:lpstr>Sensitivity = 50% Specificity = 90% Prevalence = Pre-test probability = 15%</vt:lpstr>
      <vt:lpstr>PowerPoint Presentation</vt:lpstr>
      <vt:lpstr>PowerPoint Presentation</vt:lpstr>
      <vt:lpstr>Sensitivity = 50% Specificity = 90% Prevalence = Pre-test probability = 15%</vt:lpstr>
      <vt:lpstr>PowerPoint Presentation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in Medicine  CSE 357</dc:title>
  <dc:creator>Shrivastava, Sneha</dc:creator>
  <cp:lastModifiedBy>Shrivastava, Sneha</cp:lastModifiedBy>
  <cp:revision>54</cp:revision>
  <dcterms:modified xsi:type="dcterms:W3CDTF">2020-10-21T21:10:49Z</dcterms:modified>
</cp:coreProperties>
</file>